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9"/>
  </p:notesMasterIdLst>
  <p:sldIdLst>
    <p:sldId id="256" r:id="rId2"/>
    <p:sldId id="561" r:id="rId3"/>
    <p:sldId id="375" r:id="rId4"/>
    <p:sldId id="559" r:id="rId5"/>
    <p:sldId id="562" r:id="rId6"/>
    <p:sldId id="376" r:id="rId7"/>
    <p:sldId id="377" r:id="rId8"/>
    <p:sldId id="378" r:id="rId9"/>
    <p:sldId id="379" r:id="rId10"/>
    <p:sldId id="380" r:id="rId11"/>
    <p:sldId id="381" r:id="rId12"/>
    <p:sldId id="522" r:id="rId13"/>
    <p:sldId id="523" r:id="rId14"/>
    <p:sldId id="524" r:id="rId15"/>
    <p:sldId id="525" r:id="rId16"/>
    <p:sldId id="526" r:id="rId17"/>
    <p:sldId id="527" r:id="rId18"/>
    <p:sldId id="531" r:id="rId19"/>
    <p:sldId id="535" r:id="rId20"/>
    <p:sldId id="534" r:id="rId21"/>
    <p:sldId id="533" r:id="rId22"/>
    <p:sldId id="383" r:id="rId23"/>
    <p:sldId id="384" r:id="rId24"/>
    <p:sldId id="385" r:id="rId25"/>
    <p:sldId id="386" r:id="rId26"/>
    <p:sldId id="536" r:id="rId27"/>
    <p:sldId id="537" r:id="rId28"/>
    <p:sldId id="538" r:id="rId29"/>
    <p:sldId id="539" r:id="rId30"/>
    <p:sldId id="387" r:id="rId31"/>
    <p:sldId id="388" r:id="rId32"/>
    <p:sldId id="389" r:id="rId33"/>
    <p:sldId id="521" r:id="rId34"/>
    <p:sldId id="390" r:id="rId35"/>
    <p:sldId id="391" r:id="rId36"/>
    <p:sldId id="540" r:id="rId37"/>
    <p:sldId id="392" r:id="rId38"/>
    <p:sldId id="393" r:id="rId39"/>
    <p:sldId id="394" r:id="rId40"/>
    <p:sldId id="395" r:id="rId41"/>
    <p:sldId id="396" r:id="rId42"/>
    <p:sldId id="397" r:id="rId43"/>
    <p:sldId id="398" r:id="rId44"/>
    <p:sldId id="399" r:id="rId45"/>
    <p:sldId id="400" r:id="rId46"/>
    <p:sldId id="402" r:id="rId47"/>
    <p:sldId id="403" r:id="rId48"/>
    <p:sldId id="541" r:id="rId49"/>
    <p:sldId id="566" r:id="rId50"/>
    <p:sldId id="567" r:id="rId51"/>
    <p:sldId id="568" r:id="rId52"/>
    <p:sldId id="569" r:id="rId53"/>
    <p:sldId id="570" r:id="rId54"/>
    <p:sldId id="571" r:id="rId55"/>
    <p:sldId id="572" r:id="rId56"/>
    <p:sldId id="573" r:id="rId57"/>
    <p:sldId id="574" r:id="rId58"/>
    <p:sldId id="575" r:id="rId59"/>
    <p:sldId id="576" r:id="rId60"/>
    <p:sldId id="577" r:id="rId61"/>
    <p:sldId id="578" r:id="rId62"/>
    <p:sldId id="579" r:id="rId63"/>
    <p:sldId id="580" r:id="rId64"/>
    <p:sldId id="581" r:id="rId65"/>
    <p:sldId id="582" r:id="rId66"/>
    <p:sldId id="583" r:id="rId67"/>
    <p:sldId id="584" r:id="rId68"/>
    <p:sldId id="585" r:id="rId69"/>
    <p:sldId id="586" r:id="rId70"/>
    <p:sldId id="587" r:id="rId71"/>
    <p:sldId id="588" r:id="rId72"/>
    <p:sldId id="589" r:id="rId73"/>
    <p:sldId id="590" r:id="rId74"/>
    <p:sldId id="591" r:id="rId75"/>
    <p:sldId id="592" r:id="rId76"/>
    <p:sldId id="593" r:id="rId77"/>
    <p:sldId id="594" r:id="rId78"/>
    <p:sldId id="595" r:id="rId79"/>
    <p:sldId id="596" r:id="rId80"/>
    <p:sldId id="404" r:id="rId81"/>
    <p:sldId id="405" r:id="rId82"/>
    <p:sldId id="406" r:id="rId83"/>
    <p:sldId id="407" r:id="rId84"/>
    <p:sldId id="408" r:id="rId85"/>
    <p:sldId id="560" r:id="rId86"/>
    <p:sldId id="409" r:id="rId87"/>
    <p:sldId id="563" r:id="rId88"/>
    <p:sldId id="565" r:id="rId89"/>
    <p:sldId id="564" r:id="rId90"/>
    <p:sldId id="410" r:id="rId91"/>
    <p:sldId id="543" r:id="rId92"/>
    <p:sldId id="545" r:id="rId93"/>
    <p:sldId id="542" r:id="rId94"/>
    <p:sldId id="544" r:id="rId95"/>
    <p:sldId id="411" r:id="rId96"/>
    <p:sldId id="597" r:id="rId97"/>
    <p:sldId id="598" r:id="rId98"/>
    <p:sldId id="599" r:id="rId99"/>
    <p:sldId id="412" r:id="rId100"/>
    <p:sldId id="600" r:id="rId101"/>
    <p:sldId id="413" r:id="rId102"/>
    <p:sldId id="601" r:id="rId103"/>
    <p:sldId id="602" r:id="rId104"/>
    <p:sldId id="603" r:id="rId105"/>
    <p:sldId id="604" r:id="rId106"/>
    <p:sldId id="605" r:id="rId107"/>
    <p:sldId id="414" r:id="rId108"/>
    <p:sldId id="606" r:id="rId109"/>
    <p:sldId id="607" r:id="rId110"/>
    <p:sldId id="608" r:id="rId111"/>
    <p:sldId id="609" r:id="rId112"/>
    <p:sldId id="610" r:id="rId113"/>
    <p:sldId id="611" r:id="rId114"/>
    <p:sldId id="415" r:id="rId115"/>
    <p:sldId id="416" r:id="rId116"/>
    <p:sldId id="417" r:id="rId117"/>
    <p:sldId id="418" r:id="rId118"/>
    <p:sldId id="612" r:id="rId119"/>
    <p:sldId id="613" r:id="rId120"/>
    <p:sldId id="614" r:id="rId121"/>
    <p:sldId id="615" r:id="rId122"/>
    <p:sldId id="616" r:id="rId123"/>
    <p:sldId id="617" r:id="rId124"/>
    <p:sldId id="618" r:id="rId125"/>
    <p:sldId id="619" r:id="rId126"/>
    <p:sldId id="620" r:id="rId127"/>
    <p:sldId id="622" r:id="rId128"/>
    <p:sldId id="623" r:id="rId129"/>
    <p:sldId id="624" r:id="rId130"/>
    <p:sldId id="625" r:id="rId131"/>
    <p:sldId id="626" r:id="rId132"/>
    <p:sldId id="420" r:id="rId133"/>
    <p:sldId id="421" r:id="rId134"/>
    <p:sldId id="627" r:id="rId135"/>
    <p:sldId id="628" r:id="rId136"/>
    <p:sldId id="629" r:id="rId137"/>
    <p:sldId id="630" r:id="rId138"/>
    <p:sldId id="422" r:id="rId139"/>
    <p:sldId id="423" r:id="rId140"/>
    <p:sldId id="424" r:id="rId141"/>
    <p:sldId id="425" r:id="rId142"/>
    <p:sldId id="426" r:id="rId143"/>
    <p:sldId id="427" r:id="rId144"/>
    <p:sldId id="546" r:id="rId145"/>
    <p:sldId id="428" r:id="rId146"/>
    <p:sldId id="632" r:id="rId147"/>
    <p:sldId id="429" r:id="rId148"/>
    <p:sldId id="430" r:id="rId149"/>
    <p:sldId id="431" r:id="rId150"/>
    <p:sldId id="547" r:id="rId151"/>
    <p:sldId id="432" r:id="rId152"/>
    <p:sldId id="549" r:id="rId153"/>
    <p:sldId id="631" r:id="rId154"/>
    <p:sldId id="433" r:id="rId155"/>
    <p:sldId id="434" r:id="rId156"/>
    <p:sldId id="550" r:id="rId157"/>
    <p:sldId id="551" r:id="rId158"/>
    <p:sldId id="552" r:id="rId159"/>
    <p:sldId id="553" r:id="rId160"/>
    <p:sldId id="435" r:id="rId161"/>
    <p:sldId id="437" r:id="rId162"/>
    <p:sldId id="438" r:id="rId163"/>
    <p:sldId id="439" r:id="rId164"/>
    <p:sldId id="440" r:id="rId165"/>
    <p:sldId id="441" r:id="rId166"/>
    <p:sldId id="442" r:id="rId167"/>
    <p:sldId id="443" r:id="rId168"/>
    <p:sldId id="444" r:id="rId169"/>
    <p:sldId id="445" r:id="rId170"/>
    <p:sldId id="446" r:id="rId171"/>
    <p:sldId id="447" r:id="rId172"/>
    <p:sldId id="633" r:id="rId173"/>
    <p:sldId id="634" r:id="rId174"/>
    <p:sldId id="635" r:id="rId175"/>
    <p:sldId id="636" r:id="rId176"/>
    <p:sldId id="637" r:id="rId177"/>
    <p:sldId id="638" r:id="rId178"/>
    <p:sldId id="639" r:id="rId179"/>
    <p:sldId id="554" r:id="rId180"/>
    <p:sldId id="640" r:id="rId181"/>
    <p:sldId id="555" r:id="rId182"/>
    <p:sldId id="556" r:id="rId183"/>
    <p:sldId id="448" r:id="rId184"/>
    <p:sldId id="449" r:id="rId185"/>
    <p:sldId id="450" r:id="rId186"/>
    <p:sldId id="451" r:id="rId187"/>
    <p:sldId id="452" r:id="rId188"/>
    <p:sldId id="453" r:id="rId189"/>
    <p:sldId id="454" r:id="rId190"/>
    <p:sldId id="455" r:id="rId191"/>
    <p:sldId id="456" r:id="rId192"/>
    <p:sldId id="457" r:id="rId193"/>
    <p:sldId id="458" r:id="rId194"/>
    <p:sldId id="459" r:id="rId195"/>
    <p:sldId id="460" r:id="rId196"/>
    <p:sldId id="461" r:id="rId197"/>
    <p:sldId id="462" r:id="rId198"/>
    <p:sldId id="463" r:id="rId199"/>
    <p:sldId id="464" r:id="rId200"/>
    <p:sldId id="465" r:id="rId201"/>
    <p:sldId id="466" r:id="rId202"/>
    <p:sldId id="467" r:id="rId203"/>
    <p:sldId id="468" r:id="rId204"/>
    <p:sldId id="469" r:id="rId205"/>
    <p:sldId id="470" r:id="rId206"/>
    <p:sldId id="471" r:id="rId207"/>
    <p:sldId id="472" r:id="rId208"/>
    <p:sldId id="473" r:id="rId209"/>
    <p:sldId id="474" r:id="rId210"/>
    <p:sldId id="475" r:id="rId211"/>
    <p:sldId id="476" r:id="rId212"/>
    <p:sldId id="477" r:id="rId213"/>
    <p:sldId id="478" r:id="rId214"/>
    <p:sldId id="557" r:id="rId215"/>
    <p:sldId id="481" r:id="rId216"/>
    <p:sldId id="482" r:id="rId217"/>
    <p:sldId id="483" r:id="rId218"/>
    <p:sldId id="484" r:id="rId219"/>
    <p:sldId id="485" r:id="rId220"/>
    <p:sldId id="486" r:id="rId221"/>
    <p:sldId id="488" r:id="rId222"/>
    <p:sldId id="558" r:id="rId223"/>
    <p:sldId id="489" r:id="rId224"/>
    <p:sldId id="490" r:id="rId225"/>
    <p:sldId id="491" r:id="rId226"/>
    <p:sldId id="492" r:id="rId227"/>
    <p:sldId id="493" r:id="rId228"/>
    <p:sldId id="494" r:id="rId229"/>
    <p:sldId id="495" r:id="rId230"/>
    <p:sldId id="496" r:id="rId231"/>
    <p:sldId id="497" r:id="rId232"/>
    <p:sldId id="498" r:id="rId233"/>
    <p:sldId id="499" r:id="rId234"/>
    <p:sldId id="500" r:id="rId235"/>
    <p:sldId id="501" r:id="rId236"/>
    <p:sldId id="519" r:id="rId237"/>
    <p:sldId id="520" r:id="rId238"/>
  </p:sldIdLst>
  <p:sldSz cx="9144000" cy="6858000" type="screen4x3"/>
  <p:notesSz cx="6858000" cy="9144000"/>
  <p:defaultTex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062F"/>
    <a:srgbClr val="FF00FF"/>
    <a:srgbClr val="692AA2"/>
    <a:srgbClr val="CC33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93" autoAdjust="0"/>
    <p:restoredTop sz="83673" autoAdjust="0"/>
  </p:normalViewPr>
  <p:slideViewPr>
    <p:cSldViewPr>
      <p:cViewPr varScale="1">
        <p:scale>
          <a:sx n="73" d="100"/>
          <a:sy n="73" d="100"/>
        </p:scale>
        <p:origin x="1795" y="67"/>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notesMaster" Target="notesMasters/notes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presProps" Target="pres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39.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39.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zh-CN" altLang="en-US"/>
          </a:p>
        </p:txBody>
      </p:sp>
      <p:sp>
        <p:nvSpPr>
          <p:cNvPr id="614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ltLang="zh-CN" dirty="0"/>
          </a:p>
        </p:txBody>
      </p:sp>
      <p:sp>
        <p:nvSpPr>
          <p:cNvPr id="614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614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14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zh-CN" dirty="0"/>
          </a:p>
        </p:txBody>
      </p:sp>
      <p:sp>
        <p:nvSpPr>
          <p:cNvPr id="614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83065368-096E-40D8-8756-1AD2FED379B4}" type="slidenum">
              <a:rPr lang="zh-CN" altLang="en-US"/>
              <a:pPr/>
              <a:t>‹#›</a:t>
            </a:fld>
            <a:endParaRPr lang="en-US" altLang="zh-CN" dirty="0"/>
          </a:p>
        </p:txBody>
      </p:sp>
    </p:spTree>
    <p:extLst>
      <p:ext uri="{BB962C8B-B14F-4D97-AF65-F5344CB8AC3E}">
        <p14:creationId xmlns:p14="http://schemas.microsoft.com/office/powerpoint/2010/main" val="412151322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A2120D-C92C-457C-A231-1DBD003A444C}" type="slidenum">
              <a:rPr lang="en-US" altLang="zh-CN"/>
              <a:pPr/>
              <a:t>2</a:t>
            </a:fld>
            <a:endParaRPr lang="en-US" altLang="zh-CN"/>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a:xfrm>
            <a:off x="685800" y="4343400"/>
            <a:ext cx="5486400" cy="4114800"/>
          </a:xfrm>
        </p:spPr>
        <p:txBody>
          <a:bodyPr/>
          <a:lstStyle/>
          <a:p>
            <a:endParaRPr lang="en-US" altLang="zh-CN"/>
          </a:p>
          <a:p>
            <a:r>
              <a:rPr lang="zh-CN" altLang="en-US"/>
              <a:t>密码体制的分类：</a:t>
            </a:r>
          </a:p>
          <a:p>
            <a:r>
              <a:rPr lang="zh-CN" altLang="en-US"/>
              <a:t>􀂙对称、非对称</a:t>
            </a:r>
          </a:p>
          <a:p>
            <a:r>
              <a:rPr lang="zh-CN" altLang="en-US"/>
              <a:t>􀂙分组、序列</a:t>
            </a:r>
          </a:p>
          <a:p>
            <a:r>
              <a:rPr lang="zh-CN" altLang="en-US"/>
              <a:t>􀂙意见箱模型（无密钥、单密钥、双密钥）</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A7DD03-C3D0-4059-A067-6638F30F4264}" type="slidenum">
              <a:rPr lang="en-US" altLang="zh-CN"/>
              <a:pPr/>
              <a:t>119</a:t>
            </a:fld>
            <a:endParaRPr lang="en-US" altLang="zh-CN"/>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a:xfrm>
            <a:off x="914400" y="4343400"/>
            <a:ext cx="5029200" cy="4114800"/>
          </a:xfrm>
        </p:spPr>
        <p:txBody>
          <a:bodyPr/>
          <a:lstStyle/>
          <a:p>
            <a:r>
              <a:rPr lang="en-US" altLang="zh-CN"/>
              <a:t>X</a:t>
            </a:r>
            <a:r>
              <a:rPr lang="zh-CN" altLang="en-US"/>
              <a:t>的更高次的乘法可以通过重复应用</a:t>
            </a:r>
            <a:r>
              <a:rPr lang="en-US" altLang="zh-CN">
                <a:latin typeface="楷体_GB2312" pitchFamily="49" charset="-122"/>
                <a:ea typeface="楷体_GB2312" pitchFamily="49" charset="-122"/>
              </a:rPr>
              <a:t>xtime().</a:t>
            </a:r>
            <a:r>
              <a:rPr lang="zh-CN" altLang="en-US">
                <a:latin typeface="楷体_GB2312" pitchFamily="49" charset="-122"/>
                <a:ea typeface="楷体_GB2312" pitchFamily="49" charset="-122"/>
              </a:rPr>
              <a:t>来实现</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EE8384-C1F6-4F47-AE2E-DAE0C9F1D98B}" type="slidenum">
              <a:rPr lang="en-US" altLang="zh-CN"/>
              <a:pPr/>
              <a:t>122</a:t>
            </a:fld>
            <a:endParaRPr lang="en-US" altLang="zh-CN"/>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a:xfrm>
            <a:off x="914400" y="4343400"/>
            <a:ext cx="5029200" cy="4114800"/>
          </a:xfrm>
        </p:spPr>
        <p:txBody>
          <a:bodyPr/>
          <a:lstStyle/>
          <a:p>
            <a:r>
              <a:rPr lang="zh-CN" altLang="en-US" dirty="0"/>
              <a:t>注意因为</a:t>
            </a:r>
            <a:r>
              <a:rPr lang="zh-CN" altLang="en-US" dirty="0">
                <a:solidFill>
                  <a:schemeClr val="bg2"/>
                </a:solidFill>
              </a:rPr>
              <a:t>模多项式</a:t>
            </a:r>
            <a:r>
              <a:rPr lang="en-US" altLang="zh-CN" dirty="0">
                <a:solidFill>
                  <a:schemeClr val="bg2"/>
                </a:solidFill>
              </a:rPr>
              <a:t>M(x)= x4 + 1</a:t>
            </a:r>
            <a:r>
              <a:rPr lang="zh-CN" altLang="en-US" dirty="0">
                <a:solidFill>
                  <a:schemeClr val="bg2"/>
                </a:solidFill>
              </a:rPr>
              <a:t>不是既约多项式，所以</a:t>
            </a:r>
            <a:r>
              <a:rPr lang="en-US" altLang="zh-CN" dirty="0">
                <a:solidFill>
                  <a:schemeClr val="bg2"/>
                </a:solidFill>
              </a:rPr>
              <a:t>R</a:t>
            </a:r>
            <a:r>
              <a:rPr lang="zh-CN" altLang="en-US" dirty="0">
                <a:solidFill>
                  <a:schemeClr val="bg2"/>
                </a:solidFill>
              </a:rPr>
              <a:t>中有些非零元素没有逆元，因此（</a:t>
            </a:r>
            <a:r>
              <a:rPr lang="en-US" altLang="zh-CN" dirty="0">
                <a:solidFill>
                  <a:schemeClr val="bg2"/>
                </a:solidFill>
              </a:rPr>
              <a:t>R,</a:t>
            </a:r>
            <a:r>
              <a:rPr lang="zh-CN" altLang="en-US" dirty="0" smtClean="0">
                <a:solidFill>
                  <a:schemeClr val="bg2"/>
                </a:solidFill>
              </a:rPr>
              <a:t>＝）</a:t>
            </a:r>
            <a:r>
              <a:rPr lang="zh-CN" altLang="en-US" dirty="0">
                <a:solidFill>
                  <a:schemeClr val="bg2"/>
                </a:solidFill>
              </a:rPr>
              <a:t>不能是一个域，只能是一个环</a:t>
            </a:r>
          </a:p>
          <a:p>
            <a:pPr algn="ctr">
              <a:spcBef>
                <a:spcPct val="0"/>
              </a:spcBef>
            </a:pPr>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如果将其他操作用于算法的开始或者结束，则在不知道密钥的情况就能计算逆元，这不能增加安全性</a:t>
            </a:r>
            <a:endParaRPr lang="zh-CN" altLang="en-US" dirty="0"/>
          </a:p>
        </p:txBody>
      </p:sp>
      <p:sp>
        <p:nvSpPr>
          <p:cNvPr id="4" name="灯片编号占位符 3"/>
          <p:cNvSpPr>
            <a:spLocks noGrp="1"/>
          </p:cNvSpPr>
          <p:nvPr>
            <p:ph type="sldNum" sz="quarter" idx="10"/>
          </p:nvPr>
        </p:nvSpPr>
        <p:spPr/>
        <p:txBody>
          <a:bodyPr/>
          <a:lstStyle/>
          <a:p>
            <a:fld id="{83065368-096E-40D8-8756-1AD2FED379B4}" type="slidenum">
              <a:rPr lang="zh-CN" altLang="en-US" smtClean="0"/>
              <a:pPr/>
              <a:t>138</a:t>
            </a:fld>
            <a:endParaRPr lang="en-US" altLang="zh-CN" dirty="0"/>
          </a:p>
        </p:txBody>
      </p:sp>
    </p:spTree>
    <p:extLst>
      <p:ext uri="{BB962C8B-B14F-4D97-AF65-F5344CB8AC3E}">
        <p14:creationId xmlns:p14="http://schemas.microsoft.com/office/powerpoint/2010/main" val="958757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29A41DF-A7AC-4DD4-B596-83A2C6269308}" type="slidenum">
              <a:rPr lang="en-US" altLang="zh-CN"/>
              <a:pPr/>
              <a:t>152</a:t>
            </a:fld>
            <a:endParaRPr lang="en-US" altLang="zh-CN"/>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68093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b="1" dirty="0" smtClean="0">
                <a:latin typeface="宋体"/>
                <a:cs typeface="宋体"/>
              </a:rPr>
              <a:t>行移位变换属于置换，属于线性变换，本质在于把数据打乱</a:t>
            </a:r>
            <a:r>
              <a:rPr lang="zh-CN" altLang="en-US" sz="1200" b="1" spc="0" dirty="0" smtClean="0">
                <a:latin typeface="宋体"/>
                <a:cs typeface="宋体"/>
              </a:rPr>
              <a:t> </a:t>
            </a:r>
            <a:r>
              <a:rPr lang="zh-CN" altLang="en-US" sz="1200" b="1" dirty="0" smtClean="0">
                <a:latin typeface="宋体"/>
                <a:cs typeface="宋体"/>
              </a:rPr>
              <a:t>重排，起扩散作用。</a:t>
            </a:r>
            <a:endParaRPr lang="zh-CN" altLang="en-US" sz="1200" dirty="0" smtClean="0">
              <a:latin typeface="宋体"/>
              <a:cs typeface="宋体"/>
            </a:endParaRPr>
          </a:p>
          <a:p>
            <a:endParaRPr lang="zh-CN" altLang="en-US" dirty="0"/>
          </a:p>
        </p:txBody>
      </p:sp>
      <p:sp>
        <p:nvSpPr>
          <p:cNvPr id="4" name="灯片编号占位符 3"/>
          <p:cNvSpPr>
            <a:spLocks noGrp="1"/>
          </p:cNvSpPr>
          <p:nvPr>
            <p:ph type="sldNum" sz="quarter" idx="10"/>
          </p:nvPr>
        </p:nvSpPr>
        <p:spPr/>
        <p:txBody>
          <a:bodyPr/>
          <a:lstStyle/>
          <a:p>
            <a:fld id="{83065368-096E-40D8-8756-1AD2FED379B4}" type="slidenum">
              <a:rPr lang="zh-CN" altLang="en-US" smtClean="0"/>
              <a:pPr/>
              <a:t>154</a:t>
            </a:fld>
            <a:endParaRPr lang="en-US" altLang="zh-CN" dirty="0"/>
          </a:p>
        </p:txBody>
      </p:sp>
    </p:spTree>
    <p:extLst>
      <p:ext uri="{BB962C8B-B14F-4D97-AF65-F5344CB8AC3E}">
        <p14:creationId xmlns:p14="http://schemas.microsoft.com/office/powerpoint/2010/main" val="3516675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EFB7BDE-66A8-4F01-9BFE-E78BD5D9CFA3}" type="slidenum">
              <a:rPr lang="en-US" altLang="zh-CN" smtClean="0"/>
              <a:pPr/>
              <a:t>179</a:t>
            </a:fld>
            <a:endParaRPr lang="en-US" altLang="zh-CN"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20327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C25E02-588B-4EB2-AE20-95D4BA6C622D}" type="slidenum">
              <a:rPr lang="en-US" altLang="zh-CN" smtClean="0"/>
              <a:pPr/>
              <a:t>181</a:t>
            </a:fld>
            <a:endParaRPr lang="en-US" altLang="zh-CN"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655307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C8FCBD7-C784-4B9A-9F1B-876939C1D9C0}" type="slidenum">
              <a:rPr lang="en-US" altLang="zh-CN" smtClean="0"/>
              <a:pPr/>
              <a:t>182</a:t>
            </a:fld>
            <a:endParaRPr lang="en-US" altLang="zh-CN" smtClean="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297418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5368-096E-40D8-8756-1AD2FED379B4}" type="slidenum">
              <a:rPr lang="zh-CN" altLang="en-US" smtClean="0"/>
              <a:pPr/>
              <a:t>209</a:t>
            </a:fld>
            <a:endParaRPr lang="en-US" altLang="zh-CN" dirty="0"/>
          </a:p>
        </p:txBody>
      </p:sp>
    </p:spTree>
    <p:extLst>
      <p:ext uri="{BB962C8B-B14F-4D97-AF65-F5344CB8AC3E}">
        <p14:creationId xmlns:p14="http://schemas.microsoft.com/office/powerpoint/2010/main" val="2030960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64B833-5115-4FFC-A51C-6A014DB9AAF3}" type="slidenum">
              <a:rPr lang="en-US" altLang="zh-CN"/>
              <a:pPr/>
              <a:t>5</a:t>
            </a:fld>
            <a:endParaRPr lang="en-US" altLang="zh-CN"/>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a:xfrm>
            <a:off x="685800" y="4343400"/>
            <a:ext cx="5486400" cy="4114800"/>
          </a:xfrm>
        </p:spPr>
        <p:txBody>
          <a:bodyPr/>
          <a:lstStyle/>
          <a:p>
            <a:endParaRPr lang="zh-CN" altLang="zh-CN" sz="10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5368-096E-40D8-8756-1AD2FED379B4}" type="slidenum">
              <a:rPr lang="zh-CN" altLang="en-US" smtClean="0"/>
              <a:pPr/>
              <a:t>9</a:t>
            </a:fld>
            <a:endParaRPr lang="en-US" altLang="zh-CN" dirty="0"/>
          </a:p>
        </p:txBody>
      </p:sp>
    </p:spTree>
    <p:extLst>
      <p:ext uri="{BB962C8B-B14F-4D97-AF65-F5344CB8AC3E}">
        <p14:creationId xmlns:p14="http://schemas.microsoft.com/office/powerpoint/2010/main" val="344264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74689A-8C5A-47ED-BF82-B2C62C87245E}" type="slidenum">
              <a:rPr lang="en-US" altLang="zh-CN"/>
              <a:pPr/>
              <a:t>27</a:t>
            </a:fld>
            <a:endParaRPr lang="en-US" altLang="zh-CN"/>
          </a:p>
        </p:txBody>
      </p:sp>
      <p:sp>
        <p:nvSpPr>
          <p:cNvPr id="457730" name="Rectangle 2"/>
          <p:cNvSpPr>
            <a:spLocks noGrp="1" noRot="1" noChangeAspect="1" noChangeArrowheads="1" noTextEdit="1"/>
          </p:cNvSpPr>
          <p:nvPr>
            <p:ph type="sldImg"/>
          </p:nvPr>
        </p:nvSpPr>
        <p:spPr>
          <a:ln/>
        </p:spPr>
      </p:sp>
      <p:sp>
        <p:nvSpPr>
          <p:cNvPr id="4577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48243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CF93A5-7530-418B-AC74-40EA761CD75E}" type="slidenum">
              <a:rPr lang="en-US" altLang="zh-CN"/>
              <a:pPr/>
              <a:t>28</a:t>
            </a:fld>
            <a:endParaRPr lang="en-US" altLang="zh-CN"/>
          </a:p>
        </p:txBody>
      </p:sp>
      <p:sp>
        <p:nvSpPr>
          <p:cNvPr id="463874" name="Rectangle 2"/>
          <p:cNvSpPr>
            <a:spLocks noGrp="1" noRot="1" noChangeAspect="1" noChangeArrowheads="1" noTextEdit="1"/>
          </p:cNvSpPr>
          <p:nvPr>
            <p:ph type="sldImg"/>
          </p:nvPr>
        </p:nvSpPr>
        <p:spPr>
          <a:ln/>
        </p:spPr>
      </p:sp>
      <p:sp>
        <p:nvSpPr>
          <p:cNvPr id="4638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70436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81C66F-59AC-4332-B88C-C04E8AA70368}" type="slidenum">
              <a:rPr lang="en-US" altLang="zh-CN"/>
              <a:pPr/>
              <a:t>29</a:t>
            </a:fld>
            <a:endParaRPr lang="en-US" altLang="zh-CN"/>
          </a:p>
        </p:txBody>
      </p:sp>
      <p:sp>
        <p:nvSpPr>
          <p:cNvPr id="362498" name="Rectangle 2"/>
          <p:cNvSpPr>
            <a:spLocks noGrp="1" noRot="1" noChangeAspect="1" noChangeArrowheads="1" noTextEdit="1"/>
          </p:cNvSpPr>
          <p:nvPr>
            <p:ph type="sldImg"/>
          </p:nvPr>
        </p:nvSpPr>
        <p:spPr>
          <a:ln/>
        </p:spPr>
      </p:sp>
      <p:sp>
        <p:nvSpPr>
          <p:cNvPr id="3624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85588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0C9F67-DE3D-4EC8-A794-59C5A9876BE7}" type="slidenum">
              <a:rPr lang="en-US" altLang="zh-CN"/>
              <a:pPr/>
              <a:t>87</a:t>
            </a:fld>
            <a:endParaRPr lang="en-US" altLang="zh-CN"/>
          </a:p>
        </p:txBody>
      </p:sp>
      <p:sp>
        <p:nvSpPr>
          <p:cNvPr id="370690" name="Rectangle 2"/>
          <p:cNvSpPr>
            <a:spLocks noGrp="1" noRot="1" noChangeAspect="1" noChangeArrowheads="1" noTextEdit="1"/>
          </p:cNvSpPr>
          <p:nvPr>
            <p:ph type="sldImg"/>
          </p:nvPr>
        </p:nvSpPr>
        <p:spPr>
          <a:ln/>
        </p:spPr>
      </p:sp>
      <p:sp>
        <p:nvSpPr>
          <p:cNvPr id="370691" name="Rectangle 3"/>
          <p:cNvSpPr>
            <a:spLocks noGrp="1" noChangeArrowheads="1"/>
          </p:cNvSpPr>
          <p:nvPr>
            <p:ph type="body" idx="1"/>
          </p:nvPr>
        </p:nvSpPr>
        <p:spPr/>
        <p:txBody>
          <a:bodyPr/>
          <a:lstStyle/>
          <a:p>
            <a:pPr algn="just"/>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1E7F24-17AE-4F1C-B7E0-A437F3E39B33}" type="slidenum">
              <a:rPr lang="en-US" altLang="zh-CN"/>
              <a:pPr/>
              <a:t>98</a:t>
            </a:fld>
            <a:endParaRPr lang="en-US" altLang="zh-CN"/>
          </a:p>
        </p:txBody>
      </p:sp>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086D9E-BFD2-4A59-803F-79CD8DF8070F}" type="slidenum">
              <a:rPr lang="en-US" altLang="zh-CN"/>
              <a:pPr/>
              <a:t>113</a:t>
            </a:fld>
            <a:endParaRPr lang="en-US" altLang="zh-CN"/>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89" name="Freeform 17"/>
          <p:cNvSpPr>
            <a:spLocks/>
          </p:cNvSpPr>
          <p:nvPr/>
        </p:nvSpPr>
        <p:spPr bwMode="gray">
          <a:xfrm>
            <a:off x="-9525" y="1447800"/>
            <a:ext cx="9164638" cy="3832225"/>
          </a:xfrm>
          <a:custGeom>
            <a:avLst/>
            <a:gdLst/>
            <a:ahLst/>
            <a:cxnLst>
              <a:cxn ang="0">
                <a:pos x="12" y="124"/>
              </a:cxn>
              <a:cxn ang="0">
                <a:pos x="1381" y="12"/>
              </a:cxn>
              <a:cxn ang="0">
                <a:pos x="4064" y="581"/>
              </a:cxn>
              <a:cxn ang="0">
                <a:pos x="5773" y="118"/>
              </a:cxn>
              <a:cxn ang="0">
                <a:pos x="5766" y="2151"/>
              </a:cxn>
              <a:cxn ang="0">
                <a:pos x="3966" y="2263"/>
              </a:cxn>
              <a:cxn ang="0">
                <a:pos x="1963" y="1897"/>
              </a:cxn>
              <a:cxn ang="0">
                <a:pos x="6" y="2407"/>
              </a:cxn>
              <a:cxn ang="0">
                <a:pos x="12" y="124"/>
              </a:cxn>
            </a:cxnLst>
            <a:rect l="0" t="0" r="r" b="b"/>
            <a:pathLst>
              <a:path w="5773" h="2414">
                <a:moveTo>
                  <a:pt x="12" y="124"/>
                </a:moveTo>
                <a:cubicBezTo>
                  <a:pt x="150" y="76"/>
                  <a:pt x="581" y="0"/>
                  <a:pt x="1381" y="12"/>
                </a:cubicBezTo>
                <a:cubicBezTo>
                  <a:pt x="2181" y="23"/>
                  <a:pt x="3370" y="437"/>
                  <a:pt x="4064" y="581"/>
                </a:cubicBezTo>
                <a:cubicBezTo>
                  <a:pt x="4758" y="725"/>
                  <a:pt x="5635" y="219"/>
                  <a:pt x="5773" y="118"/>
                </a:cubicBezTo>
                <a:lnTo>
                  <a:pt x="5766" y="2151"/>
                </a:lnTo>
                <a:cubicBezTo>
                  <a:pt x="4994" y="2407"/>
                  <a:pt x="4326" y="2311"/>
                  <a:pt x="3966" y="2263"/>
                </a:cubicBezTo>
                <a:cubicBezTo>
                  <a:pt x="3606" y="2215"/>
                  <a:pt x="2715" y="1873"/>
                  <a:pt x="1963" y="1897"/>
                </a:cubicBezTo>
                <a:cubicBezTo>
                  <a:pt x="1305" y="1893"/>
                  <a:pt x="0" y="2402"/>
                  <a:pt x="6" y="2407"/>
                </a:cubicBezTo>
                <a:cubicBezTo>
                  <a:pt x="12" y="2414"/>
                  <a:pt x="12" y="568"/>
                  <a:pt x="12" y="124"/>
                </a:cubicBezTo>
                <a:close/>
              </a:path>
            </a:pathLst>
          </a:custGeom>
          <a:solidFill>
            <a:schemeClr val="accent1">
              <a:alpha val="41000"/>
            </a:schemeClr>
          </a:solidFill>
          <a:ln w="9525">
            <a:noFill/>
            <a:round/>
            <a:headEnd/>
            <a:tailEnd/>
          </a:ln>
          <a:effectLst/>
        </p:spPr>
        <p:txBody>
          <a:bodyPr/>
          <a:lstStyle/>
          <a:p>
            <a:endParaRPr lang="zh-CN" altLang="en-US"/>
          </a:p>
        </p:txBody>
      </p:sp>
      <p:sp>
        <p:nvSpPr>
          <p:cNvPr id="3090" name="Freeform 18"/>
          <p:cNvSpPr>
            <a:spLocks/>
          </p:cNvSpPr>
          <p:nvPr/>
        </p:nvSpPr>
        <p:spPr bwMode="gray">
          <a:xfrm>
            <a:off x="-9525" y="1730375"/>
            <a:ext cx="9150350" cy="3265488"/>
          </a:xfrm>
          <a:custGeom>
            <a:avLst/>
            <a:gdLst/>
            <a:ahLst/>
            <a:cxnLst>
              <a:cxn ang="0">
                <a:pos x="6" y="272"/>
              </a:cxn>
              <a:cxn ang="0">
                <a:pos x="1453" y="10"/>
              </a:cxn>
              <a:cxn ang="0">
                <a:pos x="4182" y="482"/>
              </a:cxn>
              <a:cxn ang="0">
                <a:pos x="5764" y="154"/>
              </a:cxn>
              <a:cxn ang="0">
                <a:pos x="5764" y="1806"/>
              </a:cxn>
              <a:cxn ang="0">
                <a:pos x="4005" y="1994"/>
              </a:cxn>
              <a:cxn ang="0">
                <a:pos x="1891" y="1522"/>
              </a:cxn>
              <a:cxn ang="0">
                <a:pos x="6" y="1967"/>
              </a:cxn>
              <a:cxn ang="0">
                <a:pos x="6" y="272"/>
              </a:cxn>
            </a:cxnLst>
            <a:rect l="0" t="0" r="r" b="b"/>
            <a:pathLst>
              <a:path w="5764" h="2057">
                <a:moveTo>
                  <a:pt x="6" y="272"/>
                </a:moveTo>
                <a:cubicBezTo>
                  <a:pt x="144" y="233"/>
                  <a:pt x="656" y="0"/>
                  <a:pt x="1453" y="10"/>
                </a:cubicBezTo>
                <a:cubicBezTo>
                  <a:pt x="2250" y="20"/>
                  <a:pt x="3475" y="403"/>
                  <a:pt x="4182" y="482"/>
                </a:cubicBezTo>
                <a:cubicBezTo>
                  <a:pt x="4890" y="561"/>
                  <a:pt x="5626" y="237"/>
                  <a:pt x="5764" y="154"/>
                </a:cubicBezTo>
                <a:lnTo>
                  <a:pt x="5764" y="1806"/>
                </a:lnTo>
                <a:cubicBezTo>
                  <a:pt x="4919" y="2052"/>
                  <a:pt x="4485" y="2057"/>
                  <a:pt x="4005" y="1994"/>
                </a:cubicBezTo>
                <a:cubicBezTo>
                  <a:pt x="3526" y="1929"/>
                  <a:pt x="2640" y="1502"/>
                  <a:pt x="1891" y="1522"/>
                </a:cubicBezTo>
                <a:cubicBezTo>
                  <a:pt x="1234" y="1519"/>
                  <a:pt x="0" y="1962"/>
                  <a:pt x="6" y="1967"/>
                </a:cubicBezTo>
                <a:cubicBezTo>
                  <a:pt x="12" y="1972"/>
                  <a:pt x="6" y="641"/>
                  <a:pt x="6" y="272"/>
                </a:cubicBezTo>
                <a:close/>
              </a:path>
            </a:pathLst>
          </a:custGeom>
          <a:solidFill>
            <a:schemeClr val="accent1"/>
          </a:solidFill>
          <a:ln w="9525">
            <a:noFill/>
            <a:round/>
            <a:headEnd/>
            <a:tailEnd/>
          </a:ln>
          <a:effectLst/>
        </p:spPr>
        <p:txBody>
          <a:bodyPr/>
          <a:lstStyle/>
          <a:p>
            <a:endParaRPr lang="zh-CN" altLang="en-US"/>
          </a:p>
        </p:txBody>
      </p:sp>
      <p:grpSp>
        <p:nvGrpSpPr>
          <p:cNvPr id="3091" name="Group 19"/>
          <p:cNvGrpSpPr>
            <a:grpSpLocks/>
          </p:cNvGrpSpPr>
          <p:nvPr/>
        </p:nvGrpSpPr>
        <p:grpSpPr bwMode="auto">
          <a:xfrm>
            <a:off x="7086600" y="1947863"/>
            <a:ext cx="533400" cy="533400"/>
            <a:chOff x="4752" y="1200"/>
            <a:chExt cx="288" cy="288"/>
          </a:xfrm>
        </p:grpSpPr>
        <p:sp>
          <p:nvSpPr>
            <p:cNvPr id="3092" name="Oval 20"/>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endParaRPr lang="zh-CN" altLang="en-US"/>
            </a:p>
          </p:txBody>
        </p:sp>
        <p:sp>
          <p:nvSpPr>
            <p:cNvPr id="3093" name="Oval 21"/>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3094" name="Group 22"/>
          <p:cNvGrpSpPr>
            <a:grpSpLocks/>
          </p:cNvGrpSpPr>
          <p:nvPr/>
        </p:nvGrpSpPr>
        <p:grpSpPr bwMode="auto">
          <a:xfrm>
            <a:off x="7620000" y="1371600"/>
            <a:ext cx="914400" cy="914400"/>
            <a:chOff x="4992" y="816"/>
            <a:chExt cx="576" cy="576"/>
          </a:xfrm>
        </p:grpSpPr>
        <p:sp>
          <p:nvSpPr>
            <p:cNvPr id="3095" name="Oval 23"/>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endParaRPr lang="zh-CN" altLang="en-US"/>
            </a:p>
          </p:txBody>
        </p:sp>
        <p:sp>
          <p:nvSpPr>
            <p:cNvPr id="3096" name="Oval 24"/>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3097" name="Group 25"/>
          <p:cNvGrpSpPr>
            <a:grpSpLocks/>
          </p:cNvGrpSpPr>
          <p:nvPr/>
        </p:nvGrpSpPr>
        <p:grpSpPr bwMode="auto">
          <a:xfrm>
            <a:off x="304800" y="3429000"/>
            <a:ext cx="1295400" cy="1371600"/>
            <a:chOff x="4992" y="816"/>
            <a:chExt cx="576" cy="576"/>
          </a:xfrm>
        </p:grpSpPr>
        <p:sp>
          <p:nvSpPr>
            <p:cNvPr id="3098" name="Oval 26"/>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endParaRPr lang="zh-CN" altLang="en-US"/>
            </a:p>
          </p:txBody>
        </p:sp>
        <p:sp>
          <p:nvSpPr>
            <p:cNvPr id="3099" name="Oval 27"/>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sp>
        <p:nvSpPr>
          <p:cNvPr id="3076" name="Rectangle 4"/>
          <p:cNvSpPr>
            <a:spLocks noGrp="1" noChangeArrowheads="1"/>
          </p:cNvSpPr>
          <p:nvPr>
            <p:ph type="dt" sz="half" idx="2"/>
          </p:nvPr>
        </p:nvSpPr>
        <p:spPr>
          <a:xfrm>
            <a:off x="457200" y="6477000"/>
            <a:ext cx="2133600" cy="244475"/>
          </a:xfrm>
        </p:spPr>
        <p:txBody>
          <a:bodyPr/>
          <a:lstStyle>
            <a:lvl1pPr>
              <a:defRPr sz="1200"/>
            </a:lvl1pPr>
          </a:lstStyle>
          <a:p>
            <a:fld id="{EAA00B01-090C-413D-ACA2-F94CDABBFBD4}" type="datetime1">
              <a:rPr lang="zh-CN" altLang="en-US" smtClean="0"/>
              <a:pPr/>
              <a:t>2019/11/26/Tuesday</a:t>
            </a:fld>
            <a:endParaRPr lang="en-US" altLang="zh-CN" dirty="0"/>
          </a:p>
        </p:txBody>
      </p:sp>
      <p:sp>
        <p:nvSpPr>
          <p:cNvPr id="3077" name="Rectangle 5"/>
          <p:cNvSpPr>
            <a:spLocks noGrp="1" noChangeArrowheads="1"/>
          </p:cNvSpPr>
          <p:nvPr>
            <p:ph type="ftr" sz="quarter" idx="3"/>
          </p:nvPr>
        </p:nvSpPr>
        <p:spPr>
          <a:xfrm>
            <a:off x="3124200" y="6477000"/>
            <a:ext cx="2895600" cy="244475"/>
          </a:xfrm>
        </p:spPr>
        <p:txBody>
          <a:bodyPr/>
          <a:lstStyle>
            <a:lvl1pPr>
              <a:defRPr>
                <a:solidFill>
                  <a:schemeClr val="tx1"/>
                </a:solidFill>
              </a:defRPr>
            </a:lvl1pPr>
          </a:lstStyle>
          <a:p>
            <a:r>
              <a:rPr lang="en-US" altLang="zh-CN" smtClean="0"/>
              <a:t>is.cumt.edu.cn</a:t>
            </a:r>
            <a:endParaRPr lang="en-US" altLang="zh-CN" dirty="0"/>
          </a:p>
        </p:txBody>
      </p:sp>
      <p:sp>
        <p:nvSpPr>
          <p:cNvPr id="3078" name="Rectangle 6"/>
          <p:cNvSpPr>
            <a:spLocks noGrp="1" noChangeArrowheads="1"/>
          </p:cNvSpPr>
          <p:nvPr>
            <p:ph type="sldNum" sz="quarter" idx="4"/>
          </p:nvPr>
        </p:nvSpPr>
        <p:spPr>
          <a:xfrm>
            <a:off x="6553200" y="6477000"/>
            <a:ext cx="2133600" cy="244475"/>
          </a:xfrm>
        </p:spPr>
        <p:txBody>
          <a:bodyPr/>
          <a:lstStyle>
            <a:lvl1pPr>
              <a:defRPr sz="1200"/>
            </a:lvl1pPr>
          </a:lstStyle>
          <a:p>
            <a:fld id="{69461A28-CE8A-45C4-8E1D-118287AE3797}" type="slidenum">
              <a:rPr lang="zh-CN" altLang="en-US"/>
              <a:pPr/>
              <a:t>‹#›</a:t>
            </a:fld>
            <a:endParaRPr lang="en-US" altLang="zh-CN" dirty="0"/>
          </a:p>
        </p:txBody>
      </p:sp>
      <p:sp>
        <p:nvSpPr>
          <p:cNvPr id="3074" name="Rectangle 2"/>
          <p:cNvSpPr>
            <a:spLocks noGrp="1" noChangeArrowheads="1"/>
          </p:cNvSpPr>
          <p:nvPr>
            <p:ph type="ctrTitle"/>
          </p:nvPr>
        </p:nvSpPr>
        <p:spPr>
          <a:xfrm>
            <a:off x="1143000" y="2590800"/>
            <a:ext cx="7086600" cy="1012825"/>
          </a:xfrm>
          <a:effectLst>
            <a:outerShdw dist="53882" dir="2700000" algn="ctr" rotWithShape="0">
              <a:schemeClr val="tx1"/>
            </a:outerShdw>
          </a:effectLst>
        </p:spPr>
        <p:txBody>
          <a:bodyPr/>
          <a:lstStyle>
            <a:lvl1pPr>
              <a:defRPr sz="4800">
                <a:solidFill>
                  <a:schemeClr val="tx2"/>
                </a:solidFill>
                <a:latin typeface="宋体" pitchFamily="2" charset="-122"/>
                <a:ea typeface="宋体" pitchFamily="2" charset="-122"/>
              </a:defRPr>
            </a:lvl1pPr>
          </a:lstStyle>
          <a:p>
            <a:r>
              <a:rPr lang="en-US" altLang="zh-CN"/>
              <a:t>PPT </a:t>
            </a:r>
            <a:r>
              <a:rPr lang="zh-CN" altLang="en-US"/>
              <a:t>模板</a:t>
            </a:r>
          </a:p>
        </p:txBody>
      </p:sp>
      <p:sp>
        <p:nvSpPr>
          <p:cNvPr id="3075" name="Rectangle 3"/>
          <p:cNvSpPr>
            <a:spLocks noGrp="1" noChangeArrowheads="1"/>
          </p:cNvSpPr>
          <p:nvPr>
            <p:ph type="subTitle" idx="1"/>
          </p:nvPr>
        </p:nvSpPr>
        <p:spPr bwMode="white">
          <a:xfrm>
            <a:off x="1295400" y="3581400"/>
            <a:ext cx="6705600" cy="838200"/>
          </a:xfrm>
        </p:spPr>
        <p:txBody>
          <a:bodyPr/>
          <a:lstStyle>
            <a:lvl1pPr marL="0" indent="0" algn="ctr">
              <a:buFont typeface="Wingdings" pitchFamily="2" charset="2"/>
              <a:buNone/>
              <a:defRPr sz="2000" b="1">
                <a:latin typeface="Times New Roman" pitchFamily="18" charset="0"/>
                <a:ea typeface="幼圆" pitchFamily="49" charset="-122"/>
              </a:defRPr>
            </a:lvl1pPr>
          </a:lstStyle>
          <a:p>
            <a:endParaRPr lang="en-US" altLang="zh-CN" dirty="0"/>
          </a:p>
        </p:txBody>
      </p:sp>
      <p:pic>
        <p:nvPicPr>
          <p:cNvPr id="3100" name="Picture 28" descr="校徽"/>
          <p:cNvPicPr>
            <a:picLocks noChangeAspect="1" noChangeArrowheads="1"/>
          </p:cNvPicPr>
          <p:nvPr userDrawn="1"/>
        </p:nvPicPr>
        <p:blipFill>
          <a:blip r:embed="rId3" cstate="print"/>
          <a:srcRect/>
          <a:stretch>
            <a:fillRect/>
          </a:stretch>
        </p:blipFill>
        <p:spPr bwMode="auto">
          <a:xfrm>
            <a:off x="0" y="0"/>
            <a:ext cx="1371600" cy="1371600"/>
          </a:xfrm>
          <a:prstGeom prst="rect">
            <a:avLst/>
          </a:prstGeom>
          <a:noFill/>
        </p:spPr>
      </p:pic>
      <p:pic>
        <p:nvPicPr>
          <p:cNvPr id="3101" name="Picture 29" descr="WEL049"/>
          <p:cNvPicPr>
            <a:picLocks noChangeAspect="1" noChangeArrowheads="1" noCrop="1"/>
          </p:cNvPicPr>
          <p:nvPr userDrawn="1"/>
        </p:nvPicPr>
        <p:blipFill>
          <a:blip r:embed="rId4" cstate="print"/>
          <a:srcRect/>
          <a:stretch>
            <a:fillRect/>
          </a:stretch>
        </p:blipFill>
        <p:spPr bwMode="auto">
          <a:xfrm>
            <a:off x="2209800" y="228600"/>
            <a:ext cx="5334000" cy="1004888"/>
          </a:xfrm>
          <a:prstGeom prst="rect">
            <a:avLst/>
          </a:prstGeom>
          <a:noFill/>
        </p:spPr>
      </p:pic>
    </p:spTree>
  </p:cSld>
  <p:clrMapOvr>
    <a:masterClrMapping/>
  </p:clrMapOvr>
  <p:transition>
    <p:wedg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AA71FA8-B23E-4C9F-9DCF-5D30052A30C6}"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lvl1pPr>
              <a:defRPr/>
            </a:lvl1p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lvl1pPr>
              <a:defRPr/>
            </a:lvl1pPr>
          </a:lstStyle>
          <a:p>
            <a:fld id="{8A2F6119-4FE4-4DFE-A758-3702CE502C67}" type="slidenum">
              <a:rPr lang="en-US" altLang="zh-CN"/>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685800"/>
            <a:ext cx="2057400" cy="5638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685800"/>
            <a:ext cx="6019800" cy="5638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1BE6CDA9-A0AC-4159-B59C-B16B43649E6F}"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lvl1pPr>
              <a:defRPr/>
            </a:lvl1p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lvl1pPr>
              <a:defRPr/>
            </a:lvl1pPr>
          </a:lstStyle>
          <a:p>
            <a:fld id="{15E8C73F-731B-4090-AF18-78A46BB27667}" type="slidenum">
              <a:rPr lang="en-US" altLang="zh-CN"/>
              <a:pPr/>
              <a:t>‹#›</a:t>
            </a:fld>
            <a:endParaRPr lang="en-US" altLang="zh-C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58763" y="188913"/>
            <a:ext cx="8885237" cy="12954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34938" y="1557338"/>
            <a:ext cx="4371975" cy="5040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59313" y="1557338"/>
            <a:ext cx="4371975" cy="2443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59313" y="4152900"/>
            <a:ext cx="4371975" cy="24447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188913"/>
            <a:ext cx="91440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0" y="1628775"/>
            <a:ext cx="4495800" cy="5040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28775"/>
            <a:ext cx="4495800" cy="50403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plit orient="vert" dir="in"/>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FF0000"/>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fld id="{F8F767E2-4B0C-4D6B-BC16-744F3E0FAA8C}"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lvl1pPr>
              <a:defRPr/>
            </a:lvl1p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lvl1pPr>
              <a:defRPr/>
            </a:lvl1pPr>
          </a:lstStyle>
          <a:p>
            <a:fld id="{836EB55C-C677-4EB3-8CB1-5A0CE917D7BA}" type="slidenum">
              <a:rPr lang="en-US" altLang="zh-CN"/>
              <a:pPr/>
              <a:t>‹#›</a:t>
            </a:fld>
            <a:endParaRPr lang="en-US" altLang="zh-CN" dirty="0"/>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A88B8458-2E38-40F1-BD4A-C652B68B1A44}"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lvl1pPr>
              <a:defRPr/>
            </a:lvl1p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lvl1pPr>
              <a:defRPr/>
            </a:lvl1pPr>
          </a:lstStyle>
          <a:p>
            <a:fld id="{B6AC54F8-C57A-48CB-8722-5355987572EB}" type="slidenum">
              <a:rPr lang="en-US" altLang="zh-CN"/>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8288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88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D2DC7868-B398-4918-AA1C-5509721C7547}" type="datetime1">
              <a:rPr lang="zh-CN" altLang="en-US" smtClean="0"/>
              <a:pPr/>
              <a:t>2019/11/26/Tuesday</a:t>
            </a:fld>
            <a:endParaRPr lang="en-US" altLang="zh-CN" dirty="0"/>
          </a:p>
        </p:txBody>
      </p:sp>
      <p:sp>
        <p:nvSpPr>
          <p:cNvPr id="6" name="页脚占位符 5"/>
          <p:cNvSpPr>
            <a:spLocks noGrp="1"/>
          </p:cNvSpPr>
          <p:nvPr>
            <p:ph type="ftr" sz="quarter" idx="11"/>
          </p:nvPr>
        </p:nvSpPr>
        <p:spPr/>
        <p:txBody>
          <a:bodyPr/>
          <a:lstStyle>
            <a:lvl1pPr>
              <a:defRPr/>
            </a:lvl1pPr>
          </a:lstStyle>
          <a:p>
            <a:r>
              <a:rPr lang="en-US" altLang="zh-CN" smtClean="0"/>
              <a:t>is.cumt.edu.cn</a:t>
            </a:r>
            <a:endParaRPr lang="en-US" altLang="zh-CN" dirty="0"/>
          </a:p>
        </p:txBody>
      </p:sp>
      <p:sp>
        <p:nvSpPr>
          <p:cNvPr id="7" name="灯片编号占位符 6"/>
          <p:cNvSpPr>
            <a:spLocks noGrp="1"/>
          </p:cNvSpPr>
          <p:nvPr>
            <p:ph type="sldNum" sz="quarter" idx="12"/>
          </p:nvPr>
        </p:nvSpPr>
        <p:spPr/>
        <p:txBody>
          <a:bodyPr/>
          <a:lstStyle>
            <a:lvl1pPr>
              <a:defRPr/>
            </a:lvl1pPr>
          </a:lstStyle>
          <a:p>
            <a:fld id="{71637B92-F509-4694-96E1-ADFB2D618DBB}" type="slidenum">
              <a:rPr lang="en-US" altLang="zh-CN"/>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9D077DB7-CE1A-40D6-81D2-0CC8EFE3E8DA}" type="datetime1">
              <a:rPr lang="zh-CN" altLang="en-US" smtClean="0"/>
              <a:pPr/>
              <a:t>2019/11/26/Tuesday</a:t>
            </a:fld>
            <a:endParaRPr lang="en-US" altLang="zh-CN" dirty="0"/>
          </a:p>
        </p:txBody>
      </p:sp>
      <p:sp>
        <p:nvSpPr>
          <p:cNvPr id="8" name="页脚占位符 7"/>
          <p:cNvSpPr>
            <a:spLocks noGrp="1"/>
          </p:cNvSpPr>
          <p:nvPr>
            <p:ph type="ftr" sz="quarter" idx="11"/>
          </p:nvPr>
        </p:nvSpPr>
        <p:spPr/>
        <p:txBody>
          <a:bodyPr/>
          <a:lstStyle>
            <a:lvl1pPr>
              <a:defRPr/>
            </a:lvl1pPr>
          </a:lstStyle>
          <a:p>
            <a:r>
              <a:rPr lang="en-US" altLang="zh-CN" smtClean="0"/>
              <a:t>is.cumt.edu.cn</a:t>
            </a:r>
            <a:endParaRPr lang="en-US" altLang="zh-CN" dirty="0"/>
          </a:p>
        </p:txBody>
      </p:sp>
      <p:sp>
        <p:nvSpPr>
          <p:cNvPr id="9" name="灯片编号占位符 8"/>
          <p:cNvSpPr>
            <a:spLocks noGrp="1"/>
          </p:cNvSpPr>
          <p:nvPr>
            <p:ph type="sldNum" sz="quarter" idx="12"/>
          </p:nvPr>
        </p:nvSpPr>
        <p:spPr/>
        <p:txBody>
          <a:bodyPr/>
          <a:lstStyle>
            <a:lvl1pPr>
              <a:defRPr/>
            </a:lvl1pPr>
          </a:lstStyle>
          <a:p>
            <a:fld id="{D52C36ED-D28E-424E-AC03-9505D5536942}" type="slidenum">
              <a:rPr lang="en-US" altLang="zh-CN"/>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44133444-9AB5-4A98-A8EE-A22E52048AF3}" type="datetime1">
              <a:rPr lang="zh-CN" altLang="en-US" smtClean="0"/>
              <a:pPr/>
              <a:t>2019/11/26/Tuesday</a:t>
            </a:fld>
            <a:endParaRPr lang="en-US" altLang="zh-CN" dirty="0"/>
          </a:p>
        </p:txBody>
      </p:sp>
      <p:sp>
        <p:nvSpPr>
          <p:cNvPr id="4" name="页脚占位符 3"/>
          <p:cNvSpPr>
            <a:spLocks noGrp="1"/>
          </p:cNvSpPr>
          <p:nvPr>
            <p:ph type="ftr" sz="quarter" idx="11"/>
          </p:nvPr>
        </p:nvSpPr>
        <p:spPr/>
        <p:txBody>
          <a:bodyPr/>
          <a:lstStyle>
            <a:lvl1pPr>
              <a:defRPr/>
            </a:lvl1pPr>
          </a:lstStyle>
          <a:p>
            <a:r>
              <a:rPr lang="en-US" altLang="zh-CN" smtClean="0"/>
              <a:t>is.cumt.edu.cn</a:t>
            </a:r>
            <a:endParaRPr lang="en-US" altLang="zh-CN" dirty="0"/>
          </a:p>
        </p:txBody>
      </p:sp>
      <p:sp>
        <p:nvSpPr>
          <p:cNvPr id="5" name="灯片编号占位符 4"/>
          <p:cNvSpPr>
            <a:spLocks noGrp="1"/>
          </p:cNvSpPr>
          <p:nvPr>
            <p:ph type="sldNum" sz="quarter" idx="12"/>
          </p:nvPr>
        </p:nvSpPr>
        <p:spPr/>
        <p:txBody>
          <a:bodyPr/>
          <a:lstStyle>
            <a:lvl1pPr>
              <a:defRPr/>
            </a:lvl1pPr>
          </a:lstStyle>
          <a:p>
            <a:fld id="{92EBA4F1-AE6E-4056-AE8E-2967202A46EF}" type="slidenum">
              <a:rPr lang="en-US" altLang="zh-CN"/>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A0B6D996-03AE-43E6-AF8A-74A1605473A2}" type="datetime1">
              <a:rPr lang="zh-CN" altLang="en-US" smtClean="0"/>
              <a:pPr/>
              <a:t>2019/11/26/Tuesday</a:t>
            </a:fld>
            <a:endParaRPr lang="en-US" altLang="zh-CN" dirty="0"/>
          </a:p>
        </p:txBody>
      </p:sp>
      <p:sp>
        <p:nvSpPr>
          <p:cNvPr id="3" name="页脚占位符 2"/>
          <p:cNvSpPr>
            <a:spLocks noGrp="1"/>
          </p:cNvSpPr>
          <p:nvPr>
            <p:ph type="ftr" sz="quarter" idx="11"/>
          </p:nvPr>
        </p:nvSpPr>
        <p:spPr/>
        <p:txBody>
          <a:bodyPr/>
          <a:lstStyle>
            <a:lvl1pPr>
              <a:defRPr/>
            </a:lvl1pPr>
          </a:lstStyle>
          <a:p>
            <a:r>
              <a:rPr lang="en-US" altLang="zh-CN" smtClean="0"/>
              <a:t>is.cumt.edu.cn</a:t>
            </a:r>
            <a:endParaRPr lang="en-US" altLang="zh-CN" dirty="0"/>
          </a:p>
        </p:txBody>
      </p:sp>
      <p:sp>
        <p:nvSpPr>
          <p:cNvPr id="4" name="灯片编号占位符 3"/>
          <p:cNvSpPr>
            <a:spLocks noGrp="1"/>
          </p:cNvSpPr>
          <p:nvPr>
            <p:ph type="sldNum" sz="quarter" idx="12"/>
          </p:nvPr>
        </p:nvSpPr>
        <p:spPr/>
        <p:txBody>
          <a:bodyPr/>
          <a:lstStyle>
            <a:lvl1pPr>
              <a:defRPr/>
            </a:lvl1pPr>
          </a:lstStyle>
          <a:p>
            <a:fld id="{813F45DA-86C9-4ACA-9F2A-742545C73A01}" type="slidenum">
              <a:rPr lang="en-US" altLang="zh-CN"/>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D9032452-4880-43D0-A5C9-82BFA11E22F5}" type="datetime1">
              <a:rPr lang="zh-CN" altLang="en-US" smtClean="0"/>
              <a:pPr/>
              <a:t>2019/11/26/Tuesday</a:t>
            </a:fld>
            <a:endParaRPr lang="en-US" altLang="zh-CN" dirty="0"/>
          </a:p>
        </p:txBody>
      </p:sp>
      <p:sp>
        <p:nvSpPr>
          <p:cNvPr id="6" name="页脚占位符 5"/>
          <p:cNvSpPr>
            <a:spLocks noGrp="1"/>
          </p:cNvSpPr>
          <p:nvPr>
            <p:ph type="ftr" sz="quarter" idx="11"/>
          </p:nvPr>
        </p:nvSpPr>
        <p:spPr/>
        <p:txBody>
          <a:bodyPr/>
          <a:lstStyle>
            <a:lvl1pPr>
              <a:defRPr/>
            </a:lvl1pPr>
          </a:lstStyle>
          <a:p>
            <a:r>
              <a:rPr lang="en-US" altLang="zh-CN" smtClean="0"/>
              <a:t>is.cumt.edu.cn</a:t>
            </a:r>
            <a:endParaRPr lang="en-US" altLang="zh-CN" dirty="0"/>
          </a:p>
        </p:txBody>
      </p:sp>
      <p:sp>
        <p:nvSpPr>
          <p:cNvPr id="7" name="灯片编号占位符 6"/>
          <p:cNvSpPr>
            <a:spLocks noGrp="1"/>
          </p:cNvSpPr>
          <p:nvPr>
            <p:ph type="sldNum" sz="quarter" idx="12"/>
          </p:nvPr>
        </p:nvSpPr>
        <p:spPr/>
        <p:txBody>
          <a:bodyPr/>
          <a:lstStyle>
            <a:lvl1pPr>
              <a:defRPr/>
            </a:lvl1pPr>
          </a:lstStyle>
          <a:p>
            <a:fld id="{AEF6C02B-94D4-4BD5-B891-523FE072FABF}" type="slidenum">
              <a:rPr lang="en-US" altLang="zh-CN"/>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11308625-AF53-4CE4-B6BE-70194E704335}" type="datetime1">
              <a:rPr lang="zh-CN" altLang="en-US" smtClean="0"/>
              <a:pPr/>
              <a:t>2019/11/26/Tuesday</a:t>
            </a:fld>
            <a:endParaRPr lang="en-US" altLang="zh-CN" dirty="0"/>
          </a:p>
        </p:txBody>
      </p:sp>
      <p:sp>
        <p:nvSpPr>
          <p:cNvPr id="6" name="页脚占位符 5"/>
          <p:cNvSpPr>
            <a:spLocks noGrp="1"/>
          </p:cNvSpPr>
          <p:nvPr>
            <p:ph type="ftr" sz="quarter" idx="11"/>
          </p:nvPr>
        </p:nvSpPr>
        <p:spPr/>
        <p:txBody>
          <a:bodyPr/>
          <a:lstStyle>
            <a:lvl1pPr>
              <a:defRPr/>
            </a:lvl1pPr>
          </a:lstStyle>
          <a:p>
            <a:r>
              <a:rPr lang="en-US" altLang="zh-CN" smtClean="0"/>
              <a:t>is.cumt.edu.cn</a:t>
            </a:r>
            <a:endParaRPr lang="en-US" altLang="zh-CN" dirty="0"/>
          </a:p>
        </p:txBody>
      </p:sp>
      <p:sp>
        <p:nvSpPr>
          <p:cNvPr id="7" name="灯片编号占位符 6"/>
          <p:cNvSpPr>
            <a:spLocks noGrp="1"/>
          </p:cNvSpPr>
          <p:nvPr>
            <p:ph type="sldNum" sz="quarter" idx="12"/>
          </p:nvPr>
        </p:nvSpPr>
        <p:spPr/>
        <p:txBody>
          <a:bodyPr/>
          <a:lstStyle>
            <a:lvl1pPr>
              <a:defRPr/>
            </a:lvl1pPr>
          </a:lstStyle>
          <a:p>
            <a:fld id="{4E0998EF-D1DA-4084-BD64-167D9B862795}" type="slidenum">
              <a:rPr lang="en-US" altLang="zh-CN"/>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51" name="Object 27"/>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1326" name="Image" r:id="rId16" imgW="9561905" imgH="1600000" progId="">
                  <p:embed/>
                </p:oleObj>
              </mc:Choice>
              <mc:Fallback>
                <p:oleObj name="Image" r:id="rId16" imgW="9561905" imgH="1600000" progId="">
                  <p:embed/>
                  <p:pic>
                    <p:nvPicPr>
                      <p:cNvPr id="0" name="Picture 29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9144000" cy="1200150"/>
                      </a:xfrm>
                      <a:prstGeom prst="rect">
                        <a:avLst/>
                      </a:prstGeom>
                      <a:noFill/>
                      <a:ln>
                        <a:noFill/>
                      </a:ln>
                      <a:effectLst/>
                      <a:extLst>
                        <a:ext uri="{909E8E84-426E-40DD-AFC4-6F175D3DCCD1}">
                          <a14:hiddenFill xmlns:a14="http://schemas.microsoft.com/office/drawing/2010/main">
                            <a:solidFill>
                              <a:srgbClr val="65AA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1040" name="Freeform 16"/>
          <p:cNvSpPr>
            <a:spLocks/>
          </p:cNvSpPr>
          <p:nvPr/>
        </p:nvSpPr>
        <p:spPr bwMode="gray">
          <a:xfrm>
            <a:off x="-11113" y="280988"/>
            <a:ext cx="9155113" cy="1620837"/>
          </a:xfrm>
          <a:custGeom>
            <a:avLst/>
            <a:gdLst/>
            <a:ahLst/>
            <a:cxnLst>
              <a:cxn ang="0">
                <a:pos x="6" y="109"/>
              </a:cxn>
              <a:cxn ang="0">
                <a:pos x="1427" y="46"/>
              </a:cxn>
              <a:cxn ang="0">
                <a:pos x="4032" y="255"/>
              </a:cxn>
              <a:cxn ang="0">
                <a:pos x="5767" y="0"/>
              </a:cxn>
              <a:cxn ang="0">
                <a:pos x="5767" y="776"/>
              </a:cxn>
              <a:cxn ang="0">
                <a:pos x="4065" y="831"/>
              </a:cxn>
              <a:cxn ang="0">
                <a:pos x="1984" y="674"/>
              </a:cxn>
              <a:cxn ang="0">
                <a:pos x="14" y="995"/>
              </a:cxn>
              <a:cxn ang="0">
                <a:pos x="6" y="109"/>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w="9525">
            <a:noFill/>
            <a:round/>
            <a:headEnd/>
            <a:tailEnd/>
          </a:ln>
          <a:effectLst/>
        </p:spPr>
        <p:txBody>
          <a:bodyPr/>
          <a:lstStyle/>
          <a:p>
            <a:endParaRPr lang="zh-CN" altLang="en-US"/>
          </a:p>
        </p:txBody>
      </p:sp>
      <p:sp>
        <p:nvSpPr>
          <p:cNvPr id="1041" name="Freeform 17"/>
          <p:cNvSpPr>
            <a:spLocks/>
          </p:cNvSpPr>
          <p:nvPr/>
        </p:nvSpPr>
        <p:spPr bwMode="gray">
          <a:xfrm>
            <a:off x="-20638" y="533400"/>
            <a:ext cx="9161463" cy="1006475"/>
          </a:xfrm>
          <a:custGeom>
            <a:avLst/>
            <a:gdLst/>
            <a:ahLst/>
            <a:cxnLst>
              <a:cxn ang="0">
                <a:pos x="20" y="109"/>
              </a:cxn>
              <a:cxn ang="0">
                <a:pos x="1442" y="3"/>
              </a:cxn>
              <a:cxn ang="0">
                <a:pos x="4150" y="148"/>
              </a:cxn>
              <a:cxn ang="0">
                <a:pos x="5771" y="37"/>
              </a:cxn>
              <a:cxn ang="0">
                <a:pos x="5771" y="557"/>
              </a:cxn>
              <a:cxn ang="0">
                <a:pos x="3942" y="592"/>
              </a:cxn>
              <a:cxn ang="0">
                <a:pos x="1839" y="456"/>
              </a:cxn>
              <a:cxn ang="0">
                <a:pos x="6" y="620"/>
              </a:cxn>
              <a:cxn ang="0">
                <a:pos x="20" y="109"/>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headEnd/>
            <a:tailEnd/>
          </a:ln>
          <a:effectLst/>
        </p:spPr>
        <p:txBody>
          <a:bodyPr/>
          <a:lstStyle/>
          <a:p>
            <a:endParaRPr lang="zh-CN" altLang="en-US"/>
          </a:p>
        </p:txBody>
      </p:sp>
      <p:grpSp>
        <p:nvGrpSpPr>
          <p:cNvPr id="1042" name="Group 18"/>
          <p:cNvGrpSpPr>
            <a:grpSpLocks/>
          </p:cNvGrpSpPr>
          <p:nvPr/>
        </p:nvGrpSpPr>
        <p:grpSpPr bwMode="auto">
          <a:xfrm>
            <a:off x="7740650" y="347663"/>
            <a:ext cx="387350" cy="366712"/>
            <a:chOff x="4752" y="1200"/>
            <a:chExt cx="288" cy="288"/>
          </a:xfrm>
        </p:grpSpPr>
        <p:sp>
          <p:nvSpPr>
            <p:cNvPr id="1043" name="Oval 19"/>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endParaRPr lang="zh-CN" altLang="en-US"/>
            </a:p>
          </p:txBody>
        </p:sp>
        <p:sp>
          <p:nvSpPr>
            <p:cNvPr id="1044" name="Oval 20"/>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1045" name="Group 21"/>
          <p:cNvGrpSpPr>
            <a:grpSpLocks/>
          </p:cNvGrpSpPr>
          <p:nvPr/>
        </p:nvGrpSpPr>
        <p:grpSpPr bwMode="auto">
          <a:xfrm>
            <a:off x="8153400" y="53975"/>
            <a:ext cx="609600" cy="592138"/>
            <a:chOff x="4992" y="816"/>
            <a:chExt cx="576" cy="576"/>
          </a:xfrm>
        </p:grpSpPr>
        <p:sp>
          <p:nvSpPr>
            <p:cNvPr id="1046" name="Oval 22"/>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endParaRPr lang="zh-CN" altLang="en-US"/>
            </a:p>
          </p:txBody>
        </p:sp>
        <p:sp>
          <p:nvSpPr>
            <p:cNvPr id="1047" name="Oval 23"/>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1048" name="Group 24"/>
          <p:cNvGrpSpPr>
            <a:grpSpLocks/>
          </p:cNvGrpSpPr>
          <p:nvPr/>
        </p:nvGrpSpPr>
        <p:grpSpPr bwMode="auto">
          <a:xfrm>
            <a:off x="171450" y="819150"/>
            <a:ext cx="720725" cy="762000"/>
            <a:chOff x="4992" y="816"/>
            <a:chExt cx="576" cy="576"/>
          </a:xfrm>
        </p:grpSpPr>
        <p:sp>
          <p:nvSpPr>
            <p:cNvPr id="1049" name="Oval 25"/>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endParaRPr lang="zh-CN" altLang="en-US"/>
            </a:p>
          </p:txBody>
        </p:sp>
        <p:sp>
          <p:nvSpPr>
            <p:cNvPr id="1050" name="Oval 26"/>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sp>
        <p:nvSpPr>
          <p:cNvPr id="1027" name="Rectangle 3"/>
          <p:cNvSpPr>
            <a:spLocks noGrp="1" noChangeArrowheads="1"/>
          </p:cNvSpPr>
          <p:nvPr>
            <p:ph type="body" idx="1"/>
          </p:nvPr>
        </p:nvSpPr>
        <p:spPr bwMode="auto">
          <a:xfrm>
            <a:off x="457200" y="1828800"/>
            <a:ext cx="82296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Rectangle 4"/>
          <p:cNvSpPr>
            <a:spLocks noGrp="1" noChangeArrowheads="1"/>
          </p:cNvSpPr>
          <p:nvPr>
            <p:ph type="dt" sz="half" idx="2"/>
          </p:nvPr>
        </p:nvSpPr>
        <p:spPr bwMode="auto">
          <a:xfrm>
            <a:off x="457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lvl1pPr>
          </a:lstStyle>
          <a:p>
            <a:fld id="{ED2F914E-5E1B-4F41-8996-391EC3339075}" type="datetime1">
              <a:rPr lang="zh-CN" altLang="en-US" smtClean="0"/>
              <a:pPr/>
              <a:t>2019/11/26/Tuesday</a:t>
            </a:fld>
            <a:endParaRPr lang="en-US" altLang="zh-CN" dirty="0"/>
          </a:p>
        </p:txBody>
      </p:sp>
      <p:sp>
        <p:nvSpPr>
          <p:cNvPr id="1029" name="Rectangle 5"/>
          <p:cNvSpPr>
            <a:spLocks noGrp="1" noChangeArrowheads="1"/>
          </p:cNvSpPr>
          <p:nvPr>
            <p:ph type="ftr" sz="quarter" idx="3"/>
          </p:nvPr>
        </p:nvSpPr>
        <p:spPr bwMode="auto">
          <a:xfrm>
            <a:off x="3124200" y="6400800"/>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a:solidFill>
                  <a:schemeClr val="tx2"/>
                </a:solidFill>
                <a:ea typeface="华文隶书" pitchFamily="2" charset="-122"/>
              </a:defRPr>
            </a:lvl1pPr>
          </a:lstStyle>
          <a:p>
            <a:r>
              <a:rPr lang="en-US" altLang="zh-CN" smtClean="0"/>
              <a:t>is.cumt.edu.cn</a:t>
            </a:r>
            <a:endParaRPr lang="en-US" altLang="zh-CN" dirty="0"/>
          </a:p>
        </p:txBody>
      </p:sp>
      <p:sp>
        <p:nvSpPr>
          <p:cNvPr id="1030" name="Rectangle 6"/>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vl1pPr>
          </a:lstStyle>
          <a:p>
            <a:fld id="{678C53CD-C02B-46A9-8BBA-4E492DA91604}" type="slidenum">
              <a:rPr lang="en-US" altLang="zh-CN"/>
              <a:pPr/>
              <a:t>‹#›</a:t>
            </a:fld>
            <a:endParaRPr lang="en-US" altLang="zh-CN" dirty="0"/>
          </a:p>
        </p:txBody>
      </p:sp>
      <p:sp>
        <p:nvSpPr>
          <p:cNvPr id="1026" name="Rectangle 2"/>
          <p:cNvSpPr>
            <a:spLocks noGrp="1" noChangeArrowheads="1"/>
          </p:cNvSpPr>
          <p:nvPr>
            <p:ph type="title"/>
          </p:nvPr>
        </p:nvSpPr>
        <p:spPr bwMode="white">
          <a:xfrm>
            <a:off x="914400" y="685800"/>
            <a:ext cx="73914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ctr" rtl="0" fontAlgn="base">
        <a:spcBef>
          <a:spcPct val="0"/>
        </a:spcBef>
        <a:spcAft>
          <a:spcPct val="0"/>
        </a:spcAft>
        <a:defRPr sz="3600" b="1">
          <a:solidFill>
            <a:schemeClr val="bg1"/>
          </a:solidFill>
          <a:latin typeface="+mj-lt"/>
          <a:ea typeface="+mj-ea"/>
          <a:cs typeface="+mj-cs"/>
        </a:defRPr>
      </a:lvl1pPr>
      <a:lvl2pPr algn="ctr" rtl="0" fontAlgn="base">
        <a:spcBef>
          <a:spcPct val="0"/>
        </a:spcBef>
        <a:spcAft>
          <a:spcPct val="0"/>
        </a:spcAft>
        <a:defRPr sz="3600" b="1">
          <a:solidFill>
            <a:schemeClr val="bg1"/>
          </a:solidFill>
          <a:latin typeface="Arial" charset="0"/>
        </a:defRPr>
      </a:lvl2pPr>
      <a:lvl3pPr algn="ctr" rtl="0" fontAlgn="base">
        <a:spcBef>
          <a:spcPct val="0"/>
        </a:spcBef>
        <a:spcAft>
          <a:spcPct val="0"/>
        </a:spcAft>
        <a:defRPr sz="3600" b="1">
          <a:solidFill>
            <a:schemeClr val="bg1"/>
          </a:solidFill>
          <a:latin typeface="Arial" charset="0"/>
        </a:defRPr>
      </a:lvl3pPr>
      <a:lvl4pPr algn="ctr" rtl="0" fontAlgn="base">
        <a:spcBef>
          <a:spcPct val="0"/>
        </a:spcBef>
        <a:spcAft>
          <a:spcPct val="0"/>
        </a:spcAft>
        <a:defRPr sz="3600" b="1">
          <a:solidFill>
            <a:schemeClr val="bg1"/>
          </a:solidFill>
          <a:latin typeface="Arial" charset="0"/>
        </a:defRPr>
      </a:lvl4pPr>
      <a:lvl5pPr algn="ctr" rtl="0" fontAlgn="base">
        <a:spcBef>
          <a:spcPct val="0"/>
        </a:spcBef>
        <a:spcAft>
          <a:spcPct val="0"/>
        </a:spcAft>
        <a:defRPr sz="3600" b="1">
          <a:solidFill>
            <a:schemeClr val="bg1"/>
          </a:solidFill>
          <a:latin typeface="Arial" charset="0"/>
        </a:defRPr>
      </a:lvl5pPr>
      <a:lvl6pPr marL="457200" algn="ctr" rtl="0" fontAlgn="base">
        <a:spcBef>
          <a:spcPct val="0"/>
        </a:spcBef>
        <a:spcAft>
          <a:spcPct val="0"/>
        </a:spcAft>
        <a:defRPr sz="3600" b="1">
          <a:solidFill>
            <a:schemeClr val="bg1"/>
          </a:solidFill>
          <a:latin typeface="Arial" charset="0"/>
        </a:defRPr>
      </a:lvl6pPr>
      <a:lvl7pPr marL="914400" algn="ctr" rtl="0" fontAlgn="base">
        <a:spcBef>
          <a:spcPct val="0"/>
        </a:spcBef>
        <a:spcAft>
          <a:spcPct val="0"/>
        </a:spcAft>
        <a:defRPr sz="3600" b="1">
          <a:solidFill>
            <a:schemeClr val="bg1"/>
          </a:solidFill>
          <a:latin typeface="Arial" charset="0"/>
        </a:defRPr>
      </a:lvl7pPr>
      <a:lvl8pPr marL="1371600" algn="ctr" rtl="0" fontAlgn="base">
        <a:spcBef>
          <a:spcPct val="0"/>
        </a:spcBef>
        <a:spcAft>
          <a:spcPct val="0"/>
        </a:spcAft>
        <a:defRPr sz="3600" b="1">
          <a:solidFill>
            <a:schemeClr val="bg1"/>
          </a:solidFill>
          <a:latin typeface="Arial" charset="0"/>
        </a:defRPr>
      </a:lvl8pPr>
      <a:lvl9pPr marL="1828800" algn="ctr" rtl="0" fontAlgn="base">
        <a:spcBef>
          <a:spcPct val="0"/>
        </a:spcBef>
        <a:spcAft>
          <a:spcPct val="0"/>
        </a:spcAft>
        <a:defRPr sz="3600" b="1">
          <a:solidFill>
            <a:schemeClr val="bg1"/>
          </a:solidFill>
          <a:latin typeface="Arial" charset="0"/>
        </a:defRPr>
      </a:lvl9pPr>
    </p:titleStyle>
    <p:bodyStyle>
      <a:lvl1pPr marL="342900" indent="-342900" algn="l" rtl="0" fontAlgn="base">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fontAlgn="base">
        <a:spcBef>
          <a:spcPct val="20000"/>
        </a:spcBef>
        <a:spcAft>
          <a:spcPct val="0"/>
        </a:spcAft>
        <a:buClr>
          <a:schemeClr val="tx1"/>
        </a:buClr>
        <a:buChar char="•"/>
        <a:defRPr sz="22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3.xml"/><Relationship Id="rId1" Type="http://schemas.openxmlformats.org/officeDocument/2006/relationships/vmlDrawing" Target="../drawings/vmlDrawing21.vml"/><Relationship Id="rId6" Type="http://schemas.openxmlformats.org/officeDocument/2006/relationships/image" Target="../media/image50.wmf"/><Relationship Id="rId5" Type="http://schemas.openxmlformats.org/officeDocument/2006/relationships/oleObject" Target="../embeddings/oleObject25.bin"/><Relationship Id="rId4" Type="http://schemas.openxmlformats.org/officeDocument/2006/relationships/image" Target="../media/image49.wmf"/></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oleObject" Target="../embeddings/oleObject34.bin"/><Relationship Id="rId3" Type="http://schemas.openxmlformats.org/officeDocument/2006/relationships/oleObject" Target="../embeddings/oleObject26.bin"/><Relationship Id="rId7" Type="http://schemas.openxmlformats.org/officeDocument/2006/relationships/oleObject" Target="../embeddings/oleObject28.bin"/><Relationship Id="rId12" Type="http://schemas.openxmlformats.org/officeDocument/2006/relationships/oleObject" Target="../embeddings/oleObject33.bin"/><Relationship Id="rId2" Type="http://schemas.openxmlformats.org/officeDocument/2006/relationships/slideLayout" Target="../slideLayouts/slideLayout13.xml"/><Relationship Id="rId1" Type="http://schemas.openxmlformats.org/officeDocument/2006/relationships/vmlDrawing" Target="../drawings/vmlDrawing22.vml"/><Relationship Id="rId6" Type="http://schemas.openxmlformats.org/officeDocument/2006/relationships/image" Target="../media/image51.wmf"/><Relationship Id="rId11" Type="http://schemas.openxmlformats.org/officeDocument/2006/relationships/oleObject" Target="../embeddings/oleObject32.bin"/><Relationship Id="rId5" Type="http://schemas.openxmlformats.org/officeDocument/2006/relationships/oleObject" Target="../embeddings/oleObject27.bin"/><Relationship Id="rId15" Type="http://schemas.openxmlformats.org/officeDocument/2006/relationships/oleObject" Target="../embeddings/oleObject36.bin"/><Relationship Id="rId10" Type="http://schemas.openxmlformats.org/officeDocument/2006/relationships/oleObject" Target="../embeddings/oleObject31.bin"/><Relationship Id="rId4" Type="http://schemas.openxmlformats.org/officeDocument/2006/relationships/image" Target="../media/image39.wmf"/><Relationship Id="rId9" Type="http://schemas.openxmlformats.org/officeDocument/2006/relationships/oleObject" Target="../embeddings/oleObject30.bin"/><Relationship Id="rId14" Type="http://schemas.openxmlformats.org/officeDocument/2006/relationships/oleObject" Target="../embeddings/oleObject35.bin"/></Relationships>
</file>

<file path=ppt/slides/_rels/slide122.xml.rels><?xml version="1.0" encoding="UTF-8" standalone="yes"?>
<Relationships xmlns="http://schemas.openxmlformats.org/package/2006/relationships"><Relationship Id="rId13" Type="http://schemas.openxmlformats.org/officeDocument/2006/relationships/oleObject" Target="../embeddings/oleObject44.bin"/><Relationship Id="rId18" Type="http://schemas.openxmlformats.org/officeDocument/2006/relationships/oleObject" Target="../embeddings/oleObject49.bin"/><Relationship Id="rId26" Type="http://schemas.openxmlformats.org/officeDocument/2006/relationships/oleObject" Target="../embeddings/oleObject57.bin"/><Relationship Id="rId3" Type="http://schemas.openxmlformats.org/officeDocument/2006/relationships/notesSlide" Target="../notesSlides/notesSlide11.xml"/><Relationship Id="rId21" Type="http://schemas.openxmlformats.org/officeDocument/2006/relationships/oleObject" Target="../embeddings/oleObject52.bin"/><Relationship Id="rId7" Type="http://schemas.openxmlformats.org/officeDocument/2006/relationships/oleObject" Target="../embeddings/oleObject39.bin"/><Relationship Id="rId12" Type="http://schemas.openxmlformats.org/officeDocument/2006/relationships/oleObject" Target="../embeddings/oleObject43.bin"/><Relationship Id="rId17" Type="http://schemas.openxmlformats.org/officeDocument/2006/relationships/oleObject" Target="../embeddings/oleObject48.bin"/><Relationship Id="rId25" Type="http://schemas.openxmlformats.org/officeDocument/2006/relationships/oleObject" Target="../embeddings/oleObject56.bin"/><Relationship Id="rId33" Type="http://schemas.openxmlformats.org/officeDocument/2006/relationships/oleObject" Target="../embeddings/oleObject64.bin"/><Relationship Id="rId2" Type="http://schemas.openxmlformats.org/officeDocument/2006/relationships/slideLayout" Target="../slideLayouts/slideLayout13.xml"/><Relationship Id="rId16" Type="http://schemas.openxmlformats.org/officeDocument/2006/relationships/oleObject" Target="../embeddings/oleObject47.bin"/><Relationship Id="rId20" Type="http://schemas.openxmlformats.org/officeDocument/2006/relationships/oleObject" Target="../embeddings/oleObject51.bin"/><Relationship Id="rId29" Type="http://schemas.openxmlformats.org/officeDocument/2006/relationships/oleObject" Target="../embeddings/oleObject60.bin"/><Relationship Id="rId1" Type="http://schemas.openxmlformats.org/officeDocument/2006/relationships/vmlDrawing" Target="../drawings/vmlDrawing23.vml"/><Relationship Id="rId6" Type="http://schemas.openxmlformats.org/officeDocument/2006/relationships/oleObject" Target="../embeddings/oleObject38.bin"/><Relationship Id="rId11" Type="http://schemas.openxmlformats.org/officeDocument/2006/relationships/oleObject" Target="../embeddings/oleObject42.bin"/><Relationship Id="rId24" Type="http://schemas.openxmlformats.org/officeDocument/2006/relationships/oleObject" Target="../embeddings/oleObject55.bin"/><Relationship Id="rId32" Type="http://schemas.openxmlformats.org/officeDocument/2006/relationships/oleObject" Target="../embeddings/oleObject63.bin"/><Relationship Id="rId5" Type="http://schemas.openxmlformats.org/officeDocument/2006/relationships/image" Target="../media/image39.wmf"/><Relationship Id="rId15" Type="http://schemas.openxmlformats.org/officeDocument/2006/relationships/oleObject" Target="../embeddings/oleObject46.bin"/><Relationship Id="rId23" Type="http://schemas.openxmlformats.org/officeDocument/2006/relationships/oleObject" Target="../embeddings/oleObject54.bin"/><Relationship Id="rId28" Type="http://schemas.openxmlformats.org/officeDocument/2006/relationships/oleObject" Target="../embeddings/oleObject59.bin"/><Relationship Id="rId10" Type="http://schemas.openxmlformats.org/officeDocument/2006/relationships/oleObject" Target="../embeddings/oleObject41.bin"/><Relationship Id="rId19" Type="http://schemas.openxmlformats.org/officeDocument/2006/relationships/oleObject" Target="../embeddings/oleObject50.bin"/><Relationship Id="rId31" Type="http://schemas.openxmlformats.org/officeDocument/2006/relationships/oleObject" Target="../embeddings/oleObject62.bin"/><Relationship Id="rId4" Type="http://schemas.openxmlformats.org/officeDocument/2006/relationships/oleObject" Target="../embeddings/oleObject37.bin"/><Relationship Id="rId9" Type="http://schemas.openxmlformats.org/officeDocument/2006/relationships/image" Target="../media/image52.wmf"/><Relationship Id="rId14" Type="http://schemas.openxmlformats.org/officeDocument/2006/relationships/oleObject" Target="../embeddings/oleObject45.bin"/><Relationship Id="rId22" Type="http://schemas.openxmlformats.org/officeDocument/2006/relationships/oleObject" Target="../embeddings/oleObject53.bin"/><Relationship Id="rId27" Type="http://schemas.openxmlformats.org/officeDocument/2006/relationships/oleObject" Target="../embeddings/oleObject58.bin"/><Relationship Id="rId30" Type="http://schemas.openxmlformats.org/officeDocument/2006/relationships/oleObject" Target="../embeddings/oleObject61.bin"/><Relationship Id="rId8" Type="http://schemas.openxmlformats.org/officeDocument/2006/relationships/oleObject" Target="../embeddings/oleObject40.bin"/></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oleObject" Target="../embeddings/oleObject66.bin"/><Relationship Id="rId4" Type="http://schemas.openxmlformats.org/officeDocument/2006/relationships/image" Target="../media/image52.w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2.wmf"/><Relationship Id="rId4" Type="http://schemas.openxmlformats.org/officeDocument/2006/relationships/oleObject" Target="../embeddings/oleObject2.bin"/></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5.wmf"/><Relationship Id="rId5" Type="http://schemas.openxmlformats.org/officeDocument/2006/relationships/oleObject" Target="../embeddings/oleObject5.bin"/><Relationship Id="rId4" Type="http://schemas.openxmlformats.org/officeDocument/2006/relationships/image" Target="../media/image14.wmf"/></Relationships>
</file>

<file path=ppt/slides/_rels/slide1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slide" Target="slide11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63.wmf"/><Relationship Id="rId4" Type="http://schemas.openxmlformats.org/officeDocument/2006/relationships/oleObject" Target="../embeddings/oleObject67.bin"/></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66.wmf"/></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81.png"/><Relationship Id="rId4" Type="http://schemas.openxmlformats.org/officeDocument/2006/relationships/image" Target="../media/image67.w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15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79.wmf"/></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80.w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image" Target="../media/image98.png"/><Relationship Id="rId7"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73.bin"/><Relationship Id="rId5" Type="http://schemas.openxmlformats.org/officeDocument/2006/relationships/image" Target="../media/image81.wmf"/><Relationship Id="rId4" Type="http://schemas.openxmlformats.org/officeDocument/2006/relationships/oleObject" Target="../embeddings/oleObject72.bin"/></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31.vml"/><Relationship Id="rId4" Type="http://schemas.openxmlformats.org/officeDocument/2006/relationships/image" Target="../media/image82.wmf"/></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83.wmf"/></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 Target="slide115.xml"/><Relationship Id="rId2" Type="http://schemas.openxmlformats.org/officeDocument/2006/relationships/slide" Target="slide11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image" Target="../media/image93.emf"/></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image" Target="../media/image94.emf"/></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6.emf"/></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9.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0.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31.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32.wmf"/><Relationship Id="rId4" Type="http://schemas.openxmlformats.org/officeDocument/2006/relationships/oleObject" Target="../embeddings/oleObject11.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39.wmf"/></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9.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39.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39.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40.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41.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39.w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39.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39.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42.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45.wmf"/><Relationship Id="rId4" Type="http://schemas.openxmlformats.org/officeDocument/2006/relationships/oleObject" Target="../embeddings/oleObject22.bin"/></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2.xml"/><Relationship Id="rId1" Type="http://schemas.openxmlformats.org/officeDocument/2006/relationships/vmlDrawing" Target="../drawings/vmlDrawing20.vml"/><Relationship Id="rId4" Type="http://schemas.openxmlformats.org/officeDocument/2006/relationships/image" Target="../media/image47.w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noChangeArrowheads="1"/>
          </p:cNvSpPr>
          <p:nvPr>
            <p:ph type="dt" sz="half" idx="2"/>
          </p:nvPr>
        </p:nvSpPr>
        <p:spPr/>
        <p:txBody>
          <a:bodyPr/>
          <a:lstStyle/>
          <a:p>
            <a:fld id="{629A3987-9B73-4F62-8876-5033D6D8F199}" type="datetime1">
              <a:rPr lang="zh-CN" altLang="en-US" smtClean="0"/>
              <a:pPr/>
              <a:t>2019/11/26/Tuesday</a:t>
            </a:fld>
            <a:endParaRPr lang="en-US" altLang="zh-CN" dirty="0"/>
          </a:p>
        </p:txBody>
      </p:sp>
      <p:sp>
        <p:nvSpPr>
          <p:cNvPr id="5" name="Rectangle 5"/>
          <p:cNvSpPr>
            <a:spLocks noGrp="1" noChangeArrowheads="1"/>
          </p:cNvSpPr>
          <p:nvPr>
            <p:ph type="ftr" sz="quarter" idx="3"/>
          </p:nvPr>
        </p:nvSpPr>
        <p:spPr/>
        <p:txBody>
          <a:bodyPr/>
          <a:lstStyle/>
          <a:p>
            <a:r>
              <a:rPr lang="en-US" altLang="zh-CN" smtClean="0"/>
              <a:t>is.cumt.edu.cn</a:t>
            </a:r>
            <a:endParaRPr lang="en-US" altLang="zh-CN" dirty="0"/>
          </a:p>
        </p:txBody>
      </p:sp>
      <p:sp>
        <p:nvSpPr>
          <p:cNvPr id="6" name="Rectangle 6"/>
          <p:cNvSpPr>
            <a:spLocks noGrp="1" noChangeArrowheads="1"/>
          </p:cNvSpPr>
          <p:nvPr>
            <p:ph type="sldNum" sz="quarter" idx="4"/>
          </p:nvPr>
        </p:nvSpPr>
        <p:spPr/>
        <p:txBody>
          <a:bodyPr/>
          <a:lstStyle/>
          <a:p>
            <a:fld id="{06DC8465-6F85-4FBA-A983-637EFDF219C9}" type="slidenum">
              <a:rPr lang="zh-CN" altLang="en-US"/>
              <a:pPr/>
              <a:t>1</a:t>
            </a:fld>
            <a:endParaRPr lang="en-US" altLang="zh-CN" dirty="0"/>
          </a:p>
        </p:txBody>
      </p:sp>
      <p:sp>
        <p:nvSpPr>
          <p:cNvPr id="2050" name="Rectangle 2"/>
          <p:cNvSpPr>
            <a:spLocks noGrp="1" noChangeArrowheads="1"/>
          </p:cNvSpPr>
          <p:nvPr>
            <p:ph type="ctrTitle"/>
          </p:nvPr>
        </p:nvSpPr>
        <p:spPr>
          <a:xfrm>
            <a:off x="1143000" y="2133600"/>
            <a:ext cx="7086600" cy="1470025"/>
          </a:xfrm>
        </p:spPr>
        <p:txBody>
          <a:bodyPr/>
          <a:lstStyle/>
          <a:p>
            <a:r>
              <a:rPr lang="zh-CN" altLang="en-US" sz="5600" dirty="0" smtClean="0">
                <a:solidFill>
                  <a:srgbClr val="CC3300"/>
                </a:solidFill>
                <a:latin typeface="华文隶书" pitchFamily="2" charset="-122"/>
                <a:ea typeface="华文隶书" pitchFamily="2" charset="-122"/>
              </a:rPr>
              <a:t>密码学</a:t>
            </a:r>
            <a:r>
              <a:rPr lang="en-US" altLang="zh-CN" sz="5600" dirty="0" smtClean="0">
                <a:solidFill>
                  <a:srgbClr val="CC3300"/>
                </a:solidFill>
                <a:latin typeface="华文隶书" pitchFamily="2" charset="-122"/>
                <a:ea typeface="华文隶书" pitchFamily="2" charset="-122"/>
              </a:rPr>
              <a:t/>
            </a:r>
            <a:br>
              <a:rPr lang="en-US" altLang="zh-CN" sz="5600" dirty="0" smtClean="0">
                <a:solidFill>
                  <a:srgbClr val="CC3300"/>
                </a:solidFill>
                <a:latin typeface="华文隶书" pitchFamily="2" charset="-122"/>
                <a:ea typeface="华文隶书" pitchFamily="2" charset="-122"/>
              </a:rPr>
            </a:br>
            <a:r>
              <a:rPr lang="zh-CN" altLang="en-US" sz="4400" dirty="0" smtClean="0">
                <a:solidFill>
                  <a:srgbClr val="FFFF00"/>
                </a:solidFill>
                <a:latin typeface="华文隶书" pitchFamily="2" charset="-122"/>
                <a:ea typeface="华文隶书" pitchFamily="2" charset="-122"/>
              </a:rPr>
              <a:t>第</a:t>
            </a:r>
            <a:r>
              <a:rPr lang="en-US" altLang="zh-CN" sz="4400" dirty="0" smtClean="0">
                <a:solidFill>
                  <a:srgbClr val="FFFF00"/>
                </a:solidFill>
                <a:latin typeface="华文隶书" pitchFamily="2" charset="-122"/>
                <a:ea typeface="华文隶书" pitchFamily="2" charset="-122"/>
              </a:rPr>
              <a:t>4</a:t>
            </a:r>
            <a:r>
              <a:rPr lang="zh-CN" altLang="en-US" sz="4400" dirty="0" smtClean="0">
                <a:solidFill>
                  <a:srgbClr val="FFFF00"/>
                </a:solidFill>
                <a:latin typeface="华文隶书" pitchFamily="2" charset="-122"/>
                <a:ea typeface="华文隶书" pitchFamily="2" charset="-122"/>
              </a:rPr>
              <a:t>章：分组密码</a:t>
            </a:r>
            <a:endParaRPr lang="zh-CN" altLang="en-US" sz="4400" dirty="0">
              <a:solidFill>
                <a:srgbClr val="CC3300"/>
              </a:solidFill>
              <a:latin typeface="华文隶书" pitchFamily="2" charset="-122"/>
              <a:ea typeface="华文隶书" pitchFamily="2" charset="-122"/>
            </a:endParaRPr>
          </a:p>
        </p:txBody>
      </p:sp>
      <p:sp>
        <p:nvSpPr>
          <p:cNvPr id="2051" name="Rectangle 3"/>
          <p:cNvSpPr>
            <a:spLocks noGrp="1" noChangeArrowheads="1"/>
          </p:cNvSpPr>
          <p:nvPr>
            <p:ph type="subTitle" idx="1"/>
          </p:nvPr>
        </p:nvSpPr>
        <p:spPr>
          <a:xfrm>
            <a:off x="1295400" y="3962400"/>
            <a:ext cx="6705600" cy="838200"/>
          </a:xfrm>
        </p:spPr>
        <p:txBody>
          <a:bodyPr/>
          <a:lstStyle/>
          <a:p>
            <a:endParaRPr lang="en-US" altLang="zh-CN" dirty="0"/>
          </a:p>
        </p:txBody>
      </p:sp>
    </p:spTree>
  </p:cSld>
  <p:clrMapOvr>
    <a:masterClrMapping/>
  </p:clrMapOvr>
  <p:transition>
    <p:wedg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扩散</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10</a:t>
            </a:fld>
            <a:endParaRPr lang="en-US" altLang="zh-CN" dirty="0"/>
          </a:p>
        </p:txBody>
      </p:sp>
      <p:pic>
        <p:nvPicPr>
          <p:cNvPr id="165890" name="Picture 2"/>
          <p:cNvPicPr>
            <a:picLocks noChangeAspect="1" noChangeArrowheads="1"/>
          </p:cNvPicPr>
          <p:nvPr/>
        </p:nvPicPr>
        <p:blipFill>
          <a:blip r:embed="rId2" cstate="print"/>
          <a:srcRect/>
          <a:stretch>
            <a:fillRect/>
          </a:stretch>
        </p:blipFill>
        <p:spPr bwMode="auto">
          <a:xfrm>
            <a:off x="2362200" y="2920912"/>
            <a:ext cx="5105400" cy="3543748"/>
          </a:xfrm>
          <a:prstGeom prst="rect">
            <a:avLst/>
          </a:prstGeom>
          <a:noFill/>
          <a:ln w="9525">
            <a:noFill/>
            <a:miter lim="800000"/>
            <a:headEnd/>
            <a:tailEnd/>
          </a:ln>
          <a:effectLst/>
        </p:spPr>
      </p:pic>
      <p:sp>
        <p:nvSpPr>
          <p:cNvPr id="7" name="矩形 6"/>
          <p:cNvSpPr/>
          <p:nvPr/>
        </p:nvSpPr>
        <p:spPr>
          <a:xfrm>
            <a:off x="381000" y="1617814"/>
            <a:ext cx="8153400" cy="1200329"/>
          </a:xfrm>
          <a:prstGeom prst="rect">
            <a:avLst/>
          </a:prstGeom>
        </p:spPr>
        <p:txBody>
          <a:bodyPr wrap="square">
            <a:spAutoFit/>
          </a:bodyPr>
          <a:lstStyle/>
          <a:p>
            <a:pPr marL="457200" indent="-457200">
              <a:buFont typeface="Arial" panose="020B0604020202020204" pitchFamily="34" charset="0"/>
              <a:buChar char="•"/>
            </a:pPr>
            <a:r>
              <a:rPr lang="zh-CN" altLang="en-US" sz="2400" b="1" dirty="0">
                <a:solidFill>
                  <a:srgbClr val="FF0000"/>
                </a:solidFill>
              </a:rPr>
              <a:t>扩散原则（移位）：</a:t>
            </a:r>
            <a:r>
              <a:rPr lang="zh-CN" altLang="en-US" sz="2400" b="1" dirty="0"/>
              <a:t>密钥或明文的每一比特变化影响密文的许多比特的变化，以便隐蔽明文的统计特性</a:t>
            </a:r>
            <a:r>
              <a:rPr lang="en-US" altLang="zh-CN" sz="2400" b="1" dirty="0"/>
              <a:t>(</a:t>
            </a:r>
            <a:r>
              <a:rPr lang="zh-CN" altLang="en-US" sz="2400" b="1" dirty="0"/>
              <a:t>形象的称为</a:t>
            </a:r>
            <a:r>
              <a:rPr lang="zh-CN" altLang="en-US" sz="2400" b="1" dirty="0">
                <a:solidFill>
                  <a:srgbClr val="C6062F"/>
                </a:solidFill>
              </a:rPr>
              <a:t>雪崩效应</a:t>
            </a:r>
            <a:r>
              <a:rPr lang="en-US" altLang="zh-CN" sz="2400" b="1" dirty="0"/>
              <a:t>)</a:t>
            </a:r>
          </a:p>
        </p:txBody>
      </p:sp>
      <p:pic>
        <p:nvPicPr>
          <p:cNvPr id="9" name="图片 8" descr="雪崩.jpg"/>
          <p:cNvPicPr>
            <a:picLocks noChangeAspect="1"/>
          </p:cNvPicPr>
          <p:nvPr/>
        </p:nvPicPr>
        <p:blipFill>
          <a:blip r:embed="rId3" cstate="print"/>
          <a:stretch>
            <a:fillRect/>
          </a:stretch>
        </p:blipFill>
        <p:spPr>
          <a:xfrm>
            <a:off x="6008225" y="0"/>
            <a:ext cx="3135775" cy="1549510"/>
          </a:xfrm>
          <a:prstGeom prst="rect">
            <a:avLst/>
          </a:prstGeom>
        </p:spPr>
      </p:pic>
    </p:spTree>
    <p:extLst>
      <p:ext uri="{BB962C8B-B14F-4D97-AF65-F5344CB8AC3E}">
        <p14:creationId xmlns:p14="http://schemas.microsoft.com/office/powerpoint/2010/main" val="2972721310"/>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5890"/>
                                        </p:tgtEl>
                                        <p:attrNameLst>
                                          <p:attrName>style.visibility</p:attrName>
                                        </p:attrNameLst>
                                      </p:cBhvr>
                                      <p:to>
                                        <p:strVal val="visible"/>
                                      </p:to>
                                    </p:set>
                                    <p:animEffect transition="in" filter="fade">
                                      <p:cBhvr>
                                        <p:cTn id="7" dur="1000"/>
                                        <p:tgtEl>
                                          <p:spTgt spid="165890"/>
                                        </p:tgtEl>
                                      </p:cBhvr>
                                    </p:animEffect>
                                    <p:anim calcmode="lin" valueType="num">
                                      <p:cBhvr>
                                        <p:cTn id="8" dur="1000" fill="hold"/>
                                        <p:tgtEl>
                                          <p:spTgt spid="165890"/>
                                        </p:tgtEl>
                                        <p:attrNameLst>
                                          <p:attrName>ppt_x</p:attrName>
                                        </p:attrNameLst>
                                      </p:cBhvr>
                                      <p:tavLst>
                                        <p:tav tm="0">
                                          <p:val>
                                            <p:strVal val="#ppt_x"/>
                                          </p:val>
                                        </p:tav>
                                        <p:tav tm="100000">
                                          <p:val>
                                            <p:strVal val="#ppt_x"/>
                                          </p:val>
                                        </p:tav>
                                      </p:tavLst>
                                    </p:anim>
                                    <p:anim calcmode="lin" valueType="num">
                                      <p:cBhvr>
                                        <p:cTn id="9" dur="1000" fill="hold"/>
                                        <p:tgtEl>
                                          <p:spTgt spid="1658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ChangeArrowheads="1"/>
          </p:cNvSpPr>
          <p:nvPr/>
        </p:nvSpPr>
        <p:spPr bwMode="auto">
          <a:xfrm>
            <a:off x="1385888" y="1458913"/>
            <a:ext cx="7091362" cy="4760912"/>
          </a:xfrm>
          <a:prstGeom prst="rect">
            <a:avLst/>
          </a:prstGeom>
          <a:noFill/>
          <a:ln w="9525">
            <a:noFill/>
            <a:miter lim="800000"/>
            <a:headEnd/>
            <a:tailEnd/>
          </a:ln>
        </p:spPr>
        <p:txBody>
          <a:bodyPr/>
          <a:lstStyle/>
          <a:p>
            <a:endParaRPr lang="zh-CN" altLang="en-US"/>
          </a:p>
        </p:txBody>
      </p:sp>
      <p:sp>
        <p:nvSpPr>
          <p:cNvPr id="150531" name="Line 3"/>
          <p:cNvSpPr>
            <a:spLocks noChangeShapeType="1"/>
          </p:cNvSpPr>
          <p:nvPr/>
        </p:nvSpPr>
        <p:spPr bwMode="auto">
          <a:xfrm>
            <a:off x="1385888" y="5745163"/>
            <a:ext cx="7091362" cy="1587"/>
          </a:xfrm>
          <a:prstGeom prst="line">
            <a:avLst/>
          </a:prstGeom>
          <a:noFill/>
          <a:ln w="0">
            <a:solidFill>
              <a:srgbClr val="000000"/>
            </a:solidFill>
            <a:round/>
            <a:headEnd/>
            <a:tailEnd/>
          </a:ln>
        </p:spPr>
        <p:txBody>
          <a:bodyPr/>
          <a:lstStyle/>
          <a:p>
            <a:endParaRPr lang="zh-CN" altLang="en-US"/>
          </a:p>
        </p:txBody>
      </p:sp>
      <p:sp>
        <p:nvSpPr>
          <p:cNvPr id="150532" name="Line 4"/>
          <p:cNvSpPr>
            <a:spLocks noChangeShapeType="1"/>
          </p:cNvSpPr>
          <p:nvPr/>
        </p:nvSpPr>
        <p:spPr bwMode="auto">
          <a:xfrm>
            <a:off x="1385888" y="5268913"/>
            <a:ext cx="7091362" cy="1587"/>
          </a:xfrm>
          <a:prstGeom prst="line">
            <a:avLst/>
          </a:prstGeom>
          <a:noFill/>
          <a:ln w="0">
            <a:solidFill>
              <a:srgbClr val="000000"/>
            </a:solidFill>
            <a:round/>
            <a:headEnd/>
            <a:tailEnd/>
          </a:ln>
        </p:spPr>
        <p:txBody>
          <a:bodyPr/>
          <a:lstStyle/>
          <a:p>
            <a:endParaRPr lang="zh-CN" altLang="en-US"/>
          </a:p>
        </p:txBody>
      </p:sp>
      <p:sp>
        <p:nvSpPr>
          <p:cNvPr id="150533" name="Line 5"/>
          <p:cNvSpPr>
            <a:spLocks noChangeShapeType="1"/>
          </p:cNvSpPr>
          <p:nvPr/>
        </p:nvSpPr>
        <p:spPr bwMode="auto">
          <a:xfrm>
            <a:off x="1385888" y="4789488"/>
            <a:ext cx="7091362" cy="1587"/>
          </a:xfrm>
          <a:prstGeom prst="line">
            <a:avLst/>
          </a:prstGeom>
          <a:noFill/>
          <a:ln w="0">
            <a:solidFill>
              <a:srgbClr val="000000"/>
            </a:solidFill>
            <a:round/>
            <a:headEnd/>
            <a:tailEnd/>
          </a:ln>
        </p:spPr>
        <p:txBody>
          <a:bodyPr/>
          <a:lstStyle/>
          <a:p>
            <a:endParaRPr lang="zh-CN" altLang="en-US"/>
          </a:p>
        </p:txBody>
      </p:sp>
      <p:sp>
        <p:nvSpPr>
          <p:cNvPr id="150534" name="Line 6"/>
          <p:cNvSpPr>
            <a:spLocks noChangeShapeType="1"/>
          </p:cNvSpPr>
          <p:nvPr/>
        </p:nvSpPr>
        <p:spPr bwMode="auto">
          <a:xfrm>
            <a:off x="1385888" y="4314825"/>
            <a:ext cx="7091362" cy="1588"/>
          </a:xfrm>
          <a:prstGeom prst="line">
            <a:avLst/>
          </a:prstGeom>
          <a:noFill/>
          <a:ln w="0">
            <a:solidFill>
              <a:srgbClr val="000000"/>
            </a:solidFill>
            <a:round/>
            <a:headEnd/>
            <a:tailEnd/>
          </a:ln>
        </p:spPr>
        <p:txBody>
          <a:bodyPr/>
          <a:lstStyle/>
          <a:p>
            <a:endParaRPr lang="zh-CN" altLang="en-US"/>
          </a:p>
        </p:txBody>
      </p:sp>
      <p:sp>
        <p:nvSpPr>
          <p:cNvPr id="150535" name="Line 7"/>
          <p:cNvSpPr>
            <a:spLocks noChangeShapeType="1"/>
          </p:cNvSpPr>
          <p:nvPr/>
        </p:nvSpPr>
        <p:spPr bwMode="auto">
          <a:xfrm>
            <a:off x="1385888" y="3838575"/>
            <a:ext cx="7091362" cy="1588"/>
          </a:xfrm>
          <a:prstGeom prst="line">
            <a:avLst/>
          </a:prstGeom>
          <a:noFill/>
          <a:ln w="0">
            <a:solidFill>
              <a:srgbClr val="000000"/>
            </a:solidFill>
            <a:round/>
            <a:headEnd/>
            <a:tailEnd/>
          </a:ln>
        </p:spPr>
        <p:txBody>
          <a:bodyPr/>
          <a:lstStyle/>
          <a:p>
            <a:endParaRPr lang="zh-CN" altLang="en-US"/>
          </a:p>
        </p:txBody>
      </p:sp>
      <p:sp>
        <p:nvSpPr>
          <p:cNvPr id="150536" name="Line 8"/>
          <p:cNvSpPr>
            <a:spLocks noChangeShapeType="1"/>
          </p:cNvSpPr>
          <p:nvPr/>
        </p:nvSpPr>
        <p:spPr bwMode="auto">
          <a:xfrm>
            <a:off x="1385888" y="3363913"/>
            <a:ext cx="7091362" cy="1587"/>
          </a:xfrm>
          <a:prstGeom prst="line">
            <a:avLst/>
          </a:prstGeom>
          <a:noFill/>
          <a:ln w="0">
            <a:solidFill>
              <a:srgbClr val="000000"/>
            </a:solidFill>
            <a:round/>
            <a:headEnd/>
            <a:tailEnd/>
          </a:ln>
        </p:spPr>
        <p:txBody>
          <a:bodyPr/>
          <a:lstStyle/>
          <a:p>
            <a:endParaRPr lang="zh-CN" altLang="en-US"/>
          </a:p>
        </p:txBody>
      </p:sp>
      <p:sp>
        <p:nvSpPr>
          <p:cNvPr id="150537" name="Line 9"/>
          <p:cNvSpPr>
            <a:spLocks noChangeShapeType="1"/>
          </p:cNvSpPr>
          <p:nvPr/>
        </p:nvSpPr>
        <p:spPr bwMode="auto">
          <a:xfrm>
            <a:off x="1385888" y="2889250"/>
            <a:ext cx="7091362" cy="1588"/>
          </a:xfrm>
          <a:prstGeom prst="line">
            <a:avLst/>
          </a:prstGeom>
          <a:noFill/>
          <a:ln w="0">
            <a:solidFill>
              <a:srgbClr val="000000"/>
            </a:solidFill>
            <a:round/>
            <a:headEnd/>
            <a:tailEnd/>
          </a:ln>
        </p:spPr>
        <p:txBody>
          <a:bodyPr/>
          <a:lstStyle/>
          <a:p>
            <a:endParaRPr lang="zh-CN" altLang="en-US"/>
          </a:p>
        </p:txBody>
      </p:sp>
      <p:sp>
        <p:nvSpPr>
          <p:cNvPr id="150538" name="Line 10"/>
          <p:cNvSpPr>
            <a:spLocks noChangeShapeType="1"/>
          </p:cNvSpPr>
          <p:nvPr/>
        </p:nvSpPr>
        <p:spPr bwMode="auto">
          <a:xfrm>
            <a:off x="1385888" y="2408238"/>
            <a:ext cx="7091362" cy="1587"/>
          </a:xfrm>
          <a:prstGeom prst="line">
            <a:avLst/>
          </a:prstGeom>
          <a:noFill/>
          <a:ln w="0">
            <a:solidFill>
              <a:srgbClr val="000000"/>
            </a:solidFill>
            <a:round/>
            <a:headEnd/>
            <a:tailEnd/>
          </a:ln>
        </p:spPr>
        <p:txBody>
          <a:bodyPr/>
          <a:lstStyle/>
          <a:p>
            <a:endParaRPr lang="zh-CN" altLang="en-US"/>
          </a:p>
        </p:txBody>
      </p:sp>
      <p:sp>
        <p:nvSpPr>
          <p:cNvPr id="150539" name="Line 11"/>
          <p:cNvSpPr>
            <a:spLocks noChangeShapeType="1"/>
          </p:cNvSpPr>
          <p:nvPr/>
        </p:nvSpPr>
        <p:spPr bwMode="auto">
          <a:xfrm>
            <a:off x="1385888" y="1933575"/>
            <a:ext cx="7091362" cy="1588"/>
          </a:xfrm>
          <a:prstGeom prst="line">
            <a:avLst/>
          </a:prstGeom>
          <a:noFill/>
          <a:ln w="0">
            <a:solidFill>
              <a:srgbClr val="000000"/>
            </a:solidFill>
            <a:round/>
            <a:headEnd/>
            <a:tailEnd/>
          </a:ln>
        </p:spPr>
        <p:txBody>
          <a:bodyPr/>
          <a:lstStyle/>
          <a:p>
            <a:endParaRPr lang="zh-CN" altLang="en-US"/>
          </a:p>
        </p:txBody>
      </p:sp>
      <p:sp>
        <p:nvSpPr>
          <p:cNvPr id="150540" name="Line 12"/>
          <p:cNvSpPr>
            <a:spLocks noChangeShapeType="1"/>
          </p:cNvSpPr>
          <p:nvPr/>
        </p:nvSpPr>
        <p:spPr bwMode="auto">
          <a:xfrm>
            <a:off x="1385888" y="1458913"/>
            <a:ext cx="7091362" cy="1587"/>
          </a:xfrm>
          <a:prstGeom prst="line">
            <a:avLst/>
          </a:prstGeom>
          <a:noFill/>
          <a:ln w="0">
            <a:solidFill>
              <a:srgbClr val="000000"/>
            </a:solidFill>
            <a:round/>
            <a:headEnd/>
            <a:tailEnd/>
          </a:ln>
        </p:spPr>
        <p:txBody>
          <a:bodyPr/>
          <a:lstStyle/>
          <a:p>
            <a:endParaRPr lang="zh-CN" altLang="en-US"/>
          </a:p>
        </p:txBody>
      </p:sp>
      <p:sp>
        <p:nvSpPr>
          <p:cNvPr id="150541" name="Rectangle 13"/>
          <p:cNvSpPr>
            <a:spLocks noChangeArrowheads="1"/>
          </p:cNvSpPr>
          <p:nvPr/>
        </p:nvSpPr>
        <p:spPr bwMode="auto">
          <a:xfrm>
            <a:off x="1385888" y="1458913"/>
            <a:ext cx="7091362" cy="4760912"/>
          </a:xfrm>
          <a:prstGeom prst="rect">
            <a:avLst/>
          </a:prstGeom>
          <a:noFill/>
          <a:ln w="6350">
            <a:solidFill>
              <a:srgbClr val="808080"/>
            </a:solidFill>
            <a:miter lim="800000"/>
            <a:headEnd/>
            <a:tailEnd/>
          </a:ln>
        </p:spPr>
        <p:txBody>
          <a:bodyPr/>
          <a:lstStyle/>
          <a:p>
            <a:endParaRPr lang="zh-CN" altLang="en-US"/>
          </a:p>
        </p:txBody>
      </p:sp>
      <p:sp>
        <p:nvSpPr>
          <p:cNvPr id="150542" name="Rectangle 14" descr="Light upward diagonal"/>
          <p:cNvSpPr>
            <a:spLocks noChangeArrowheads="1"/>
          </p:cNvSpPr>
          <p:nvPr/>
        </p:nvSpPr>
        <p:spPr bwMode="auto">
          <a:xfrm>
            <a:off x="1809750" y="2125663"/>
            <a:ext cx="565150" cy="4094162"/>
          </a:xfrm>
          <a:prstGeom prst="rect">
            <a:avLst/>
          </a:prstGeom>
          <a:pattFill prst="ltUpDiag">
            <a:fgClr>
              <a:schemeClr val="tx1"/>
            </a:fgClr>
            <a:bgClr>
              <a:srgbClr val="FFCC99"/>
            </a:bgClr>
          </a:pattFill>
          <a:ln w="7938">
            <a:solidFill>
              <a:srgbClr val="000000"/>
            </a:solidFill>
            <a:miter lim="800000"/>
            <a:headEnd/>
            <a:tailEnd/>
          </a:ln>
          <a:effectLst/>
        </p:spPr>
        <p:txBody>
          <a:bodyPr/>
          <a:lstStyle/>
          <a:p>
            <a:endParaRPr lang="zh-CN" altLang="en-US"/>
          </a:p>
        </p:txBody>
      </p:sp>
      <p:sp>
        <p:nvSpPr>
          <p:cNvPr id="150543" name="Rectangle 15" descr="60%"/>
          <p:cNvSpPr>
            <a:spLocks noChangeArrowheads="1"/>
          </p:cNvSpPr>
          <p:nvPr/>
        </p:nvSpPr>
        <p:spPr bwMode="auto">
          <a:xfrm>
            <a:off x="3227388" y="3409950"/>
            <a:ext cx="563562" cy="2809875"/>
          </a:xfrm>
          <a:prstGeom prst="rect">
            <a:avLst/>
          </a:prstGeom>
          <a:pattFill prst="pct60">
            <a:fgClr>
              <a:srgbClr val="808000"/>
            </a:fgClr>
            <a:bgClr>
              <a:srgbClr val="FFFFFF"/>
            </a:bgClr>
          </a:pattFill>
          <a:ln w="7938">
            <a:solidFill>
              <a:srgbClr val="000000"/>
            </a:solidFill>
            <a:miter lim="800000"/>
            <a:headEnd/>
            <a:tailEnd/>
          </a:ln>
          <a:effectLst/>
        </p:spPr>
        <p:txBody>
          <a:bodyPr/>
          <a:lstStyle/>
          <a:p>
            <a:endParaRPr lang="zh-CN" altLang="en-US"/>
          </a:p>
        </p:txBody>
      </p:sp>
      <p:sp>
        <p:nvSpPr>
          <p:cNvPr id="150544" name="Rectangle 16" descr="Dashed horizontal"/>
          <p:cNvSpPr>
            <a:spLocks noChangeArrowheads="1"/>
          </p:cNvSpPr>
          <p:nvPr/>
        </p:nvSpPr>
        <p:spPr bwMode="auto">
          <a:xfrm>
            <a:off x="4643438" y="4743450"/>
            <a:ext cx="571500" cy="1476375"/>
          </a:xfrm>
          <a:prstGeom prst="rect">
            <a:avLst/>
          </a:prstGeom>
          <a:pattFill prst="dashHorz">
            <a:fgClr>
              <a:schemeClr val="tx1"/>
            </a:fgClr>
            <a:bgClr>
              <a:srgbClr val="FFFFCC"/>
            </a:bgClr>
          </a:pattFill>
          <a:ln w="7938">
            <a:solidFill>
              <a:srgbClr val="000000"/>
            </a:solidFill>
            <a:miter lim="800000"/>
            <a:headEnd/>
            <a:tailEnd/>
          </a:ln>
          <a:effectLst/>
        </p:spPr>
        <p:txBody>
          <a:bodyPr/>
          <a:lstStyle/>
          <a:p>
            <a:endParaRPr lang="zh-CN" altLang="en-US"/>
          </a:p>
        </p:txBody>
      </p:sp>
      <p:sp>
        <p:nvSpPr>
          <p:cNvPr id="150545" name="Rectangle 17" descr="Small grid"/>
          <p:cNvSpPr>
            <a:spLocks noChangeArrowheads="1"/>
          </p:cNvSpPr>
          <p:nvPr/>
        </p:nvSpPr>
        <p:spPr bwMode="auto">
          <a:xfrm>
            <a:off x="6067425" y="5122863"/>
            <a:ext cx="563563" cy="1096962"/>
          </a:xfrm>
          <a:prstGeom prst="rect">
            <a:avLst/>
          </a:prstGeom>
          <a:pattFill prst="smGrid">
            <a:fgClr>
              <a:srgbClr val="0099CC"/>
            </a:fgClr>
            <a:bgClr>
              <a:srgbClr val="FFFFFF"/>
            </a:bgClr>
          </a:pattFill>
          <a:ln w="7938">
            <a:solidFill>
              <a:srgbClr val="000000"/>
            </a:solidFill>
            <a:miter lim="800000"/>
            <a:headEnd/>
            <a:tailEnd/>
          </a:ln>
          <a:effectLst/>
        </p:spPr>
        <p:txBody>
          <a:bodyPr/>
          <a:lstStyle/>
          <a:p>
            <a:endParaRPr lang="zh-CN" altLang="en-US"/>
          </a:p>
        </p:txBody>
      </p:sp>
      <p:sp>
        <p:nvSpPr>
          <p:cNvPr id="150546" name="Rectangle 18" descr="70%"/>
          <p:cNvSpPr>
            <a:spLocks noChangeArrowheads="1"/>
          </p:cNvSpPr>
          <p:nvPr/>
        </p:nvSpPr>
        <p:spPr bwMode="auto">
          <a:xfrm>
            <a:off x="7483475" y="5603875"/>
            <a:ext cx="565150" cy="615950"/>
          </a:xfrm>
          <a:prstGeom prst="rect">
            <a:avLst/>
          </a:prstGeom>
          <a:pattFill prst="pct70">
            <a:fgClr>
              <a:srgbClr val="800000"/>
            </a:fgClr>
            <a:bgClr>
              <a:srgbClr val="FFFFFF"/>
            </a:bgClr>
          </a:pattFill>
          <a:ln w="7938">
            <a:solidFill>
              <a:srgbClr val="000000"/>
            </a:solidFill>
            <a:miter lim="800000"/>
            <a:headEnd/>
            <a:tailEnd/>
          </a:ln>
          <a:effectLst/>
        </p:spPr>
        <p:txBody>
          <a:bodyPr/>
          <a:lstStyle/>
          <a:p>
            <a:endParaRPr lang="zh-CN" altLang="en-US"/>
          </a:p>
        </p:txBody>
      </p:sp>
      <p:sp>
        <p:nvSpPr>
          <p:cNvPr id="150547" name="Line 19"/>
          <p:cNvSpPr>
            <a:spLocks noChangeShapeType="1"/>
          </p:cNvSpPr>
          <p:nvPr/>
        </p:nvSpPr>
        <p:spPr bwMode="auto">
          <a:xfrm>
            <a:off x="1385888" y="1458913"/>
            <a:ext cx="1587" cy="4760912"/>
          </a:xfrm>
          <a:prstGeom prst="line">
            <a:avLst/>
          </a:prstGeom>
          <a:noFill/>
          <a:ln w="0">
            <a:solidFill>
              <a:srgbClr val="000000"/>
            </a:solidFill>
            <a:round/>
            <a:headEnd/>
            <a:tailEnd/>
          </a:ln>
        </p:spPr>
        <p:txBody>
          <a:bodyPr/>
          <a:lstStyle/>
          <a:p>
            <a:endParaRPr lang="zh-CN" altLang="en-US"/>
          </a:p>
        </p:txBody>
      </p:sp>
      <p:sp>
        <p:nvSpPr>
          <p:cNvPr id="150548" name="Line 20"/>
          <p:cNvSpPr>
            <a:spLocks noChangeShapeType="1"/>
          </p:cNvSpPr>
          <p:nvPr/>
        </p:nvSpPr>
        <p:spPr bwMode="auto">
          <a:xfrm>
            <a:off x="1352550" y="6219825"/>
            <a:ext cx="33338" cy="1588"/>
          </a:xfrm>
          <a:prstGeom prst="line">
            <a:avLst/>
          </a:prstGeom>
          <a:noFill/>
          <a:ln w="0">
            <a:solidFill>
              <a:srgbClr val="000000"/>
            </a:solidFill>
            <a:round/>
            <a:headEnd/>
            <a:tailEnd/>
          </a:ln>
        </p:spPr>
        <p:txBody>
          <a:bodyPr/>
          <a:lstStyle/>
          <a:p>
            <a:endParaRPr lang="zh-CN" altLang="en-US"/>
          </a:p>
        </p:txBody>
      </p:sp>
      <p:sp>
        <p:nvSpPr>
          <p:cNvPr id="150549" name="Line 21"/>
          <p:cNvSpPr>
            <a:spLocks noChangeShapeType="1"/>
          </p:cNvSpPr>
          <p:nvPr/>
        </p:nvSpPr>
        <p:spPr bwMode="auto">
          <a:xfrm>
            <a:off x="1352550" y="5745163"/>
            <a:ext cx="33338" cy="1587"/>
          </a:xfrm>
          <a:prstGeom prst="line">
            <a:avLst/>
          </a:prstGeom>
          <a:noFill/>
          <a:ln w="0">
            <a:solidFill>
              <a:srgbClr val="000000"/>
            </a:solidFill>
            <a:round/>
            <a:headEnd/>
            <a:tailEnd/>
          </a:ln>
        </p:spPr>
        <p:txBody>
          <a:bodyPr/>
          <a:lstStyle/>
          <a:p>
            <a:endParaRPr lang="zh-CN" altLang="en-US"/>
          </a:p>
        </p:txBody>
      </p:sp>
      <p:sp>
        <p:nvSpPr>
          <p:cNvPr id="150550" name="Line 22"/>
          <p:cNvSpPr>
            <a:spLocks noChangeShapeType="1"/>
          </p:cNvSpPr>
          <p:nvPr/>
        </p:nvSpPr>
        <p:spPr bwMode="auto">
          <a:xfrm>
            <a:off x="1352550" y="5268913"/>
            <a:ext cx="33338" cy="1587"/>
          </a:xfrm>
          <a:prstGeom prst="line">
            <a:avLst/>
          </a:prstGeom>
          <a:noFill/>
          <a:ln w="0">
            <a:solidFill>
              <a:srgbClr val="000000"/>
            </a:solidFill>
            <a:round/>
            <a:headEnd/>
            <a:tailEnd/>
          </a:ln>
        </p:spPr>
        <p:txBody>
          <a:bodyPr/>
          <a:lstStyle/>
          <a:p>
            <a:endParaRPr lang="zh-CN" altLang="en-US"/>
          </a:p>
        </p:txBody>
      </p:sp>
      <p:sp>
        <p:nvSpPr>
          <p:cNvPr id="150551" name="Line 23"/>
          <p:cNvSpPr>
            <a:spLocks noChangeShapeType="1"/>
          </p:cNvSpPr>
          <p:nvPr/>
        </p:nvSpPr>
        <p:spPr bwMode="auto">
          <a:xfrm>
            <a:off x="1352550" y="4789488"/>
            <a:ext cx="33338" cy="1587"/>
          </a:xfrm>
          <a:prstGeom prst="line">
            <a:avLst/>
          </a:prstGeom>
          <a:noFill/>
          <a:ln w="0">
            <a:solidFill>
              <a:srgbClr val="000000"/>
            </a:solidFill>
            <a:round/>
            <a:headEnd/>
            <a:tailEnd/>
          </a:ln>
        </p:spPr>
        <p:txBody>
          <a:bodyPr/>
          <a:lstStyle/>
          <a:p>
            <a:endParaRPr lang="zh-CN" altLang="en-US"/>
          </a:p>
        </p:txBody>
      </p:sp>
      <p:sp>
        <p:nvSpPr>
          <p:cNvPr id="150552" name="Line 24"/>
          <p:cNvSpPr>
            <a:spLocks noChangeShapeType="1"/>
          </p:cNvSpPr>
          <p:nvPr/>
        </p:nvSpPr>
        <p:spPr bwMode="auto">
          <a:xfrm>
            <a:off x="1352550" y="4314825"/>
            <a:ext cx="33338" cy="1588"/>
          </a:xfrm>
          <a:prstGeom prst="line">
            <a:avLst/>
          </a:prstGeom>
          <a:noFill/>
          <a:ln w="0">
            <a:solidFill>
              <a:srgbClr val="000000"/>
            </a:solidFill>
            <a:round/>
            <a:headEnd/>
            <a:tailEnd/>
          </a:ln>
        </p:spPr>
        <p:txBody>
          <a:bodyPr/>
          <a:lstStyle/>
          <a:p>
            <a:endParaRPr lang="zh-CN" altLang="en-US"/>
          </a:p>
        </p:txBody>
      </p:sp>
      <p:sp>
        <p:nvSpPr>
          <p:cNvPr id="150553" name="Line 25"/>
          <p:cNvSpPr>
            <a:spLocks noChangeShapeType="1"/>
          </p:cNvSpPr>
          <p:nvPr/>
        </p:nvSpPr>
        <p:spPr bwMode="auto">
          <a:xfrm>
            <a:off x="1352550" y="3838575"/>
            <a:ext cx="33338" cy="1588"/>
          </a:xfrm>
          <a:prstGeom prst="line">
            <a:avLst/>
          </a:prstGeom>
          <a:noFill/>
          <a:ln w="0">
            <a:solidFill>
              <a:srgbClr val="000000"/>
            </a:solidFill>
            <a:round/>
            <a:headEnd/>
            <a:tailEnd/>
          </a:ln>
        </p:spPr>
        <p:txBody>
          <a:bodyPr/>
          <a:lstStyle/>
          <a:p>
            <a:endParaRPr lang="zh-CN" altLang="en-US"/>
          </a:p>
        </p:txBody>
      </p:sp>
      <p:sp>
        <p:nvSpPr>
          <p:cNvPr id="150554" name="Line 26"/>
          <p:cNvSpPr>
            <a:spLocks noChangeShapeType="1"/>
          </p:cNvSpPr>
          <p:nvPr/>
        </p:nvSpPr>
        <p:spPr bwMode="auto">
          <a:xfrm>
            <a:off x="1352550" y="3363913"/>
            <a:ext cx="33338" cy="1587"/>
          </a:xfrm>
          <a:prstGeom prst="line">
            <a:avLst/>
          </a:prstGeom>
          <a:noFill/>
          <a:ln w="0">
            <a:solidFill>
              <a:srgbClr val="000000"/>
            </a:solidFill>
            <a:round/>
            <a:headEnd/>
            <a:tailEnd/>
          </a:ln>
        </p:spPr>
        <p:txBody>
          <a:bodyPr/>
          <a:lstStyle/>
          <a:p>
            <a:endParaRPr lang="zh-CN" altLang="en-US"/>
          </a:p>
        </p:txBody>
      </p:sp>
      <p:sp>
        <p:nvSpPr>
          <p:cNvPr id="150555" name="Line 27"/>
          <p:cNvSpPr>
            <a:spLocks noChangeShapeType="1"/>
          </p:cNvSpPr>
          <p:nvPr/>
        </p:nvSpPr>
        <p:spPr bwMode="auto">
          <a:xfrm>
            <a:off x="1352550" y="2889250"/>
            <a:ext cx="33338" cy="1588"/>
          </a:xfrm>
          <a:prstGeom prst="line">
            <a:avLst/>
          </a:prstGeom>
          <a:noFill/>
          <a:ln w="0">
            <a:solidFill>
              <a:srgbClr val="000000"/>
            </a:solidFill>
            <a:round/>
            <a:headEnd/>
            <a:tailEnd/>
          </a:ln>
        </p:spPr>
        <p:txBody>
          <a:bodyPr/>
          <a:lstStyle/>
          <a:p>
            <a:endParaRPr lang="zh-CN" altLang="en-US"/>
          </a:p>
        </p:txBody>
      </p:sp>
      <p:sp>
        <p:nvSpPr>
          <p:cNvPr id="150556" name="Line 28"/>
          <p:cNvSpPr>
            <a:spLocks noChangeShapeType="1"/>
          </p:cNvSpPr>
          <p:nvPr/>
        </p:nvSpPr>
        <p:spPr bwMode="auto">
          <a:xfrm>
            <a:off x="1352550" y="2408238"/>
            <a:ext cx="33338" cy="1587"/>
          </a:xfrm>
          <a:prstGeom prst="line">
            <a:avLst/>
          </a:prstGeom>
          <a:noFill/>
          <a:ln w="0">
            <a:solidFill>
              <a:srgbClr val="000000"/>
            </a:solidFill>
            <a:round/>
            <a:headEnd/>
            <a:tailEnd/>
          </a:ln>
        </p:spPr>
        <p:txBody>
          <a:bodyPr/>
          <a:lstStyle/>
          <a:p>
            <a:endParaRPr lang="zh-CN" altLang="en-US"/>
          </a:p>
        </p:txBody>
      </p:sp>
      <p:sp>
        <p:nvSpPr>
          <p:cNvPr id="150557" name="Line 29"/>
          <p:cNvSpPr>
            <a:spLocks noChangeShapeType="1"/>
          </p:cNvSpPr>
          <p:nvPr/>
        </p:nvSpPr>
        <p:spPr bwMode="auto">
          <a:xfrm>
            <a:off x="1352550" y="1933575"/>
            <a:ext cx="33338" cy="1588"/>
          </a:xfrm>
          <a:prstGeom prst="line">
            <a:avLst/>
          </a:prstGeom>
          <a:noFill/>
          <a:ln w="0">
            <a:solidFill>
              <a:srgbClr val="000000"/>
            </a:solidFill>
            <a:round/>
            <a:headEnd/>
            <a:tailEnd/>
          </a:ln>
        </p:spPr>
        <p:txBody>
          <a:bodyPr/>
          <a:lstStyle/>
          <a:p>
            <a:endParaRPr lang="zh-CN" altLang="en-US"/>
          </a:p>
        </p:txBody>
      </p:sp>
      <p:sp>
        <p:nvSpPr>
          <p:cNvPr id="150558" name="Line 30"/>
          <p:cNvSpPr>
            <a:spLocks noChangeShapeType="1"/>
          </p:cNvSpPr>
          <p:nvPr/>
        </p:nvSpPr>
        <p:spPr bwMode="auto">
          <a:xfrm>
            <a:off x="1352550" y="1458913"/>
            <a:ext cx="33338" cy="1587"/>
          </a:xfrm>
          <a:prstGeom prst="line">
            <a:avLst/>
          </a:prstGeom>
          <a:noFill/>
          <a:ln w="0">
            <a:solidFill>
              <a:srgbClr val="000000"/>
            </a:solidFill>
            <a:round/>
            <a:headEnd/>
            <a:tailEnd/>
          </a:ln>
        </p:spPr>
        <p:txBody>
          <a:bodyPr/>
          <a:lstStyle/>
          <a:p>
            <a:endParaRPr lang="zh-CN" altLang="en-US"/>
          </a:p>
        </p:txBody>
      </p:sp>
      <p:sp>
        <p:nvSpPr>
          <p:cNvPr id="150559" name="Line 31"/>
          <p:cNvSpPr>
            <a:spLocks noChangeShapeType="1"/>
          </p:cNvSpPr>
          <p:nvPr/>
        </p:nvSpPr>
        <p:spPr bwMode="auto">
          <a:xfrm>
            <a:off x="1385888" y="6219825"/>
            <a:ext cx="7091362" cy="1588"/>
          </a:xfrm>
          <a:prstGeom prst="line">
            <a:avLst/>
          </a:prstGeom>
          <a:noFill/>
          <a:ln w="0">
            <a:solidFill>
              <a:srgbClr val="000000"/>
            </a:solidFill>
            <a:round/>
            <a:headEnd/>
            <a:tailEnd/>
          </a:ln>
        </p:spPr>
        <p:txBody>
          <a:bodyPr/>
          <a:lstStyle/>
          <a:p>
            <a:endParaRPr lang="zh-CN" altLang="en-US"/>
          </a:p>
        </p:txBody>
      </p:sp>
      <p:sp>
        <p:nvSpPr>
          <p:cNvPr id="150560" name="Line 32"/>
          <p:cNvSpPr>
            <a:spLocks noChangeShapeType="1"/>
          </p:cNvSpPr>
          <p:nvPr/>
        </p:nvSpPr>
        <p:spPr bwMode="auto">
          <a:xfrm flipV="1">
            <a:off x="1385888" y="6219825"/>
            <a:ext cx="1587" cy="33338"/>
          </a:xfrm>
          <a:prstGeom prst="line">
            <a:avLst/>
          </a:prstGeom>
          <a:noFill/>
          <a:ln w="0">
            <a:solidFill>
              <a:srgbClr val="000000"/>
            </a:solidFill>
            <a:round/>
            <a:headEnd/>
            <a:tailEnd/>
          </a:ln>
        </p:spPr>
        <p:txBody>
          <a:bodyPr/>
          <a:lstStyle/>
          <a:p>
            <a:endParaRPr lang="zh-CN" altLang="en-US"/>
          </a:p>
        </p:txBody>
      </p:sp>
      <p:sp>
        <p:nvSpPr>
          <p:cNvPr id="150561" name="Line 33"/>
          <p:cNvSpPr>
            <a:spLocks noChangeShapeType="1"/>
          </p:cNvSpPr>
          <p:nvPr/>
        </p:nvSpPr>
        <p:spPr bwMode="auto">
          <a:xfrm flipV="1">
            <a:off x="2803525" y="6219825"/>
            <a:ext cx="1588" cy="33338"/>
          </a:xfrm>
          <a:prstGeom prst="line">
            <a:avLst/>
          </a:prstGeom>
          <a:noFill/>
          <a:ln w="0">
            <a:solidFill>
              <a:srgbClr val="000000"/>
            </a:solidFill>
            <a:round/>
            <a:headEnd/>
            <a:tailEnd/>
          </a:ln>
        </p:spPr>
        <p:txBody>
          <a:bodyPr/>
          <a:lstStyle/>
          <a:p>
            <a:endParaRPr lang="zh-CN" altLang="en-US"/>
          </a:p>
        </p:txBody>
      </p:sp>
      <p:sp>
        <p:nvSpPr>
          <p:cNvPr id="150562" name="Line 34"/>
          <p:cNvSpPr>
            <a:spLocks noChangeShapeType="1"/>
          </p:cNvSpPr>
          <p:nvPr/>
        </p:nvSpPr>
        <p:spPr bwMode="auto">
          <a:xfrm flipV="1">
            <a:off x="4221163" y="6219825"/>
            <a:ext cx="1587" cy="33338"/>
          </a:xfrm>
          <a:prstGeom prst="line">
            <a:avLst/>
          </a:prstGeom>
          <a:noFill/>
          <a:ln w="0">
            <a:solidFill>
              <a:srgbClr val="000000"/>
            </a:solidFill>
            <a:round/>
            <a:headEnd/>
            <a:tailEnd/>
          </a:ln>
        </p:spPr>
        <p:txBody>
          <a:bodyPr/>
          <a:lstStyle/>
          <a:p>
            <a:endParaRPr lang="zh-CN" altLang="en-US"/>
          </a:p>
        </p:txBody>
      </p:sp>
      <p:sp>
        <p:nvSpPr>
          <p:cNvPr id="150563" name="Line 35"/>
          <p:cNvSpPr>
            <a:spLocks noChangeShapeType="1"/>
          </p:cNvSpPr>
          <p:nvPr/>
        </p:nvSpPr>
        <p:spPr bwMode="auto">
          <a:xfrm flipV="1">
            <a:off x="5643563" y="6219825"/>
            <a:ext cx="1587" cy="33338"/>
          </a:xfrm>
          <a:prstGeom prst="line">
            <a:avLst/>
          </a:prstGeom>
          <a:noFill/>
          <a:ln w="0">
            <a:solidFill>
              <a:srgbClr val="000000"/>
            </a:solidFill>
            <a:round/>
            <a:headEnd/>
            <a:tailEnd/>
          </a:ln>
        </p:spPr>
        <p:txBody>
          <a:bodyPr/>
          <a:lstStyle/>
          <a:p>
            <a:endParaRPr lang="zh-CN" altLang="en-US"/>
          </a:p>
        </p:txBody>
      </p:sp>
      <p:sp>
        <p:nvSpPr>
          <p:cNvPr id="150564" name="Line 36"/>
          <p:cNvSpPr>
            <a:spLocks noChangeShapeType="1"/>
          </p:cNvSpPr>
          <p:nvPr/>
        </p:nvSpPr>
        <p:spPr bwMode="auto">
          <a:xfrm flipV="1">
            <a:off x="7061200" y="6219825"/>
            <a:ext cx="1588" cy="33338"/>
          </a:xfrm>
          <a:prstGeom prst="line">
            <a:avLst/>
          </a:prstGeom>
          <a:noFill/>
          <a:ln w="0">
            <a:solidFill>
              <a:srgbClr val="000000"/>
            </a:solidFill>
            <a:round/>
            <a:headEnd/>
            <a:tailEnd/>
          </a:ln>
        </p:spPr>
        <p:txBody>
          <a:bodyPr/>
          <a:lstStyle/>
          <a:p>
            <a:endParaRPr lang="zh-CN" altLang="en-US"/>
          </a:p>
        </p:txBody>
      </p:sp>
      <p:sp>
        <p:nvSpPr>
          <p:cNvPr id="150565" name="Line 37"/>
          <p:cNvSpPr>
            <a:spLocks noChangeShapeType="1"/>
          </p:cNvSpPr>
          <p:nvPr/>
        </p:nvSpPr>
        <p:spPr bwMode="auto">
          <a:xfrm flipV="1">
            <a:off x="8477250" y="6219825"/>
            <a:ext cx="1588" cy="33338"/>
          </a:xfrm>
          <a:prstGeom prst="line">
            <a:avLst/>
          </a:prstGeom>
          <a:noFill/>
          <a:ln w="0">
            <a:solidFill>
              <a:srgbClr val="000000"/>
            </a:solidFill>
            <a:round/>
            <a:headEnd/>
            <a:tailEnd/>
          </a:ln>
        </p:spPr>
        <p:txBody>
          <a:bodyPr/>
          <a:lstStyle/>
          <a:p>
            <a:endParaRPr lang="zh-CN" altLang="en-US"/>
          </a:p>
        </p:txBody>
      </p:sp>
      <p:sp>
        <p:nvSpPr>
          <p:cNvPr id="150566" name="Rectangle 38"/>
          <p:cNvSpPr>
            <a:spLocks noChangeArrowheads="1"/>
          </p:cNvSpPr>
          <p:nvPr/>
        </p:nvSpPr>
        <p:spPr bwMode="auto">
          <a:xfrm>
            <a:off x="808038" y="6070600"/>
            <a:ext cx="177800" cy="427038"/>
          </a:xfrm>
          <a:prstGeom prst="rect">
            <a:avLst/>
          </a:prstGeom>
          <a:noFill/>
          <a:ln w="9525">
            <a:noFill/>
            <a:miter lim="800000"/>
            <a:headEnd/>
            <a:tailEnd/>
          </a:ln>
        </p:spPr>
        <p:txBody>
          <a:bodyPr wrap="none" lIns="0" tIns="0" rIns="0" bIns="0">
            <a:spAutoFit/>
          </a:bodyPr>
          <a:lstStyle/>
          <a:p>
            <a:pPr eaLnBrk="0" hangingPunct="0"/>
            <a:r>
              <a:rPr lang="en-US" altLang="zh-CN" sz="2800">
                <a:solidFill>
                  <a:srgbClr val="000000"/>
                </a:solidFill>
                <a:latin typeface="Times New Roman" pitchFamily="18" charset="0"/>
              </a:rPr>
              <a:t>0</a:t>
            </a:r>
            <a:endParaRPr lang="en-US" altLang="zh-CN" sz="2800">
              <a:latin typeface="Times New Roman" pitchFamily="18" charset="0"/>
            </a:endParaRPr>
          </a:p>
        </p:txBody>
      </p:sp>
      <p:sp>
        <p:nvSpPr>
          <p:cNvPr id="150567" name="Rectangle 39"/>
          <p:cNvSpPr>
            <a:spLocks noChangeArrowheads="1"/>
          </p:cNvSpPr>
          <p:nvPr/>
        </p:nvSpPr>
        <p:spPr bwMode="auto">
          <a:xfrm>
            <a:off x="752475" y="5595938"/>
            <a:ext cx="355600" cy="427037"/>
          </a:xfrm>
          <a:prstGeom prst="rect">
            <a:avLst/>
          </a:prstGeom>
          <a:noFill/>
          <a:ln w="9525">
            <a:noFill/>
            <a:miter lim="800000"/>
            <a:headEnd/>
            <a:tailEnd/>
          </a:ln>
        </p:spPr>
        <p:txBody>
          <a:bodyPr wrap="none" lIns="0" tIns="0" rIns="0" bIns="0">
            <a:spAutoFit/>
          </a:bodyPr>
          <a:lstStyle/>
          <a:p>
            <a:pPr eaLnBrk="0" hangingPunct="0"/>
            <a:r>
              <a:rPr lang="en-US" altLang="zh-CN" sz="2800">
                <a:solidFill>
                  <a:srgbClr val="000000"/>
                </a:solidFill>
                <a:latin typeface="Times New Roman" pitchFamily="18" charset="0"/>
              </a:rPr>
              <a:t>10</a:t>
            </a:r>
            <a:endParaRPr lang="en-US" altLang="zh-CN" sz="2800">
              <a:latin typeface="Times New Roman" pitchFamily="18" charset="0"/>
            </a:endParaRPr>
          </a:p>
        </p:txBody>
      </p:sp>
      <p:sp>
        <p:nvSpPr>
          <p:cNvPr id="150568" name="Rectangle 40"/>
          <p:cNvSpPr>
            <a:spLocks noChangeArrowheads="1"/>
          </p:cNvSpPr>
          <p:nvPr/>
        </p:nvSpPr>
        <p:spPr bwMode="auto">
          <a:xfrm>
            <a:off x="752475" y="5121275"/>
            <a:ext cx="355600" cy="427038"/>
          </a:xfrm>
          <a:prstGeom prst="rect">
            <a:avLst/>
          </a:prstGeom>
          <a:noFill/>
          <a:ln w="9525">
            <a:noFill/>
            <a:miter lim="800000"/>
            <a:headEnd/>
            <a:tailEnd/>
          </a:ln>
        </p:spPr>
        <p:txBody>
          <a:bodyPr wrap="none" lIns="0" tIns="0" rIns="0" bIns="0">
            <a:spAutoFit/>
          </a:bodyPr>
          <a:lstStyle/>
          <a:p>
            <a:pPr eaLnBrk="0" hangingPunct="0"/>
            <a:r>
              <a:rPr lang="en-US" altLang="zh-CN" sz="2800">
                <a:solidFill>
                  <a:srgbClr val="000000"/>
                </a:solidFill>
                <a:latin typeface="Times New Roman" pitchFamily="18" charset="0"/>
              </a:rPr>
              <a:t>20</a:t>
            </a:r>
            <a:endParaRPr lang="en-US" altLang="zh-CN" sz="2800">
              <a:latin typeface="Times New Roman" pitchFamily="18" charset="0"/>
            </a:endParaRPr>
          </a:p>
        </p:txBody>
      </p:sp>
      <p:sp>
        <p:nvSpPr>
          <p:cNvPr id="150569" name="Rectangle 41"/>
          <p:cNvSpPr>
            <a:spLocks noChangeArrowheads="1"/>
          </p:cNvSpPr>
          <p:nvPr/>
        </p:nvSpPr>
        <p:spPr bwMode="auto">
          <a:xfrm>
            <a:off x="752475" y="4640263"/>
            <a:ext cx="355600" cy="427037"/>
          </a:xfrm>
          <a:prstGeom prst="rect">
            <a:avLst/>
          </a:prstGeom>
          <a:noFill/>
          <a:ln w="9525">
            <a:noFill/>
            <a:miter lim="800000"/>
            <a:headEnd/>
            <a:tailEnd/>
          </a:ln>
        </p:spPr>
        <p:txBody>
          <a:bodyPr wrap="none" lIns="0" tIns="0" rIns="0" bIns="0">
            <a:spAutoFit/>
          </a:bodyPr>
          <a:lstStyle/>
          <a:p>
            <a:pPr eaLnBrk="0" hangingPunct="0"/>
            <a:r>
              <a:rPr lang="en-US" altLang="zh-CN" sz="2800">
                <a:solidFill>
                  <a:srgbClr val="000000"/>
                </a:solidFill>
                <a:latin typeface="Times New Roman" pitchFamily="18" charset="0"/>
              </a:rPr>
              <a:t>30</a:t>
            </a:r>
            <a:endParaRPr lang="en-US" altLang="zh-CN" sz="2800">
              <a:latin typeface="Times New Roman" pitchFamily="18" charset="0"/>
            </a:endParaRPr>
          </a:p>
        </p:txBody>
      </p:sp>
      <p:sp>
        <p:nvSpPr>
          <p:cNvPr id="150570" name="Rectangle 42"/>
          <p:cNvSpPr>
            <a:spLocks noChangeArrowheads="1"/>
          </p:cNvSpPr>
          <p:nvPr/>
        </p:nvSpPr>
        <p:spPr bwMode="auto">
          <a:xfrm>
            <a:off x="752475" y="4165600"/>
            <a:ext cx="355600" cy="427038"/>
          </a:xfrm>
          <a:prstGeom prst="rect">
            <a:avLst/>
          </a:prstGeom>
          <a:noFill/>
          <a:ln w="9525">
            <a:noFill/>
            <a:miter lim="800000"/>
            <a:headEnd/>
            <a:tailEnd/>
          </a:ln>
        </p:spPr>
        <p:txBody>
          <a:bodyPr wrap="none" lIns="0" tIns="0" rIns="0" bIns="0">
            <a:spAutoFit/>
          </a:bodyPr>
          <a:lstStyle/>
          <a:p>
            <a:pPr eaLnBrk="0" hangingPunct="0"/>
            <a:r>
              <a:rPr lang="en-US" altLang="zh-CN" sz="2800">
                <a:solidFill>
                  <a:srgbClr val="000000"/>
                </a:solidFill>
                <a:latin typeface="Times New Roman" pitchFamily="18" charset="0"/>
              </a:rPr>
              <a:t>40</a:t>
            </a:r>
            <a:endParaRPr lang="en-US" altLang="zh-CN" sz="2800">
              <a:latin typeface="Times New Roman" pitchFamily="18" charset="0"/>
            </a:endParaRPr>
          </a:p>
        </p:txBody>
      </p:sp>
      <p:sp>
        <p:nvSpPr>
          <p:cNvPr id="150571" name="Rectangle 43"/>
          <p:cNvSpPr>
            <a:spLocks noChangeArrowheads="1"/>
          </p:cNvSpPr>
          <p:nvPr/>
        </p:nvSpPr>
        <p:spPr bwMode="auto">
          <a:xfrm>
            <a:off x="752475" y="3690938"/>
            <a:ext cx="355600" cy="427037"/>
          </a:xfrm>
          <a:prstGeom prst="rect">
            <a:avLst/>
          </a:prstGeom>
          <a:noFill/>
          <a:ln w="9525">
            <a:noFill/>
            <a:miter lim="800000"/>
            <a:headEnd/>
            <a:tailEnd/>
          </a:ln>
        </p:spPr>
        <p:txBody>
          <a:bodyPr wrap="none" lIns="0" tIns="0" rIns="0" bIns="0">
            <a:spAutoFit/>
          </a:bodyPr>
          <a:lstStyle/>
          <a:p>
            <a:pPr eaLnBrk="0" hangingPunct="0"/>
            <a:r>
              <a:rPr lang="en-US" altLang="zh-CN" sz="2800">
                <a:solidFill>
                  <a:srgbClr val="000000"/>
                </a:solidFill>
                <a:latin typeface="Times New Roman" pitchFamily="18" charset="0"/>
              </a:rPr>
              <a:t>50</a:t>
            </a:r>
            <a:endParaRPr lang="en-US" altLang="zh-CN" sz="2800">
              <a:latin typeface="Times New Roman" pitchFamily="18" charset="0"/>
            </a:endParaRPr>
          </a:p>
        </p:txBody>
      </p:sp>
      <p:sp>
        <p:nvSpPr>
          <p:cNvPr id="150572" name="Rectangle 44"/>
          <p:cNvSpPr>
            <a:spLocks noChangeArrowheads="1"/>
          </p:cNvSpPr>
          <p:nvPr/>
        </p:nvSpPr>
        <p:spPr bwMode="auto">
          <a:xfrm>
            <a:off x="752475" y="3216275"/>
            <a:ext cx="355600" cy="427038"/>
          </a:xfrm>
          <a:prstGeom prst="rect">
            <a:avLst/>
          </a:prstGeom>
          <a:noFill/>
          <a:ln w="9525">
            <a:noFill/>
            <a:miter lim="800000"/>
            <a:headEnd/>
            <a:tailEnd/>
          </a:ln>
        </p:spPr>
        <p:txBody>
          <a:bodyPr wrap="none" lIns="0" tIns="0" rIns="0" bIns="0">
            <a:spAutoFit/>
          </a:bodyPr>
          <a:lstStyle/>
          <a:p>
            <a:pPr eaLnBrk="0" hangingPunct="0"/>
            <a:r>
              <a:rPr lang="en-US" altLang="zh-CN" sz="2800">
                <a:solidFill>
                  <a:srgbClr val="000000"/>
                </a:solidFill>
                <a:latin typeface="Times New Roman" pitchFamily="18" charset="0"/>
              </a:rPr>
              <a:t>60</a:t>
            </a:r>
            <a:endParaRPr lang="en-US" altLang="zh-CN" sz="2800">
              <a:latin typeface="Times New Roman" pitchFamily="18" charset="0"/>
            </a:endParaRPr>
          </a:p>
        </p:txBody>
      </p:sp>
      <p:sp>
        <p:nvSpPr>
          <p:cNvPr id="150573" name="Rectangle 45"/>
          <p:cNvSpPr>
            <a:spLocks noChangeArrowheads="1"/>
          </p:cNvSpPr>
          <p:nvPr/>
        </p:nvSpPr>
        <p:spPr bwMode="auto">
          <a:xfrm>
            <a:off x="752475" y="2740025"/>
            <a:ext cx="355600" cy="427038"/>
          </a:xfrm>
          <a:prstGeom prst="rect">
            <a:avLst/>
          </a:prstGeom>
          <a:noFill/>
          <a:ln w="9525">
            <a:noFill/>
            <a:miter lim="800000"/>
            <a:headEnd/>
            <a:tailEnd/>
          </a:ln>
        </p:spPr>
        <p:txBody>
          <a:bodyPr wrap="none" lIns="0" tIns="0" rIns="0" bIns="0">
            <a:spAutoFit/>
          </a:bodyPr>
          <a:lstStyle/>
          <a:p>
            <a:pPr eaLnBrk="0" hangingPunct="0"/>
            <a:r>
              <a:rPr lang="en-US" altLang="zh-CN" sz="2800">
                <a:solidFill>
                  <a:srgbClr val="000000"/>
                </a:solidFill>
                <a:latin typeface="Times New Roman" pitchFamily="18" charset="0"/>
              </a:rPr>
              <a:t>70</a:t>
            </a:r>
            <a:endParaRPr lang="en-US" altLang="zh-CN" sz="2800">
              <a:latin typeface="Times New Roman" pitchFamily="18" charset="0"/>
            </a:endParaRPr>
          </a:p>
        </p:txBody>
      </p:sp>
      <p:sp>
        <p:nvSpPr>
          <p:cNvPr id="150574" name="Rectangle 46"/>
          <p:cNvSpPr>
            <a:spLocks noChangeArrowheads="1"/>
          </p:cNvSpPr>
          <p:nvPr/>
        </p:nvSpPr>
        <p:spPr bwMode="auto">
          <a:xfrm>
            <a:off x="752475" y="2260600"/>
            <a:ext cx="355600" cy="427038"/>
          </a:xfrm>
          <a:prstGeom prst="rect">
            <a:avLst/>
          </a:prstGeom>
          <a:noFill/>
          <a:ln w="9525">
            <a:noFill/>
            <a:miter lim="800000"/>
            <a:headEnd/>
            <a:tailEnd/>
          </a:ln>
        </p:spPr>
        <p:txBody>
          <a:bodyPr wrap="none" lIns="0" tIns="0" rIns="0" bIns="0">
            <a:spAutoFit/>
          </a:bodyPr>
          <a:lstStyle/>
          <a:p>
            <a:pPr eaLnBrk="0" hangingPunct="0"/>
            <a:r>
              <a:rPr lang="en-US" altLang="zh-CN" sz="2800">
                <a:solidFill>
                  <a:srgbClr val="000000"/>
                </a:solidFill>
                <a:latin typeface="Times New Roman" pitchFamily="18" charset="0"/>
              </a:rPr>
              <a:t>80</a:t>
            </a:r>
            <a:endParaRPr lang="en-US" altLang="zh-CN" sz="2800">
              <a:latin typeface="Times New Roman" pitchFamily="18" charset="0"/>
            </a:endParaRPr>
          </a:p>
        </p:txBody>
      </p:sp>
      <p:sp>
        <p:nvSpPr>
          <p:cNvPr id="150575" name="Rectangle 47"/>
          <p:cNvSpPr>
            <a:spLocks noChangeArrowheads="1"/>
          </p:cNvSpPr>
          <p:nvPr/>
        </p:nvSpPr>
        <p:spPr bwMode="auto">
          <a:xfrm>
            <a:off x="752475" y="1785938"/>
            <a:ext cx="355600" cy="427037"/>
          </a:xfrm>
          <a:prstGeom prst="rect">
            <a:avLst/>
          </a:prstGeom>
          <a:noFill/>
          <a:ln w="9525">
            <a:noFill/>
            <a:miter lim="800000"/>
            <a:headEnd/>
            <a:tailEnd/>
          </a:ln>
        </p:spPr>
        <p:txBody>
          <a:bodyPr wrap="none" lIns="0" tIns="0" rIns="0" bIns="0">
            <a:spAutoFit/>
          </a:bodyPr>
          <a:lstStyle/>
          <a:p>
            <a:pPr eaLnBrk="0" hangingPunct="0"/>
            <a:r>
              <a:rPr lang="en-US" altLang="zh-CN" sz="2800">
                <a:solidFill>
                  <a:srgbClr val="000000"/>
                </a:solidFill>
                <a:latin typeface="Times New Roman" pitchFamily="18" charset="0"/>
              </a:rPr>
              <a:t>90</a:t>
            </a:r>
            <a:endParaRPr lang="en-US" altLang="zh-CN" sz="2800">
              <a:latin typeface="Times New Roman" pitchFamily="18" charset="0"/>
            </a:endParaRPr>
          </a:p>
        </p:txBody>
      </p:sp>
      <p:sp>
        <p:nvSpPr>
          <p:cNvPr id="150576" name="Rectangle 48"/>
          <p:cNvSpPr>
            <a:spLocks noChangeArrowheads="1"/>
          </p:cNvSpPr>
          <p:nvPr/>
        </p:nvSpPr>
        <p:spPr bwMode="auto">
          <a:xfrm>
            <a:off x="695325" y="1309688"/>
            <a:ext cx="533400" cy="427037"/>
          </a:xfrm>
          <a:prstGeom prst="rect">
            <a:avLst/>
          </a:prstGeom>
          <a:noFill/>
          <a:ln w="9525">
            <a:noFill/>
            <a:miter lim="800000"/>
            <a:headEnd/>
            <a:tailEnd/>
          </a:ln>
        </p:spPr>
        <p:txBody>
          <a:bodyPr wrap="none" lIns="0" tIns="0" rIns="0" bIns="0">
            <a:spAutoFit/>
          </a:bodyPr>
          <a:lstStyle/>
          <a:p>
            <a:pPr eaLnBrk="0" hangingPunct="0"/>
            <a:r>
              <a:rPr lang="en-US" altLang="zh-CN" sz="2800">
                <a:solidFill>
                  <a:srgbClr val="000000"/>
                </a:solidFill>
                <a:latin typeface="Times New Roman" pitchFamily="18" charset="0"/>
              </a:rPr>
              <a:t>100</a:t>
            </a:r>
            <a:endParaRPr lang="en-US" altLang="zh-CN" sz="2800">
              <a:latin typeface="Times New Roman" pitchFamily="18" charset="0"/>
            </a:endParaRPr>
          </a:p>
        </p:txBody>
      </p:sp>
      <p:sp>
        <p:nvSpPr>
          <p:cNvPr id="150577" name="Text Box 49"/>
          <p:cNvSpPr txBox="1">
            <a:spLocks noChangeArrowheads="1"/>
          </p:cNvSpPr>
          <p:nvPr/>
        </p:nvSpPr>
        <p:spPr bwMode="auto">
          <a:xfrm>
            <a:off x="2743200" y="6276975"/>
            <a:ext cx="1425575" cy="579438"/>
          </a:xfrm>
          <a:prstGeom prst="rect">
            <a:avLst/>
          </a:prstGeom>
          <a:noFill/>
          <a:ln w="9525">
            <a:noFill/>
            <a:miter lim="800000"/>
            <a:headEnd/>
            <a:tailEnd/>
          </a:ln>
          <a:effectLst/>
        </p:spPr>
        <p:txBody>
          <a:bodyPr wrap="none">
            <a:spAutoFit/>
          </a:bodyPr>
          <a:lstStyle/>
          <a:p>
            <a:pPr eaLnBrk="0" hangingPunct="0"/>
            <a:r>
              <a:rPr lang="en-US" altLang="zh-CN" sz="3200">
                <a:latin typeface="Times New Roman" pitchFamily="18" charset="0"/>
              </a:rPr>
              <a:t>Serpent</a:t>
            </a:r>
          </a:p>
        </p:txBody>
      </p:sp>
      <p:sp>
        <p:nvSpPr>
          <p:cNvPr id="150578" name="Text Box 50"/>
          <p:cNvSpPr txBox="1">
            <a:spLocks noChangeArrowheads="1"/>
          </p:cNvSpPr>
          <p:nvPr/>
        </p:nvSpPr>
        <p:spPr bwMode="auto">
          <a:xfrm>
            <a:off x="1219200" y="6276975"/>
            <a:ext cx="1562100" cy="579438"/>
          </a:xfrm>
          <a:prstGeom prst="rect">
            <a:avLst/>
          </a:prstGeom>
          <a:noFill/>
          <a:ln w="9525">
            <a:noFill/>
            <a:miter lim="800000"/>
            <a:headEnd/>
            <a:tailEnd/>
          </a:ln>
          <a:effectLst/>
        </p:spPr>
        <p:txBody>
          <a:bodyPr wrap="none">
            <a:spAutoFit/>
          </a:bodyPr>
          <a:lstStyle/>
          <a:p>
            <a:pPr eaLnBrk="0" hangingPunct="0"/>
            <a:r>
              <a:rPr lang="en-US" altLang="zh-CN" sz="3200">
                <a:latin typeface="Times New Roman" pitchFamily="18" charset="0"/>
              </a:rPr>
              <a:t>Rijndael</a:t>
            </a:r>
          </a:p>
        </p:txBody>
      </p:sp>
      <p:sp>
        <p:nvSpPr>
          <p:cNvPr id="150579" name="Text Box 51"/>
          <p:cNvSpPr txBox="1">
            <a:spLocks noChangeArrowheads="1"/>
          </p:cNvSpPr>
          <p:nvPr/>
        </p:nvSpPr>
        <p:spPr bwMode="auto">
          <a:xfrm>
            <a:off x="4230688" y="6278563"/>
            <a:ext cx="1538287" cy="579437"/>
          </a:xfrm>
          <a:prstGeom prst="rect">
            <a:avLst/>
          </a:prstGeom>
          <a:noFill/>
          <a:ln w="9525">
            <a:noFill/>
            <a:miter lim="800000"/>
            <a:headEnd/>
            <a:tailEnd/>
          </a:ln>
          <a:effectLst/>
        </p:spPr>
        <p:txBody>
          <a:bodyPr wrap="none">
            <a:spAutoFit/>
          </a:bodyPr>
          <a:lstStyle/>
          <a:p>
            <a:pPr eaLnBrk="0" hangingPunct="0"/>
            <a:r>
              <a:rPr lang="en-US" altLang="zh-CN" sz="3200">
                <a:latin typeface="Times New Roman" pitchFamily="18" charset="0"/>
              </a:rPr>
              <a:t>Twofish</a:t>
            </a:r>
          </a:p>
        </p:txBody>
      </p:sp>
      <p:sp>
        <p:nvSpPr>
          <p:cNvPr id="150580" name="Text Box 52"/>
          <p:cNvSpPr txBox="1">
            <a:spLocks noChangeArrowheads="1"/>
          </p:cNvSpPr>
          <p:nvPr/>
        </p:nvSpPr>
        <p:spPr bwMode="auto">
          <a:xfrm>
            <a:off x="6042025" y="6272213"/>
            <a:ext cx="930275" cy="579437"/>
          </a:xfrm>
          <a:prstGeom prst="rect">
            <a:avLst/>
          </a:prstGeom>
          <a:noFill/>
          <a:ln w="9525">
            <a:noFill/>
            <a:miter lim="800000"/>
            <a:headEnd/>
            <a:tailEnd/>
          </a:ln>
          <a:effectLst/>
        </p:spPr>
        <p:txBody>
          <a:bodyPr wrap="none">
            <a:spAutoFit/>
          </a:bodyPr>
          <a:lstStyle/>
          <a:p>
            <a:pPr eaLnBrk="0" hangingPunct="0"/>
            <a:r>
              <a:rPr lang="en-US" altLang="zh-CN" sz="3200">
                <a:latin typeface="Times New Roman" pitchFamily="18" charset="0"/>
              </a:rPr>
              <a:t>RC6</a:t>
            </a:r>
          </a:p>
        </p:txBody>
      </p:sp>
      <p:sp>
        <p:nvSpPr>
          <p:cNvPr id="150581" name="Text Box 53"/>
          <p:cNvSpPr txBox="1">
            <a:spLocks noChangeArrowheads="1"/>
          </p:cNvSpPr>
          <p:nvPr/>
        </p:nvSpPr>
        <p:spPr bwMode="auto">
          <a:xfrm>
            <a:off x="7385050" y="6254750"/>
            <a:ext cx="1020763" cy="579438"/>
          </a:xfrm>
          <a:prstGeom prst="rect">
            <a:avLst/>
          </a:prstGeom>
          <a:noFill/>
          <a:ln w="9525">
            <a:noFill/>
            <a:miter lim="800000"/>
            <a:headEnd/>
            <a:tailEnd/>
          </a:ln>
          <a:effectLst/>
        </p:spPr>
        <p:txBody>
          <a:bodyPr wrap="none">
            <a:spAutoFit/>
          </a:bodyPr>
          <a:lstStyle/>
          <a:p>
            <a:pPr eaLnBrk="0" hangingPunct="0"/>
            <a:r>
              <a:rPr lang="en-US" altLang="zh-CN" sz="3200">
                <a:latin typeface="Times New Roman" pitchFamily="18" charset="0"/>
              </a:rPr>
              <a:t>Mars</a:t>
            </a:r>
          </a:p>
        </p:txBody>
      </p:sp>
      <p:sp>
        <p:nvSpPr>
          <p:cNvPr id="150582" name="Text Box 54"/>
          <p:cNvSpPr txBox="1">
            <a:spLocks noChangeArrowheads="1"/>
          </p:cNvSpPr>
          <p:nvPr/>
        </p:nvSpPr>
        <p:spPr bwMode="auto">
          <a:xfrm>
            <a:off x="828675" y="-120650"/>
            <a:ext cx="7702550" cy="1190625"/>
          </a:xfrm>
          <a:prstGeom prst="rect">
            <a:avLst/>
          </a:prstGeom>
          <a:noFill/>
          <a:ln w="9525">
            <a:noFill/>
            <a:miter lim="800000"/>
            <a:headEnd/>
            <a:tailEnd/>
          </a:ln>
          <a:effectLst/>
        </p:spPr>
        <p:txBody>
          <a:bodyPr wrap="none">
            <a:spAutoFit/>
          </a:bodyPr>
          <a:lstStyle/>
          <a:p>
            <a:pPr algn="ctr" eaLnBrk="0" hangingPunct="0"/>
            <a:r>
              <a:rPr lang="en-US" altLang="zh-CN" sz="3600" b="1">
                <a:solidFill>
                  <a:srgbClr val="FFFFFF"/>
                </a:solidFill>
                <a:latin typeface="Times New Roman" pitchFamily="18" charset="0"/>
              </a:rPr>
              <a:t>Survey filled by 167 participants of </a:t>
            </a:r>
          </a:p>
          <a:p>
            <a:pPr algn="ctr" eaLnBrk="0" hangingPunct="0"/>
            <a:r>
              <a:rPr lang="en-US" altLang="zh-CN" sz="3600" b="1">
                <a:solidFill>
                  <a:srgbClr val="FFFFFF"/>
                </a:solidFill>
                <a:latin typeface="Times New Roman" pitchFamily="18" charset="0"/>
              </a:rPr>
              <a:t>the Third AES Conference, April 2000</a:t>
            </a:r>
          </a:p>
        </p:txBody>
      </p:sp>
      <p:sp>
        <p:nvSpPr>
          <p:cNvPr id="150583" name="Text Box 55"/>
          <p:cNvSpPr txBox="1">
            <a:spLocks noChangeArrowheads="1"/>
          </p:cNvSpPr>
          <p:nvPr/>
        </p:nvSpPr>
        <p:spPr bwMode="auto">
          <a:xfrm>
            <a:off x="22225" y="823913"/>
            <a:ext cx="1370013" cy="579437"/>
          </a:xfrm>
          <a:prstGeom prst="rect">
            <a:avLst/>
          </a:prstGeom>
          <a:noFill/>
          <a:ln w="9525">
            <a:noFill/>
            <a:miter lim="800000"/>
            <a:headEnd/>
            <a:tailEnd/>
          </a:ln>
          <a:effectLst/>
        </p:spPr>
        <p:txBody>
          <a:bodyPr wrap="none">
            <a:spAutoFit/>
          </a:bodyPr>
          <a:lstStyle/>
          <a:p>
            <a:pPr eaLnBrk="0" hangingPunct="0"/>
            <a:r>
              <a:rPr lang="en-US" altLang="zh-CN" sz="3200" b="1">
                <a:solidFill>
                  <a:srgbClr val="800000"/>
                </a:solidFill>
                <a:latin typeface="Times New Roman" pitchFamily="18" charset="0"/>
              </a:rPr>
              <a:t># votes</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AES</a:t>
            </a:r>
            <a:r>
              <a:rPr lang="zh-CN" altLang="en-US" dirty="0" smtClean="0"/>
              <a:t>的评估准则</a:t>
            </a:r>
            <a:endParaRPr lang="zh-CN" altLang="en-US" dirty="0"/>
          </a:p>
        </p:txBody>
      </p:sp>
      <p:sp>
        <p:nvSpPr>
          <p:cNvPr id="3" name="内容占位符 2"/>
          <p:cNvSpPr>
            <a:spLocks noGrp="1"/>
          </p:cNvSpPr>
          <p:nvPr>
            <p:ph idx="1"/>
          </p:nvPr>
        </p:nvSpPr>
        <p:spPr>
          <a:xfrm>
            <a:off x="457200" y="1676400"/>
            <a:ext cx="8229600" cy="4648200"/>
          </a:xfrm>
        </p:spPr>
        <p:txBody>
          <a:bodyPr/>
          <a:lstStyle/>
          <a:p>
            <a:pPr>
              <a:spcBef>
                <a:spcPts val="0"/>
              </a:spcBef>
            </a:pPr>
            <a:r>
              <a:rPr kumimoji="1" lang="zh-CN" altLang="en-US" sz="2400" b="1" dirty="0" smtClean="0">
                <a:solidFill>
                  <a:srgbClr val="C6062F"/>
                </a:solidFill>
              </a:rPr>
              <a:t>安全性</a:t>
            </a:r>
          </a:p>
          <a:p>
            <a:pPr lvl="1">
              <a:spcBef>
                <a:spcPts val="0"/>
              </a:spcBef>
            </a:pPr>
            <a:r>
              <a:rPr kumimoji="1" lang="zh-CN" altLang="en-US" sz="2000" dirty="0" smtClean="0"/>
              <a:t>评估准则中</a:t>
            </a:r>
            <a:r>
              <a:rPr kumimoji="1" lang="zh-CN" altLang="en-US" sz="2000" dirty="0" smtClean="0">
                <a:solidFill>
                  <a:srgbClr val="FF0000"/>
                </a:solidFill>
              </a:rPr>
              <a:t>最重要因素</a:t>
            </a:r>
            <a:r>
              <a:rPr kumimoji="1" lang="zh-CN" altLang="en-US" sz="2000" dirty="0" smtClean="0"/>
              <a:t>，包括下述要点：</a:t>
            </a:r>
            <a:endParaRPr kumimoji="1" lang="en-US" altLang="zh-CN" sz="2000" dirty="0" smtClean="0"/>
          </a:p>
          <a:p>
            <a:pPr lvl="2">
              <a:spcBef>
                <a:spcPts val="0"/>
              </a:spcBef>
            </a:pPr>
            <a:r>
              <a:rPr kumimoji="1" lang="zh-CN" altLang="en-US" sz="2000" dirty="0" smtClean="0"/>
              <a:t>算法抗密码分析的强度</a:t>
            </a:r>
            <a:endParaRPr kumimoji="1" lang="en-US" altLang="zh-CN" sz="2000" dirty="0" smtClean="0"/>
          </a:p>
          <a:p>
            <a:pPr lvl="2">
              <a:spcBef>
                <a:spcPts val="0"/>
              </a:spcBef>
            </a:pPr>
            <a:r>
              <a:rPr kumimoji="1" lang="zh-CN" altLang="en-US" sz="2000" dirty="0" smtClean="0"/>
              <a:t>稳定的数学基础</a:t>
            </a:r>
            <a:endParaRPr kumimoji="1" lang="en-US" altLang="zh-CN" sz="2000" dirty="0" smtClean="0"/>
          </a:p>
          <a:p>
            <a:pPr lvl="2">
              <a:spcBef>
                <a:spcPts val="0"/>
              </a:spcBef>
            </a:pPr>
            <a:r>
              <a:rPr kumimoji="1" lang="zh-CN" altLang="en-US" sz="2000" dirty="0" smtClean="0"/>
              <a:t>算法输出的随机性</a:t>
            </a:r>
            <a:endParaRPr kumimoji="1" lang="en-US" altLang="zh-CN" sz="2000" dirty="0" smtClean="0"/>
          </a:p>
          <a:p>
            <a:pPr lvl="2">
              <a:spcBef>
                <a:spcPts val="0"/>
              </a:spcBef>
            </a:pPr>
            <a:r>
              <a:rPr kumimoji="1" lang="zh-CN" altLang="en-US" sz="2000" dirty="0" smtClean="0"/>
              <a:t>与其他候选算法比较的相对安全性</a:t>
            </a:r>
            <a:endParaRPr kumimoji="1" lang="en-US" altLang="zh-CN" sz="2000" dirty="0" smtClean="0"/>
          </a:p>
          <a:p>
            <a:pPr lvl="2">
              <a:spcBef>
                <a:spcPts val="0"/>
              </a:spcBef>
            </a:pPr>
            <a:endParaRPr kumimoji="1" lang="zh-CN" altLang="en-US" sz="1800" dirty="0" smtClean="0"/>
          </a:p>
          <a:p>
            <a:pPr>
              <a:spcBef>
                <a:spcPts val="0"/>
              </a:spcBef>
            </a:pPr>
            <a:r>
              <a:rPr kumimoji="1" lang="zh-CN" altLang="en-US" sz="2400" b="1" dirty="0" smtClean="0">
                <a:solidFill>
                  <a:srgbClr val="C6062F"/>
                </a:solidFill>
              </a:rPr>
              <a:t>代价</a:t>
            </a:r>
          </a:p>
          <a:p>
            <a:pPr lvl="1">
              <a:spcBef>
                <a:spcPts val="0"/>
              </a:spcBef>
            </a:pPr>
            <a:r>
              <a:rPr kumimoji="1" lang="zh-CN" altLang="en-US" sz="2000" dirty="0" smtClean="0"/>
              <a:t>主要包括：许可要求，在各种平台上的计算效率</a:t>
            </a:r>
            <a:r>
              <a:rPr kumimoji="1" lang="en-US" altLang="zh-CN" sz="2000" dirty="0" smtClean="0"/>
              <a:t>(</a:t>
            </a:r>
            <a:r>
              <a:rPr kumimoji="1" lang="zh-CN" altLang="en-US" sz="2000" dirty="0" smtClean="0"/>
              <a:t>速度</a:t>
            </a:r>
            <a:r>
              <a:rPr kumimoji="1" lang="en-US" altLang="zh-CN" sz="2000" dirty="0" smtClean="0"/>
              <a:t>)</a:t>
            </a:r>
            <a:r>
              <a:rPr kumimoji="1" lang="zh-CN" altLang="en-US" sz="2000" dirty="0" smtClean="0"/>
              <a:t>和内存空间的需求</a:t>
            </a:r>
            <a:endParaRPr kumimoji="1" lang="en-US" altLang="zh-CN" sz="2000" dirty="0" smtClean="0"/>
          </a:p>
          <a:p>
            <a:pPr lvl="1">
              <a:spcBef>
                <a:spcPts val="0"/>
              </a:spcBef>
            </a:pPr>
            <a:endParaRPr kumimoji="1" lang="zh-CN" altLang="en-US" sz="2000" dirty="0" smtClean="0"/>
          </a:p>
          <a:p>
            <a:pPr>
              <a:spcBef>
                <a:spcPts val="0"/>
              </a:spcBef>
            </a:pPr>
            <a:r>
              <a:rPr kumimoji="1" lang="zh-CN" altLang="en-US" sz="2400" b="1" dirty="0" smtClean="0">
                <a:solidFill>
                  <a:srgbClr val="C6062F"/>
                </a:solidFill>
              </a:rPr>
              <a:t>算法和实现特性</a:t>
            </a:r>
          </a:p>
          <a:p>
            <a:pPr lvl="1" algn="just">
              <a:spcBef>
                <a:spcPts val="0"/>
              </a:spcBef>
            </a:pPr>
            <a:r>
              <a:rPr kumimoji="1" lang="zh-CN" altLang="en-US" sz="2000" dirty="0" smtClean="0"/>
              <a:t>主要包括：灵活性、硬件和软件适应性、算法的简单性等</a:t>
            </a:r>
            <a:endParaRPr lang="zh-CN" altLang="en-US" sz="2000"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101</a:t>
            </a:fld>
            <a:endParaRPr lang="en-US" altLang="zh-CN" dirty="0"/>
          </a:p>
        </p:txBody>
      </p:sp>
    </p:spTree>
    <p:extLst>
      <p:ext uri="{BB962C8B-B14F-4D97-AF65-F5344CB8AC3E}">
        <p14:creationId xmlns:p14="http://schemas.microsoft.com/office/powerpoint/2010/main" val="2752772436"/>
      </p:ext>
    </p:extLst>
  </p:cSld>
  <p:clrMapOvr>
    <a:masterClrMapping/>
  </p:clrMapOvr>
  <p:transition>
    <p:wedg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Line 2"/>
          <p:cNvSpPr>
            <a:spLocks noChangeShapeType="1"/>
          </p:cNvSpPr>
          <p:nvPr/>
        </p:nvSpPr>
        <p:spPr bwMode="auto">
          <a:xfrm>
            <a:off x="1176338" y="5672138"/>
            <a:ext cx="7134225" cy="1587"/>
          </a:xfrm>
          <a:prstGeom prst="line">
            <a:avLst/>
          </a:prstGeom>
          <a:noFill/>
          <a:ln w="0">
            <a:solidFill>
              <a:srgbClr val="000000"/>
            </a:solidFill>
            <a:round/>
            <a:headEnd/>
            <a:tailEnd/>
          </a:ln>
        </p:spPr>
        <p:txBody>
          <a:bodyPr/>
          <a:lstStyle/>
          <a:p>
            <a:endParaRPr lang="zh-CN" altLang="en-US"/>
          </a:p>
        </p:txBody>
      </p:sp>
      <p:sp>
        <p:nvSpPr>
          <p:cNvPr id="151555" name="Line 3"/>
          <p:cNvSpPr>
            <a:spLocks noChangeShapeType="1"/>
          </p:cNvSpPr>
          <p:nvPr/>
        </p:nvSpPr>
        <p:spPr bwMode="auto">
          <a:xfrm>
            <a:off x="1176338" y="5195888"/>
            <a:ext cx="7134225" cy="1587"/>
          </a:xfrm>
          <a:prstGeom prst="line">
            <a:avLst/>
          </a:prstGeom>
          <a:noFill/>
          <a:ln w="0">
            <a:solidFill>
              <a:srgbClr val="000000"/>
            </a:solidFill>
            <a:round/>
            <a:headEnd/>
            <a:tailEnd/>
          </a:ln>
        </p:spPr>
        <p:txBody>
          <a:bodyPr/>
          <a:lstStyle/>
          <a:p>
            <a:endParaRPr lang="zh-CN" altLang="en-US"/>
          </a:p>
        </p:txBody>
      </p:sp>
      <p:sp>
        <p:nvSpPr>
          <p:cNvPr id="151556" name="Line 4"/>
          <p:cNvSpPr>
            <a:spLocks noChangeShapeType="1"/>
          </p:cNvSpPr>
          <p:nvPr/>
        </p:nvSpPr>
        <p:spPr bwMode="auto">
          <a:xfrm>
            <a:off x="1176338" y="4713288"/>
            <a:ext cx="7134225" cy="1587"/>
          </a:xfrm>
          <a:prstGeom prst="line">
            <a:avLst/>
          </a:prstGeom>
          <a:noFill/>
          <a:ln w="0">
            <a:solidFill>
              <a:srgbClr val="000000"/>
            </a:solidFill>
            <a:round/>
            <a:headEnd/>
            <a:tailEnd/>
          </a:ln>
        </p:spPr>
        <p:txBody>
          <a:bodyPr/>
          <a:lstStyle/>
          <a:p>
            <a:endParaRPr lang="zh-CN" altLang="en-US"/>
          </a:p>
        </p:txBody>
      </p:sp>
      <p:sp>
        <p:nvSpPr>
          <p:cNvPr id="151557" name="Line 5"/>
          <p:cNvSpPr>
            <a:spLocks noChangeShapeType="1"/>
          </p:cNvSpPr>
          <p:nvPr/>
        </p:nvSpPr>
        <p:spPr bwMode="auto">
          <a:xfrm>
            <a:off x="1176338" y="4237038"/>
            <a:ext cx="7134225" cy="1587"/>
          </a:xfrm>
          <a:prstGeom prst="line">
            <a:avLst/>
          </a:prstGeom>
          <a:noFill/>
          <a:ln w="0">
            <a:solidFill>
              <a:srgbClr val="000000"/>
            </a:solidFill>
            <a:round/>
            <a:headEnd/>
            <a:tailEnd/>
          </a:ln>
        </p:spPr>
        <p:txBody>
          <a:bodyPr/>
          <a:lstStyle/>
          <a:p>
            <a:endParaRPr lang="zh-CN" altLang="en-US"/>
          </a:p>
        </p:txBody>
      </p:sp>
      <p:sp>
        <p:nvSpPr>
          <p:cNvPr id="151558" name="Line 6"/>
          <p:cNvSpPr>
            <a:spLocks noChangeShapeType="1"/>
          </p:cNvSpPr>
          <p:nvPr/>
        </p:nvSpPr>
        <p:spPr bwMode="auto">
          <a:xfrm>
            <a:off x="1176338" y="3760788"/>
            <a:ext cx="7134225" cy="1587"/>
          </a:xfrm>
          <a:prstGeom prst="line">
            <a:avLst/>
          </a:prstGeom>
          <a:noFill/>
          <a:ln w="0">
            <a:solidFill>
              <a:srgbClr val="000000"/>
            </a:solidFill>
            <a:round/>
            <a:headEnd/>
            <a:tailEnd/>
          </a:ln>
        </p:spPr>
        <p:txBody>
          <a:bodyPr/>
          <a:lstStyle/>
          <a:p>
            <a:endParaRPr lang="zh-CN" altLang="en-US"/>
          </a:p>
        </p:txBody>
      </p:sp>
      <p:sp>
        <p:nvSpPr>
          <p:cNvPr id="151559" name="Line 7"/>
          <p:cNvSpPr>
            <a:spLocks noChangeShapeType="1"/>
          </p:cNvSpPr>
          <p:nvPr/>
        </p:nvSpPr>
        <p:spPr bwMode="auto">
          <a:xfrm>
            <a:off x="1176338" y="3284538"/>
            <a:ext cx="7134225" cy="1587"/>
          </a:xfrm>
          <a:prstGeom prst="line">
            <a:avLst/>
          </a:prstGeom>
          <a:noFill/>
          <a:ln w="0">
            <a:solidFill>
              <a:srgbClr val="000000"/>
            </a:solidFill>
            <a:round/>
            <a:headEnd/>
            <a:tailEnd/>
          </a:ln>
        </p:spPr>
        <p:txBody>
          <a:bodyPr/>
          <a:lstStyle/>
          <a:p>
            <a:endParaRPr lang="zh-CN" altLang="en-US"/>
          </a:p>
        </p:txBody>
      </p:sp>
      <p:sp>
        <p:nvSpPr>
          <p:cNvPr id="151560" name="Line 8"/>
          <p:cNvSpPr>
            <a:spLocks noChangeShapeType="1"/>
          </p:cNvSpPr>
          <p:nvPr/>
        </p:nvSpPr>
        <p:spPr bwMode="auto">
          <a:xfrm>
            <a:off x="1176338" y="2808288"/>
            <a:ext cx="7134225" cy="1587"/>
          </a:xfrm>
          <a:prstGeom prst="line">
            <a:avLst/>
          </a:prstGeom>
          <a:noFill/>
          <a:ln w="0">
            <a:solidFill>
              <a:srgbClr val="000000"/>
            </a:solidFill>
            <a:round/>
            <a:headEnd/>
            <a:tailEnd/>
          </a:ln>
        </p:spPr>
        <p:txBody>
          <a:bodyPr/>
          <a:lstStyle/>
          <a:p>
            <a:endParaRPr lang="zh-CN" altLang="en-US"/>
          </a:p>
        </p:txBody>
      </p:sp>
      <p:sp>
        <p:nvSpPr>
          <p:cNvPr id="151561" name="Line 9"/>
          <p:cNvSpPr>
            <a:spLocks noChangeShapeType="1"/>
          </p:cNvSpPr>
          <p:nvPr/>
        </p:nvSpPr>
        <p:spPr bwMode="auto">
          <a:xfrm>
            <a:off x="1176338" y="2327275"/>
            <a:ext cx="7134225" cy="1588"/>
          </a:xfrm>
          <a:prstGeom prst="line">
            <a:avLst/>
          </a:prstGeom>
          <a:noFill/>
          <a:ln w="0">
            <a:solidFill>
              <a:srgbClr val="000000"/>
            </a:solidFill>
            <a:round/>
            <a:headEnd/>
            <a:tailEnd/>
          </a:ln>
        </p:spPr>
        <p:txBody>
          <a:bodyPr/>
          <a:lstStyle/>
          <a:p>
            <a:endParaRPr lang="zh-CN" altLang="en-US"/>
          </a:p>
        </p:txBody>
      </p:sp>
      <p:sp>
        <p:nvSpPr>
          <p:cNvPr id="151562" name="Line 10"/>
          <p:cNvSpPr>
            <a:spLocks noChangeShapeType="1"/>
          </p:cNvSpPr>
          <p:nvPr/>
        </p:nvSpPr>
        <p:spPr bwMode="auto">
          <a:xfrm>
            <a:off x="1176338" y="1851025"/>
            <a:ext cx="7134225" cy="1588"/>
          </a:xfrm>
          <a:prstGeom prst="line">
            <a:avLst/>
          </a:prstGeom>
          <a:noFill/>
          <a:ln w="0">
            <a:solidFill>
              <a:srgbClr val="000000"/>
            </a:solidFill>
            <a:round/>
            <a:headEnd/>
            <a:tailEnd/>
          </a:ln>
        </p:spPr>
        <p:txBody>
          <a:bodyPr/>
          <a:lstStyle/>
          <a:p>
            <a:endParaRPr lang="zh-CN" altLang="en-US"/>
          </a:p>
        </p:txBody>
      </p:sp>
      <p:sp>
        <p:nvSpPr>
          <p:cNvPr id="151563" name="Line 11"/>
          <p:cNvSpPr>
            <a:spLocks noChangeShapeType="1"/>
          </p:cNvSpPr>
          <p:nvPr/>
        </p:nvSpPr>
        <p:spPr bwMode="auto">
          <a:xfrm>
            <a:off x="1176338" y="1373188"/>
            <a:ext cx="7134225" cy="1587"/>
          </a:xfrm>
          <a:prstGeom prst="line">
            <a:avLst/>
          </a:prstGeom>
          <a:noFill/>
          <a:ln w="0">
            <a:solidFill>
              <a:srgbClr val="000000"/>
            </a:solidFill>
            <a:round/>
            <a:headEnd/>
            <a:tailEnd/>
          </a:ln>
        </p:spPr>
        <p:txBody>
          <a:bodyPr/>
          <a:lstStyle/>
          <a:p>
            <a:endParaRPr lang="zh-CN" altLang="en-US"/>
          </a:p>
        </p:txBody>
      </p:sp>
      <p:sp>
        <p:nvSpPr>
          <p:cNvPr id="151564" name="Rectangle 12"/>
          <p:cNvSpPr>
            <a:spLocks noChangeArrowheads="1"/>
          </p:cNvSpPr>
          <p:nvPr/>
        </p:nvSpPr>
        <p:spPr bwMode="auto">
          <a:xfrm>
            <a:off x="1176338" y="1373188"/>
            <a:ext cx="7134225" cy="4775200"/>
          </a:xfrm>
          <a:prstGeom prst="rect">
            <a:avLst/>
          </a:prstGeom>
          <a:noFill/>
          <a:ln w="6350">
            <a:solidFill>
              <a:srgbClr val="808080"/>
            </a:solidFill>
            <a:miter lim="800000"/>
            <a:headEnd/>
            <a:tailEnd/>
          </a:ln>
        </p:spPr>
        <p:txBody>
          <a:bodyPr/>
          <a:lstStyle/>
          <a:p>
            <a:endParaRPr lang="zh-CN" altLang="en-US"/>
          </a:p>
        </p:txBody>
      </p:sp>
      <p:sp>
        <p:nvSpPr>
          <p:cNvPr id="151565" name="Rectangle 13" descr="60%"/>
          <p:cNvSpPr>
            <a:spLocks noChangeArrowheads="1"/>
          </p:cNvSpPr>
          <p:nvPr/>
        </p:nvSpPr>
        <p:spPr bwMode="auto">
          <a:xfrm>
            <a:off x="1592263" y="2003425"/>
            <a:ext cx="563562" cy="4144963"/>
          </a:xfrm>
          <a:prstGeom prst="rect">
            <a:avLst/>
          </a:prstGeom>
          <a:pattFill prst="pct60">
            <a:fgClr>
              <a:srgbClr val="808000"/>
            </a:fgClr>
            <a:bgClr>
              <a:srgbClr val="FFFFFF"/>
            </a:bgClr>
          </a:pattFill>
          <a:ln w="7938">
            <a:solidFill>
              <a:srgbClr val="000000"/>
            </a:solidFill>
            <a:miter lim="800000"/>
            <a:headEnd/>
            <a:tailEnd/>
          </a:ln>
          <a:effectLst/>
        </p:spPr>
        <p:txBody>
          <a:bodyPr/>
          <a:lstStyle/>
          <a:p>
            <a:endParaRPr lang="zh-CN" altLang="en-US"/>
          </a:p>
        </p:txBody>
      </p:sp>
      <p:sp>
        <p:nvSpPr>
          <p:cNvPr id="151566" name="Rectangle 14" descr="Light upward diagonal"/>
          <p:cNvSpPr>
            <a:spLocks noChangeArrowheads="1"/>
          </p:cNvSpPr>
          <p:nvPr/>
        </p:nvSpPr>
        <p:spPr bwMode="auto">
          <a:xfrm>
            <a:off x="2994025" y="2176463"/>
            <a:ext cx="571500" cy="3971925"/>
          </a:xfrm>
          <a:prstGeom prst="rect">
            <a:avLst/>
          </a:prstGeom>
          <a:pattFill prst="ltUpDiag">
            <a:fgClr>
              <a:schemeClr val="tx1"/>
            </a:fgClr>
            <a:bgClr>
              <a:srgbClr val="FFCC99"/>
            </a:bgClr>
          </a:pattFill>
          <a:ln w="7938">
            <a:solidFill>
              <a:srgbClr val="000000"/>
            </a:solidFill>
            <a:miter lim="800000"/>
            <a:headEnd/>
            <a:tailEnd/>
          </a:ln>
          <a:effectLst/>
        </p:spPr>
        <p:txBody>
          <a:bodyPr/>
          <a:lstStyle/>
          <a:p>
            <a:endParaRPr lang="zh-CN" altLang="en-US"/>
          </a:p>
        </p:txBody>
      </p:sp>
      <p:sp>
        <p:nvSpPr>
          <p:cNvPr id="151567" name="Rectangle 15" descr="Dashed horizontal"/>
          <p:cNvSpPr>
            <a:spLocks noChangeArrowheads="1"/>
          </p:cNvSpPr>
          <p:nvPr/>
        </p:nvSpPr>
        <p:spPr bwMode="auto">
          <a:xfrm>
            <a:off x="4402138" y="4452938"/>
            <a:ext cx="563562" cy="1695450"/>
          </a:xfrm>
          <a:prstGeom prst="rect">
            <a:avLst/>
          </a:prstGeom>
          <a:pattFill prst="dashHorz">
            <a:fgClr>
              <a:schemeClr val="tx1"/>
            </a:fgClr>
            <a:bgClr>
              <a:srgbClr val="FFFFCC"/>
            </a:bgClr>
          </a:pattFill>
          <a:ln w="7938">
            <a:solidFill>
              <a:srgbClr val="000000"/>
            </a:solidFill>
            <a:miter lim="800000"/>
            <a:headEnd/>
            <a:tailEnd/>
          </a:ln>
          <a:effectLst/>
        </p:spPr>
        <p:txBody>
          <a:bodyPr/>
          <a:lstStyle/>
          <a:p>
            <a:endParaRPr lang="zh-CN" altLang="en-US"/>
          </a:p>
        </p:txBody>
      </p:sp>
      <p:sp>
        <p:nvSpPr>
          <p:cNvPr id="151568" name="Rectangle 16" descr="Small grid"/>
          <p:cNvSpPr>
            <a:spLocks noChangeArrowheads="1"/>
          </p:cNvSpPr>
          <p:nvPr/>
        </p:nvSpPr>
        <p:spPr bwMode="auto">
          <a:xfrm>
            <a:off x="5805488" y="4827588"/>
            <a:ext cx="561975" cy="1320800"/>
          </a:xfrm>
          <a:prstGeom prst="rect">
            <a:avLst/>
          </a:prstGeom>
          <a:pattFill prst="smGrid">
            <a:fgClr>
              <a:srgbClr val="0099CC"/>
            </a:fgClr>
            <a:bgClr>
              <a:srgbClr val="FFFFFF"/>
            </a:bgClr>
          </a:pattFill>
          <a:ln w="7938">
            <a:solidFill>
              <a:srgbClr val="000000"/>
            </a:solidFill>
            <a:miter lim="800000"/>
            <a:headEnd/>
            <a:tailEnd/>
          </a:ln>
          <a:effectLst/>
        </p:spPr>
        <p:txBody>
          <a:bodyPr/>
          <a:lstStyle/>
          <a:p>
            <a:endParaRPr lang="zh-CN" altLang="en-US"/>
          </a:p>
        </p:txBody>
      </p:sp>
      <p:sp>
        <p:nvSpPr>
          <p:cNvPr id="151569" name="Rectangle 17" descr="70%"/>
          <p:cNvSpPr>
            <a:spLocks noChangeArrowheads="1"/>
          </p:cNvSpPr>
          <p:nvPr/>
        </p:nvSpPr>
        <p:spPr bwMode="auto">
          <a:xfrm>
            <a:off x="7207250" y="5548313"/>
            <a:ext cx="569913" cy="600075"/>
          </a:xfrm>
          <a:prstGeom prst="rect">
            <a:avLst/>
          </a:prstGeom>
          <a:pattFill prst="pct70">
            <a:fgClr>
              <a:srgbClr val="800000"/>
            </a:fgClr>
            <a:bgClr>
              <a:srgbClr val="FFFFFF"/>
            </a:bgClr>
          </a:pattFill>
          <a:ln w="7938">
            <a:solidFill>
              <a:srgbClr val="000000"/>
            </a:solidFill>
            <a:miter lim="800000"/>
            <a:headEnd/>
            <a:tailEnd/>
          </a:ln>
          <a:effectLst/>
        </p:spPr>
        <p:txBody>
          <a:bodyPr/>
          <a:lstStyle/>
          <a:p>
            <a:endParaRPr lang="zh-CN" altLang="en-US"/>
          </a:p>
        </p:txBody>
      </p:sp>
      <p:sp>
        <p:nvSpPr>
          <p:cNvPr id="151570" name="Line 18"/>
          <p:cNvSpPr>
            <a:spLocks noChangeShapeType="1"/>
          </p:cNvSpPr>
          <p:nvPr/>
        </p:nvSpPr>
        <p:spPr bwMode="auto">
          <a:xfrm>
            <a:off x="1176338" y="1373188"/>
            <a:ext cx="1587" cy="4775200"/>
          </a:xfrm>
          <a:prstGeom prst="line">
            <a:avLst/>
          </a:prstGeom>
          <a:noFill/>
          <a:ln w="0">
            <a:solidFill>
              <a:srgbClr val="000000"/>
            </a:solidFill>
            <a:round/>
            <a:headEnd/>
            <a:tailEnd/>
          </a:ln>
        </p:spPr>
        <p:txBody>
          <a:bodyPr/>
          <a:lstStyle/>
          <a:p>
            <a:endParaRPr lang="zh-CN" altLang="en-US"/>
          </a:p>
        </p:txBody>
      </p:sp>
      <p:sp>
        <p:nvSpPr>
          <p:cNvPr id="151571" name="Line 19"/>
          <p:cNvSpPr>
            <a:spLocks noChangeShapeType="1"/>
          </p:cNvSpPr>
          <p:nvPr/>
        </p:nvSpPr>
        <p:spPr bwMode="auto">
          <a:xfrm>
            <a:off x="1136650" y="6148388"/>
            <a:ext cx="39688" cy="1587"/>
          </a:xfrm>
          <a:prstGeom prst="line">
            <a:avLst/>
          </a:prstGeom>
          <a:noFill/>
          <a:ln w="0">
            <a:solidFill>
              <a:srgbClr val="000000"/>
            </a:solidFill>
            <a:round/>
            <a:headEnd/>
            <a:tailEnd/>
          </a:ln>
        </p:spPr>
        <p:txBody>
          <a:bodyPr/>
          <a:lstStyle/>
          <a:p>
            <a:endParaRPr lang="zh-CN" altLang="en-US"/>
          </a:p>
        </p:txBody>
      </p:sp>
      <p:sp>
        <p:nvSpPr>
          <p:cNvPr id="151572" name="Line 20"/>
          <p:cNvSpPr>
            <a:spLocks noChangeShapeType="1"/>
          </p:cNvSpPr>
          <p:nvPr/>
        </p:nvSpPr>
        <p:spPr bwMode="auto">
          <a:xfrm>
            <a:off x="1136650" y="5672138"/>
            <a:ext cx="39688" cy="1587"/>
          </a:xfrm>
          <a:prstGeom prst="line">
            <a:avLst/>
          </a:prstGeom>
          <a:noFill/>
          <a:ln w="0">
            <a:solidFill>
              <a:srgbClr val="000000"/>
            </a:solidFill>
            <a:round/>
            <a:headEnd/>
            <a:tailEnd/>
          </a:ln>
        </p:spPr>
        <p:txBody>
          <a:bodyPr/>
          <a:lstStyle/>
          <a:p>
            <a:endParaRPr lang="zh-CN" altLang="en-US"/>
          </a:p>
        </p:txBody>
      </p:sp>
      <p:sp>
        <p:nvSpPr>
          <p:cNvPr id="151573" name="Line 21"/>
          <p:cNvSpPr>
            <a:spLocks noChangeShapeType="1"/>
          </p:cNvSpPr>
          <p:nvPr/>
        </p:nvSpPr>
        <p:spPr bwMode="auto">
          <a:xfrm>
            <a:off x="1136650" y="5195888"/>
            <a:ext cx="39688" cy="1587"/>
          </a:xfrm>
          <a:prstGeom prst="line">
            <a:avLst/>
          </a:prstGeom>
          <a:noFill/>
          <a:ln w="0">
            <a:solidFill>
              <a:srgbClr val="000000"/>
            </a:solidFill>
            <a:round/>
            <a:headEnd/>
            <a:tailEnd/>
          </a:ln>
        </p:spPr>
        <p:txBody>
          <a:bodyPr/>
          <a:lstStyle/>
          <a:p>
            <a:endParaRPr lang="zh-CN" altLang="en-US"/>
          </a:p>
        </p:txBody>
      </p:sp>
      <p:sp>
        <p:nvSpPr>
          <p:cNvPr id="151574" name="Line 22"/>
          <p:cNvSpPr>
            <a:spLocks noChangeShapeType="1"/>
          </p:cNvSpPr>
          <p:nvPr/>
        </p:nvSpPr>
        <p:spPr bwMode="auto">
          <a:xfrm>
            <a:off x="1136650" y="4713288"/>
            <a:ext cx="39688" cy="1587"/>
          </a:xfrm>
          <a:prstGeom prst="line">
            <a:avLst/>
          </a:prstGeom>
          <a:noFill/>
          <a:ln w="0">
            <a:solidFill>
              <a:srgbClr val="000000"/>
            </a:solidFill>
            <a:round/>
            <a:headEnd/>
            <a:tailEnd/>
          </a:ln>
        </p:spPr>
        <p:txBody>
          <a:bodyPr/>
          <a:lstStyle/>
          <a:p>
            <a:endParaRPr lang="zh-CN" altLang="en-US"/>
          </a:p>
        </p:txBody>
      </p:sp>
      <p:sp>
        <p:nvSpPr>
          <p:cNvPr id="151575" name="Line 23"/>
          <p:cNvSpPr>
            <a:spLocks noChangeShapeType="1"/>
          </p:cNvSpPr>
          <p:nvPr/>
        </p:nvSpPr>
        <p:spPr bwMode="auto">
          <a:xfrm>
            <a:off x="1136650" y="4237038"/>
            <a:ext cx="39688" cy="1587"/>
          </a:xfrm>
          <a:prstGeom prst="line">
            <a:avLst/>
          </a:prstGeom>
          <a:noFill/>
          <a:ln w="0">
            <a:solidFill>
              <a:srgbClr val="000000"/>
            </a:solidFill>
            <a:round/>
            <a:headEnd/>
            <a:tailEnd/>
          </a:ln>
        </p:spPr>
        <p:txBody>
          <a:bodyPr/>
          <a:lstStyle/>
          <a:p>
            <a:endParaRPr lang="zh-CN" altLang="en-US"/>
          </a:p>
        </p:txBody>
      </p:sp>
      <p:sp>
        <p:nvSpPr>
          <p:cNvPr id="151576" name="Line 24"/>
          <p:cNvSpPr>
            <a:spLocks noChangeShapeType="1"/>
          </p:cNvSpPr>
          <p:nvPr/>
        </p:nvSpPr>
        <p:spPr bwMode="auto">
          <a:xfrm>
            <a:off x="1136650" y="3760788"/>
            <a:ext cx="39688" cy="1587"/>
          </a:xfrm>
          <a:prstGeom prst="line">
            <a:avLst/>
          </a:prstGeom>
          <a:noFill/>
          <a:ln w="0">
            <a:solidFill>
              <a:srgbClr val="000000"/>
            </a:solidFill>
            <a:round/>
            <a:headEnd/>
            <a:tailEnd/>
          </a:ln>
        </p:spPr>
        <p:txBody>
          <a:bodyPr/>
          <a:lstStyle/>
          <a:p>
            <a:endParaRPr lang="zh-CN" altLang="en-US"/>
          </a:p>
        </p:txBody>
      </p:sp>
      <p:sp>
        <p:nvSpPr>
          <p:cNvPr id="151577" name="Line 25"/>
          <p:cNvSpPr>
            <a:spLocks noChangeShapeType="1"/>
          </p:cNvSpPr>
          <p:nvPr/>
        </p:nvSpPr>
        <p:spPr bwMode="auto">
          <a:xfrm>
            <a:off x="1136650" y="3284538"/>
            <a:ext cx="39688" cy="1587"/>
          </a:xfrm>
          <a:prstGeom prst="line">
            <a:avLst/>
          </a:prstGeom>
          <a:noFill/>
          <a:ln w="0">
            <a:solidFill>
              <a:srgbClr val="000000"/>
            </a:solidFill>
            <a:round/>
            <a:headEnd/>
            <a:tailEnd/>
          </a:ln>
        </p:spPr>
        <p:txBody>
          <a:bodyPr/>
          <a:lstStyle/>
          <a:p>
            <a:endParaRPr lang="zh-CN" altLang="en-US"/>
          </a:p>
        </p:txBody>
      </p:sp>
      <p:sp>
        <p:nvSpPr>
          <p:cNvPr id="151578" name="Line 26"/>
          <p:cNvSpPr>
            <a:spLocks noChangeShapeType="1"/>
          </p:cNvSpPr>
          <p:nvPr/>
        </p:nvSpPr>
        <p:spPr bwMode="auto">
          <a:xfrm>
            <a:off x="1136650" y="2808288"/>
            <a:ext cx="39688" cy="1587"/>
          </a:xfrm>
          <a:prstGeom prst="line">
            <a:avLst/>
          </a:prstGeom>
          <a:noFill/>
          <a:ln w="0">
            <a:solidFill>
              <a:srgbClr val="000000"/>
            </a:solidFill>
            <a:round/>
            <a:headEnd/>
            <a:tailEnd/>
          </a:ln>
        </p:spPr>
        <p:txBody>
          <a:bodyPr/>
          <a:lstStyle/>
          <a:p>
            <a:endParaRPr lang="zh-CN" altLang="en-US"/>
          </a:p>
        </p:txBody>
      </p:sp>
      <p:sp>
        <p:nvSpPr>
          <p:cNvPr id="151579" name="Line 27"/>
          <p:cNvSpPr>
            <a:spLocks noChangeShapeType="1"/>
          </p:cNvSpPr>
          <p:nvPr/>
        </p:nvSpPr>
        <p:spPr bwMode="auto">
          <a:xfrm>
            <a:off x="1136650" y="2327275"/>
            <a:ext cx="39688" cy="1588"/>
          </a:xfrm>
          <a:prstGeom prst="line">
            <a:avLst/>
          </a:prstGeom>
          <a:noFill/>
          <a:ln w="0">
            <a:solidFill>
              <a:srgbClr val="000000"/>
            </a:solidFill>
            <a:round/>
            <a:headEnd/>
            <a:tailEnd/>
          </a:ln>
        </p:spPr>
        <p:txBody>
          <a:bodyPr/>
          <a:lstStyle/>
          <a:p>
            <a:endParaRPr lang="zh-CN" altLang="en-US"/>
          </a:p>
        </p:txBody>
      </p:sp>
      <p:sp>
        <p:nvSpPr>
          <p:cNvPr id="151580" name="Line 28"/>
          <p:cNvSpPr>
            <a:spLocks noChangeShapeType="1"/>
          </p:cNvSpPr>
          <p:nvPr/>
        </p:nvSpPr>
        <p:spPr bwMode="auto">
          <a:xfrm>
            <a:off x="1136650" y="1851025"/>
            <a:ext cx="39688" cy="1588"/>
          </a:xfrm>
          <a:prstGeom prst="line">
            <a:avLst/>
          </a:prstGeom>
          <a:noFill/>
          <a:ln w="0">
            <a:solidFill>
              <a:srgbClr val="000000"/>
            </a:solidFill>
            <a:round/>
            <a:headEnd/>
            <a:tailEnd/>
          </a:ln>
        </p:spPr>
        <p:txBody>
          <a:bodyPr/>
          <a:lstStyle/>
          <a:p>
            <a:endParaRPr lang="zh-CN" altLang="en-US"/>
          </a:p>
        </p:txBody>
      </p:sp>
      <p:sp>
        <p:nvSpPr>
          <p:cNvPr id="151581" name="Line 29"/>
          <p:cNvSpPr>
            <a:spLocks noChangeShapeType="1"/>
          </p:cNvSpPr>
          <p:nvPr/>
        </p:nvSpPr>
        <p:spPr bwMode="auto">
          <a:xfrm>
            <a:off x="1136650" y="1373188"/>
            <a:ext cx="39688" cy="1587"/>
          </a:xfrm>
          <a:prstGeom prst="line">
            <a:avLst/>
          </a:prstGeom>
          <a:noFill/>
          <a:ln w="0">
            <a:solidFill>
              <a:srgbClr val="000000"/>
            </a:solidFill>
            <a:round/>
            <a:headEnd/>
            <a:tailEnd/>
          </a:ln>
        </p:spPr>
        <p:txBody>
          <a:bodyPr/>
          <a:lstStyle/>
          <a:p>
            <a:endParaRPr lang="zh-CN" altLang="en-US"/>
          </a:p>
        </p:txBody>
      </p:sp>
      <p:sp>
        <p:nvSpPr>
          <p:cNvPr id="151582" name="Line 30"/>
          <p:cNvSpPr>
            <a:spLocks noChangeShapeType="1"/>
          </p:cNvSpPr>
          <p:nvPr/>
        </p:nvSpPr>
        <p:spPr bwMode="auto">
          <a:xfrm>
            <a:off x="1176338" y="6148388"/>
            <a:ext cx="7134225" cy="1587"/>
          </a:xfrm>
          <a:prstGeom prst="line">
            <a:avLst/>
          </a:prstGeom>
          <a:noFill/>
          <a:ln w="0">
            <a:solidFill>
              <a:srgbClr val="000000"/>
            </a:solidFill>
            <a:round/>
            <a:headEnd/>
            <a:tailEnd/>
          </a:ln>
        </p:spPr>
        <p:txBody>
          <a:bodyPr/>
          <a:lstStyle/>
          <a:p>
            <a:endParaRPr lang="zh-CN" altLang="en-US"/>
          </a:p>
        </p:txBody>
      </p:sp>
      <p:sp>
        <p:nvSpPr>
          <p:cNvPr id="151583" name="Line 31"/>
          <p:cNvSpPr>
            <a:spLocks noChangeShapeType="1"/>
          </p:cNvSpPr>
          <p:nvPr/>
        </p:nvSpPr>
        <p:spPr bwMode="auto">
          <a:xfrm flipV="1">
            <a:off x="1176338" y="6148388"/>
            <a:ext cx="1587" cy="34925"/>
          </a:xfrm>
          <a:prstGeom prst="line">
            <a:avLst/>
          </a:prstGeom>
          <a:noFill/>
          <a:ln w="0">
            <a:solidFill>
              <a:srgbClr val="000000"/>
            </a:solidFill>
            <a:round/>
            <a:headEnd/>
            <a:tailEnd/>
          </a:ln>
        </p:spPr>
        <p:txBody>
          <a:bodyPr/>
          <a:lstStyle/>
          <a:p>
            <a:endParaRPr lang="zh-CN" altLang="en-US"/>
          </a:p>
        </p:txBody>
      </p:sp>
      <p:sp>
        <p:nvSpPr>
          <p:cNvPr id="151584" name="Line 32"/>
          <p:cNvSpPr>
            <a:spLocks noChangeShapeType="1"/>
          </p:cNvSpPr>
          <p:nvPr/>
        </p:nvSpPr>
        <p:spPr bwMode="auto">
          <a:xfrm flipV="1">
            <a:off x="2578100" y="6148388"/>
            <a:ext cx="1588" cy="34925"/>
          </a:xfrm>
          <a:prstGeom prst="line">
            <a:avLst/>
          </a:prstGeom>
          <a:noFill/>
          <a:ln w="0">
            <a:solidFill>
              <a:srgbClr val="000000"/>
            </a:solidFill>
            <a:round/>
            <a:headEnd/>
            <a:tailEnd/>
          </a:ln>
        </p:spPr>
        <p:txBody>
          <a:bodyPr/>
          <a:lstStyle/>
          <a:p>
            <a:endParaRPr lang="zh-CN" altLang="en-US"/>
          </a:p>
        </p:txBody>
      </p:sp>
      <p:sp>
        <p:nvSpPr>
          <p:cNvPr id="151585" name="Line 33"/>
          <p:cNvSpPr>
            <a:spLocks noChangeShapeType="1"/>
          </p:cNvSpPr>
          <p:nvPr/>
        </p:nvSpPr>
        <p:spPr bwMode="auto">
          <a:xfrm flipV="1">
            <a:off x="3986213" y="6148388"/>
            <a:ext cx="1587" cy="34925"/>
          </a:xfrm>
          <a:prstGeom prst="line">
            <a:avLst/>
          </a:prstGeom>
          <a:noFill/>
          <a:ln w="0">
            <a:solidFill>
              <a:srgbClr val="000000"/>
            </a:solidFill>
            <a:round/>
            <a:headEnd/>
            <a:tailEnd/>
          </a:ln>
        </p:spPr>
        <p:txBody>
          <a:bodyPr/>
          <a:lstStyle/>
          <a:p>
            <a:endParaRPr lang="zh-CN" altLang="en-US"/>
          </a:p>
        </p:txBody>
      </p:sp>
      <p:sp>
        <p:nvSpPr>
          <p:cNvPr id="151586" name="Line 34"/>
          <p:cNvSpPr>
            <a:spLocks noChangeShapeType="1"/>
          </p:cNvSpPr>
          <p:nvPr/>
        </p:nvSpPr>
        <p:spPr bwMode="auto">
          <a:xfrm flipV="1">
            <a:off x="5389563" y="6148388"/>
            <a:ext cx="1587" cy="34925"/>
          </a:xfrm>
          <a:prstGeom prst="line">
            <a:avLst/>
          </a:prstGeom>
          <a:noFill/>
          <a:ln w="0">
            <a:solidFill>
              <a:srgbClr val="000000"/>
            </a:solidFill>
            <a:round/>
            <a:headEnd/>
            <a:tailEnd/>
          </a:ln>
        </p:spPr>
        <p:txBody>
          <a:bodyPr/>
          <a:lstStyle/>
          <a:p>
            <a:endParaRPr lang="zh-CN" altLang="en-US"/>
          </a:p>
        </p:txBody>
      </p:sp>
      <p:sp>
        <p:nvSpPr>
          <p:cNvPr id="151587" name="Line 35"/>
          <p:cNvSpPr>
            <a:spLocks noChangeShapeType="1"/>
          </p:cNvSpPr>
          <p:nvPr/>
        </p:nvSpPr>
        <p:spPr bwMode="auto">
          <a:xfrm flipV="1">
            <a:off x="6791325" y="6148388"/>
            <a:ext cx="1588" cy="34925"/>
          </a:xfrm>
          <a:prstGeom prst="line">
            <a:avLst/>
          </a:prstGeom>
          <a:noFill/>
          <a:ln w="0">
            <a:solidFill>
              <a:srgbClr val="000000"/>
            </a:solidFill>
            <a:round/>
            <a:headEnd/>
            <a:tailEnd/>
          </a:ln>
        </p:spPr>
        <p:txBody>
          <a:bodyPr/>
          <a:lstStyle/>
          <a:p>
            <a:endParaRPr lang="zh-CN" altLang="en-US"/>
          </a:p>
        </p:txBody>
      </p:sp>
      <p:sp>
        <p:nvSpPr>
          <p:cNvPr id="151588" name="Rectangle 36"/>
          <p:cNvSpPr>
            <a:spLocks noChangeArrowheads="1"/>
          </p:cNvSpPr>
          <p:nvPr/>
        </p:nvSpPr>
        <p:spPr bwMode="auto">
          <a:xfrm>
            <a:off x="596900" y="6045200"/>
            <a:ext cx="152400" cy="365125"/>
          </a:xfrm>
          <a:prstGeom prst="rect">
            <a:avLst/>
          </a:prstGeom>
          <a:noFill/>
          <a:ln w="9525">
            <a:noFill/>
            <a:miter lim="800000"/>
            <a:headEnd/>
            <a:tailEnd/>
          </a:ln>
        </p:spPr>
        <p:txBody>
          <a:bodyPr wrap="none" lIns="0" tIns="0" rIns="0" bIns="0">
            <a:spAutoFit/>
          </a:bodyPr>
          <a:lstStyle/>
          <a:p>
            <a:pPr eaLnBrk="0" hangingPunct="0"/>
            <a:r>
              <a:rPr lang="en-US" altLang="zh-CN" sz="2400">
                <a:solidFill>
                  <a:srgbClr val="000000"/>
                </a:solidFill>
                <a:latin typeface="Times New Roman" pitchFamily="18" charset="0"/>
              </a:rPr>
              <a:t>0</a:t>
            </a:r>
            <a:endParaRPr lang="en-US" altLang="zh-CN" sz="2400">
              <a:latin typeface="Times New Roman" pitchFamily="18" charset="0"/>
            </a:endParaRPr>
          </a:p>
        </p:txBody>
      </p:sp>
      <p:sp>
        <p:nvSpPr>
          <p:cNvPr id="151589" name="Rectangle 37"/>
          <p:cNvSpPr>
            <a:spLocks noChangeArrowheads="1"/>
          </p:cNvSpPr>
          <p:nvPr/>
        </p:nvSpPr>
        <p:spPr bwMode="auto">
          <a:xfrm>
            <a:off x="530225" y="5568950"/>
            <a:ext cx="304800" cy="365125"/>
          </a:xfrm>
          <a:prstGeom prst="rect">
            <a:avLst/>
          </a:prstGeom>
          <a:noFill/>
          <a:ln w="9525">
            <a:noFill/>
            <a:miter lim="800000"/>
            <a:headEnd/>
            <a:tailEnd/>
          </a:ln>
        </p:spPr>
        <p:txBody>
          <a:bodyPr wrap="none" lIns="0" tIns="0" rIns="0" bIns="0">
            <a:spAutoFit/>
          </a:bodyPr>
          <a:lstStyle/>
          <a:p>
            <a:pPr eaLnBrk="0" hangingPunct="0"/>
            <a:r>
              <a:rPr lang="en-US" altLang="zh-CN" sz="2400">
                <a:solidFill>
                  <a:srgbClr val="000000"/>
                </a:solidFill>
                <a:latin typeface="Times New Roman" pitchFamily="18" charset="0"/>
              </a:rPr>
              <a:t>50</a:t>
            </a:r>
            <a:endParaRPr lang="en-US" altLang="zh-CN" sz="2400">
              <a:latin typeface="Times New Roman" pitchFamily="18" charset="0"/>
            </a:endParaRPr>
          </a:p>
        </p:txBody>
      </p:sp>
      <p:sp>
        <p:nvSpPr>
          <p:cNvPr id="151590" name="Rectangle 38"/>
          <p:cNvSpPr>
            <a:spLocks noChangeArrowheads="1"/>
          </p:cNvSpPr>
          <p:nvPr/>
        </p:nvSpPr>
        <p:spPr bwMode="auto">
          <a:xfrm>
            <a:off x="461963" y="5092700"/>
            <a:ext cx="457200" cy="365125"/>
          </a:xfrm>
          <a:prstGeom prst="rect">
            <a:avLst/>
          </a:prstGeom>
          <a:noFill/>
          <a:ln w="9525">
            <a:noFill/>
            <a:miter lim="800000"/>
            <a:headEnd/>
            <a:tailEnd/>
          </a:ln>
        </p:spPr>
        <p:txBody>
          <a:bodyPr wrap="none" lIns="0" tIns="0" rIns="0" bIns="0">
            <a:spAutoFit/>
          </a:bodyPr>
          <a:lstStyle/>
          <a:p>
            <a:pPr eaLnBrk="0" hangingPunct="0"/>
            <a:r>
              <a:rPr lang="en-US" altLang="zh-CN" sz="2400">
                <a:solidFill>
                  <a:srgbClr val="000000"/>
                </a:solidFill>
                <a:latin typeface="Times New Roman" pitchFamily="18" charset="0"/>
              </a:rPr>
              <a:t>100</a:t>
            </a:r>
            <a:endParaRPr lang="en-US" altLang="zh-CN" sz="2400">
              <a:latin typeface="Times New Roman" pitchFamily="18" charset="0"/>
            </a:endParaRPr>
          </a:p>
        </p:txBody>
      </p:sp>
      <p:sp>
        <p:nvSpPr>
          <p:cNvPr id="151591" name="Rectangle 39"/>
          <p:cNvSpPr>
            <a:spLocks noChangeArrowheads="1"/>
          </p:cNvSpPr>
          <p:nvPr/>
        </p:nvSpPr>
        <p:spPr bwMode="auto">
          <a:xfrm>
            <a:off x="461963" y="4611688"/>
            <a:ext cx="457200" cy="365125"/>
          </a:xfrm>
          <a:prstGeom prst="rect">
            <a:avLst/>
          </a:prstGeom>
          <a:noFill/>
          <a:ln w="9525">
            <a:noFill/>
            <a:miter lim="800000"/>
            <a:headEnd/>
            <a:tailEnd/>
          </a:ln>
        </p:spPr>
        <p:txBody>
          <a:bodyPr wrap="none" lIns="0" tIns="0" rIns="0" bIns="0">
            <a:spAutoFit/>
          </a:bodyPr>
          <a:lstStyle/>
          <a:p>
            <a:pPr eaLnBrk="0" hangingPunct="0"/>
            <a:r>
              <a:rPr lang="en-US" altLang="zh-CN" sz="2400">
                <a:solidFill>
                  <a:srgbClr val="000000"/>
                </a:solidFill>
                <a:latin typeface="Times New Roman" pitchFamily="18" charset="0"/>
              </a:rPr>
              <a:t>150</a:t>
            </a:r>
            <a:endParaRPr lang="en-US" altLang="zh-CN" sz="2400">
              <a:latin typeface="Times New Roman" pitchFamily="18" charset="0"/>
            </a:endParaRPr>
          </a:p>
        </p:txBody>
      </p:sp>
      <p:sp>
        <p:nvSpPr>
          <p:cNvPr id="151592" name="Rectangle 40"/>
          <p:cNvSpPr>
            <a:spLocks noChangeArrowheads="1"/>
          </p:cNvSpPr>
          <p:nvPr/>
        </p:nvSpPr>
        <p:spPr bwMode="auto">
          <a:xfrm>
            <a:off x="461963" y="4135438"/>
            <a:ext cx="457200" cy="365125"/>
          </a:xfrm>
          <a:prstGeom prst="rect">
            <a:avLst/>
          </a:prstGeom>
          <a:noFill/>
          <a:ln w="9525">
            <a:noFill/>
            <a:miter lim="800000"/>
            <a:headEnd/>
            <a:tailEnd/>
          </a:ln>
        </p:spPr>
        <p:txBody>
          <a:bodyPr wrap="none" lIns="0" tIns="0" rIns="0" bIns="0">
            <a:spAutoFit/>
          </a:bodyPr>
          <a:lstStyle/>
          <a:p>
            <a:pPr eaLnBrk="0" hangingPunct="0"/>
            <a:r>
              <a:rPr lang="en-US" altLang="zh-CN" sz="2400">
                <a:solidFill>
                  <a:srgbClr val="000000"/>
                </a:solidFill>
                <a:latin typeface="Times New Roman" pitchFamily="18" charset="0"/>
              </a:rPr>
              <a:t>200</a:t>
            </a:r>
            <a:endParaRPr lang="en-US" altLang="zh-CN" sz="2400">
              <a:latin typeface="Times New Roman" pitchFamily="18" charset="0"/>
            </a:endParaRPr>
          </a:p>
        </p:txBody>
      </p:sp>
      <p:sp>
        <p:nvSpPr>
          <p:cNvPr id="151593" name="Rectangle 41"/>
          <p:cNvSpPr>
            <a:spLocks noChangeArrowheads="1"/>
          </p:cNvSpPr>
          <p:nvPr/>
        </p:nvSpPr>
        <p:spPr bwMode="auto">
          <a:xfrm>
            <a:off x="461963" y="3659188"/>
            <a:ext cx="457200" cy="365125"/>
          </a:xfrm>
          <a:prstGeom prst="rect">
            <a:avLst/>
          </a:prstGeom>
          <a:noFill/>
          <a:ln w="9525">
            <a:noFill/>
            <a:miter lim="800000"/>
            <a:headEnd/>
            <a:tailEnd/>
          </a:ln>
        </p:spPr>
        <p:txBody>
          <a:bodyPr wrap="none" lIns="0" tIns="0" rIns="0" bIns="0">
            <a:spAutoFit/>
          </a:bodyPr>
          <a:lstStyle/>
          <a:p>
            <a:pPr eaLnBrk="0" hangingPunct="0"/>
            <a:r>
              <a:rPr lang="en-US" altLang="zh-CN" sz="2400">
                <a:solidFill>
                  <a:srgbClr val="000000"/>
                </a:solidFill>
                <a:latin typeface="Times New Roman" pitchFamily="18" charset="0"/>
              </a:rPr>
              <a:t>250</a:t>
            </a:r>
            <a:endParaRPr lang="en-US" altLang="zh-CN" sz="2400">
              <a:latin typeface="Times New Roman" pitchFamily="18" charset="0"/>
            </a:endParaRPr>
          </a:p>
        </p:txBody>
      </p:sp>
      <p:sp>
        <p:nvSpPr>
          <p:cNvPr id="151594" name="Rectangle 42"/>
          <p:cNvSpPr>
            <a:spLocks noChangeArrowheads="1"/>
          </p:cNvSpPr>
          <p:nvPr/>
        </p:nvSpPr>
        <p:spPr bwMode="auto">
          <a:xfrm>
            <a:off x="461963" y="3182938"/>
            <a:ext cx="457200" cy="365125"/>
          </a:xfrm>
          <a:prstGeom prst="rect">
            <a:avLst/>
          </a:prstGeom>
          <a:noFill/>
          <a:ln w="9525">
            <a:noFill/>
            <a:miter lim="800000"/>
            <a:headEnd/>
            <a:tailEnd/>
          </a:ln>
        </p:spPr>
        <p:txBody>
          <a:bodyPr wrap="none" lIns="0" tIns="0" rIns="0" bIns="0">
            <a:spAutoFit/>
          </a:bodyPr>
          <a:lstStyle/>
          <a:p>
            <a:pPr eaLnBrk="0" hangingPunct="0"/>
            <a:r>
              <a:rPr lang="en-US" altLang="zh-CN" sz="2400">
                <a:solidFill>
                  <a:srgbClr val="000000"/>
                </a:solidFill>
                <a:latin typeface="Times New Roman" pitchFamily="18" charset="0"/>
              </a:rPr>
              <a:t>300</a:t>
            </a:r>
            <a:endParaRPr lang="en-US" altLang="zh-CN" sz="2400">
              <a:latin typeface="Times New Roman" pitchFamily="18" charset="0"/>
            </a:endParaRPr>
          </a:p>
        </p:txBody>
      </p:sp>
      <p:sp>
        <p:nvSpPr>
          <p:cNvPr id="151595" name="Rectangle 43"/>
          <p:cNvSpPr>
            <a:spLocks noChangeArrowheads="1"/>
          </p:cNvSpPr>
          <p:nvPr/>
        </p:nvSpPr>
        <p:spPr bwMode="auto">
          <a:xfrm>
            <a:off x="461963" y="2705100"/>
            <a:ext cx="457200" cy="365125"/>
          </a:xfrm>
          <a:prstGeom prst="rect">
            <a:avLst/>
          </a:prstGeom>
          <a:noFill/>
          <a:ln w="9525">
            <a:noFill/>
            <a:miter lim="800000"/>
            <a:headEnd/>
            <a:tailEnd/>
          </a:ln>
        </p:spPr>
        <p:txBody>
          <a:bodyPr wrap="none" lIns="0" tIns="0" rIns="0" bIns="0">
            <a:spAutoFit/>
          </a:bodyPr>
          <a:lstStyle/>
          <a:p>
            <a:pPr eaLnBrk="0" hangingPunct="0"/>
            <a:r>
              <a:rPr lang="en-US" altLang="zh-CN" sz="2400">
                <a:solidFill>
                  <a:srgbClr val="000000"/>
                </a:solidFill>
                <a:latin typeface="Times New Roman" pitchFamily="18" charset="0"/>
              </a:rPr>
              <a:t>350</a:t>
            </a:r>
            <a:endParaRPr lang="en-US" altLang="zh-CN" sz="2400">
              <a:latin typeface="Times New Roman" pitchFamily="18" charset="0"/>
            </a:endParaRPr>
          </a:p>
        </p:txBody>
      </p:sp>
      <p:sp>
        <p:nvSpPr>
          <p:cNvPr id="151596" name="Rectangle 44"/>
          <p:cNvSpPr>
            <a:spLocks noChangeArrowheads="1"/>
          </p:cNvSpPr>
          <p:nvPr/>
        </p:nvSpPr>
        <p:spPr bwMode="auto">
          <a:xfrm>
            <a:off x="461963" y="2224088"/>
            <a:ext cx="457200" cy="365125"/>
          </a:xfrm>
          <a:prstGeom prst="rect">
            <a:avLst/>
          </a:prstGeom>
          <a:noFill/>
          <a:ln w="9525">
            <a:noFill/>
            <a:miter lim="800000"/>
            <a:headEnd/>
            <a:tailEnd/>
          </a:ln>
        </p:spPr>
        <p:txBody>
          <a:bodyPr wrap="none" lIns="0" tIns="0" rIns="0" bIns="0">
            <a:spAutoFit/>
          </a:bodyPr>
          <a:lstStyle/>
          <a:p>
            <a:pPr eaLnBrk="0" hangingPunct="0"/>
            <a:r>
              <a:rPr lang="en-US" altLang="zh-CN" sz="2400">
                <a:solidFill>
                  <a:srgbClr val="000000"/>
                </a:solidFill>
                <a:latin typeface="Times New Roman" pitchFamily="18" charset="0"/>
              </a:rPr>
              <a:t>400</a:t>
            </a:r>
            <a:endParaRPr lang="en-US" altLang="zh-CN" sz="2400">
              <a:latin typeface="Times New Roman" pitchFamily="18" charset="0"/>
            </a:endParaRPr>
          </a:p>
        </p:txBody>
      </p:sp>
      <p:sp>
        <p:nvSpPr>
          <p:cNvPr id="151597" name="Rectangle 45"/>
          <p:cNvSpPr>
            <a:spLocks noChangeArrowheads="1"/>
          </p:cNvSpPr>
          <p:nvPr/>
        </p:nvSpPr>
        <p:spPr bwMode="auto">
          <a:xfrm>
            <a:off x="461963" y="1747838"/>
            <a:ext cx="457200" cy="365125"/>
          </a:xfrm>
          <a:prstGeom prst="rect">
            <a:avLst/>
          </a:prstGeom>
          <a:noFill/>
          <a:ln w="9525">
            <a:noFill/>
            <a:miter lim="800000"/>
            <a:headEnd/>
            <a:tailEnd/>
          </a:ln>
        </p:spPr>
        <p:txBody>
          <a:bodyPr wrap="none" lIns="0" tIns="0" rIns="0" bIns="0">
            <a:spAutoFit/>
          </a:bodyPr>
          <a:lstStyle/>
          <a:p>
            <a:pPr eaLnBrk="0" hangingPunct="0"/>
            <a:r>
              <a:rPr lang="en-US" altLang="zh-CN" sz="2400">
                <a:solidFill>
                  <a:srgbClr val="000000"/>
                </a:solidFill>
                <a:latin typeface="Times New Roman" pitchFamily="18" charset="0"/>
              </a:rPr>
              <a:t>450</a:t>
            </a:r>
            <a:endParaRPr lang="en-US" altLang="zh-CN" sz="2400">
              <a:latin typeface="Times New Roman" pitchFamily="18" charset="0"/>
            </a:endParaRPr>
          </a:p>
        </p:txBody>
      </p:sp>
      <p:sp>
        <p:nvSpPr>
          <p:cNvPr id="151598" name="Rectangle 46"/>
          <p:cNvSpPr>
            <a:spLocks noChangeArrowheads="1"/>
          </p:cNvSpPr>
          <p:nvPr/>
        </p:nvSpPr>
        <p:spPr bwMode="auto">
          <a:xfrm>
            <a:off x="461963" y="1271588"/>
            <a:ext cx="457200" cy="365125"/>
          </a:xfrm>
          <a:prstGeom prst="rect">
            <a:avLst/>
          </a:prstGeom>
          <a:noFill/>
          <a:ln w="9525">
            <a:noFill/>
            <a:miter lim="800000"/>
            <a:headEnd/>
            <a:tailEnd/>
          </a:ln>
        </p:spPr>
        <p:txBody>
          <a:bodyPr wrap="none" lIns="0" tIns="0" rIns="0" bIns="0">
            <a:spAutoFit/>
          </a:bodyPr>
          <a:lstStyle/>
          <a:p>
            <a:pPr eaLnBrk="0" hangingPunct="0"/>
            <a:r>
              <a:rPr lang="en-US" altLang="zh-CN" sz="2400">
                <a:solidFill>
                  <a:srgbClr val="000000"/>
                </a:solidFill>
                <a:latin typeface="Times New Roman" pitchFamily="18" charset="0"/>
              </a:rPr>
              <a:t>500</a:t>
            </a:r>
            <a:endParaRPr lang="en-US" altLang="zh-CN" sz="2400">
              <a:latin typeface="Times New Roman" pitchFamily="18" charset="0"/>
            </a:endParaRPr>
          </a:p>
        </p:txBody>
      </p:sp>
      <p:sp>
        <p:nvSpPr>
          <p:cNvPr id="151599" name="Text Box 47"/>
          <p:cNvSpPr txBox="1">
            <a:spLocks noChangeArrowheads="1"/>
          </p:cNvSpPr>
          <p:nvPr/>
        </p:nvSpPr>
        <p:spPr bwMode="auto">
          <a:xfrm>
            <a:off x="865188" y="6229350"/>
            <a:ext cx="1425575" cy="579438"/>
          </a:xfrm>
          <a:prstGeom prst="rect">
            <a:avLst/>
          </a:prstGeom>
          <a:noFill/>
          <a:ln w="9525">
            <a:noFill/>
            <a:miter lim="800000"/>
            <a:headEnd/>
            <a:tailEnd/>
          </a:ln>
          <a:effectLst/>
        </p:spPr>
        <p:txBody>
          <a:bodyPr wrap="none">
            <a:spAutoFit/>
          </a:bodyPr>
          <a:lstStyle/>
          <a:p>
            <a:pPr eaLnBrk="0" hangingPunct="0"/>
            <a:r>
              <a:rPr lang="en-US" altLang="zh-CN" sz="3200">
                <a:latin typeface="Times New Roman" pitchFamily="18" charset="0"/>
              </a:rPr>
              <a:t>Serpent</a:t>
            </a:r>
          </a:p>
        </p:txBody>
      </p:sp>
      <p:sp>
        <p:nvSpPr>
          <p:cNvPr id="151600" name="Text Box 48"/>
          <p:cNvSpPr txBox="1">
            <a:spLocks noChangeArrowheads="1"/>
          </p:cNvSpPr>
          <p:nvPr/>
        </p:nvSpPr>
        <p:spPr bwMode="auto">
          <a:xfrm>
            <a:off x="2360613" y="6230938"/>
            <a:ext cx="1562100" cy="579437"/>
          </a:xfrm>
          <a:prstGeom prst="rect">
            <a:avLst/>
          </a:prstGeom>
          <a:noFill/>
          <a:ln w="9525">
            <a:noFill/>
            <a:miter lim="800000"/>
            <a:headEnd/>
            <a:tailEnd/>
          </a:ln>
          <a:effectLst/>
        </p:spPr>
        <p:txBody>
          <a:bodyPr wrap="none">
            <a:spAutoFit/>
          </a:bodyPr>
          <a:lstStyle/>
          <a:p>
            <a:pPr eaLnBrk="0" hangingPunct="0"/>
            <a:r>
              <a:rPr lang="en-US" altLang="zh-CN" sz="3200">
                <a:latin typeface="Times New Roman" pitchFamily="18" charset="0"/>
              </a:rPr>
              <a:t>Rijndael</a:t>
            </a:r>
          </a:p>
        </p:txBody>
      </p:sp>
      <p:sp>
        <p:nvSpPr>
          <p:cNvPr id="151601" name="Text Box 49"/>
          <p:cNvSpPr txBox="1">
            <a:spLocks noChangeArrowheads="1"/>
          </p:cNvSpPr>
          <p:nvPr/>
        </p:nvSpPr>
        <p:spPr bwMode="auto">
          <a:xfrm>
            <a:off x="3956050" y="6253163"/>
            <a:ext cx="1538288" cy="579437"/>
          </a:xfrm>
          <a:prstGeom prst="rect">
            <a:avLst/>
          </a:prstGeom>
          <a:noFill/>
          <a:ln w="9525">
            <a:noFill/>
            <a:miter lim="800000"/>
            <a:headEnd/>
            <a:tailEnd/>
          </a:ln>
          <a:effectLst/>
        </p:spPr>
        <p:txBody>
          <a:bodyPr wrap="none">
            <a:spAutoFit/>
          </a:bodyPr>
          <a:lstStyle/>
          <a:p>
            <a:pPr eaLnBrk="0" hangingPunct="0"/>
            <a:r>
              <a:rPr lang="en-US" altLang="zh-CN" sz="3200">
                <a:latin typeface="Times New Roman" pitchFamily="18" charset="0"/>
              </a:rPr>
              <a:t>Twofish</a:t>
            </a:r>
          </a:p>
        </p:txBody>
      </p:sp>
      <p:sp>
        <p:nvSpPr>
          <p:cNvPr id="151602" name="Text Box 50"/>
          <p:cNvSpPr txBox="1">
            <a:spLocks noChangeArrowheads="1"/>
          </p:cNvSpPr>
          <p:nvPr/>
        </p:nvSpPr>
        <p:spPr bwMode="auto">
          <a:xfrm>
            <a:off x="5649913" y="6224588"/>
            <a:ext cx="930275" cy="579437"/>
          </a:xfrm>
          <a:prstGeom prst="rect">
            <a:avLst/>
          </a:prstGeom>
          <a:noFill/>
          <a:ln w="9525">
            <a:noFill/>
            <a:miter lim="800000"/>
            <a:headEnd/>
            <a:tailEnd/>
          </a:ln>
          <a:effectLst/>
        </p:spPr>
        <p:txBody>
          <a:bodyPr wrap="none">
            <a:spAutoFit/>
          </a:bodyPr>
          <a:lstStyle/>
          <a:p>
            <a:pPr eaLnBrk="0" hangingPunct="0"/>
            <a:r>
              <a:rPr lang="en-US" altLang="zh-CN" sz="3200">
                <a:latin typeface="Times New Roman" pitchFamily="18" charset="0"/>
              </a:rPr>
              <a:t>RC6</a:t>
            </a:r>
          </a:p>
        </p:txBody>
      </p:sp>
      <p:sp>
        <p:nvSpPr>
          <p:cNvPr id="151603" name="Text Box 51"/>
          <p:cNvSpPr txBox="1">
            <a:spLocks noChangeArrowheads="1"/>
          </p:cNvSpPr>
          <p:nvPr/>
        </p:nvSpPr>
        <p:spPr bwMode="auto">
          <a:xfrm>
            <a:off x="7015163" y="6205538"/>
            <a:ext cx="1020762" cy="579437"/>
          </a:xfrm>
          <a:prstGeom prst="rect">
            <a:avLst/>
          </a:prstGeom>
          <a:noFill/>
          <a:ln w="9525">
            <a:noFill/>
            <a:miter lim="800000"/>
            <a:headEnd/>
            <a:tailEnd/>
          </a:ln>
          <a:effectLst/>
        </p:spPr>
        <p:txBody>
          <a:bodyPr wrap="none">
            <a:spAutoFit/>
          </a:bodyPr>
          <a:lstStyle/>
          <a:p>
            <a:pPr eaLnBrk="0" hangingPunct="0"/>
            <a:r>
              <a:rPr lang="en-US" altLang="zh-CN" sz="3200">
                <a:latin typeface="Times New Roman" pitchFamily="18" charset="0"/>
              </a:rPr>
              <a:t>Mars</a:t>
            </a:r>
          </a:p>
        </p:txBody>
      </p:sp>
      <p:sp>
        <p:nvSpPr>
          <p:cNvPr id="151604" name="Text Box 52"/>
          <p:cNvSpPr txBox="1">
            <a:spLocks noChangeArrowheads="1"/>
          </p:cNvSpPr>
          <p:nvPr/>
        </p:nvSpPr>
        <p:spPr bwMode="auto">
          <a:xfrm>
            <a:off x="508000" y="-7938"/>
            <a:ext cx="8275638" cy="579438"/>
          </a:xfrm>
          <a:prstGeom prst="rect">
            <a:avLst/>
          </a:prstGeom>
          <a:noFill/>
          <a:ln w="9525">
            <a:noFill/>
            <a:miter lim="800000"/>
            <a:headEnd/>
            <a:tailEnd/>
          </a:ln>
          <a:effectLst/>
        </p:spPr>
        <p:txBody>
          <a:bodyPr wrap="none">
            <a:spAutoFit/>
          </a:bodyPr>
          <a:lstStyle/>
          <a:p>
            <a:pPr eaLnBrk="0" hangingPunct="0"/>
            <a:r>
              <a:rPr lang="en-US" altLang="zh-CN" sz="3200" b="1" dirty="0">
                <a:solidFill>
                  <a:srgbClr val="FF0000"/>
                </a:solidFill>
                <a:latin typeface="Times New Roman" pitchFamily="18" charset="0"/>
              </a:rPr>
              <a:t>Speed of the final AES candidates in hardware</a:t>
            </a:r>
            <a:endParaRPr lang="en-US" altLang="zh-CN" sz="3200" dirty="0">
              <a:solidFill>
                <a:srgbClr val="FF0000"/>
              </a:solidFill>
              <a:latin typeface="Times New Roman" pitchFamily="18" charset="0"/>
            </a:endParaRPr>
          </a:p>
        </p:txBody>
      </p:sp>
      <p:sp>
        <p:nvSpPr>
          <p:cNvPr id="151605" name="Rectangle 53"/>
          <p:cNvSpPr>
            <a:spLocks noChangeArrowheads="1"/>
          </p:cNvSpPr>
          <p:nvPr/>
        </p:nvSpPr>
        <p:spPr bwMode="auto">
          <a:xfrm>
            <a:off x="0" y="631825"/>
            <a:ext cx="2824163" cy="579438"/>
          </a:xfrm>
          <a:prstGeom prst="rect">
            <a:avLst/>
          </a:prstGeom>
          <a:noFill/>
          <a:ln w="9525">
            <a:noFill/>
            <a:miter lim="800000"/>
            <a:headEnd/>
            <a:tailEnd/>
          </a:ln>
          <a:effectLst/>
        </p:spPr>
        <p:txBody>
          <a:bodyPr wrap="none">
            <a:spAutoFit/>
          </a:bodyPr>
          <a:lstStyle/>
          <a:p>
            <a:pPr eaLnBrk="0" hangingPunct="0"/>
            <a:r>
              <a:rPr lang="en-US" altLang="zh-CN" sz="3200" b="1">
                <a:solidFill>
                  <a:srgbClr val="800000"/>
                </a:solidFill>
                <a:latin typeface="Times New Roman" pitchFamily="18" charset="0"/>
              </a:rPr>
              <a:t> Speed [Mbit/s]</a:t>
            </a:r>
            <a:endParaRPr lang="en-US" altLang="zh-CN" sz="2400" b="1">
              <a:latin typeface="Times New Roman" pitchFamily="18" charset="0"/>
            </a:endParaRPr>
          </a:p>
        </p:txBody>
      </p:sp>
      <p:sp>
        <p:nvSpPr>
          <p:cNvPr id="151606" name="Text Box 54"/>
          <p:cNvSpPr txBox="1">
            <a:spLocks noChangeArrowheads="1"/>
          </p:cNvSpPr>
          <p:nvPr/>
        </p:nvSpPr>
        <p:spPr bwMode="auto">
          <a:xfrm>
            <a:off x="3810000" y="609600"/>
            <a:ext cx="5149850" cy="457200"/>
          </a:xfrm>
          <a:prstGeom prst="rect">
            <a:avLst/>
          </a:prstGeom>
          <a:noFill/>
          <a:ln w="9525">
            <a:noFill/>
            <a:miter lim="800000"/>
            <a:headEnd/>
            <a:tailEnd/>
          </a:ln>
          <a:effectLst/>
        </p:spPr>
        <p:txBody>
          <a:bodyPr wrap="none">
            <a:spAutoFit/>
          </a:bodyPr>
          <a:lstStyle/>
          <a:p>
            <a:pPr eaLnBrk="0" hangingPunct="0"/>
            <a:r>
              <a:rPr lang="en-US" altLang="zh-CN" sz="2400" i="1">
                <a:latin typeface="Times New Roman" pitchFamily="18" charset="0"/>
              </a:rPr>
              <a:t>K.Gaj, P. Chodowiec, AES3, April, 2000</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ChangeArrowheads="1"/>
          </p:cNvSpPr>
          <p:nvPr/>
        </p:nvSpPr>
        <p:spPr bwMode="auto">
          <a:xfrm>
            <a:off x="1258888" y="1395413"/>
            <a:ext cx="7142162" cy="4757737"/>
          </a:xfrm>
          <a:prstGeom prst="rect">
            <a:avLst/>
          </a:prstGeom>
          <a:noFill/>
          <a:ln w="9525">
            <a:noFill/>
            <a:miter lim="800000"/>
            <a:headEnd/>
            <a:tailEnd/>
          </a:ln>
        </p:spPr>
        <p:txBody>
          <a:bodyPr/>
          <a:lstStyle/>
          <a:p>
            <a:endParaRPr lang="zh-CN" altLang="en-US"/>
          </a:p>
        </p:txBody>
      </p:sp>
      <p:sp>
        <p:nvSpPr>
          <p:cNvPr id="152579" name="Line 3"/>
          <p:cNvSpPr>
            <a:spLocks noChangeShapeType="1"/>
          </p:cNvSpPr>
          <p:nvPr/>
        </p:nvSpPr>
        <p:spPr bwMode="auto">
          <a:xfrm>
            <a:off x="1258888" y="5475288"/>
            <a:ext cx="7142162" cy="1587"/>
          </a:xfrm>
          <a:prstGeom prst="line">
            <a:avLst/>
          </a:prstGeom>
          <a:noFill/>
          <a:ln w="0">
            <a:solidFill>
              <a:srgbClr val="000000"/>
            </a:solidFill>
            <a:round/>
            <a:headEnd/>
            <a:tailEnd/>
          </a:ln>
        </p:spPr>
        <p:txBody>
          <a:bodyPr/>
          <a:lstStyle/>
          <a:p>
            <a:endParaRPr lang="zh-CN" altLang="en-US"/>
          </a:p>
        </p:txBody>
      </p:sp>
      <p:sp>
        <p:nvSpPr>
          <p:cNvPr id="152580" name="Line 4"/>
          <p:cNvSpPr>
            <a:spLocks noChangeShapeType="1"/>
          </p:cNvSpPr>
          <p:nvPr/>
        </p:nvSpPr>
        <p:spPr bwMode="auto">
          <a:xfrm>
            <a:off x="1258888" y="4791075"/>
            <a:ext cx="7142162" cy="1588"/>
          </a:xfrm>
          <a:prstGeom prst="line">
            <a:avLst/>
          </a:prstGeom>
          <a:noFill/>
          <a:ln w="0">
            <a:solidFill>
              <a:srgbClr val="000000"/>
            </a:solidFill>
            <a:round/>
            <a:headEnd/>
            <a:tailEnd/>
          </a:ln>
        </p:spPr>
        <p:txBody>
          <a:bodyPr/>
          <a:lstStyle/>
          <a:p>
            <a:endParaRPr lang="zh-CN" altLang="en-US"/>
          </a:p>
        </p:txBody>
      </p:sp>
      <p:sp>
        <p:nvSpPr>
          <p:cNvPr id="152581" name="Line 5"/>
          <p:cNvSpPr>
            <a:spLocks noChangeShapeType="1"/>
          </p:cNvSpPr>
          <p:nvPr/>
        </p:nvSpPr>
        <p:spPr bwMode="auto">
          <a:xfrm>
            <a:off x="1258888" y="4113213"/>
            <a:ext cx="7142162" cy="1587"/>
          </a:xfrm>
          <a:prstGeom prst="line">
            <a:avLst/>
          </a:prstGeom>
          <a:noFill/>
          <a:ln w="0">
            <a:solidFill>
              <a:srgbClr val="000000"/>
            </a:solidFill>
            <a:round/>
            <a:headEnd/>
            <a:tailEnd/>
          </a:ln>
        </p:spPr>
        <p:txBody>
          <a:bodyPr/>
          <a:lstStyle/>
          <a:p>
            <a:endParaRPr lang="zh-CN" altLang="en-US"/>
          </a:p>
        </p:txBody>
      </p:sp>
      <p:sp>
        <p:nvSpPr>
          <p:cNvPr id="152582" name="Line 6"/>
          <p:cNvSpPr>
            <a:spLocks noChangeShapeType="1"/>
          </p:cNvSpPr>
          <p:nvPr/>
        </p:nvSpPr>
        <p:spPr bwMode="auto">
          <a:xfrm>
            <a:off x="1258888" y="3435350"/>
            <a:ext cx="7142162" cy="1588"/>
          </a:xfrm>
          <a:prstGeom prst="line">
            <a:avLst/>
          </a:prstGeom>
          <a:noFill/>
          <a:ln w="0">
            <a:solidFill>
              <a:srgbClr val="000000"/>
            </a:solidFill>
            <a:round/>
            <a:headEnd/>
            <a:tailEnd/>
          </a:ln>
        </p:spPr>
        <p:txBody>
          <a:bodyPr/>
          <a:lstStyle/>
          <a:p>
            <a:endParaRPr lang="zh-CN" altLang="en-US"/>
          </a:p>
        </p:txBody>
      </p:sp>
      <p:sp>
        <p:nvSpPr>
          <p:cNvPr id="152583" name="Line 7"/>
          <p:cNvSpPr>
            <a:spLocks noChangeShapeType="1"/>
          </p:cNvSpPr>
          <p:nvPr/>
        </p:nvSpPr>
        <p:spPr bwMode="auto">
          <a:xfrm>
            <a:off x="1258888" y="2757488"/>
            <a:ext cx="7142162" cy="1587"/>
          </a:xfrm>
          <a:prstGeom prst="line">
            <a:avLst/>
          </a:prstGeom>
          <a:noFill/>
          <a:ln w="0">
            <a:solidFill>
              <a:srgbClr val="000000"/>
            </a:solidFill>
            <a:round/>
            <a:headEnd/>
            <a:tailEnd/>
          </a:ln>
        </p:spPr>
        <p:txBody>
          <a:bodyPr/>
          <a:lstStyle/>
          <a:p>
            <a:endParaRPr lang="zh-CN" altLang="en-US"/>
          </a:p>
        </p:txBody>
      </p:sp>
      <p:sp>
        <p:nvSpPr>
          <p:cNvPr id="152584" name="Line 8"/>
          <p:cNvSpPr>
            <a:spLocks noChangeShapeType="1"/>
          </p:cNvSpPr>
          <p:nvPr/>
        </p:nvSpPr>
        <p:spPr bwMode="auto">
          <a:xfrm>
            <a:off x="1258888" y="2073275"/>
            <a:ext cx="7142162" cy="1588"/>
          </a:xfrm>
          <a:prstGeom prst="line">
            <a:avLst/>
          </a:prstGeom>
          <a:noFill/>
          <a:ln w="0">
            <a:solidFill>
              <a:srgbClr val="000000"/>
            </a:solidFill>
            <a:round/>
            <a:headEnd/>
            <a:tailEnd/>
          </a:ln>
        </p:spPr>
        <p:txBody>
          <a:bodyPr/>
          <a:lstStyle/>
          <a:p>
            <a:endParaRPr lang="zh-CN" altLang="en-US"/>
          </a:p>
        </p:txBody>
      </p:sp>
      <p:sp>
        <p:nvSpPr>
          <p:cNvPr id="152585" name="Line 9"/>
          <p:cNvSpPr>
            <a:spLocks noChangeShapeType="1"/>
          </p:cNvSpPr>
          <p:nvPr/>
        </p:nvSpPr>
        <p:spPr bwMode="auto">
          <a:xfrm>
            <a:off x="1258888" y="1395413"/>
            <a:ext cx="7142162" cy="1587"/>
          </a:xfrm>
          <a:prstGeom prst="line">
            <a:avLst/>
          </a:prstGeom>
          <a:noFill/>
          <a:ln w="0">
            <a:solidFill>
              <a:srgbClr val="000000"/>
            </a:solidFill>
            <a:round/>
            <a:headEnd/>
            <a:tailEnd/>
          </a:ln>
        </p:spPr>
        <p:txBody>
          <a:bodyPr/>
          <a:lstStyle/>
          <a:p>
            <a:endParaRPr lang="zh-CN" altLang="en-US"/>
          </a:p>
        </p:txBody>
      </p:sp>
      <p:sp>
        <p:nvSpPr>
          <p:cNvPr id="152586" name="Rectangle 10"/>
          <p:cNvSpPr>
            <a:spLocks noChangeArrowheads="1"/>
          </p:cNvSpPr>
          <p:nvPr/>
        </p:nvSpPr>
        <p:spPr bwMode="auto">
          <a:xfrm>
            <a:off x="1258888" y="1395413"/>
            <a:ext cx="7142162" cy="4757737"/>
          </a:xfrm>
          <a:prstGeom prst="rect">
            <a:avLst/>
          </a:prstGeom>
          <a:noFill/>
          <a:ln w="6350">
            <a:solidFill>
              <a:srgbClr val="808080"/>
            </a:solidFill>
            <a:miter lim="800000"/>
            <a:headEnd/>
            <a:tailEnd/>
          </a:ln>
        </p:spPr>
        <p:txBody>
          <a:bodyPr/>
          <a:lstStyle/>
          <a:p>
            <a:endParaRPr lang="zh-CN" altLang="en-US"/>
          </a:p>
        </p:txBody>
      </p:sp>
      <p:sp>
        <p:nvSpPr>
          <p:cNvPr id="152587" name="Rectangle 11"/>
          <p:cNvSpPr>
            <a:spLocks noChangeArrowheads="1"/>
          </p:cNvSpPr>
          <p:nvPr/>
        </p:nvSpPr>
        <p:spPr bwMode="auto">
          <a:xfrm>
            <a:off x="1497013" y="1819275"/>
            <a:ext cx="314325" cy="4333875"/>
          </a:xfrm>
          <a:prstGeom prst="rect">
            <a:avLst/>
          </a:prstGeom>
          <a:solidFill>
            <a:srgbClr val="9999FF"/>
          </a:solidFill>
          <a:ln w="6350">
            <a:solidFill>
              <a:srgbClr val="000000"/>
            </a:solidFill>
            <a:miter lim="800000"/>
            <a:headEnd/>
            <a:tailEnd/>
          </a:ln>
        </p:spPr>
        <p:txBody>
          <a:bodyPr/>
          <a:lstStyle/>
          <a:p>
            <a:endParaRPr lang="zh-CN" altLang="en-US"/>
          </a:p>
        </p:txBody>
      </p:sp>
      <p:sp>
        <p:nvSpPr>
          <p:cNvPr id="152588" name="Rectangle 12"/>
          <p:cNvSpPr>
            <a:spLocks noChangeArrowheads="1"/>
          </p:cNvSpPr>
          <p:nvPr/>
        </p:nvSpPr>
        <p:spPr bwMode="auto">
          <a:xfrm>
            <a:off x="2922588" y="2033588"/>
            <a:ext cx="315912" cy="4119562"/>
          </a:xfrm>
          <a:prstGeom prst="rect">
            <a:avLst/>
          </a:prstGeom>
          <a:solidFill>
            <a:srgbClr val="9999FF"/>
          </a:solidFill>
          <a:ln w="6350">
            <a:solidFill>
              <a:srgbClr val="000000"/>
            </a:solidFill>
            <a:miter lim="800000"/>
            <a:headEnd/>
            <a:tailEnd/>
          </a:ln>
        </p:spPr>
        <p:txBody>
          <a:bodyPr/>
          <a:lstStyle/>
          <a:p>
            <a:endParaRPr lang="zh-CN" altLang="en-US"/>
          </a:p>
        </p:txBody>
      </p:sp>
      <p:sp>
        <p:nvSpPr>
          <p:cNvPr id="152589" name="Rectangle 13"/>
          <p:cNvSpPr>
            <a:spLocks noChangeArrowheads="1"/>
          </p:cNvSpPr>
          <p:nvPr/>
        </p:nvSpPr>
        <p:spPr bwMode="auto">
          <a:xfrm>
            <a:off x="4349750" y="2439988"/>
            <a:ext cx="322263" cy="3713162"/>
          </a:xfrm>
          <a:prstGeom prst="rect">
            <a:avLst/>
          </a:prstGeom>
          <a:solidFill>
            <a:srgbClr val="9999FF"/>
          </a:solidFill>
          <a:ln w="6350">
            <a:solidFill>
              <a:srgbClr val="000000"/>
            </a:solidFill>
            <a:miter lim="800000"/>
            <a:headEnd/>
            <a:tailEnd/>
          </a:ln>
        </p:spPr>
        <p:txBody>
          <a:bodyPr/>
          <a:lstStyle/>
          <a:p>
            <a:endParaRPr lang="zh-CN" altLang="en-US"/>
          </a:p>
        </p:txBody>
      </p:sp>
      <p:sp>
        <p:nvSpPr>
          <p:cNvPr id="152590" name="Rectangle 14"/>
          <p:cNvSpPr>
            <a:spLocks noChangeArrowheads="1"/>
          </p:cNvSpPr>
          <p:nvPr/>
        </p:nvSpPr>
        <p:spPr bwMode="auto">
          <a:xfrm>
            <a:off x="5783263" y="2620963"/>
            <a:ext cx="317500" cy="3532187"/>
          </a:xfrm>
          <a:prstGeom prst="rect">
            <a:avLst/>
          </a:prstGeom>
          <a:solidFill>
            <a:srgbClr val="9999FF"/>
          </a:solidFill>
          <a:ln w="6350">
            <a:solidFill>
              <a:srgbClr val="000000"/>
            </a:solidFill>
            <a:miter lim="800000"/>
            <a:headEnd/>
            <a:tailEnd/>
          </a:ln>
        </p:spPr>
        <p:txBody>
          <a:bodyPr/>
          <a:lstStyle/>
          <a:p>
            <a:endParaRPr lang="zh-CN" altLang="en-US"/>
          </a:p>
        </p:txBody>
      </p:sp>
      <p:sp>
        <p:nvSpPr>
          <p:cNvPr id="152591" name="Rectangle 15"/>
          <p:cNvSpPr>
            <a:spLocks noChangeArrowheads="1"/>
          </p:cNvSpPr>
          <p:nvPr/>
        </p:nvSpPr>
        <p:spPr bwMode="auto">
          <a:xfrm>
            <a:off x="7212013" y="5157788"/>
            <a:ext cx="317500" cy="995362"/>
          </a:xfrm>
          <a:prstGeom prst="rect">
            <a:avLst/>
          </a:prstGeom>
          <a:solidFill>
            <a:srgbClr val="9999FF"/>
          </a:solidFill>
          <a:ln w="6350">
            <a:solidFill>
              <a:srgbClr val="000000"/>
            </a:solidFill>
            <a:miter lim="800000"/>
            <a:headEnd/>
            <a:tailEnd/>
          </a:ln>
        </p:spPr>
        <p:txBody>
          <a:bodyPr/>
          <a:lstStyle/>
          <a:p>
            <a:endParaRPr lang="zh-CN" altLang="en-US"/>
          </a:p>
        </p:txBody>
      </p:sp>
      <p:sp>
        <p:nvSpPr>
          <p:cNvPr id="152592" name="Rectangle 16"/>
          <p:cNvSpPr>
            <a:spLocks noChangeArrowheads="1"/>
          </p:cNvSpPr>
          <p:nvPr/>
        </p:nvSpPr>
        <p:spPr bwMode="auto">
          <a:xfrm>
            <a:off x="1811338" y="2457450"/>
            <a:ext cx="322262" cy="3695700"/>
          </a:xfrm>
          <a:prstGeom prst="rect">
            <a:avLst/>
          </a:prstGeom>
          <a:solidFill>
            <a:srgbClr val="993366"/>
          </a:solidFill>
          <a:ln w="6350">
            <a:solidFill>
              <a:srgbClr val="000000"/>
            </a:solidFill>
            <a:miter lim="800000"/>
            <a:headEnd/>
            <a:tailEnd/>
          </a:ln>
        </p:spPr>
        <p:txBody>
          <a:bodyPr/>
          <a:lstStyle/>
          <a:p>
            <a:endParaRPr lang="zh-CN" altLang="en-US"/>
          </a:p>
        </p:txBody>
      </p:sp>
      <p:sp>
        <p:nvSpPr>
          <p:cNvPr id="152593" name="Rectangle 17"/>
          <p:cNvSpPr>
            <a:spLocks noChangeArrowheads="1"/>
          </p:cNvSpPr>
          <p:nvPr/>
        </p:nvSpPr>
        <p:spPr bwMode="auto">
          <a:xfrm>
            <a:off x="3238500" y="2033588"/>
            <a:ext cx="322263" cy="4119562"/>
          </a:xfrm>
          <a:prstGeom prst="rect">
            <a:avLst/>
          </a:prstGeom>
          <a:solidFill>
            <a:srgbClr val="993366"/>
          </a:solidFill>
          <a:ln w="6350">
            <a:solidFill>
              <a:srgbClr val="000000"/>
            </a:solidFill>
            <a:miter lim="800000"/>
            <a:headEnd/>
            <a:tailEnd/>
          </a:ln>
        </p:spPr>
        <p:txBody>
          <a:bodyPr/>
          <a:lstStyle/>
          <a:p>
            <a:endParaRPr lang="zh-CN" altLang="en-US"/>
          </a:p>
        </p:txBody>
      </p:sp>
      <p:sp>
        <p:nvSpPr>
          <p:cNvPr id="152594" name="Rectangle 18"/>
          <p:cNvSpPr>
            <a:spLocks noChangeArrowheads="1"/>
          </p:cNvSpPr>
          <p:nvPr/>
        </p:nvSpPr>
        <p:spPr bwMode="auto">
          <a:xfrm>
            <a:off x="4672013" y="2508250"/>
            <a:ext cx="317500" cy="3644900"/>
          </a:xfrm>
          <a:prstGeom prst="rect">
            <a:avLst/>
          </a:prstGeom>
          <a:solidFill>
            <a:srgbClr val="993366"/>
          </a:solidFill>
          <a:ln w="6350">
            <a:solidFill>
              <a:srgbClr val="000000"/>
            </a:solidFill>
            <a:miter lim="800000"/>
            <a:headEnd/>
            <a:tailEnd/>
          </a:ln>
        </p:spPr>
        <p:txBody>
          <a:bodyPr/>
          <a:lstStyle/>
          <a:p>
            <a:endParaRPr lang="zh-CN" altLang="en-US"/>
          </a:p>
        </p:txBody>
      </p:sp>
      <p:sp>
        <p:nvSpPr>
          <p:cNvPr id="152595" name="Rectangle 19"/>
          <p:cNvSpPr>
            <a:spLocks noChangeArrowheads="1"/>
          </p:cNvSpPr>
          <p:nvPr/>
        </p:nvSpPr>
        <p:spPr bwMode="auto">
          <a:xfrm>
            <a:off x="6100763" y="2593975"/>
            <a:ext cx="320675" cy="3559175"/>
          </a:xfrm>
          <a:prstGeom prst="rect">
            <a:avLst/>
          </a:prstGeom>
          <a:solidFill>
            <a:srgbClr val="993366"/>
          </a:solidFill>
          <a:ln w="6350">
            <a:solidFill>
              <a:srgbClr val="000000"/>
            </a:solidFill>
            <a:miter lim="800000"/>
            <a:headEnd/>
            <a:tailEnd/>
          </a:ln>
        </p:spPr>
        <p:txBody>
          <a:bodyPr/>
          <a:lstStyle/>
          <a:p>
            <a:endParaRPr lang="zh-CN" altLang="en-US"/>
          </a:p>
        </p:txBody>
      </p:sp>
      <p:sp>
        <p:nvSpPr>
          <p:cNvPr id="152596" name="Rectangle 20"/>
          <p:cNvSpPr>
            <a:spLocks noChangeArrowheads="1"/>
          </p:cNvSpPr>
          <p:nvPr/>
        </p:nvSpPr>
        <p:spPr bwMode="auto">
          <a:xfrm>
            <a:off x="7529513" y="5157788"/>
            <a:ext cx="319087" cy="995362"/>
          </a:xfrm>
          <a:prstGeom prst="rect">
            <a:avLst/>
          </a:prstGeom>
          <a:solidFill>
            <a:srgbClr val="993366"/>
          </a:solidFill>
          <a:ln w="6350">
            <a:solidFill>
              <a:srgbClr val="000000"/>
            </a:solidFill>
            <a:miter lim="800000"/>
            <a:headEnd/>
            <a:tailEnd/>
          </a:ln>
        </p:spPr>
        <p:txBody>
          <a:bodyPr/>
          <a:lstStyle/>
          <a:p>
            <a:endParaRPr lang="zh-CN" altLang="en-US"/>
          </a:p>
        </p:txBody>
      </p:sp>
      <p:sp>
        <p:nvSpPr>
          <p:cNvPr id="152597" name="Rectangle 21"/>
          <p:cNvSpPr>
            <a:spLocks noChangeArrowheads="1"/>
          </p:cNvSpPr>
          <p:nvPr/>
        </p:nvSpPr>
        <p:spPr bwMode="auto">
          <a:xfrm>
            <a:off x="2133600" y="2892425"/>
            <a:ext cx="315913" cy="3260725"/>
          </a:xfrm>
          <a:prstGeom prst="rect">
            <a:avLst/>
          </a:prstGeom>
          <a:solidFill>
            <a:srgbClr val="FFFFCC"/>
          </a:solidFill>
          <a:ln w="6350">
            <a:solidFill>
              <a:srgbClr val="000000"/>
            </a:solidFill>
            <a:miter lim="800000"/>
            <a:headEnd/>
            <a:tailEnd/>
          </a:ln>
        </p:spPr>
        <p:txBody>
          <a:bodyPr/>
          <a:lstStyle/>
          <a:p>
            <a:endParaRPr lang="zh-CN" altLang="en-US"/>
          </a:p>
        </p:txBody>
      </p:sp>
      <p:sp>
        <p:nvSpPr>
          <p:cNvPr id="152598" name="Rectangle 22"/>
          <p:cNvSpPr>
            <a:spLocks noChangeArrowheads="1"/>
          </p:cNvSpPr>
          <p:nvPr/>
        </p:nvSpPr>
        <p:spPr bwMode="auto">
          <a:xfrm>
            <a:off x="3560763" y="2033588"/>
            <a:ext cx="317500" cy="4119562"/>
          </a:xfrm>
          <a:prstGeom prst="rect">
            <a:avLst/>
          </a:prstGeom>
          <a:solidFill>
            <a:srgbClr val="FFFFCC"/>
          </a:solidFill>
          <a:ln w="6350">
            <a:solidFill>
              <a:srgbClr val="000000"/>
            </a:solidFill>
            <a:miter lim="800000"/>
            <a:headEnd/>
            <a:tailEnd/>
          </a:ln>
        </p:spPr>
        <p:txBody>
          <a:bodyPr/>
          <a:lstStyle/>
          <a:p>
            <a:endParaRPr lang="zh-CN" altLang="en-US"/>
          </a:p>
        </p:txBody>
      </p:sp>
      <p:sp>
        <p:nvSpPr>
          <p:cNvPr id="152599" name="Rectangle 23"/>
          <p:cNvSpPr>
            <a:spLocks noChangeArrowheads="1"/>
          </p:cNvSpPr>
          <p:nvPr/>
        </p:nvSpPr>
        <p:spPr bwMode="auto">
          <a:xfrm>
            <a:off x="4989513" y="2439988"/>
            <a:ext cx="320675" cy="3713162"/>
          </a:xfrm>
          <a:prstGeom prst="rect">
            <a:avLst/>
          </a:prstGeom>
          <a:solidFill>
            <a:srgbClr val="FFFFCC"/>
          </a:solidFill>
          <a:ln w="6350">
            <a:solidFill>
              <a:srgbClr val="000000"/>
            </a:solidFill>
            <a:miter lim="800000"/>
            <a:headEnd/>
            <a:tailEnd/>
          </a:ln>
        </p:spPr>
        <p:txBody>
          <a:bodyPr/>
          <a:lstStyle/>
          <a:p>
            <a:endParaRPr lang="zh-CN" altLang="en-US"/>
          </a:p>
        </p:txBody>
      </p:sp>
      <p:sp>
        <p:nvSpPr>
          <p:cNvPr id="152600" name="Rectangle 24"/>
          <p:cNvSpPr>
            <a:spLocks noChangeArrowheads="1"/>
          </p:cNvSpPr>
          <p:nvPr/>
        </p:nvSpPr>
        <p:spPr bwMode="auto">
          <a:xfrm>
            <a:off x="6421438" y="2620963"/>
            <a:ext cx="315912" cy="3532187"/>
          </a:xfrm>
          <a:prstGeom prst="rect">
            <a:avLst/>
          </a:prstGeom>
          <a:solidFill>
            <a:srgbClr val="FFFFCC"/>
          </a:solidFill>
          <a:ln w="6350">
            <a:solidFill>
              <a:srgbClr val="000000"/>
            </a:solidFill>
            <a:miter lim="800000"/>
            <a:headEnd/>
            <a:tailEnd/>
          </a:ln>
        </p:spPr>
        <p:txBody>
          <a:bodyPr/>
          <a:lstStyle/>
          <a:p>
            <a:endParaRPr lang="zh-CN" altLang="en-US"/>
          </a:p>
        </p:txBody>
      </p:sp>
      <p:sp>
        <p:nvSpPr>
          <p:cNvPr id="152601" name="Rectangle 25"/>
          <p:cNvSpPr>
            <a:spLocks noChangeArrowheads="1"/>
          </p:cNvSpPr>
          <p:nvPr/>
        </p:nvSpPr>
        <p:spPr bwMode="auto">
          <a:xfrm>
            <a:off x="7848600" y="5157788"/>
            <a:ext cx="315913" cy="995362"/>
          </a:xfrm>
          <a:prstGeom prst="rect">
            <a:avLst/>
          </a:prstGeom>
          <a:solidFill>
            <a:srgbClr val="FFFFCC"/>
          </a:solidFill>
          <a:ln w="6350">
            <a:solidFill>
              <a:srgbClr val="000000"/>
            </a:solidFill>
            <a:miter lim="800000"/>
            <a:headEnd/>
            <a:tailEnd/>
          </a:ln>
        </p:spPr>
        <p:txBody>
          <a:bodyPr/>
          <a:lstStyle/>
          <a:p>
            <a:endParaRPr lang="zh-CN" altLang="en-US"/>
          </a:p>
        </p:txBody>
      </p:sp>
      <p:sp>
        <p:nvSpPr>
          <p:cNvPr id="152602" name="Line 26"/>
          <p:cNvSpPr>
            <a:spLocks noChangeShapeType="1"/>
          </p:cNvSpPr>
          <p:nvPr/>
        </p:nvSpPr>
        <p:spPr bwMode="auto">
          <a:xfrm>
            <a:off x="1258888" y="1395413"/>
            <a:ext cx="3175" cy="4757737"/>
          </a:xfrm>
          <a:prstGeom prst="line">
            <a:avLst/>
          </a:prstGeom>
          <a:noFill/>
          <a:ln w="0">
            <a:solidFill>
              <a:srgbClr val="000000"/>
            </a:solidFill>
            <a:round/>
            <a:headEnd/>
            <a:tailEnd/>
          </a:ln>
        </p:spPr>
        <p:txBody>
          <a:bodyPr/>
          <a:lstStyle/>
          <a:p>
            <a:endParaRPr lang="zh-CN" altLang="en-US"/>
          </a:p>
        </p:txBody>
      </p:sp>
      <p:sp>
        <p:nvSpPr>
          <p:cNvPr id="152603" name="Line 27"/>
          <p:cNvSpPr>
            <a:spLocks noChangeShapeType="1"/>
          </p:cNvSpPr>
          <p:nvPr/>
        </p:nvSpPr>
        <p:spPr bwMode="auto">
          <a:xfrm>
            <a:off x="1223963" y="6153150"/>
            <a:ext cx="34925" cy="1588"/>
          </a:xfrm>
          <a:prstGeom prst="line">
            <a:avLst/>
          </a:prstGeom>
          <a:noFill/>
          <a:ln w="0">
            <a:solidFill>
              <a:srgbClr val="000000"/>
            </a:solidFill>
            <a:round/>
            <a:headEnd/>
            <a:tailEnd/>
          </a:ln>
        </p:spPr>
        <p:txBody>
          <a:bodyPr/>
          <a:lstStyle/>
          <a:p>
            <a:endParaRPr lang="zh-CN" altLang="en-US"/>
          </a:p>
        </p:txBody>
      </p:sp>
      <p:sp>
        <p:nvSpPr>
          <p:cNvPr id="152604" name="Line 28"/>
          <p:cNvSpPr>
            <a:spLocks noChangeShapeType="1"/>
          </p:cNvSpPr>
          <p:nvPr/>
        </p:nvSpPr>
        <p:spPr bwMode="auto">
          <a:xfrm>
            <a:off x="1223963" y="5475288"/>
            <a:ext cx="34925" cy="1587"/>
          </a:xfrm>
          <a:prstGeom prst="line">
            <a:avLst/>
          </a:prstGeom>
          <a:noFill/>
          <a:ln w="0">
            <a:solidFill>
              <a:srgbClr val="000000"/>
            </a:solidFill>
            <a:round/>
            <a:headEnd/>
            <a:tailEnd/>
          </a:ln>
        </p:spPr>
        <p:txBody>
          <a:bodyPr/>
          <a:lstStyle/>
          <a:p>
            <a:endParaRPr lang="zh-CN" altLang="en-US"/>
          </a:p>
        </p:txBody>
      </p:sp>
      <p:sp>
        <p:nvSpPr>
          <p:cNvPr id="152605" name="Line 29"/>
          <p:cNvSpPr>
            <a:spLocks noChangeShapeType="1"/>
          </p:cNvSpPr>
          <p:nvPr/>
        </p:nvSpPr>
        <p:spPr bwMode="auto">
          <a:xfrm>
            <a:off x="1223963" y="4791075"/>
            <a:ext cx="34925" cy="1588"/>
          </a:xfrm>
          <a:prstGeom prst="line">
            <a:avLst/>
          </a:prstGeom>
          <a:noFill/>
          <a:ln w="0">
            <a:solidFill>
              <a:srgbClr val="000000"/>
            </a:solidFill>
            <a:round/>
            <a:headEnd/>
            <a:tailEnd/>
          </a:ln>
        </p:spPr>
        <p:txBody>
          <a:bodyPr/>
          <a:lstStyle/>
          <a:p>
            <a:endParaRPr lang="zh-CN" altLang="en-US"/>
          </a:p>
        </p:txBody>
      </p:sp>
      <p:sp>
        <p:nvSpPr>
          <p:cNvPr id="152606" name="Line 30"/>
          <p:cNvSpPr>
            <a:spLocks noChangeShapeType="1"/>
          </p:cNvSpPr>
          <p:nvPr/>
        </p:nvSpPr>
        <p:spPr bwMode="auto">
          <a:xfrm>
            <a:off x="1223963" y="4113213"/>
            <a:ext cx="34925" cy="1587"/>
          </a:xfrm>
          <a:prstGeom prst="line">
            <a:avLst/>
          </a:prstGeom>
          <a:noFill/>
          <a:ln w="0">
            <a:solidFill>
              <a:srgbClr val="000000"/>
            </a:solidFill>
            <a:round/>
            <a:headEnd/>
            <a:tailEnd/>
          </a:ln>
        </p:spPr>
        <p:txBody>
          <a:bodyPr/>
          <a:lstStyle/>
          <a:p>
            <a:endParaRPr lang="zh-CN" altLang="en-US"/>
          </a:p>
        </p:txBody>
      </p:sp>
      <p:sp>
        <p:nvSpPr>
          <p:cNvPr id="152607" name="Line 31"/>
          <p:cNvSpPr>
            <a:spLocks noChangeShapeType="1"/>
          </p:cNvSpPr>
          <p:nvPr/>
        </p:nvSpPr>
        <p:spPr bwMode="auto">
          <a:xfrm>
            <a:off x="1223963" y="3435350"/>
            <a:ext cx="34925" cy="1588"/>
          </a:xfrm>
          <a:prstGeom prst="line">
            <a:avLst/>
          </a:prstGeom>
          <a:noFill/>
          <a:ln w="0">
            <a:solidFill>
              <a:srgbClr val="000000"/>
            </a:solidFill>
            <a:round/>
            <a:headEnd/>
            <a:tailEnd/>
          </a:ln>
        </p:spPr>
        <p:txBody>
          <a:bodyPr/>
          <a:lstStyle/>
          <a:p>
            <a:endParaRPr lang="zh-CN" altLang="en-US"/>
          </a:p>
        </p:txBody>
      </p:sp>
      <p:sp>
        <p:nvSpPr>
          <p:cNvPr id="152608" name="Line 32"/>
          <p:cNvSpPr>
            <a:spLocks noChangeShapeType="1"/>
          </p:cNvSpPr>
          <p:nvPr/>
        </p:nvSpPr>
        <p:spPr bwMode="auto">
          <a:xfrm>
            <a:off x="1223963" y="2757488"/>
            <a:ext cx="34925" cy="1587"/>
          </a:xfrm>
          <a:prstGeom prst="line">
            <a:avLst/>
          </a:prstGeom>
          <a:noFill/>
          <a:ln w="0">
            <a:solidFill>
              <a:srgbClr val="000000"/>
            </a:solidFill>
            <a:round/>
            <a:headEnd/>
            <a:tailEnd/>
          </a:ln>
        </p:spPr>
        <p:txBody>
          <a:bodyPr/>
          <a:lstStyle/>
          <a:p>
            <a:endParaRPr lang="zh-CN" altLang="en-US"/>
          </a:p>
        </p:txBody>
      </p:sp>
      <p:sp>
        <p:nvSpPr>
          <p:cNvPr id="152609" name="Line 33"/>
          <p:cNvSpPr>
            <a:spLocks noChangeShapeType="1"/>
          </p:cNvSpPr>
          <p:nvPr/>
        </p:nvSpPr>
        <p:spPr bwMode="auto">
          <a:xfrm>
            <a:off x="1223963" y="2073275"/>
            <a:ext cx="34925" cy="1588"/>
          </a:xfrm>
          <a:prstGeom prst="line">
            <a:avLst/>
          </a:prstGeom>
          <a:noFill/>
          <a:ln w="0">
            <a:solidFill>
              <a:srgbClr val="000000"/>
            </a:solidFill>
            <a:round/>
            <a:headEnd/>
            <a:tailEnd/>
          </a:ln>
        </p:spPr>
        <p:txBody>
          <a:bodyPr/>
          <a:lstStyle/>
          <a:p>
            <a:endParaRPr lang="zh-CN" altLang="en-US"/>
          </a:p>
        </p:txBody>
      </p:sp>
      <p:sp>
        <p:nvSpPr>
          <p:cNvPr id="152610" name="Line 34"/>
          <p:cNvSpPr>
            <a:spLocks noChangeShapeType="1"/>
          </p:cNvSpPr>
          <p:nvPr/>
        </p:nvSpPr>
        <p:spPr bwMode="auto">
          <a:xfrm>
            <a:off x="1223963" y="1395413"/>
            <a:ext cx="34925" cy="1587"/>
          </a:xfrm>
          <a:prstGeom prst="line">
            <a:avLst/>
          </a:prstGeom>
          <a:noFill/>
          <a:ln w="0">
            <a:solidFill>
              <a:srgbClr val="000000"/>
            </a:solidFill>
            <a:round/>
            <a:headEnd/>
            <a:tailEnd/>
          </a:ln>
        </p:spPr>
        <p:txBody>
          <a:bodyPr/>
          <a:lstStyle/>
          <a:p>
            <a:endParaRPr lang="zh-CN" altLang="en-US"/>
          </a:p>
        </p:txBody>
      </p:sp>
      <p:sp>
        <p:nvSpPr>
          <p:cNvPr id="152611" name="Line 35"/>
          <p:cNvSpPr>
            <a:spLocks noChangeShapeType="1"/>
          </p:cNvSpPr>
          <p:nvPr/>
        </p:nvSpPr>
        <p:spPr bwMode="auto">
          <a:xfrm>
            <a:off x="1258888" y="6153150"/>
            <a:ext cx="7142162" cy="1588"/>
          </a:xfrm>
          <a:prstGeom prst="line">
            <a:avLst/>
          </a:prstGeom>
          <a:noFill/>
          <a:ln w="0">
            <a:solidFill>
              <a:srgbClr val="000000"/>
            </a:solidFill>
            <a:round/>
            <a:headEnd/>
            <a:tailEnd/>
          </a:ln>
        </p:spPr>
        <p:txBody>
          <a:bodyPr/>
          <a:lstStyle/>
          <a:p>
            <a:endParaRPr lang="zh-CN" altLang="en-US"/>
          </a:p>
        </p:txBody>
      </p:sp>
      <p:sp>
        <p:nvSpPr>
          <p:cNvPr id="152612" name="Line 36"/>
          <p:cNvSpPr>
            <a:spLocks noChangeShapeType="1"/>
          </p:cNvSpPr>
          <p:nvPr/>
        </p:nvSpPr>
        <p:spPr bwMode="auto">
          <a:xfrm flipV="1">
            <a:off x="1258888" y="6153150"/>
            <a:ext cx="3175" cy="33338"/>
          </a:xfrm>
          <a:prstGeom prst="line">
            <a:avLst/>
          </a:prstGeom>
          <a:noFill/>
          <a:ln w="0">
            <a:solidFill>
              <a:srgbClr val="000000"/>
            </a:solidFill>
            <a:round/>
            <a:headEnd/>
            <a:tailEnd/>
          </a:ln>
        </p:spPr>
        <p:txBody>
          <a:bodyPr/>
          <a:lstStyle/>
          <a:p>
            <a:endParaRPr lang="zh-CN" altLang="en-US"/>
          </a:p>
        </p:txBody>
      </p:sp>
      <p:sp>
        <p:nvSpPr>
          <p:cNvPr id="152613" name="Line 37"/>
          <p:cNvSpPr>
            <a:spLocks noChangeShapeType="1"/>
          </p:cNvSpPr>
          <p:nvPr/>
        </p:nvSpPr>
        <p:spPr bwMode="auto">
          <a:xfrm flipV="1">
            <a:off x="2686050" y="6153150"/>
            <a:ext cx="1588" cy="33338"/>
          </a:xfrm>
          <a:prstGeom prst="line">
            <a:avLst/>
          </a:prstGeom>
          <a:noFill/>
          <a:ln w="0">
            <a:solidFill>
              <a:srgbClr val="000000"/>
            </a:solidFill>
            <a:round/>
            <a:headEnd/>
            <a:tailEnd/>
          </a:ln>
        </p:spPr>
        <p:txBody>
          <a:bodyPr/>
          <a:lstStyle/>
          <a:p>
            <a:endParaRPr lang="zh-CN" altLang="en-US"/>
          </a:p>
        </p:txBody>
      </p:sp>
      <p:sp>
        <p:nvSpPr>
          <p:cNvPr id="152614" name="Line 38"/>
          <p:cNvSpPr>
            <a:spLocks noChangeShapeType="1"/>
          </p:cNvSpPr>
          <p:nvPr/>
        </p:nvSpPr>
        <p:spPr bwMode="auto">
          <a:xfrm flipV="1">
            <a:off x="4113213" y="6153150"/>
            <a:ext cx="1587" cy="33338"/>
          </a:xfrm>
          <a:prstGeom prst="line">
            <a:avLst/>
          </a:prstGeom>
          <a:noFill/>
          <a:ln w="0">
            <a:solidFill>
              <a:srgbClr val="000000"/>
            </a:solidFill>
            <a:round/>
            <a:headEnd/>
            <a:tailEnd/>
          </a:ln>
        </p:spPr>
        <p:txBody>
          <a:bodyPr/>
          <a:lstStyle/>
          <a:p>
            <a:endParaRPr lang="zh-CN" altLang="en-US"/>
          </a:p>
        </p:txBody>
      </p:sp>
      <p:sp>
        <p:nvSpPr>
          <p:cNvPr id="152615" name="Line 39"/>
          <p:cNvSpPr>
            <a:spLocks noChangeShapeType="1"/>
          </p:cNvSpPr>
          <p:nvPr/>
        </p:nvSpPr>
        <p:spPr bwMode="auto">
          <a:xfrm flipV="1">
            <a:off x="5548313" y="6153150"/>
            <a:ext cx="0" cy="33338"/>
          </a:xfrm>
          <a:prstGeom prst="line">
            <a:avLst/>
          </a:prstGeom>
          <a:noFill/>
          <a:ln w="0">
            <a:solidFill>
              <a:srgbClr val="000000"/>
            </a:solidFill>
            <a:round/>
            <a:headEnd/>
            <a:tailEnd/>
          </a:ln>
        </p:spPr>
        <p:txBody>
          <a:bodyPr/>
          <a:lstStyle/>
          <a:p>
            <a:endParaRPr lang="zh-CN" altLang="en-US"/>
          </a:p>
        </p:txBody>
      </p:sp>
      <p:sp>
        <p:nvSpPr>
          <p:cNvPr id="152616" name="Line 40"/>
          <p:cNvSpPr>
            <a:spLocks noChangeShapeType="1"/>
          </p:cNvSpPr>
          <p:nvPr/>
        </p:nvSpPr>
        <p:spPr bwMode="auto">
          <a:xfrm flipV="1">
            <a:off x="6973888" y="6153150"/>
            <a:ext cx="3175" cy="33338"/>
          </a:xfrm>
          <a:prstGeom prst="line">
            <a:avLst/>
          </a:prstGeom>
          <a:noFill/>
          <a:ln w="0">
            <a:solidFill>
              <a:srgbClr val="000000"/>
            </a:solidFill>
            <a:round/>
            <a:headEnd/>
            <a:tailEnd/>
          </a:ln>
        </p:spPr>
        <p:txBody>
          <a:bodyPr/>
          <a:lstStyle/>
          <a:p>
            <a:endParaRPr lang="zh-CN" altLang="en-US"/>
          </a:p>
        </p:txBody>
      </p:sp>
      <p:sp>
        <p:nvSpPr>
          <p:cNvPr id="152617" name="Line 41"/>
          <p:cNvSpPr>
            <a:spLocks noChangeShapeType="1"/>
          </p:cNvSpPr>
          <p:nvPr/>
        </p:nvSpPr>
        <p:spPr bwMode="auto">
          <a:xfrm flipV="1">
            <a:off x="8401050" y="6153150"/>
            <a:ext cx="1588" cy="33338"/>
          </a:xfrm>
          <a:prstGeom prst="line">
            <a:avLst/>
          </a:prstGeom>
          <a:noFill/>
          <a:ln w="0">
            <a:solidFill>
              <a:srgbClr val="000000"/>
            </a:solidFill>
            <a:round/>
            <a:headEnd/>
            <a:tailEnd/>
          </a:ln>
        </p:spPr>
        <p:txBody>
          <a:bodyPr/>
          <a:lstStyle/>
          <a:p>
            <a:endParaRPr lang="zh-CN" altLang="en-US"/>
          </a:p>
        </p:txBody>
      </p:sp>
      <p:sp>
        <p:nvSpPr>
          <p:cNvPr id="152618" name="Rectangle 42"/>
          <p:cNvSpPr>
            <a:spLocks noChangeArrowheads="1"/>
          </p:cNvSpPr>
          <p:nvPr/>
        </p:nvSpPr>
        <p:spPr bwMode="auto">
          <a:xfrm>
            <a:off x="760413" y="5929313"/>
            <a:ext cx="203200" cy="487362"/>
          </a:xfrm>
          <a:prstGeom prst="rect">
            <a:avLst/>
          </a:prstGeom>
          <a:noFill/>
          <a:ln w="9525">
            <a:noFill/>
            <a:miter lim="800000"/>
            <a:headEnd/>
            <a:tailEnd/>
          </a:ln>
        </p:spPr>
        <p:txBody>
          <a:bodyPr wrap="none" lIns="0" tIns="0" rIns="0" bIns="0">
            <a:spAutoFit/>
          </a:bodyPr>
          <a:lstStyle/>
          <a:p>
            <a:pPr eaLnBrk="0" hangingPunct="0"/>
            <a:r>
              <a:rPr lang="en-US" altLang="zh-CN" sz="3200">
                <a:solidFill>
                  <a:srgbClr val="000000"/>
                </a:solidFill>
                <a:latin typeface="Times New Roman" pitchFamily="18" charset="0"/>
              </a:rPr>
              <a:t>0</a:t>
            </a:r>
            <a:endParaRPr lang="en-US" altLang="zh-CN" sz="3200">
              <a:latin typeface="Times New Roman" pitchFamily="18" charset="0"/>
            </a:endParaRPr>
          </a:p>
        </p:txBody>
      </p:sp>
      <p:sp>
        <p:nvSpPr>
          <p:cNvPr id="152619" name="Rectangle 43"/>
          <p:cNvSpPr>
            <a:spLocks noChangeArrowheads="1"/>
          </p:cNvSpPr>
          <p:nvPr/>
        </p:nvSpPr>
        <p:spPr bwMode="auto">
          <a:xfrm>
            <a:off x="760413" y="5251450"/>
            <a:ext cx="203200" cy="487363"/>
          </a:xfrm>
          <a:prstGeom prst="rect">
            <a:avLst/>
          </a:prstGeom>
          <a:noFill/>
          <a:ln w="9525">
            <a:noFill/>
            <a:miter lim="800000"/>
            <a:headEnd/>
            <a:tailEnd/>
          </a:ln>
        </p:spPr>
        <p:txBody>
          <a:bodyPr wrap="none" lIns="0" tIns="0" rIns="0" bIns="0">
            <a:spAutoFit/>
          </a:bodyPr>
          <a:lstStyle/>
          <a:p>
            <a:pPr eaLnBrk="0" hangingPunct="0"/>
            <a:r>
              <a:rPr lang="en-US" altLang="zh-CN" sz="3200">
                <a:solidFill>
                  <a:srgbClr val="000000"/>
                </a:solidFill>
                <a:latin typeface="Times New Roman" pitchFamily="18" charset="0"/>
              </a:rPr>
              <a:t>5</a:t>
            </a:r>
            <a:endParaRPr lang="en-US" altLang="zh-CN" sz="3200">
              <a:latin typeface="Times New Roman" pitchFamily="18" charset="0"/>
            </a:endParaRPr>
          </a:p>
        </p:txBody>
      </p:sp>
      <p:sp>
        <p:nvSpPr>
          <p:cNvPr id="152620" name="Rectangle 44"/>
          <p:cNvSpPr>
            <a:spLocks noChangeArrowheads="1"/>
          </p:cNvSpPr>
          <p:nvPr/>
        </p:nvSpPr>
        <p:spPr bwMode="auto">
          <a:xfrm>
            <a:off x="703263" y="4568825"/>
            <a:ext cx="406400" cy="487363"/>
          </a:xfrm>
          <a:prstGeom prst="rect">
            <a:avLst/>
          </a:prstGeom>
          <a:noFill/>
          <a:ln w="9525">
            <a:noFill/>
            <a:miter lim="800000"/>
            <a:headEnd/>
            <a:tailEnd/>
          </a:ln>
        </p:spPr>
        <p:txBody>
          <a:bodyPr wrap="none" lIns="0" tIns="0" rIns="0" bIns="0">
            <a:spAutoFit/>
          </a:bodyPr>
          <a:lstStyle/>
          <a:p>
            <a:pPr eaLnBrk="0" hangingPunct="0"/>
            <a:r>
              <a:rPr lang="en-US" altLang="zh-CN" sz="3200">
                <a:solidFill>
                  <a:srgbClr val="000000"/>
                </a:solidFill>
                <a:latin typeface="Times New Roman" pitchFamily="18" charset="0"/>
              </a:rPr>
              <a:t>10</a:t>
            </a:r>
            <a:endParaRPr lang="en-US" altLang="zh-CN" sz="3200">
              <a:latin typeface="Times New Roman" pitchFamily="18" charset="0"/>
            </a:endParaRPr>
          </a:p>
        </p:txBody>
      </p:sp>
      <p:sp>
        <p:nvSpPr>
          <p:cNvPr id="152621" name="Rectangle 45"/>
          <p:cNvSpPr>
            <a:spLocks noChangeArrowheads="1"/>
          </p:cNvSpPr>
          <p:nvPr/>
        </p:nvSpPr>
        <p:spPr bwMode="auto">
          <a:xfrm>
            <a:off x="703263" y="3889375"/>
            <a:ext cx="406400" cy="487363"/>
          </a:xfrm>
          <a:prstGeom prst="rect">
            <a:avLst/>
          </a:prstGeom>
          <a:noFill/>
          <a:ln w="9525">
            <a:noFill/>
            <a:miter lim="800000"/>
            <a:headEnd/>
            <a:tailEnd/>
          </a:ln>
        </p:spPr>
        <p:txBody>
          <a:bodyPr wrap="none" lIns="0" tIns="0" rIns="0" bIns="0">
            <a:spAutoFit/>
          </a:bodyPr>
          <a:lstStyle/>
          <a:p>
            <a:pPr eaLnBrk="0" hangingPunct="0"/>
            <a:r>
              <a:rPr lang="en-US" altLang="zh-CN" sz="3200">
                <a:solidFill>
                  <a:srgbClr val="000000"/>
                </a:solidFill>
                <a:latin typeface="Times New Roman" pitchFamily="18" charset="0"/>
              </a:rPr>
              <a:t>15</a:t>
            </a:r>
            <a:endParaRPr lang="en-US" altLang="zh-CN" sz="3200">
              <a:latin typeface="Times New Roman" pitchFamily="18" charset="0"/>
            </a:endParaRPr>
          </a:p>
        </p:txBody>
      </p:sp>
      <p:sp>
        <p:nvSpPr>
          <p:cNvPr id="152622" name="Rectangle 46"/>
          <p:cNvSpPr>
            <a:spLocks noChangeArrowheads="1"/>
          </p:cNvSpPr>
          <p:nvPr/>
        </p:nvSpPr>
        <p:spPr bwMode="auto">
          <a:xfrm>
            <a:off x="703263" y="3211513"/>
            <a:ext cx="406400" cy="487362"/>
          </a:xfrm>
          <a:prstGeom prst="rect">
            <a:avLst/>
          </a:prstGeom>
          <a:noFill/>
          <a:ln w="9525">
            <a:noFill/>
            <a:miter lim="800000"/>
            <a:headEnd/>
            <a:tailEnd/>
          </a:ln>
        </p:spPr>
        <p:txBody>
          <a:bodyPr wrap="none" lIns="0" tIns="0" rIns="0" bIns="0">
            <a:spAutoFit/>
          </a:bodyPr>
          <a:lstStyle/>
          <a:p>
            <a:pPr eaLnBrk="0" hangingPunct="0"/>
            <a:r>
              <a:rPr lang="en-US" altLang="zh-CN" sz="3200">
                <a:solidFill>
                  <a:srgbClr val="000000"/>
                </a:solidFill>
                <a:latin typeface="Times New Roman" pitchFamily="18" charset="0"/>
              </a:rPr>
              <a:t>20</a:t>
            </a:r>
            <a:endParaRPr lang="en-US" altLang="zh-CN" sz="3200">
              <a:latin typeface="Times New Roman" pitchFamily="18" charset="0"/>
            </a:endParaRPr>
          </a:p>
        </p:txBody>
      </p:sp>
      <p:sp>
        <p:nvSpPr>
          <p:cNvPr id="152623" name="Rectangle 47"/>
          <p:cNvSpPr>
            <a:spLocks noChangeArrowheads="1"/>
          </p:cNvSpPr>
          <p:nvPr/>
        </p:nvSpPr>
        <p:spPr bwMode="auto">
          <a:xfrm>
            <a:off x="703263" y="2533650"/>
            <a:ext cx="406400" cy="487363"/>
          </a:xfrm>
          <a:prstGeom prst="rect">
            <a:avLst/>
          </a:prstGeom>
          <a:noFill/>
          <a:ln w="9525">
            <a:noFill/>
            <a:miter lim="800000"/>
            <a:headEnd/>
            <a:tailEnd/>
          </a:ln>
        </p:spPr>
        <p:txBody>
          <a:bodyPr wrap="none" lIns="0" tIns="0" rIns="0" bIns="0">
            <a:spAutoFit/>
          </a:bodyPr>
          <a:lstStyle/>
          <a:p>
            <a:pPr eaLnBrk="0" hangingPunct="0"/>
            <a:r>
              <a:rPr lang="en-US" altLang="zh-CN" sz="3200">
                <a:solidFill>
                  <a:srgbClr val="000000"/>
                </a:solidFill>
                <a:latin typeface="Times New Roman" pitchFamily="18" charset="0"/>
              </a:rPr>
              <a:t>25</a:t>
            </a:r>
            <a:endParaRPr lang="en-US" altLang="zh-CN" sz="3200">
              <a:latin typeface="Times New Roman" pitchFamily="18" charset="0"/>
            </a:endParaRPr>
          </a:p>
        </p:txBody>
      </p:sp>
      <p:sp>
        <p:nvSpPr>
          <p:cNvPr id="152624" name="Rectangle 48"/>
          <p:cNvSpPr>
            <a:spLocks noChangeArrowheads="1"/>
          </p:cNvSpPr>
          <p:nvPr/>
        </p:nvSpPr>
        <p:spPr bwMode="auto">
          <a:xfrm>
            <a:off x="703263" y="1851025"/>
            <a:ext cx="406400" cy="487363"/>
          </a:xfrm>
          <a:prstGeom prst="rect">
            <a:avLst/>
          </a:prstGeom>
          <a:noFill/>
          <a:ln w="9525">
            <a:noFill/>
            <a:miter lim="800000"/>
            <a:headEnd/>
            <a:tailEnd/>
          </a:ln>
        </p:spPr>
        <p:txBody>
          <a:bodyPr wrap="none" lIns="0" tIns="0" rIns="0" bIns="0">
            <a:spAutoFit/>
          </a:bodyPr>
          <a:lstStyle/>
          <a:p>
            <a:pPr eaLnBrk="0" hangingPunct="0"/>
            <a:r>
              <a:rPr lang="en-US" altLang="zh-CN" sz="3200">
                <a:solidFill>
                  <a:srgbClr val="000000"/>
                </a:solidFill>
                <a:latin typeface="Times New Roman" pitchFamily="18" charset="0"/>
              </a:rPr>
              <a:t>30</a:t>
            </a:r>
            <a:endParaRPr lang="en-US" altLang="zh-CN" sz="3200">
              <a:latin typeface="Times New Roman" pitchFamily="18" charset="0"/>
            </a:endParaRPr>
          </a:p>
        </p:txBody>
      </p:sp>
      <p:sp>
        <p:nvSpPr>
          <p:cNvPr id="152625" name="Text Box 49"/>
          <p:cNvSpPr txBox="1">
            <a:spLocks noChangeArrowheads="1"/>
          </p:cNvSpPr>
          <p:nvPr/>
        </p:nvSpPr>
        <p:spPr bwMode="auto">
          <a:xfrm>
            <a:off x="7021513" y="6270625"/>
            <a:ext cx="1423987" cy="579438"/>
          </a:xfrm>
          <a:prstGeom prst="rect">
            <a:avLst/>
          </a:prstGeom>
          <a:noFill/>
          <a:ln w="9525">
            <a:noFill/>
            <a:miter lim="800000"/>
            <a:headEnd/>
            <a:tailEnd/>
          </a:ln>
          <a:effectLst/>
        </p:spPr>
        <p:txBody>
          <a:bodyPr wrap="none">
            <a:spAutoFit/>
          </a:bodyPr>
          <a:lstStyle/>
          <a:p>
            <a:pPr eaLnBrk="0" hangingPunct="0"/>
            <a:r>
              <a:rPr lang="en-US" altLang="zh-CN" sz="3200">
                <a:latin typeface="Times New Roman" pitchFamily="18" charset="0"/>
              </a:rPr>
              <a:t>Serpent</a:t>
            </a:r>
          </a:p>
        </p:txBody>
      </p:sp>
      <p:sp>
        <p:nvSpPr>
          <p:cNvPr id="152626" name="Text Box 50"/>
          <p:cNvSpPr txBox="1">
            <a:spLocks noChangeArrowheads="1"/>
          </p:cNvSpPr>
          <p:nvPr/>
        </p:nvSpPr>
        <p:spPr bwMode="auto">
          <a:xfrm>
            <a:off x="1085850" y="6270625"/>
            <a:ext cx="1562100" cy="579438"/>
          </a:xfrm>
          <a:prstGeom prst="rect">
            <a:avLst/>
          </a:prstGeom>
          <a:noFill/>
          <a:ln w="9525">
            <a:noFill/>
            <a:miter lim="800000"/>
            <a:headEnd/>
            <a:tailEnd/>
          </a:ln>
          <a:effectLst/>
        </p:spPr>
        <p:txBody>
          <a:bodyPr wrap="none">
            <a:spAutoFit/>
          </a:bodyPr>
          <a:lstStyle/>
          <a:p>
            <a:pPr eaLnBrk="0" hangingPunct="0"/>
            <a:r>
              <a:rPr lang="en-US" altLang="zh-CN" sz="3200">
                <a:latin typeface="Times New Roman" pitchFamily="18" charset="0"/>
              </a:rPr>
              <a:t>Rijndael</a:t>
            </a:r>
          </a:p>
        </p:txBody>
      </p:sp>
      <p:sp>
        <p:nvSpPr>
          <p:cNvPr id="152627" name="Text Box 51"/>
          <p:cNvSpPr txBox="1">
            <a:spLocks noChangeArrowheads="1"/>
          </p:cNvSpPr>
          <p:nvPr/>
        </p:nvSpPr>
        <p:spPr bwMode="auto">
          <a:xfrm>
            <a:off x="4113213" y="6292850"/>
            <a:ext cx="1538287" cy="579438"/>
          </a:xfrm>
          <a:prstGeom prst="rect">
            <a:avLst/>
          </a:prstGeom>
          <a:noFill/>
          <a:ln w="9525">
            <a:noFill/>
            <a:miter lim="800000"/>
            <a:headEnd/>
            <a:tailEnd/>
          </a:ln>
          <a:effectLst/>
        </p:spPr>
        <p:txBody>
          <a:bodyPr wrap="none">
            <a:spAutoFit/>
          </a:bodyPr>
          <a:lstStyle/>
          <a:p>
            <a:pPr eaLnBrk="0" hangingPunct="0"/>
            <a:r>
              <a:rPr lang="en-US" altLang="zh-CN" sz="3200">
                <a:latin typeface="Times New Roman" pitchFamily="18" charset="0"/>
              </a:rPr>
              <a:t>Twofish</a:t>
            </a:r>
          </a:p>
        </p:txBody>
      </p:sp>
      <p:sp>
        <p:nvSpPr>
          <p:cNvPr id="152628" name="Text Box 52"/>
          <p:cNvSpPr txBox="1">
            <a:spLocks noChangeArrowheads="1"/>
          </p:cNvSpPr>
          <p:nvPr/>
        </p:nvSpPr>
        <p:spPr bwMode="auto">
          <a:xfrm>
            <a:off x="2944813" y="6288088"/>
            <a:ext cx="930275" cy="579437"/>
          </a:xfrm>
          <a:prstGeom prst="rect">
            <a:avLst/>
          </a:prstGeom>
          <a:noFill/>
          <a:ln w="9525">
            <a:noFill/>
            <a:miter lim="800000"/>
            <a:headEnd/>
            <a:tailEnd/>
          </a:ln>
          <a:effectLst/>
        </p:spPr>
        <p:txBody>
          <a:bodyPr wrap="none">
            <a:spAutoFit/>
          </a:bodyPr>
          <a:lstStyle/>
          <a:p>
            <a:pPr eaLnBrk="0" hangingPunct="0"/>
            <a:r>
              <a:rPr lang="en-US" altLang="zh-CN" sz="3200">
                <a:latin typeface="Times New Roman" pitchFamily="18" charset="0"/>
              </a:rPr>
              <a:t>RC6</a:t>
            </a:r>
          </a:p>
        </p:txBody>
      </p:sp>
      <p:sp>
        <p:nvSpPr>
          <p:cNvPr id="152629" name="Text Box 53"/>
          <p:cNvSpPr txBox="1">
            <a:spLocks noChangeArrowheads="1"/>
          </p:cNvSpPr>
          <p:nvPr/>
        </p:nvSpPr>
        <p:spPr bwMode="auto">
          <a:xfrm>
            <a:off x="5810250" y="6254750"/>
            <a:ext cx="1020763" cy="579438"/>
          </a:xfrm>
          <a:prstGeom prst="rect">
            <a:avLst/>
          </a:prstGeom>
          <a:noFill/>
          <a:ln w="9525">
            <a:noFill/>
            <a:miter lim="800000"/>
            <a:headEnd/>
            <a:tailEnd/>
          </a:ln>
          <a:effectLst/>
        </p:spPr>
        <p:txBody>
          <a:bodyPr wrap="none">
            <a:spAutoFit/>
          </a:bodyPr>
          <a:lstStyle/>
          <a:p>
            <a:pPr eaLnBrk="0" hangingPunct="0"/>
            <a:r>
              <a:rPr lang="en-US" altLang="zh-CN" sz="3200">
                <a:latin typeface="Times New Roman" pitchFamily="18" charset="0"/>
              </a:rPr>
              <a:t>Mars</a:t>
            </a:r>
          </a:p>
        </p:txBody>
      </p:sp>
      <p:sp>
        <p:nvSpPr>
          <p:cNvPr id="152630" name="Text Box 54"/>
          <p:cNvSpPr txBox="1">
            <a:spLocks noChangeArrowheads="1"/>
          </p:cNvSpPr>
          <p:nvPr/>
        </p:nvSpPr>
        <p:spPr bwMode="auto">
          <a:xfrm>
            <a:off x="131763" y="0"/>
            <a:ext cx="8524875" cy="579438"/>
          </a:xfrm>
          <a:prstGeom prst="rect">
            <a:avLst/>
          </a:prstGeom>
          <a:noFill/>
          <a:ln w="9525">
            <a:noFill/>
            <a:miter lim="800000"/>
            <a:headEnd/>
            <a:tailEnd/>
          </a:ln>
          <a:effectLst/>
        </p:spPr>
        <p:txBody>
          <a:bodyPr wrap="none">
            <a:spAutoFit/>
          </a:bodyPr>
          <a:lstStyle/>
          <a:p>
            <a:pPr eaLnBrk="0" hangingPunct="0"/>
            <a:r>
              <a:rPr lang="en-US" altLang="zh-CN" sz="3200" b="1">
                <a:latin typeface="Times New Roman" pitchFamily="18" charset="0"/>
              </a:rPr>
              <a:t>Efficiency in software: NIST-specified platform</a:t>
            </a:r>
            <a:r>
              <a:rPr lang="en-US" altLang="zh-CN" sz="3200" b="1">
                <a:solidFill>
                  <a:srgbClr val="000066"/>
                </a:solidFill>
                <a:latin typeface="Times New Roman" pitchFamily="18" charset="0"/>
              </a:rPr>
              <a:t> </a:t>
            </a:r>
          </a:p>
        </p:txBody>
      </p:sp>
      <p:sp>
        <p:nvSpPr>
          <p:cNvPr id="152631" name="Rectangle 55"/>
          <p:cNvSpPr>
            <a:spLocks noChangeArrowheads="1"/>
          </p:cNvSpPr>
          <p:nvPr/>
        </p:nvSpPr>
        <p:spPr bwMode="auto">
          <a:xfrm>
            <a:off x="6196013" y="1281113"/>
            <a:ext cx="228600" cy="228600"/>
          </a:xfrm>
          <a:prstGeom prst="rect">
            <a:avLst/>
          </a:prstGeom>
          <a:solidFill>
            <a:srgbClr val="9999FF"/>
          </a:solidFill>
          <a:ln w="6350">
            <a:solidFill>
              <a:srgbClr val="000000"/>
            </a:solidFill>
            <a:miter lim="800000"/>
            <a:headEnd/>
            <a:tailEnd/>
          </a:ln>
          <a:effectLst/>
        </p:spPr>
        <p:txBody>
          <a:bodyPr/>
          <a:lstStyle/>
          <a:p>
            <a:endParaRPr lang="zh-CN" altLang="en-US"/>
          </a:p>
        </p:txBody>
      </p:sp>
      <p:sp>
        <p:nvSpPr>
          <p:cNvPr id="152632" name="Rectangle 56"/>
          <p:cNvSpPr>
            <a:spLocks noChangeArrowheads="1"/>
          </p:cNvSpPr>
          <p:nvPr/>
        </p:nvSpPr>
        <p:spPr bwMode="auto">
          <a:xfrm>
            <a:off x="6191250" y="1703388"/>
            <a:ext cx="228600" cy="228600"/>
          </a:xfrm>
          <a:prstGeom prst="rect">
            <a:avLst/>
          </a:prstGeom>
          <a:solidFill>
            <a:srgbClr val="993366"/>
          </a:solidFill>
          <a:ln w="6350">
            <a:solidFill>
              <a:srgbClr val="000000"/>
            </a:solidFill>
            <a:miter lim="800000"/>
            <a:headEnd/>
            <a:tailEnd/>
          </a:ln>
          <a:effectLst/>
        </p:spPr>
        <p:txBody>
          <a:bodyPr/>
          <a:lstStyle/>
          <a:p>
            <a:endParaRPr lang="zh-CN" altLang="en-US"/>
          </a:p>
        </p:txBody>
      </p:sp>
      <p:sp>
        <p:nvSpPr>
          <p:cNvPr id="152633" name="Rectangle 57"/>
          <p:cNvSpPr>
            <a:spLocks noChangeArrowheads="1"/>
          </p:cNvSpPr>
          <p:nvPr/>
        </p:nvSpPr>
        <p:spPr bwMode="auto">
          <a:xfrm>
            <a:off x="6186488" y="2146300"/>
            <a:ext cx="228600" cy="228600"/>
          </a:xfrm>
          <a:prstGeom prst="rect">
            <a:avLst/>
          </a:prstGeom>
          <a:solidFill>
            <a:srgbClr val="FFFFCC"/>
          </a:solidFill>
          <a:ln w="6350">
            <a:solidFill>
              <a:srgbClr val="000000"/>
            </a:solidFill>
            <a:miter lim="800000"/>
            <a:headEnd/>
            <a:tailEnd/>
          </a:ln>
          <a:effectLst/>
        </p:spPr>
        <p:txBody>
          <a:bodyPr/>
          <a:lstStyle/>
          <a:p>
            <a:endParaRPr lang="zh-CN" altLang="en-US"/>
          </a:p>
        </p:txBody>
      </p:sp>
      <p:sp>
        <p:nvSpPr>
          <p:cNvPr id="152634" name="Text Box 58"/>
          <p:cNvSpPr txBox="1">
            <a:spLocks noChangeArrowheads="1"/>
          </p:cNvSpPr>
          <p:nvPr/>
        </p:nvSpPr>
        <p:spPr bwMode="auto">
          <a:xfrm>
            <a:off x="6542088" y="1150938"/>
            <a:ext cx="1812925" cy="1373187"/>
          </a:xfrm>
          <a:prstGeom prst="rect">
            <a:avLst/>
          </a:prstGeom>
          <a:noFill/>
          <a:ln w="9525">
            <a:noFill/>
            <a:miter lim="800000"/>
            <a:headEnd/>
            <a:tailEnd/>
          </a:ln>
          <a:effectLst/>
        </p:spPr>
        <p:txBody>
          <a:bodyPr wrap="none">
            <a:spAutoFit/>
          </a:bodyPr>
          <a:lstStyle/>
          <a:p>
            <a:pPr eaLnBrk="0" hangingPunct="0"/>
            <a:r>
              <a:rPr lang="en-US" altLang="zh-CN" sz="2800">
                <a:latin typeface="Times New Roman" pitchFamily="18" charset="0"/>
              </a:rPr>
              <a:t>128-bit key</a:t>
            </a:r>
          </a:p>
          <a:p>
            <a:pPr eaLnBrk="0" hangingPunct="0"/>
            <a:r>
              <a:rPr lang="en-US" altLang="zh-CN" sz="2800">
                <a:latin typeface="Times New Roman" pitchFamily="18" charset="0"/>
              </a:rPr>
              <a:t>192-bit key</a:t>
            </a:r>
          </a:p>
          <a:p>
            <a:pPr eaLnBrk="0" hangingPunct="0"/>
            <a:r>
              <a:rPr lang="en-US" altLang="zh-CN" sz="2800">
                <a:latin typeface="Times New Roman" pitchFamily="18" charset="0"/>
              </a:rPr>
              <a:t>256-bit key</a:t>
            </a:r>
          </a:p>
        </p:txBody>
      </p:sp>
      <p:sp>
        <p:nvSpPr>
          <p:cNvPr id="152635" name="Text Box 59"/>
          <p:cNvSpPr txBox="1">
            <a:spLocks noChangeArrowheads="1"/>
          </p:cNvSpPr>
          <p:nvPr/>
        </p:nvSpPr>
        <p:spPr bwMode="auto">
          <a:xfrm>
            <a:off x="2024063" y="444500"/>
            <a:ext cx="5607050" cy="519113"/>
          </a:xfrm>
          <a:prstGeom prst="rect">
            <a:avLst/>
          </a:prstGeom>
          <a:noFill/>
          <a:ln w="9525">
            <a:noFill/>
            <a:miter lim="800000"/>
            <a:headEnd/>
            <a:tailEnd/>
          </a:ln>
          <a:effectLst/>
        </p:spPr>
        <p:txBody>
          <a:bodyPr wrap="none">
            <a:spAutoFit/>
          </a:bodyPr>
          <a:lstStyle/>
          <a:p>
            <a:pPr eaLnBrk="0" hangingPunct="0"/>
            <a:r>
              <a:rPr lang="en-US" altLang="zh-CN" sz="2800" b="1" i="1">
                <a:latin typeface="Times New Roman" pitchFamily="18" charset="0"/>
              </a:rPr>
              <a:t>200 MHz Pentium Pro, Borland C++</a:t>
            </a:r>
            <a:endParaRPr lang="en-US" altLang="zh-CN" sz="2800" b="1">
              <a:latin typeface="Times New Roman" pitchFamily="18" charset="0"/>
            </a:endParaRPr>
          </a:p>
        </p:txBody>
      </p:sp>
      <p:sp>
        <p:nvSpPr>
          <p:cNvPr id="152636" name="Rectangle 60"/>
          <p:cNvSpPr>
            <a:spLocks noChangeArrowheads="1"/>
          </p:cNvSpPr>
          <p:nvPr/>
        </p:nvSpPr>
        <p:spPr bwMode="auto">
          <a:xfrm>
            <a:off x="23813" y="809625"/>
            <a:ext cx="2879725" cy="579438"/>
          </a:xfrm>
          <a:prstGeom prst="rect">
            <a:avLst/>
          </a:prstGeom>
          <a:noFill/>
          <a:ln w="9525">
            <a:noFill/>
            <a:miter lim="800000"/>
            <a:headEnd/>
            <a:tailEnd/>
          </a:ln>
          <a:effectLst/>
        </p:spPr>
        <p:txBody>
          <a:bodyPr wrap="none">
            <a:spAutoFit/>
          </a:bodyPr>
          <a:lstStyle/>
          <a:p>
            <a:pPr eaLnBrk="0" hangingPunct="0"/>
            <a:r>
              <a:rPr lang="en-US" altLang="zh-CN" sz="3200" b="1">
                <a:solidFill>
                  <a:srgbClr val="FF3399"/>
                </a:solidFill>
                <a:latin typeface="Times New Roman" pitchFamily="18" charset="0"/>
              </a:rPr>
              <a:t>Speed [Mbits/s]</a:t>
            </a:r>
            <a:endParaRPr lang="en-US" altLang="zh-CN" sz="2400" b="1">
              <a:solidFill>
                <a:srgbClr val="FF3399"/>
              </a:solidFill>
              <a:latin typeface="Times New Roman" pitchFamily="18"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2"/>
          <p:cNvSpPr txBox="1">
            <a:spLocks noChangeArrowheads="1"/>
          </p:cNvSpPr>
          <p:nvPr/>
        </p:nvSpPr>
        <p:spPr bwMode="auto">
          <a:xfrm>
            <a:off x="830263" y="1096963"/>
            <a:ext cx="2819400" cy="549275"/>
          </a:xfrm>
          <a:prstGeom prst="rect">
            <a:avLst/>
          </a:prstGeom>
          <a:noFill/>
          <a:ln w="9525">
            <a:noFill/>
            <a:miter lim="800000"/>
            <a:headEnd/>
            <a:tailEnd/>
          </a:ln>
          <a:effectLst/>
        </p:spPr>
        <p:txBody>
          <a:bodyPr wrap="none">
            <a:spAutoFit/>
          </a:bodyPr>
          <a:lstStyle/>
          <a:p>
            <a:pPr eaLnBrk="0" hangingPunct="0"/>
            <a:r>
              <a:rPr lang="en-US" altLang="zh-CN" sz="3000" b="1" i="1">
                <a:solidFill>
                  <a:srgbClr val="FFCC00"/>
                </a:solidFill>
                <a:latin typeface="Times New Roman" pitchFamily="18" charset="0"/>
              </a:rPr>
              <a:t>Feistel Networks</a:t>
            </a:r>
            <a:endParaRPr lang="en-US" altLang="zh-CN" sz="3000">
              <a:solidFill>
                <a:srgbClr val="FFCC00"/>
              </a:solidFill>
              <a:latin typeface="Times New Roman" pitchFamily="18" charset="0"/>
            </a:endParaRPr>
          </a:p>
        </p:txBody>
      </p:sp>
      <p:sp>
        <p:nvSpPr>
          <p:cNvPr id="156675" name="Text Box 3"/>
          <p:cNvSpPr txBox="1">
            <a:spLocks noChangeArrowheads="1"/>
          </p:cNvSpPr>
          <p:nvPr/>
        </p:nvSpPr>
        <p:spPr bwMode="auto">
          <a:xfrm>
            <a:off x="5491163" y="922338"/>
            <a:ext cx="2759075" cy="1006475"/>
          </a:xfrm>
          <a:prstGeom prst="rect">
            <a:avLst/>
          </a:prstGeom>
          <a:noFill/>
          <a:ln w="9525">
            <a:noFill/>
            <a:miter lim="800000"/>
            <a:headEnd/>
            <a:tailEnd/>
          </a:ln>
          <a:effectLst/>
        </p:spPr>
        <p:txBody>
          <a:bodyPr wrap="none">
            <a:spAutoFit/>
          </a:bodyPr>
          <a:lstStyle/>
          <a:p>
            <a:pPr algn="ctr" eaLnBrk="0" hangingPunct="0"/>
            <a:r>
              <a:rPr lang="en-US" altLang="zh-CN" sz="3000" b="1" i="1">
                <a:solidFill>
                  <a:srgbClr val="FFCC00"/>
                </a:solidFill>
                <a:latin typeface="Times New Roman" pitchFamily="18" charset="0"/>
              </a:rPr>
              <a:t>Modified Feistel</a:t>
            </a:r>
          </a:p>
          <a:p>
            <a:pPr algn="ctr" eaLnBrk="0" hangingPunct="0"/>
            <a:r>
              <a:rPr lang="en-US" altLang="zh-CN" sz="3000" b="1" i="1">
                <a:solidFill>
                  <a:srgbClr val="FFCC00"/>
                </a:solidFill>
                <a:latin typeface="Times New Roman" pitchFamily="18" charset="0"/>
              </a:rPr>
              <a:t>Network</a:t>
            </a:r>
            <a:endParaRPr lang="en-US" altLang="zh-CN" sz="3000">
              <a:solidFill>
                <a:srgbClr val="FFCC00"/>
              </a:solidFill>
              <a:latin typeface="Times New Roman" pitchFamily="18" charset="0"/>
            </a:endParaRPr>
          </a:p>
        </p:txBody>
      </p:sp>
      <p:sp>
        <p:nvSpPr>
          <p:cNvPr id="156676" name="Text Box 4"/>
          <p:cNvSpPr txBox="1">
            <a:spLocks noChangeArrowheads="1"/>
          </p:cNvSpPr>
          <p:nvPr/>
        </p:nvSpPr>
        <p:spPr bwMode="auto">
          <a:xfrm>
            <a:off x="500063" y="3729038"/>
            <a:ext cx="3835400" cy="1463675"/>
          </a:xfrm>
          <a:prstGeom prst="rect">
            <a:avLst/>
          </a:prstGeom>
          <a:noFill/>
          <a:ln w="9525">
            <a:noFill/>
            <a:miter lim="800000"/>
            <a:headEnd/>
            <a:tailEnd/>
          </a:ln>
          <a:effectLst/>
        </p:spPr>
        <p:txBody>
          <a:bodyPr wrap="none">
            <a:spAutoFit/>
          </a:bodyPr>
          <a:lstStyle/>
          <a:p>
            <a:pPr eaLnBrk="0" hangingPunct="0"/>
            <a:r>
              <a:rPr lang="en-US" altLang="zh-CN" sz="3000" b="1" i="1">
                <a:solidFill>
                  <a:srgbClr val="FFCC00"/>
                </a:solidFill>
                <a:latin typeface="Times New Roman" pitchFamily="18" charset="0"/>
              </a:rPr>
              <a:t>Substitution-</a:t>
            </a:r>
          </a:p>
          <a:p>
            <a:pPr eaLnBrk="0" hangingPunct="0"/>
            <a:r>
              <a:rPr lang="en-US" altLang="zh-CN" sz="3000" b="1" i="1">
                <a:solidFill>
                  <a:srgbClr val="FFCC00"/>
                </a:solidFill>
                <a:latin typeface="Times New Roman" pitchFamily="18" charset="0"/>
              </a:rPr>
              <a:t>Linear Transformation</a:t>
            </a:r>
          </a:p>
          <a:p>
            <a:pPr eaLnBrk="0" hangingPunct="0"/>
            <a:r>
              <a:rPr lang="en-US" altLang="zh-CN" sz="3000" b="1" i="1">
                <a:solidFill>
                  <a:srgbClr val="FFCC00"/>
                </a:solidFill>
                <a:latin typeface="Times New Roman" pitchFamily="18" charset="0"/>
              </a:rPr>
              <a:t>Networks</a:t>
            </a:r>
            <a:endParaRPr lang="en-US" altLang="zh-CN" sz="3000">
              <a:solidFill>
                <a:srgbClr val="FFCC00"/>
              </a:solidFill>
              <a:latin typeface="Times New Roman" pitchFamily="18" charset="0"/>
            </a:endParaRPr>
          </a:p>
        </p:txBody>
      </p:sp>
      <p:sp>
        <p:nvSpPr>
          <p:cNvPr id="156677" name="Text Box 5"/>
          <p:cNvSpPr txBox="1">
            <a:spLocks noChangeArrowheads="1"/>
          </p:cNvSpPr>
          <p:nvPr/>
        </p:nvSpPr>
        <p:spPr bwMode="auto">
          <a:xfrm>
            <a:off x="6075363" y="3735388"/>
            <a:ext cx="1241425" cy="549275"/>
          </a:xfrm>
          <a:prstGeom prst="rect">
            <a:avLst/>
          </a:prstGeom>
          <a:noFill/>
          <a:ln w="9525">
            <a:noFill/>
            <a:miter lim="800000"/>
            <a:headEnd/>
            <a:tailEnd/>
          </a:ln>
          <a:effectLst/>
        </p:spPr>
        <p:txBody>
          <a:bodyPr wrap="none">
            <a:spAutoFit/>
          </a:bodyPr>
          <a:lstStyle/>
          <a:p>
            <a:pPr eaLnBrk="0" hangingPunct="0"/>
            <a:r>
              <a:rPr lang="en-US" altLang="zh-CN" sz="3000" b="1" i="1">
                <a:solidFill>
                  <a:srgbClr val="FFCC00"/>
                </a:solidFill>
                <a:latin typeface="Times New Roman" pitchFamily="18" charset="0"/>
              </a:rPr>
              <a:t>Others</a:t>
            </a:r>
            <a:endParaRPr lang="en-US" altLang="zh-CN" sz="3000">
              <a:solidFill>
                <a:srgbClr val="FFCC00"/>
              </a:solidFill>
              <a:latin typeface="Times New Roman" pitchFamily="18" charset="0"/>
            </a:endParaRPr>
          </a:p>
        </p:txBody>
      </p:sp>
      <p:sp>
        <p:nvSpPr>
          <p:cNvPr id="156678" name="Text Box 6"/>
          <p:cNvSpPr txBox="1">
            <a:spLocks noChangeArrowheads="1"/>
          </p:cNvSpPr>
          <p:nvPr/>
        </p:nvSpPr>
        <p:spPr bwMode="auto">
          <a:xfrm>
            <a:off x="1150938" y="0"/>
            <a:ext cx="7245350" cy="641350"/>
          </a:xfrm>
          <a:prstGeom prst="rect">
            <a:avLst/>
          </a:prstGeom>
          <a:noFill/>
          <a:ln w="9525">
            <a:noFill/>
            <a:miter lim="800000"/>
            <a:headEnd/>
            <a:tailEnd/>
          </a:ln>
          <a:effectLst/>
        </p:spPr>
        <p:txBody>
          <a:bodyPr wrap="none">
            <a:spAutoFit/>
          </a:bodyPr>
          <a:lstStyle/>
          <a:p>
            <a:pPr eaLnBrk="0" hangingPunct="0"/>
            <a:r>
              <a:rPr lang="en-US" altLang="zh-CN" sz="3600" b="1" dirty="0">
                <a:solidFill>
                  <a:srgbClr val="FF0000"/>
                </a:solidFill>
                <a:latin typeface="Times New Roman" pitchFamily="18" charset="0"/>
              </a:rPr>
              <a:t>AES: Types of candidate algorithms</a:t>
            </a:r>
            <a:endParaRPr lang="en-US" altLang="zh-CN" sz="2400" dirty="0">
              <a:solidFill>
                <a:srgbClr val="FF0000"/>
              </a:solidFill>
              <a:latin typeface="Times New Roman" pitchFamily="18" charset="0"/>
            </a:endParaRPr>
          </a:p>
        </p:txBody>
      </p:sp>
      <p:sp>
        <p:nvSpPr>
          <p:cNvPr id="156679" name="AutoShape 7"/>
          <p:cNvSpPr>
            <a:spLocks noChangeArrowheads="1"/>
          </p:cNvSpPr>
          <p:nvPr/>
        </p:nvSpPr>
        <p:spPr bwMode="auto">
          <a:xfrm>
            <a:off x="306388" y="1066800"/>
            <a:ext cx="4038600" cy="2438400"/>
          </a:xfrm>
          <a:prstGeom prst="roundRect">
            <a:avLst>
              <a:gd name="adj" fmla="val 16667"/>
            </a:avLst>
          </a:prstGeom>
          <a:noFill/>
          <a:ln w="9525">
            <a:solidFill>
              <a:schemeClr val="tx1"/>
            </a:solidFill>
            <a:round/>
            <a:headEnd/>
            <a:tailEnd/>
          </a:ln>
          <a:effectLst/>
        </p:spPr>
        <p:txBody>
          <a:bodyPr wrap="none" anchor="ctr"/>
          <a:lstStyle/>
          <a:p>
            <a:endParaRPr lang="zh-CN" altLang="en-US"/>
          </a:p>
        </p:txBody>
      </p:sp>
      <p:sp>
        <p:nvSpPr>
          <p:cNvPr id="156680" name="AutoShape 8"/>
          <p:cNvSpPr>
            <a:spLocks noChangeArrowheads="1"/>
          </p:cNvSpPr>
          <p:nvPr/>
        </p:nvSpPr>
        <p:spPr bwMode="auto">
          <a:xfrm>
            <a:off x="4805363" y="998538"/>
            <a:ext cx="4038600" cy="2438400"/>
          </a:xfrm>
          <a:prstGeom prst="roundRect">
            <a:avLst>
              <a:gd name="adj" fmla="val 16667"/>
            </a:avLst>
          </a:prstGeom>
          <a:noFill/>
          <a:ln w="9525">
            <a:solidFill>
              <a:schemeClr val="tx1"/>
            </a:solidFill>
            <a:round/>
            <a:headEnd/>
            <a:tailEnd/>
          </a:ln>
          <a:effectLst/>
        </p:spPr>
        <p:txBody>
          <a:bodyPr wrap="none" anchor="ctr"/>
          <a:lstStyle/>
          <a:p>
            <a:endParaRPr lang="zh-CN" altLang="en-US"/>
          </a:p>
        </p:txBody>
      </p:sp>
      <p:sp>
        <p:nvSpPr>
          <p:cNvPr id="156681" name="AutoShape 9"/>
          <p:cNvSpPr>
            <a:spLocks noChangeArrowheads="1"/>
          </p:cNvSpPr>
          <p:nvPr/>
        </p:nvSpPr>
        <p:spPr bwMode="auto">
          <a:xfrm>
            <a:off x="382588" y="3810000"/>
            <a:ext cx="4038600" cy="2438400"/>
          </a:xfrm>
          <a:prstGeom prst="roundRect">
            <a:avLst>
              <a:gd name="adj" fmla="val 16667"/>
            </a:avLst>
          </a:prstGeom>
          <a:noFill/>
          <a:ln w="9525">
            <a:solidFill>
              <a:schemeClr val="tx1"/>
            </a:solidFill>
            <a:round/>
            <a:headEnd/>
            <a:tailEnd/>
          </a:ln>
          <a:effectLst/>
        </p:spPr>
        <p:txBody>
          <a:bodyPr wrap="none" anchor="ctr"/>
          <a:lstStyle/>
          <a:p>
            <a:endParaRPr lang="zh-CN" altLang="en-US"/>
          </a:p>
        </p:txBody>
      </p:sp>
      <p:sp>
        <p:nvSpPr>
          <p:cNvPr id="156682" name="AutoShape 10"/>
          <p:cNvSpPr>
            <a:spLocks noChangeArrowheads="1"/>
          </p:cNvSpPr>
          <p:nvPr/>
        </p:nvSpPr>
        <p:spPr bwMode="auto">
          <a:xfrm>
            <a:off x="4729163" y="3741738"/>
            <a:ext cx="4038600" cy="2438400"/>
          </a:xfrm>
          <a:prstGeom prst="roundRect">
            <a:avLst>
              <a:gd name="adj" fmla="val 16667"/>
            </a:avLst>
          </a:prstGeom>
          <a:noFill/>
          <a:ln w="9525">
            <a:solidFill>
              <a:schemeClr val="tx1"/>
            </a:solidFill>
            <a:round/>
            <a:headEnd/>
            <a:tailEnd/>
          </a:ln>
          <a:effectLst/>
        </p:spPr>
        <p:txBody>
          <a:bodyPr wrap="none" anchor="ctr"/>
          <a:lstStyle/>
          <a:p>
            <a:endParaRPr lang="zh-CN" altLang="en-US"/>
          </a:p>
        </p:txBody>
      </p:sp>
      <p:sp>
        <p:nvSpPr>
          <p:cNvPr id="156683" name="Text Box 11"/>
          <p:cNvSpPr txBox="1">
            <a:spLocks noChangeArrowheads="1"/>
          </p:cNvSpPr>
          <p:nvPr/>
        </p:nvSpPr>
        <p:spPr bwMode="auto">
          <a:xfrm>
            <a:off x="763588" y="1828800"/>
            <a:ext cx="1235075" cy="1187450"/>
          </a:xfrm>
          <a:prstGeom prst="rect">
            <a:avLst/>
          </a:prstGeom>
          <a:noFill/>
          <a:ln w="9525">
            <a:noFill/>
            <a:miter lim="800000"/>
            <a:headEnd/>
            <a:tailEnd/>
          </a:ln>
          <a:effectLst/>
        </p:spPr>
        <p:txBody>
          <a:bodyPr wrap="none">
            <a:spAutoFit/>
          </a:bodyPr>
          <a:lstStyle/>
          <a:p>
            <a:pPr eaLnBrk="0" hangingPunct="0"/>
            <a:r>
              <a:rPr lang="en-US" altLang="zh-CN" sz="2400" b="1">
                <a:latin typeface="Times New Roman" pitchFamily="18" charset="0"/>
              </a:rPr>
              <a:t>Twofish</a:t>
            </a:r>
            <a:endParaRPr lang="en-US" altLang="zh-CN" sz="2400">
              <a:latin typeface="Times New Roman" pitchFamily="18" charset="0"/>
            </a:endParaRPr>
          </a:p>
          <a:p>
            <a:pPr eaLnBrk="0" hangingPunct="0"/>
            <a:r>
              <a:rPr lang="en-US" altLang="zh-CN" sz="2400" b="1">
                <a:latin typeface="Times New Roman" pitchFamily="18" charset="0"/>
              </a:rPr>
              <a:t>E2</a:t>
            </a:r>
          </a:p>
          <a:p>
            <a:pPr eaLnBrk="0" hangingPunct="0"/>
            <a:r>
              <a:rPr lang="en-US" altLang="zh-CN" sz="2400" b="1">
                <a:latin typeface="Times New Roman" pitchFamily="18" charset="0"/>
              </a:rPr>
              <a:t>DFC</a:t>
            </a:r>
          </a:p>
        </p:txBody>
      </p:sp>
      <p:sp>
        <p:nvSpPr>
          <p:cNvPr id="156684" name="Text Box 12"/>
          <p:cNvSpPr txBox="1">
            <a:spLocks noChangeArrowheads="1"/>
          </p:cNvSpPr>
          <p:nvPr/>
        </p:nvSpPr>
        <p:spPr bwMode="auto">
          <a:xfrm>
            <a:off x="2592388" y="1752600"/>
            <a:ext cx="1335087" cy="1187450"/>
          </a:xfrm>
          <a:prstGeom prst="rect">
            <a:avLst/>
          </a:prstGeom>
          <a:noFill/>
          <a:ln w="9525">
            <a:noFill/>
            <a:miter lim="800000"/>
            <a:headEnd/>
            <a:tailEnd/>
          </a:ln>
          <a:effectLst/>
        </p:spPr>
        <p:txBody>
          <a:bodyPr wrap="none">
            <a:spAutoFit/>
          </a:bodyPr>
          <a:lstStyle/>
          <a:p>
            <a:pPr eaLnBrk="0" hangingPunct="0"/>
            <a:r>
              <a:rPr lang="en-US" altLang="zh-CN" sz="2400" b="1">
                <a:latin typeface="Times New Roman" pitchFamily="18" charset="0"/>
              </a:rPr>
              <a:t>Deal</a:t>
            </a:r>
          </a:p>
          <a:p>
            <a:pPr eaLnBrk="0" hangingPunct="0"/>
            <a:r>
              <a:rPr lang="en-US" altLang="zh-CN" sz="2400" b="1">
                <a:latin typeface="Times New Roman" pitchFamily="18" charset="0"/>
              </a:rPr>
              <a:t>LOKI97</a:t>
            </a:r>
          </a:p>
          <a:p>
            <a:pPr eaLnBrk="0" hangingPunct="0"/>
            <a:r>
              <a:rPr lang="en-US" altLang="zh-CN" sz="2400" b="1">
                <a:latin typeface="Times New Roman" pitchFamily="18" charset="0"/>
              </a:rPr>
              <a:t>Magenta</a:t>
            </a:r>
          </a:p>
        </p:txBody>
      </p:sp>
      <p:sp>
        <p:nvSpPr>
          <p:cNvPr id="156685" name="Text Box 13"/>
          <p:cNvSpPr txBox="1">
            <a:spLocks noChangeArrowheads="1"/>
          </p:cNvSpPr>
          <p:nvPr/>
        </p:nvSpPr>
        <p:spPr bwMode="auto">
          <a:xfrm>
            <a:off x="6253163" y="1989138"/>
            <a:ext cx="1557337" cy="1187450"/>
          </a:xfrm>
          <a:prstGeom prst="rect">
            <a:avLst/>
          </a:prstGeom>
          <a:noFill/>
          <a:ln w="9525">
            <a:noFill/>
            <a:miter lim="800000"/>
            <a:headEnd/>
            <a:tailEnd/>
          </a:ln>
          <a:effectLst/>
        </p:spPr>
        <p:txBody>
          <a:bodyPr wrap="none">
            <a:spAutoFit/>
          </a:bodyPr>
          <a:lstStyle/>
          <a:p>
            <a:pPr eaLnBrk="0" hangingPunct="0"/>
            <a:r>
              <a:rPr lang="en-US" altLang="zh-CN" sz="2400" b="1">
                <a:latin typeface="Times New Roman" pitchFamily="18" charset="0"/>
              </a:rPr>
              <a:t>RC6</a:t>
            </a:r>
          </a:p>
          <a:p>
            <a:pPr eaLnBrk="0" hangingPunct="0"/>
            <a:r>
              <a:rPr lang="en-US" altLang="zh-CN" sz="2400" b="1">
                <a:latin typeface="Times New Roman" pitchFamily="18" charset="0"/>
              </a:rPr>
              <a:t>MARS</a:t>
            </a:r>
            <a:endParaRPr lang="en-US" altLang="zh-CN" sz="2400">
              <a:latin typeface="Times New Roman" pitchFamily="18" charset="0"/>
            </a:endParaRPr>
          </a:p>
          <a:p>
            <a:pPr eaLnBrk="0" hangingPunct="0"/>
            <a:r>
              <a:rPr lang="en-US" altLang="zh-CN" sz="2400" b="1">
                <a:latin typeface="Times New Roman" pitchFamily="18" charset="0"/>
              </a:rPr>
              <a:t>CAST-256</a:t>
            </a:r>
          </a:p>
        </p:txBody>
      </p:sp>
      <p:sp>
        <p:nvSpPr>
          <p:cNvPr id="156686" name="Text Box 14"/>
          <p:cNvSpPr txBox="1">
            <a:spLocks noChangeArrowheads="1"/>
          </p:cNvSpPr>
          <p:nvPr/>
        </p:nvSpPr>
        <p:spPr bwMode="auto">
          <a:xfrm>
            <a:off x="947738" y="5335588"/>
            <a:ext cx="1301750" cy="822325"/>
          </a:xfrm>
          <a:prstGeom prst="rect">
            <a:avLst/>
          </a:prstGeom>
          <a:noFill/>
          <a:ln w="9525">
            <a:noFill/>
            <a:miter lim="800000"/>
            <a:headEnd/>
            <a:tailEnd/>
          </a:ln>
          <a:effectLst/>
        </p:spPr>
        <p:txBody>
          <a:bodyPr wrap="none">
            <a:spAutoFit/>
          </a:bodyPr>
          <a:lstStyle/>
          <a:p>
            <a:pPr eaLnBrk="0" hangingPunct="0"/>
            <a:r>
              <a:rPr lang="en-US" altLang="zh-CN" sz="2400" b="1">
                <a:latin typeface="Times New Roman" pitchFamily="18" charset="0"/>
              </a:rPr>
              <a:t>Rijndael</a:t>
            </a:r>
            <a:endParaRPr lang="en-US" altLang="zh-CN" sz="2400">
              <a:latin typeface="Times New Roman" pitchFamily="18" charset="0"/>
            </a:endParaRPr>
          </a:p>
          <a:p>
            <a:pPr eaLnBrk="0" hangingPunct="0"/>
            <a:r>
              <a:rPr lang="en-US" altLang="zh-CN" sz="2400" b="1">
                <a:latin typeface="Times New Roman" pitchFamily="18" charset="0"/>
              </a:rPr>
              <a:t>Serpent</a:t>
            </a:r>
            <a:endParaRPr lang="en-US" altLang="zh-CN" sz="2400">
              <a:latin typeface="Times New Roman" pitchFamily="18" charset="0"/>
            </a:endParaRPr>
          </a:p>
        </p:txBody>
      </p:sp>
      <p:sp>
        <p:nvSpPr>
          <p:cNvPr id="156687" name="Text Box 15"/>
          <p:cNvSpPr txBox="1">
            <a:spLocks noChangeArrowheads="1"/>
          </p:cNvSpPr>
          <p:nvPr/>
        </p:nvSpPr>
        <p:spPr bwMode="auto">
          <a:xfrm>
            <a:off x="2776538" y="5335588"/>
            <a:ext cx="1184275" cy="822325"/>
          </a:xfrm>
          <a:prstGeom prst="rect">
            <a:avLst/>
          </a:prstGeom>
          <a:noFill/>
          <a:ln w="9525">
            <a:noFill/>
            <a:miter lim="800000"/>
            <a:headEnd/>
            <a:tailEnd/>
          </a:ln>
          <a:effectLst/>
        </p:spPr>
        <p:txBody>
          <a:bodyPr wrap="none">
            <a:spAutoFit/>
          </a:bodyPr>
          <a:lstStyle/>
          <a:p>
            <a:pPr eaLnBrk="0" hangingPunct="0"/>
            <a:r>
              <a:rPr lang="en-US" altLang="zh-CN" sz="2400">
                <a:latin typeface="Times New Roman" pitchFamily="18" charset="0"/>
              </a:rPr>
              <a:t>Safer+</a:t>
            </a:r>
          </a:p>
          <a:p>
            <a:pPr eaLnBrk="0" hangingPunct="0"/>
            <a:r>
              <a:rPr lang="en-US" altLang="zh-CN" sz="2400">
                <a:latin typeface="Times New Roman" pitchFamily="18" charset="0"/>
              </a:rPr>
              <a:t>Crypton</a:t>
            </a:r>
          </a:p>
        </p:txBody>
      </p:sp>
      <p:sp>
        <p:nvSpPr>
          <p:cNvPr id="156688" name="Text Box 16"/>
          <p:cNvSpPr txBox="1">
            <a:spLocks noChangeArrowheads="1"/>
          </p:cNvSpPr>
          <p:nvPr/>
        </p:nvSpPr>
        <p:spPr bwMode="auto">
          <a:xfrm>
            <a:off x="6329363" y="4656138"/>
            <a:ext cx="777875" cy="822325"/>
          </a:xfrm>
          <a:prstGeom prst="rect">
            <a:avLst/>
          </a:prstGeom>
          <a:noFill/>
          <a:ln w="9525">
            <a:noFill/>
            <a:miter lim="800000"/>
            <a:headEnd/>
            <a:tailEnd/>
          </a:ln>
          <a:effectLst/>
        </p:spPr>
        <p:txBody>
          <a:bodyPr wrap="none">
            <a:spAutoFit/>
          </a:bodyPr>
          <a:lstStyle/>
          <a:p>
            <a:pPr eaLnBrk="0" hangingPunct="0"/>
            <a:r>
              <a:rPr lang="en-US" altLang="zh-CN" sz="2400">
                <a:latin typeface="Times New Roman" pitchFamily="18" charset="0"/>
              </a:rPr>
              <a:t>Frog</a:t>
            </a:r>
          </a:p>
          <a:p>
            <a:pPr eaLnBrk="0" hangingPunct="0"/>
            <a:r>
              <a:rPr lang="en-US" altLang="zh-CN" sz="2400">
                <a:latin typeface="Times New Roman" pitchFamily="18" charset="0"/>
              </a:rPr>
              <a:t>HPC</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p:cNvSpPr txBox="1">
            <a:spLocks noChangeArrowheads="1"/>
          </p:cNvSpPr>
          <p:nvPr/>
        </p:nvSpPr>
        <p:spPr bwMode="auto">
          <a:xfrm>
            <a:off x="304800" y="685800"/>
            <a:ext cx="2590800" cy="457200"/>
          </a:xfrm>
          <a:prstGeom prst="rect">
            <a:avLst/>
          </a:prstGeom>
          <a:noFill/>
          <a:ln w="9525">
            <a:noFill/>
            <a:miter lim="800000"/>
            <a:headEnd/>
            <a:tailEnd/>
          </a:ln>
          <a:effectLst/>
        </p:spPr>
        <p:txBody>
          <a:bodyPr wrap="none">
            <a:spAutoFit/>
          </a:bodyPr>
          <a:lstStyle/>
          <a:p>
            <a:pPr eaLnBrk="0" hangingPunct="0"/>
            <a:r>
              <a:rPr lang="en-US" altLang="zh-CN" sz="2400" b="1">
                <a:solidFill>
                  <a:srgbClr val="FFCC00"/>
                </a:solidFill>
                <a:latin typeface="Times New Roman" pitchFamily="18" charset="0"/>
              </a:rPr>
              <a:t>Number of rounds</a:t>
            </a:r>
          </a:p>
        </p:txBody>
      </p:sp>
      <p:sp>
        <p:nvSpPr>
          <p:cNvPr id="157699" name="Text Box 3"/>
          <p:cNvSpPr txBox="1">
            <a:spLocks noChangeArrowheads="1"/>
          </p:cNvSpPr>
          <p:nvPr/>
        </p:nvSpPr>
        <p:spPr bwMode="auto">
          <a:xfrm>
            <a:off x="5767388" y="5943600"/>
            <a:ext cx="3122612" cy="457200"/>
          </a:xfrm>
          <a:prstGeom prst="rect">
            <a:avLst/>
          </a:prstGeom>
          <a:noFill/>
          <a:ln w="9525">
            <a:noFill/>
            <a:miter lim="800000"/>
            <a:headEnd/>
            <a:tailEnd/>
          </a:ln>
          <a:effectLst/>
        </p:spPr>
        <p:txBody>
          <a:bodyPr wrap="none">
            <a:spAutoFit/>
          </a:bodyPr>
          <a:lstStyle/>
          <a:p>
            <a:pPr eaLnBrk="0" hangingPunct="0"/>
            <a:r>
              <a:rPr lang="en-US" altLang="zh-CN" sz="2400" b="1">
                <a:solidFill>
                  <a:srgbClr val="FFCC00"/>
                </a:solidFill>
                <a:latin typeface="Times New Roman" pitchFamily="18" charset="0"/>
              </a:rPr>
              <a:t>Complexity of a round</a:t>
            </a:r>
          </a:p>
        </p:txBody>
      </p:sp>
      <p:sp>
        <p:nvSpPr>
          <p:cNvPr id="157700" name="Text Box 4"/>
          <p:cNvSpPr txBox="1">
            <a:spLocks noChangeArrowheads="1"/>
          </p:cNvSpPr>
          <p:nvPr/>
        </p:nvSpPr>
        <p:spPr bwMode="auto">
          <a:xfrm>
            <a:off x="1609725" y="1501775"/>
            <a:ext cx="1665288" cy="457200"/>
          </a:xfrm>
          <a:prstGeom prst="rect">
            <a:avLst/>
          </a:prstGeom>
          <a:noFill/>
          <a:ln w="9525">
            <a:noFill/>
            <a:miter lim="800000"/>
            <a:headEnd/>
            <a:tailEnd/>
          </a:ln>
          <a:effectLst/>
        </p:spPr>
        <p:txBody>
          <a:bodyPr wrap="none">
            <a:spAutoFit/>
          </a:bodyPr>
          <a:lstStyle/>
          <a:p>
            <a:pPr eaLnBrk="0" hangingPunct="0"/>
            <a:r>
              <a:rPr lang="en-US" altLang="zh-CN" sz="2400" b="1">
                <a:latin typeface="Times New Roman" pitchFamily="18" charset="0"/>
              </a:rPr>
              <a:t>Triple DES</a:t>
            </a:r>
          </a:p>
        </p:txBody>
      </p:sp>
      <p:sp>
        <p:nvSpPr>
          <p:cNvPr id="157701" name="Text Box 5"/>
          <p:cNvSpPr txBox="1">
            <a:spLocks noChangeArrowheads="1"/>
          </p:cNvSpPr>
          <p:nvPr/>
        </p:nvSpPr>
        <p:spPr bwMode="auto">
          <a:xfrm>
            <a:off x="1739900" y="4495800"/>
            <a:ext cx="777875" cy="457200"/>
          </a:xfrm>
          <a:prstGeom prst="rect">
            <a:avLst/>
          </a:prstGeom>
          <a:noFill/>
          <a:ln w="9525">
            <a:noFill/>
            <a:miter lim="800000"/>
            <a:headEnd/>
            <a:tailEnd/>
          </a:ln>
          <a:effectLst/>
        </p:spPr>
        <p:txBody>
          <a:bodyPr wrap="none">
            <a:spAutoFit/>
          </a:bodyPr>
          <a:lstStyle/>
          <a:p>
            <a:pPr eaLnBrk="0" hangingPunct="0"/>
            <a:r>
              <a:rPr lang="en-US" altLang="zh-CN" sz="2400" b="1">
                <a:latin typeface="Times New Roman" pitchFamily="18" charset="0"/>
              </a:rPr>
              <a:t>DES</a:t>
            </a:r>
          </a:p>
        </p:txBody>
      </p:sp>
      <p:sp>
        <p:nvSpPr>
          <p:cNvPr id="157702" name="Text Box 6"/>
          <p:cNvSpPr txBox="1">
            <a:spLocks noChangeArrowheads="1"/>
          </p:cNvSpPr>
          <p:nvPr/>
        </p:nvSpPr>
        <p:spPr bwMode="auto">
          <a:xfrm>
            <a:off x="1739900" y="2819400"/>
            <a:ext cx="1200150" cy="457200"/>
          </a:xfrm>
          <a:prstGeom prst="rect">
            <a:avLst/>
          </a:prstGeom>
          <a:noFill/>
          <a:ln w="9525">
            <a:noFill/>
            <a:miter lim="800000"/>
            <a:headEnd/>
            <a:tailEnd/>
          </a:ln>
          <a:effectLst/>
        </p:spPr>
        <p:txBody>
          <a:bodyPr wrap="none">
            <a:spAutoFit/>
          </a:bodyPr>
          <a:lstStyle/>
          <a:p>
            <a:pPr eaLnBrk="0" hangingPunct="0"/>
            <a:r>
              <a:rPr lang="en-US" altLang="zh-CN" sz="2400" b="1">
                <a:latin typeface="Times New Roman" pitchFamily="18" charset="0"/>
              </a:rPr>
              <a:t>Serpent</a:t>
            </a:r>
          </a:p>
        </p:txBody>
      </p:sp>
      <p:sp>
        <p:nvSpPr>
          <p:cNvPr id="157703" name="Text Box 7"/>
          <p:cNvSpPr txBox="1">
            <a:spLocks noChangeArrowheads="1"/>
          </p:cNvSpPr>
          <p:nvPr/>
        </p:nvSpPr>
        <p:spPr bwMode="auto">
          <a:xfrm>
            <a:off x="2743200" y="5029200"/>
            <a:ext cx="1301750" cy="457200"/>
          </a:xfrm>
          <a:prstGeom prst="rect">
            <a:avLst/>
          </a:prstGeom>
          <a:noFill/>
          <a:ln w="9525">
            <a:noFill/>
            <a:miter lim="800000"/>
            <a:headEnd/>
            <a:tailEnd/>
          </a:ln>
          <a:effectLst/>
        </p:spPr>
        <p:txBody>
          <a:bodyPr wrap="none">
            <a:spAutoFit/>
          </a:bodyPr>
          <a:lstStyle/>
          <a:p>
            <a:pPr eaLnBrk="0" hangingPunct="0"/>
            <a:r>
              <a:rPr lang="en-US" altLang="zh-CN" sz="2400" b="1">
                <a:latin typeface="Times New Roman" pitchFamily="18" charset="0"/>
              </a:rPr>
              <a:t>Rijndael</a:t>
            </a:r>
          </a:p>
        </p:txBody>
      </p:sp>
      <p:sp>
        <p:nvSpPr>
          <p:cNvPr id="157704" name="Text Box 8"/>
          <p:cNvSpPr txBox="1">
            <a:spLocks noChangeArrowheads="1"/>
          </p:cNvSpPr>
          <p:nvPr/>
        </p:nvSpPr>
        <p:spPr bwMode="auto">
          <a:xfrm>
            <a:off x="5207000" y="2971800"/>
            <a:ext cx="877888" cy="457200"/>
          </a:xfrm>
          <a:prstGeom prst="rect">
            <a:avLst/>
          </a:prstGeom>
          <a:noFill/>
          <a:ln w="9525">
            <a:noFill/>
            <a:miter lim="800000"/>
            <a:headEnd/>
            <a:tailEnd/>
          </a:ln>
          <a:effectLst/>
        </p:spPr>
        <p:txBody>
          <a:bodyPr wrap="none">
            <a:spAutoFit/>
          </a:bodyPr>
          <a:lstStyle/>
          <a:p>
            <a:pPr eaLnBrk="0" hangingPunct="0"/>
            <a:r>
              <a:rPr lang="en-US" altLang="zh-CN" sz="2400" b="1">
                <a:latin typeface="Times New Roman" pitchFamily="18" charset="0"/>
              </a:rPr>
              <a:t>Mars</a:t>
            </a:r>
          </a:p>
        </p:txBody>
      </p:sp>
      <p:sp>
        <p:nvSpPr>
          <p:cNvPr id="157705" name="Text Box 9"/>
          <p:cNvSpPr txBox="1">
            <a:spLocks noChangeArrowheads="1"/>
          </p:cNvSpPr>
          <p:nvPr/>
        </p:nvSpPr>
        <p:spPr bwMode="auto">
          <a:xfrm>
            <a:off x="3797300" y="4038600"/>
            <a:ext cx="777875" cy="457200"/>
          </a:xfrm>
          <a:prstGeom prst="rect">
            <a:avLst/>
          </a:prstGeom>
          <a:noFill/>
          <a:ln w="9525">
            <a:noFill/>
            <a:miter lim="800000"/>
            <a:headEnd/>
            <a:tailEnd/>
          </a:ln>
          <a:effectLst/>
        </p:spPr>
        <p:txBody>
          <a:bodyPr wrap="none">
            <a:spAutoFit/>
          </a:bodyPr>
          <a:lstStyle/>
          <a:p>
            <a:pPr eaLnBrk="0" hangingPunct="0"/>
            <a:r>
              <a:rPr lang="en-US" altLang="zh-CN" sz="2400" b="1">
                <a:latin typeface="Times New Roman" pitchFamily="18" charset="0"/>
              </a:rPr>
              <a:t>RC6</a:t>
            </a:r>
          </a:p>
        </p:txBody>
      </p:sp>
      <p:sp>
        <p:nvSpPr>
          <p:cNvPr id="157706" name="Text Box 10"/>
          <p:cNvSpPr txBox="1">
            <a:spLocks noChangeArrowheads="1"/>
          </p:cNvSpPr>
          <p:nvPr/>
        </p:nvSpPr>
        <p:spPr bwMode="auto">
          <a:xfrm>
            <a:off x="3873500" y="4572000"/>
            <a:ext cx="1235075" cy="457200"/>
          </a:xfrm>
          <a:prstGeom prst="rect">
            <a:avLst/>
          </a:prstGeom>
          <a:noFill/>
          <a:ln w="9525">
            <a:noFill/>
            <a:miter lim="800000"/>
            <a:headEnd/>
            <a:tailEnd/>
          </a:ln>
          <a:effectLst/>
        </p:spPr>
        <p:txBody>
          <a:bodyPr wrap="none">
            <a:spAutoFit/>
          </a:bodyPr>
          <a:lstStyle/>
          <a:p>
            <a:pPr eaLnBrk="0" hangingPunct="0"/>
            <a:r>
              <a:rPr lang="en-US" altLang="zh-CN" sz="2400" b="1">
                <a:latin typeface="Times New Roman" pitchFamily="18" charset="0"/>
              </a:rPr>
              <a:t>Twofish</a:t>
            </a:r>
          </a:p>
        </p:txBody>
      </p:sp>
      <p:sp>
        <p:nvSpPr>
          <p:cNvPr id="157707" name="Text Box 11"/>
          <p:cNvSpPr txBox="1">
            <a:spLocks noChangeArrowheads="1"/>
          </p:cNvSpPr>
          <p:nvPr/>
        </p:nvSpPr>
        <p:spPr bwMode="auto">
          <a:xfrm>
            <a:off x="1600200" y="0"/>
            <a:ext cx="6097588" cy="579438"/>
          </a:xfrm>
          <a:prstGeom prst="rect">
            <a:avLst/>
          </a:prstGeom>
          <a:noFill/>
          <a:ln w="9525">
            <a:noFill/>
            <a:miter lim="800000"/>
            <a:headEnd/>
            <a:tailEnd/>
          </a:ln>
          <a:effectLst/>
        </p:spPr>
        <p:txBody>
          <a:bodyPr wrap="none">
            <a:spAutoFit/>
          </a:bodyPr>
          <a:lstStyle/>
          <a:p>
            <a:pPr eaLnBrk="0" hangingPunct="0"/>
            <a:r>
              <a:rPr lang="en-US" altLang="zh-CN" sz="3200" b="1" dirty="0">
                <a:solidFill>
                  <a:srgbClr val="FF0000"/>
                </a:solidFill>
                <a:latin typeface="Times New Roman" pitchFamily="18" charset="0"/>
              </a:rPr>
              <a:t>Number vs. complexity of a round</a:t>
            </a:r>
          </a:p>
        </p:txBody>
      </p:sp>
      <p:sp>
        <p:nvSpPr>
          <p:cNvPr id="157708" name="Line 12"/>
          <p:cNvSpPr>
            <a:spLocks noChangeShapeType="1"/>
          </p:cNvSpPr>
          <p:nvPr/>
        </p:nvSpPr>
        <p:spPr bwMode="auto">
          <a:xfrm>
            <a:off x="660400" y="1257300"/>
            <a:ext cx="0" cy="5334000"/>
          </a:xfrm>
          <a:prstGeom prst="line">
            <a:avLst/>
          </a:prstGeom>
          <a:noFill/>
          <a:ln w="9525">
            <a:solidFill>
              <a:schemeClr val="tx1"/>
            </a:solidFill>
            <a:round/>
            <a:headEnd type="triangle" w="med" len="med"/>
            <a:tailEnd/>
          </a:ln>
          <a:effectLst/>
        </p:spPr>
        <p:txBody>
          <a:bodyPr/>
          <a:lstStyle/>
          <a:p>
            <a:endParaRPr lang="zh-CN" altLang="en-US"/>
          </a:p>
        </p:txBody>
      </p:sp>
      <p:sp>
        <p:nvSpPr>
          <p:cNvPr id="157709" name="Line 13"/>
          <p:cNvSpPr>
            <a:spLocks noChangeShapeType="1"/>
          </p:cNvSpPr>
          <p:nvPr/>
        </p:nvSpPr>
        <p:spPr bwMode="auto">
          <a:xfrm>
            <a:off x="304800" y="6477000"/>
            <a:ext cx="8610600" cy="0"/>
          </a:xfrm>
          <a:prstGeom prst="line">
            <a:avLst/>
          </a:prstGeom>
          <a:noFill/>
          <a:ln w="9525">
            <a:solidFill>
              <a:schemeClr val="tx1"/>
            </a:solidFill>
            <a:round/>
            <a:headEnd/>
            <a:tailEnd type="triangle" w="med" len="med"/>
          </a:ln>
          <a:effectLst/>
        </p:spPr>
        <p:txBody>
          <a:bodyPr/>
          <a:lstStyle/>
          <a:p>
            <a:endParaRPr lang="zh-CN" altLang="en-US"/>
          </a:p>
        </p:txBody>
      </p:sp>
      <p:sp>
        <p:nvSpPr>
          <p:cNvPr id="157710" name="Line 14"/>
          <p:cNvSpPr>
            <a:spLocks noChangeShapeType="1"/>
          </p:cNvSpPr>
          <p:nvPr/>
        </p:nvSpPr>
        <p:spPr bwMode="auto">
          <a:xfrm>
            <a:off x="584200" y="5524500"/>
            <a:ext cx="152400" cy="0"/>
          </a:xfrm>
          <a:prstGeom prst="line">
            <a:avLst/>
          </a:prstGeom>
          <a:noFill/>
          <a:ln w="9525">
            <a:solidFill>
              <a:schemeClr val="tx1"/>
            </a:solidFill>
            <a:round/>
            <a:headEnd/>
            <a:tailEnd/>
          </a:ln>
          <a:effectLst/>
        </p:spPr>
        <p:txBody>
          <a:bodyPr/>
          <a:lstStyle/>
          <a:p>
            <a:endParaRPr lang="zh-CN" altLang="en-US"/>
          </a:p>
        </p:txBody>
      </p:sp>
      <p:sp>
        <p:nvSpPr>
          <p:cNvPr id="157711" name="Line 15"/>
          <p:cNvSpPr>
            <a:spLocks noChangeShapeType="1"/>
          </p:cNvSpPr>
          <p:nvPr/>
        </p:nvSpPr>
        <p:spPr bwMode="auto">
          <a:xfrm>
            <a:off x="584200" y="4533900"/>
            <a:ext cx="152400" cy="0"/>
          </a:xfrm>
          <a:prstGeom prst="line">
            <a:avLst/>
          </a:prstGeom>
          <a:noFill/>
          <a:ln w="9525">
            <a:solidFill>
              <a:schemeClr val="tx1"/>
            </a:solidFill>
            <a:round/>
            <a:headEnd/>
            <a:tailEnd/>
          </a:ln>
          <a:effectLst/>
        </p:spPr>
        <p:txBody>
          <a:bodyPr/>
          <a:lstStyle/>
          <a:p>
            <a:endParaRPr lang="zh-CN" altLang="en-US"/>
          </a:p>
        </p:txBody>
      </p:sp>
      <p:sp>
        <p:nvSpPr>
          <p:cNvPr id="157712" name="Line 16"/>
          <p:cNvSpPr>
            <a:spLocks noChangeShapeType="1"/>
          </p:cNvSpPr>
          <p:nvPr/>
        </p:nvSpPr>
        <p:spPr bwMode="auto">
          <a:xfrm>
            <a:off x="584200" y="3543300"/>
            <a:ext cx="152400" cy="0"/>
          </a:xfrm>
          <a:prstGeom prst="line">
            <a:avLst/>
          </a:prstGeom>
          <a:noFill/>
          <a:ln w="9525">
            <a:solidFill>
              <a:schemeClr val="tx1"/>
            </a:solidFill>
            <a:round/>
            <a:headEnd/>
            <a:tailEnd/>
          </a:ln>
          <a:effectLst/>
        </p:spPr>
        <p:txBody>
          <a:bodyPr/>
          <a:lstStyle/>
          <a:p>
            <a:endParaRPr lang="zh-CN" altLang="en-US"/>
          </a:p>
        </p:txBody>
      </p:sp>
      <p:sp>
        <p:nvSpPr>
          <p:cNvPr id="157713" name="Line 17"/>
          <p:cNvSpPr>
            <a:spLocks noChangeShapeType="1"/>
          </p:cNvSpPr>
          <p:nvPr/>
        </p:nvSpPr>
        <p:spPr bwMode="auto">
          <a:xfrm>
            <a:off x="584200" y="2552700"/>
            <a:ext cx="152400" cy="0"/>
          </a:xfrm>
          <a:prstGeom prst="line">
            <a:avLst/>
          </a:prstGeom>
          <a:noFill/>
          <a:ln w="9525">
            <a:solidFill>
              <a:schemeClr val="tx1"/>
            </a:solidFill>
            <a:round/>
            <a:headEnd/>
            <a:tailEnd/>
          </a:ln>
          <a:effectLst/>
        </p:spPr>
        <p:txBody>
          <a:bodyPr/>
          <a:lstStyle/>
          <a:p>
            <a:endParaRPr lang="zh-CN" altLang="en-US"/>
          </a:p>
        </p:txBody>
      </p:sp>
      <p:sp>
        <p:nvSpPr>
          <p:cNvPr id="157714" name="Line 18"/>
          <p:cNvSpPr>
            <a:spLocks noChangeShapeType="1"/>
          </p:cNvSpPr>
          <p:nvPr/>
        </p:nvSpPr>
        <p:spPr bwMode="auto">
          <a:xfrm>
            <a:off x="584200" y="1562100"/>
            <a:ext cx="152400" cy="0"/>
          </a:xfrm>
          <a:prstGeom prst="line">
            <a:avLst/>
          </a:prstGeom>
          <a:noFill/>
          <a:ln w="9525">
            <a:solidFill>
              <a:schemeClr val="tx1"/>
            </a:solidFill>
            <a:round/>
            <a:headEnd/>
            <a:tailEnd/>
          </a:ln>
          <a:effectLst/>
        </p:spPr>
        <p:txBody>
          <a:bodyPr/>
          <a:lstStyle/>
          <a:p>
            <a:endParaRPr lang="zh-CN" altLang="en-US"/>
          </a:p>
        </p:txBody>
      </p:sp>
      <p:sp>
        <p:nvSpPr>
          <p:cNvPr id="157715" name="Text Box 19"/>
          <p:cNvSpPr txBox="1">
            <a:spLocks noChangeArrowheads="1"/>
          </p:cNvSpPr>
          <p:nvPr/>
        </p:nvSpPr>
        <p:spPr bwMode="auto">
          <a:xfrm>
            <a:off x="76200" y="5295900"/>
            <a:ext cx="488950" cy="457200"/>
          </a:xfrm>
          <a:prstGeom prst="rect">
            <a:avLst/>
          </a:prstGeom>
          <a:noFill/>
          <a:ln w="9525">
            <a:noFill/>
            <a:miter lim="800000"/>
            <a:headEnd/>
            <a:tailEnd/>
          </a:ln>
          <a:effectLst/>
        </p:spPr>
        <p:txBody>
          <a:bodyPr wrap="none">
            <a:spAutoFit/>
          </a:bodyPr>
          <a:lstStyle/>
          <a:p>
            <a:pPr eaLnBrk="0" hangingPunct="0"/>
            <a:r>
              <a:rPr lang="en-US" altLang="zh-CN" sz="2400">
                <a:latin typeface="Times New Roman" pitchFamily="18" charset="0"/>
              </a:rPr>
              <a:t>10</a:t>
            </a:r>
          </a:p>
        </p:txBody>
      </p:sp>
      <p:sp>
        <p:nvSpPr>
          <p:cNvPr id="157716" name="Text Box 20"/>
          <p:cNvSpPr txBox="1">
            <a:spLocks noChangeArrowheads="1"/>
          </p:cNvSpPr>
          <p:nvPr/>
        </p:nvSpPr>
        <p:spPr bwMode="auto">
          <a:xfrm>
            <a:off x="76200" y="4279900"/>
            <a:ext cx="488950" cy="457200"/>
          </a:xfrm>
          <a:prstGeom prst="rect">
            <a:avLst/>
          </a:prstGeom>
          <a:noFill/>
          <a:ln w="9525">
            <a:noFill/>
            <a:miter lim="800000"/>
            <a:headEnd/>
            <a:tailEnd/>
          </a:ln>
          <a:effectLst/>
        </p:spPr>
        <p:txBody>
          <a:bodyPr wrap="none">
            <a:spAutoFit/>
          </a:bodyPr>
          <a:lstStyle/>
          <a:p>
            <a:pPr eaLnBrk="0" hangingPunct="0"/>
            <a:r>
              <a:rPr lang="en-US" altLang="zh-CN" sz="2400">
                <a:latin typeface="Times New Roman" pitchFamily="18" charset="0"/>
              </a:rPr>
              <a:t>20</a:t>
            </a:r>
          </a:p>
        </p:txBody>
      </p:sp>
      <p:sp>
        <p:nvSpPr>
          <p:cNvPr id="157717" name="Text Box 21"/>
          <p:cNvSpPr txBox="1">
            <a:spLocks noChangeArrowheads="1"/>
          </p:cNvSpPr>
          <p:nvPr/>
        </p:nvSpPr>
        <p:spPr bwMode="auto">
          <a:xfrm>
            <a:off x="88900" y="3289300"/>
            <a:ext cx="488950" cy="457200"/>
          </a:xfrm>
          <a:prstGeom prst="rect">
            <a:avLst/>
          </a:prstGeom>
          <a:noFill/>
          <a:ln w="9525">
            <a:noFill/>
            <a:miter lim="800000"/>
            <a:headEnd/>
            <a:tailEnd/>
          </a:ln>
          <a:effectLst/>
        </p:spPr>
        <p:txBody>
          <a:bodyPr wrap="none">
            <a:spAutoFit/>
          </a:bodyPr>
          <a:lstStyle/>
          <a:p>
            <a:pPr eaLnBrk="0" hangingPunct="0"/>
            <a:r>
              <a:rPr lang="en-US" altLang="zh-CN" sz="2400">
                <a:latin typeface="Times New Roman" pitchFamily="18" charset="0"/>
              </a:rPr>
              <a:t>30</a:t>
            </a:r>
          </a:p>
        </p:txBody>
      </p:sp>
      <p:sp>
        <p:nvSpPr>
          <p:cNvPr id="157718" name="Text Box 22"/>
          <p:cNvSpPr txBox="1">
            <a:spLocks noChangeArrowheads="1"/>
          </p:cNvSpPr>
          <p:nvPr/>
        </p:nvSpPr>
        <p:spPr bwMode="auto">
          <a:xfrm>
            <a:off x="76200" y="2286000"/>
            <a:ext cx="488950" cy="457200"/>
          </a:xfrm>
          <a:prstGeom prst="rect">
            <a:avLst/>
          </a:prstGeom>
          <a:noFill/>
          <a:ln w="9525">
            <a:noFill/>
            <a:miter lim="800000"/>
            <a:headEnd/>
            <a:tailEnd/>
          </a:ln>
          <a:effectLst/>
        </p:spPr>
        <p:txBody>
          <a:bodyPr wrap="none">
            <a:spAutoFit/>
          </a:bodyPr>
          <a:lstStyle/>
          <a:p>
            <a:pPr eaLnBrk="0" hangingPunct="0"/>
            <a:r>
              <a:rPr lang="en-US" altLang="zh-CN" sz="2400">
                <a:latin typeface="Times New Roman" pitchFamily="18" charset="0"/>
              </a:rPr>
              <a:t>40</a:t>
            </a:r>
          </a:p>
        </p:txBody>
      </p:sp>
      <p:sp>
        <p:nvSpPr>
          <p:cNvPr id="157719" name="Text Box 23"/>
          <p:cNvSpPr txBox="1">
            <a:spLocks noChangeArrowheads="1"/>
          </p:cNvSpPr>
          <p:nvPr/>
        </p:nvSpPr>
        <p:spPr bwMode="auto">
          <a:xfrm>
            <a:off x="101600" y="1320800"/>
            <a:ext cx="488950" cy="457200"/>
          </a:xfrm>
          <a:prstGeom prst="rect">
            <a:avLst/>
          </a:prstGeom>
          <a:noFill/>
          <a:ln w="9525">
            <a:noFill/>
            <a:miter lim="800000"/>
            <a:headEnd/>
            <a:tailEnd/>
          </a:ln>
          <a:effectLst/>
        </p:spPr>
        <p:txBody>
          <a:bodyPr wrap="none">
            <a:spAutoFit/>
          </a:bodyPr>
          <a:lstStyle/>
          <a:p>
            <a:pPr eaLnBrk="0" hangingPunct="0"/>
            <a:r>
              <a:rPr lang="en-US" altLang="zh-CN" sz="2400">
                <a:latin typeface="Times New Roman" pitchFamily="18" charset="0"/>
              </a:rPr>
              <a:t>50</a:t>
            </a:r>
          </a:p>
        </p:txBody>
      </p:sp>
      <p:sp>
        <p:nvSpPr>
          <p:cNvPr id="157720" name="Oval 24"/>
          <p:cNvSpPr>
            <a:spLocks noChangeArrowheads="1"/>
          </p:cNvSpPr>
          <p:nvPr/>
        </p:nvSpPr>
        <p:spPr bwMode="auto">
          <a:xfrm>
            <a:off x="1511300" y="4876800"/>
            <a:ext cx="152400" cy="152400"/>
          </a:xfrm>
          <a:prstGeom prst="ellipse">
            <a:avLst/>
          </a:prstGeom>
          <a:solidFill>
            <a:srgbClr val="FFFF66"/>
          </a:solidFill>
          <a:ln w="9525">
            <a:solidFill>
              <a:schemeClr val="tx1"/>
            </a:solidFill>
            <a:round/>
            <a:headEnd/>
            <a:tailEnd/>
          </a:ln>
          <a:effectLst/>
        </p:spPr>
        <p:txBody>
          <a:bodyPr wrap="none" anchor="ctr"/>
          <a:lstStyle/>
          <a:p>
            <a:pPr algn="ctr" eaLnBrk="0" hangingPunct="0"/>
            <a:endParaRPr lang="zh-CN" altLang="zh-CN" sz="2400">
              <a:solidFill>
                <a:srgbClr val="990033"/>
              </a:solidFill>
              <a:latin typeface="Times New Roman" pitchFamily="18" charset="0"/>
            </a:endParaRPr>
          </a:p>
        </p:txBody>
      </p:sp>
      <p:sp>
        <p:nvSpPr>
          <p:cNvPr id="157721" name="Oval 25"/>
          <p:cNvSpPr>
            <a:spLocks noChangeArrowheads="1"/>
          </p:cNvSpPr>
          <p:nvPr/>
        </p:nvSpPr>
        <p:spPr bwMode="auto">
          <a:xfrm>
            <a:off x="1460500" y="1752600"/>
            <a:ext cx="152400" cy="152400"/>
          </a:xfrm>
          <a:prstGeom prst="ellipse">
            <a:avLst/>
          </a:prstGeom>
          <a:solidFill>
            <a:srgbClr val="FFFF66"/>
          </a:solidFill>
          <a:ln w="9525">
            <a:solidFill>
              <a:schemeClr val="tx1"/>
            </a:solidFill>
            <a:round/>
            <a:headEnd/>
            <a:tailEnd/>
          </a:ln>
          <a:effectLst/>
        </p:spPr>
        <p:txBody>
          <a:bodyPr wrap="none" anchor="ctr"/>
          <a:lstStyle/>
          <a:p>
            <a:pPr algn="ctr" eaLnBrk="0" hangingPunct="0"/>
            <a:endParaRPr lang="zh-CN" altLang="zh-CN" sz="2400">
              <a:solidFill>
                <a:srgbClr val="990033"/>
              </a:solidFill>
              <a:latin typeface="Times New Roman" pitchFamily="18" charset="0"/>
            </a:endParaRPr>
          </a:p>
        </p:txBody>
      </p:sp>
      <p:sp>
        <p:nvSpPr>
          <p:cNvPr id="157722" name="Oval 26"/>
          <p:cNvSpPr>
            <a:spLocks noChangeArrowheads="1"/>
          </p:cNvSpPr>
          <p:nvPr/>
        </p:nvSpPr>
        <p:spPr bwMode="auto">
          <a:xfrm>
            <a:off x="1587500" y="3200400"/>
            <a:ext cx="152400" cy="152400"/>
          </a:xfrm>
          <a:prstGeom prst="ellipse">
            <a:avLst/>
          </a:prstGeom>
          <a:solidFill>
            <a:srgbClr val="FFCC66"/>
          </a:solidFill>
          <a:ln w="9525">
            <a:solidFill>
              <a:schemeClr val="tx1"/>
            </a:solidFill>
            <a:round/>
            <a:headEnd/>
            <a:tailEnd/>
          </a:ln>
          <a:effectLst/>
        </p:spPr>
        <p:txBody>
          <a:bodyPr wrap="none" anchor="ctr"/>
          <a:lstStyle/>
          <a:p>
            <a:pPr algn="ctr" eaLnBrk="0" hangingPunct="0"/>
            <a:endParaRPr lang="zh-CN" altLang="zh-CN" sz="2400">
              <a:solidFill>
                <a:srgbClr val="990033"/>
              </a:solidFill>
              <a:latin typeface="Times New Roman" pitchFamily="18" charset="0"/>
            </a:endParaRPr>
          </a:p>
        </p:txBody>
      </p:sp>
      <p:sp>
        <p:nvSpPr>
          <p:cNvPr id="157723" name="Oval 27"/>
          <p:cNvSpPr>
            <a:spLocks noChangeArrowheads="1"/>
          </p:cNvSpPr>
          <p:nvPr/>
        </p:nvSpPr>
        <p:spPr bwMode="auto">
          <a:xfrm>
            <a:off x="2514600" y="5410200"/>
            <a:ext cx="152400" cy="152400"/>
          </a:xfrm>
          <a:prstGeom prst="ellipse">
            <a:avLst/>
          </a:prstGeom>
          <a:solidFill>
            <a:srgbClr val="FF0066"/>
          </a:solidFill>
          <a:ln w="9525">
            <a:solidFill>
              <a:schemeClr val="tx1"/>
            </a:solidFill>
            <a:round/>
            <a:headEnd/>
            <a:tailEnd/>
          </a:ln>
          <a:effectLst/>
        </p:spPr>
        <p:txBody>
          <a:bodyPr wrap="none" anchor="ctr"/>
          <a:lstStyle/>
          <a:p>
            <a:pPr algn="ctr" eaLnBrk="0" hangingPunct="0"/>
            <a:endParaRPr lang="zh-CN" altLang="zh-CN" sz="2400">
              <a:solidFill>
                <a:srgbClr val="990033"/>
              </a:solidFill>
              <a:latin typeface="Times New Roman" pitchFamily="18" charset="0"/>
            </a:endParaRPr>
          </a:p>
        </p:txBody>
      </p:sp>
      <p:sp>
        <p:nvSpPr>
          <p:cNvPr id="157724" name="Oval 28"/>
          <p:cNvSpPr>
            <a:spLocks noChangeArrowheads="1"/>
          </p:cNvSpPr>
          <p:nvPr/>
        </p:nvSpPr>
        <p:spPr bwMode="auto">
          <a:xfrm>
            <a:off x="2514600" y="5257800"/>
            <a:ext cx="152400" cy="152400"/>
          </a:xfrm>
          <a:prstGeom prst="ellipse">
            <a:avLst/>
          </a:prstGeom>
          <a:solidFill>
            <a:srgbClr val="FF0066"/>
          </a:solidFill>
          <a:ln w="9525">
            <a:solidFill>
              <a:schemeClr val="tx1"/>
            </a:solidFill>
            <a:round/>
            <a:headEnd/>
            <a:tailEnd/>
          </a:ln>
          <a:effectLst/>
        </p:spPr>
        <p:txBody>
          <a:bodyPr wrap="none" anchor="ctr"/>
          <a:lstStyle/>
          <a:p>
            <a:pPr algn="ctr" eaLnBrk="0" hangingPunct="0"/>
            <a:endParaRPr lang="zh-CN" altLang="zh-CN" sz="2400">
              <a:solidFill>
                <a:srgbClr val="990033"/>
              </a:solidFill>
              <a:latin typeface="Times New Roman" pitchFamily="18" charset="0"/>
            </a:endParaRPr>
          </a:p>
        </p:txBody>
      </p:sp>
      <p:sp>
        <p:nvSpPr>
          <p:cNvPr id="157725" name="Oval 29"/>
          <p:cNvSpPr>
            <a:spLocks noChangeArrowheads="1"/>
          </p:cNvSpPr>
          <p:nvPr/>
        </p:nvSpPr>
        <p:spPr bwMode="auto">
          <a:xfrm>
            <a:off x="2514600" y="5105400"/>
            <a:ext cx="152400" cy="152400"/>
          </a:xfrm>
          <a:prstGeom prst="ellipse">
            <a:avLst/>
          </a:prstGeom>
          <a:solidFill>
            <a:srgbClr val="FF0066"/>
          </a:solidFill>
          <a:ln w="9525">
            <a:solidFill>
              <a:schemeClr val="tx1"/>
            </a:solidFill>
            <a:round/>
            <a:headEnd/>
            <a:tailEnd/>
          </a:ln>
          <a:effectLst/>
        </p:spPr>
        <p:txBody>
          <a:bodyPr wrap="none" anchor="ctr"/>
          <a:lstStyle/>
          <a:p>
            <a:pPr algn="ctr" eaLnBrk="0" hangingPunct="0"/>
            <a:endParaRPr lang="zh-CN" altLang="zh-CN" sz="2400">
              <a:solidFill>
                <a:srgbClr val="990033"/>
              </a:solidFill>
              <a:latin typeface="Times New Roman" pitchFamily="18" charset="0"/>
            </a:endParaRPr>
          </a:p>
        </p:txBody>
      </p:sp>
      <p:sp>
        <p:nvSpPr>
          <p:cNvPr id="157726" name="Oval 30"/>
          <p:cNvSpPr>
            <a:spLocks noChangeArrowheads="1"/>
          </p:cNvSpPr>
          <p:nvPr/>
        </p:nvSpPr>
        <p:spPr bwMode="auto">
          <a:xfrm>
            <a:off x="3568700" y="4419600"/>
            <a:ext cx="152400" cy="152400"/>
          </a:xfrm>
          <a:prstGeom prst="ellipse">
            <a:avLst/>
          </a:prstGeom>
          <a:solidFill>
            <a:srgbClr val="000099"/>
          </a:solidFill>
          <a:ln w="9525">
            <a:solidFill>
              <a:schemeClr val="tx1"/>
            </a:solidFill>
            <a:round/>
            <a:headEnd/>
            <a:tailEnd/>
          </a:ln>
          <a:effectLst/>
        </p:spPr>
        <p:txBody>
          <a:bodyPr wrap="none" anchor="ctr"/>
          <a:lstStyle/>
          <a:p>
            <a:pPr algn="ctr" eaLnBrk="0" hangingPunct="0"/>
            <a:endParaRPr lang="zh-CN" altLang="zh-CN" sz="2400">
              <a:solidFill>
                <a:srgbClr val="990033"/>
              </a:solidFill>
              <a:latin typeface="Times New Roman" pitchFamily="18" charset="0"/>
            </a:endParaRPr>
          </a:p>
        </p:txBody>
      </p:sp>
      <p:sp>
        <p:nvSpPr>
          <p:cNvPr id="157727" name="Oval 31"/>
          <p:cNvSpPr>
            <a:spLocks noChangeArrowheads="1"/>
          </p:cNvSpPr>
          <p:nvPr/>
        </p:nvSpPr>
        <p:spPr bwMode="auto">
          <a:xfrm>
            <a:off x="3632200" y="4724400"/>
            <a:ext cx="152400" cy="152400"/>
          </a:xfrm>
          <a:prstGeom prst="ellipse">
            <a:avLst/>
          </a:prstGeom>
          <a:solidFill>
            <a:srgbClr val="009999"/>
          </a:solidFill>
          <a:ln w="9525">
            <a:solidFill>
              <a:schemeClr val="tx1"/>
            </a:solidFill>
            <a:round/>
            <a:headEnd/>
            <a:tailEnd/>
          </a:ln>
          <a:effectLst/>
        </p:spPr>
        <p:txBody>
          <a:bodyPr wrap="none" anchor="ctr"/>
          <a:lstStyle/>
          <a:p>
            <a:pPr algn="ctr" eaLnBrk="0" hangingPunct="0"/>
            <a:endParaRPr lang="zh-CN" altLang="zh-CN" sz="2400">
              <a:solidFill>
                <a:srgbClr val="990033"/>
              </a:solidFill>
              <a:latin typeface="Times New Roman" pitchFamily="18" charset="0"/>
            </a:endParaRPr>
          </a:p>
        </p:txBody>
      </p:sp>
      <p:sp>
        <p:nvSpPr>
          <p:cNvPr id="157728" name="Oval 32"/>
          <p:cNvSpPr>
            <a:spLocks noChangeArrowheads="1"/>
          </p:cNvSpPr>
          <p:nvPr/>
        </p:nvSpPr>
        <p:spPr bwMode="auto">
          <a:xfrm>
            <a:off x="4978400" y="3200400"/>
            <a:ext cx="152400" cy="152400"/>
          </a:xfrm>
          <a:prstGeom prst="ellipse">
            <a:avLst/>
          </a:prstGeom>
          <a:solidFill>
            <a:srgbClr val="990099"/>
          </a:solidFill>
          <a:ln w="9525">
            <a:solidFill>
              <a:schemeClr val="tx1"/>
            </a:solidFill>
            <a:round/>
            <a:headEnd/>
            <a:tailEnd/>
          </a:ln>
          <a:effectLst/>
        </p:spPr>
        <p:txBody>
          <a:bodyPr wrap="none" anchor="ctr"/>
          <a:lstStyle/>
          <a:p>
            <a:pPr algn="ctr" eaLnBrk="0" hangingPunct="0"/>
            <a:endParaRPr lang="zh-CN" altLang="zh-CN" sz="2400">
              <a:solidFill>
                <a:srgbClr val="990033"/>
              </a:solidFill>
              <a:latin typeface="Times New Roman" pitchFamily="18" charset="0"/>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AutoShape 2"/>
          <p:cNvSpPr>
            <a:spLocks noChangeArrowheads="1"/>
          </p:cNvSpPr>
          <p:nvPr/>
        </p:nvSpPr>
        <p:spPr bwMode="auto">
          <a:xfrm>
            <a:off x="1981200" y="1866900"/>
            <a:ext cx="5334000" cy="2971800"/>
          </a:xfrm>
          <a:prstGeom prst="triangle">
            <a:avLst>
              <a:gd name="adj" fmla="val 50000"/>
            </a:avLst>
          </a:prstGeom>
          <a:solidFill>
            <a:srgbClr val="FFE5B1"/>
          </a:solidFill>
          <a:ln w="9525">
            <a:solidFill>
              <a:schemeClr val="tx1"/>
            </a:solidFill>
            <a:miter lim="800000"/>
            <a:headEnd/>
            <a:tailEnd/>
          </a:ln>
          <a:effectLst/>
        </p:spPr>
        <p:txBody>
          <a:bodyPr wrap="none" anchor="ctr"/>
          <a:lstStyle/>
          <a:p>
            <a:endParaRPr lang="zh-CN" altLang="en-US"/>
          </a:p>
        </p:txBody>
      </p:sp>
      <p:sp>
        <p:nvSpPr>
          <p:cNvPr id="158723" name="Oval 3"/>
          <p:cNvSpPr>
            <a:spLocks noChangeArrowheads="1"/>
          </p:cNvSpPr>
          <p:nvPr/>
        </p:nvSpPr>
        <p:spPr bwMode="auto">
          <a:xfrm>
            <a:off x="6096000" y="4851400"/>
            <a:ext cx="2514600" cy="1600200"/>
          </a:xfrm>
          <a:prstGeom prst="ellipse">
            <a:avLst/>
          </a:prstGeom>
          <a:solidFill>
            <a:srgbClr val="CCCCFF"/>
          </a:solidFill>
          <a:ln w="9525">
            <a:solidFill>
              <a:schemeClr val="tx1"/>
            </a:solidFill>
            <a:round/>
            <a:headEnd/>
            <a:tailEnd/>
          </a:ln>
          <a:effectLst/>
        </p:spPr>
        <p:txBody>
          <a:bodyPr wrap="none" anchor="ctr"/>
          <a:lstStyle/>
          <a:p>
            <a:endParaRPr lang="zh-CN" altLang="en-US"/>
          </a:p>
        </p:txBody>
      </p:sp>
      <p:sp>
        <p:nvSpPr>
          <p:cNvPr id="158724" name="Oval 4"/>
          <p:cNvSpPr>
            <a:spLocks noChangeArrowheads="1"/>
          </p:cNvSpPr>
          <p:nvPr/>
        </p:nvSpPr>
        <p:spPr bwMode="auto">
          <a:xfrm>
            <a:off x="723900" y="4851400"/>
            <a:ext cx="2514600" cy="1600200"/>
          </a:xfrm>
          <a:prstGeom prst="ellipse">
            <a:avLst/>
          </a:prstGeom>
          <a:solidFill>
            <a:srgbClr val="99FFCC"/>
          </a:solidFill>
          <a:ln w="9525">
            <a:solidFill>
              <a:schemeClr val="tx1"/>
            </a:solidFill>
            <a:round/>
            <a:headEnd/>
            <a:tailEnd/>
          </a:ln>
          <a:effectLst/>
        </p:spPr>
        <p:txBody>
          <a:bodyPr wrap="none" anchor="ctr"/>
          <a:lstStyle/>
          <a:p>
            <a:pPr algn="ctr" eaLnBrk="0" hangingPunct="0"/>
            <a:endParaRPr lang="zh-CN" altLang="zh-CN" sz="2400">
              <a:solidFill>
                <a:srgbClr val="4FFFFF"/>
              </a:solidFill>
              <a:latin typeface="Times New Roman" pitchFamily="18" charset="0"/>
            </a:endParaRPr>
          </a:p>
        </p:txBody>
      </p:sp>
      <p:sp>
        <p:nvSpPr>
          <p:cNvPr id="158725" name="Oval 5"/>
          <p:cNvSpPr>
            <a:spLocks noChangeArrowheads="1"/>
          </p:cNvSpPr>
          <p:nvPr/>
        </p:nvSpPr>
        <p:spPr bwMode="auto">
          <a:xfrm>
            <a:off x="3403600" y="254000"/>
            <a:ext cx="2514600" cy="1600200"/>
          </a:xfrm>
          <a:prstGeom prst="ellipse">
            <a:avLst/>
          </a:prstGeom>
          <a:solidFill>
            <a:srgbClr val="FFDAB5"/>
          </a:solidFill>
          <a:ln w="9525">
            <a:solidFill>
              <a:schemeClr val="tx1"/>
            </a:solidFill>
            <a:round/>
            <a:headEnd/>
            <a:tailEnd/>
          </a:ln>
          <a:effectLst/>
        </p:spPr>
        <p:txBody>
          <a:bodyPr wrap="none" anchor="ctr"/>
          <a:lstStyle/>
          <a:p>
            <a:endParaRPr lang="zh-CN" altLang="en-US"/>
          </a:p>
        </p:txBody>
      </p:sp>
      <p:sp>
        <p:nvSpPr>
          <p:cNvPr id="158726" name="Text Box 6"/>
          <p:cNvSpPr txBox="1">
            <a:spLocks noChangeArrowheads="1"/>
          </p:cNvSpPr>
          <p:nvPr/>
        </p:nvSpPr>
        <p:spPr bwMode="auto">
          <a:xfrm>
            <a:off x="3556000" y="787400"/>
            <a:ext cx="2282825" cy="457200"/>
          </a:xfrm>
          <a:prstGeom prst="rect">
            <a:avLst/>
          </a:prstGeom>
          <a:noFill/>
          <a:ln w="9525">
            <a:noFill/>
            <a:miter lim="800000"/>
            <a:headEnd/>
            <a:tailEnd/>
          </a:ln>
          <a:effectLst/>
        </p:spPr>
        <p:txBody>
          <a:bodyPr wrap="none">
            <a:spAutoFit/>
          </a:bodyPr>
          <a:lstStyle/>
          <a:p>
            <a:pPr eaLnBrk="0" hangingPunct="0"/>
            <a:r>
              <a:rPr lang="en-US" altLang="zh-CN" sz="2400" b="1" dirty="0">
                <a:solidFill>
                  <a:srgbClr val="FF0000"/>
                </a:solidFill>
                <a:latin typeface="Times New Roman" pitchFamily="18" charset="0"/>
              </a:rPr>
              <a:t>Mathematicians</a:t>
            </a:r>
          </a:p>
        </p:txBody>
      </p:sp>
      <p:sp>
        <p:nvSpPr>
          <p:cNvPr id="158727" name="Text Box 7"/>
          <p:cNvSpPr txBox="1">
            <a:spLocks noChangeArrowheads="1"/>
          </p:cNvSpPr>
          <p:nvPr/>
        </p:nvSpPr>
        <p:spPr bwMode="auto">
          <a:xfrm>
            <a:off x="1190183" y="5232400"/>
            <a:ext cx="1535998" cy="830997"/>
          </a:xfrm>
          <a:prstGeom prst="rect">
            <a:avLst/>
          </a:prstGeom>
          <a:noFill/>
          <a:ln w="9525">
            <a:noFill/>
            <a:miter lim="800000"/>
            <a:headEnd/>
            <a:tailEnd/>
          </a:ln>
          <a:effectLst/>
        </p:spPr>
        <p:txBody>
          <a:bodyPr wrap="none">
            <a:spAutoFit/>
          </a:bodyPr>
          <a:lstStyle/>
          <a:p>
            <a:pPr algn="ctr" eaLnBrk="0" hangingPunct="0"/>
            <a:r>
              <a:rPr lang="en-US" altLang="zh-CN" sz="2400" b="1">
                <a:solidFill>
                  <a:srgbClr val="FF0000"/>
                </a:solidFill>
                <a:latin typeface="Times New Roman" pitchFamily="18" charset="0"/>
              </a:rPr>
              <a:t>Computer</a:t>
            </a:r>
          </a:p>
          <a:p>
            <a:pPr algn="ctr" eaLnBrk="0" hangingPunct="0"/>
            <a:r>
              <a:rPr lang="en-US" altLang="zh-CN" sz="2400" b="1">
                <a:solidFill>
                  <a:srgbClr val="FF0000"/>
                </a:solidFill>
                <a:latin typeface="Times New Roman" pitchFamily="18" charset="0"/>
              </a:rPr>
              <a:t>scientists</a:t>
            </a:r>
          </a:p>
        </p:txBody>
      </p:sp>
      <p:sp>
        <p:nvSpPr>
          <p:cNvPr id="158728" name="Text Box 8"/>
          <p:cNvSpPr txBox="1">
            <a:spLocks noChangeArrowheads="1"/>
          </p:cNvSpPr>
          <p:nvPr/>
        </p:nvSpPr>
        <p:spPr bwMode="auto">
          <a:xfrm>
            <a:off x="6553200" y="5156200"/>
            <a:ext cx="1401763" cy="822325"/>
          </a:xfrm>
          <a:prstGeom prst="rect">
            <a:avLst/>
          </a:prstGeom>
          <a:noFill/>
          <a:ln w="9525">
            <a:noFill/>
            <a:miter lim="800000"/>
            <a:headEnd/>
            <a:tailEnd/>
          </a:ln>
          <a:effectLst/>
        </p:spPr>
        <p:txBody>
          <a:bodyPr wrap="none">
            <a:spAutoFit/>
          </a:bodyPr>
          <a:lstStyle/>
          <a:p>
            <a:pPr eaLnBrk="0" hangingPunct="0"/>
            <a:r>
              <a:rPr lang="en-US" altLang="zh-CN" sz="2400">
                <a:solidFill>
                  <a:srgbClr val="000000"/>
                </a:solidFill>
                <a:latin typeface="Times New Roman" pitchFamily="18" charset="0"/>
              </a:rPr>
              <a:t>Computer</a:t>
            </a:r>
          </a:p>
          <a:p>
            <a:pPr eaLnBrk="0" hangingPunct="0"/>
            <a:r>
              <a:rPr lang="en-US" altLang="zh-CN" sz="2400">
                <a:solidFill>
                  <a:srgbClr val="000000"/>
                </a:solidFill>
                <a:latin typeface="Times New Roman" pitchFamily="18" charset="0"/>
              </a:rPr>
              <a:t>Engineers</a:t>
            </a:r>
          </a:p>
        </p:txBody>
      </p:sp>
      <p:sp>
        <p:nvSpPr>
          <p:cNvPr id="158729" name="Text Box 9"/>
          <p:cNvSpPr txBox="1">
            <a:spLocks noChangeArrowheads="1"/>
          </p:cNvSpPr>
          <p:nvPr/>
        </p:nvSpPr>
        <p:spPr bwMode="auto">
          <a:xfrm>
            <a:off x="4038600" y="2438400"/>
            <a:ext cx="1266825" cy="457200"/>
          </a:xfrm>
          <a:prstGeom prst="rect">
            <a:avLst/>
          </a:prstGeom>
          <a:noFill/>
          <a:ln w="9525">
            <a:noFill/>
            <a:miter lim="800000"/>
            <a:headEnd/>
            <a:tailEnd/>
          </a:ln>
          <a:effectLst/>
        </p:spPr>
        <p:txBody>
          <a:bodyPr wrap="none">
            <a:spAutoFit/>
          </a:bodyPr>
          <a:lstStyle/>
          <a:p>
            <a:pPr eaLnBrk="0" hangingPunct="0"/>
            <a:r>
              <a:rPr lang="en-US" altLang="zh-CN" sz="2400" b="1">
                <a:solidFill>
                  <a:srgbClr val="A50021"/>
                </a:solidFill>
                <a:latin typeface="Times New Roman" pitchFamily="18" charset="0"/>
              </a:rPr>
              <a:t>Security</a:t>
            </a:r>
          </a:p>
        </p:txBody>
      </p:sp>
      <p:sp>
        <p:nvSpPr>
          <p:cNvPr id="158730" name="Text Box 10"/>
          <p:cNvSpPr txBox="1">
            <a:spLocks noChangeArrowheads="1"/>
          </p:cNvSpPr>
          <p:nvPr/>
        </p:nvSpPr>
        <p:spPr bwMode="auto">
          <a:xfrm>
            <a:off x="2590800" y="3962400"/>
            <a:ext cx="1417638" cy="822325"/>
          </a:xfrm>
          <a:prstGeom prst="rect">
            <a:avLst/>
          </a:prstGeom>
          <a:noFill/>
          <a:ln w="9525">
            <a:noFill/>
            <a:miter lim="800000"/>
            <a:headEnd/>
            <a:tailEnd/>
          </a:ln>
          <a:effectLst/>
        </p:spPr>
        <p:txBody>
          <a:bodyPr wrap="none">
            <a:spAutoFit/>
          </a:bodyPr>
          <a:lstStyle/>
          <a:p>
            <a:pPr algn="ctr" eaLnBrk="0" hangingPunct="0"/>
            <a:r>
              <a:rPr lang="en-US" altLang="zh-CN" sz="2400" b="1">
                <a:solidFill>
                  <a:srgbClr val="003366"/>
                </a:solidFill>
                <a:latin typeface="Times New Roman" pitchFamily="18" charset="0"/>
              </a:rPr>
              <a:t>Software</a:t>
            </a:r>
          </a:p>
          <a:p>
            <a:pPr algn="ctr" eaLnBrk="0" hangingPunct="0"/>
            <a:r>
              <a:rPr lang="en-US" altLang="zh-CN" sz="2400" b="1">
                <a:solidFill>
                  <a:srgbClr val="003366"/>
                </a:solidFill>
                <a:latin typeface="Times New Roman" pitchFamily="18" charset="0"/>
              </a:rPr>
              <a:t>efficiency</a:t>
            </a:r>
          </a:p>
        </p:txBody>
      </p:sp>
      <p:sp>
        <p:nvSpPr>
          <p:cNvPr id="158731" name="Text Box 11"/>
          <p:cNvSpPr txBox="1">
            <a:spLocks noChangeArrowheads="1"/>
          </p:cNvSpPr>
          <p:nvPr/>
        </p:nvSpPr>
        <p:spPr bwMode="auto">
          <a:xfrm>
            <a:off x="5105400" y="3962400"/>
            <a:ext cx="1520825" cy="822325"/>
          </a:xfrm>
          <a:prstGeom prst="rect">
            <a:avLst/>
          </a:prstGeom>
          <a:noFill/>
          <a:ln w="9525">
            <a:noFill/>
            <a:miter lim="800000"/>
            <a:headEnd/>
            <a:tailEnd/>
          </a:ln>
          <a:effectLst/>
        </p:spPr>
        <p:txBody>
          <a:bodyPr wrap="none">
            <a:spAutoFit/>
          </a:bodyPr>
          <a:lstStyle/>
          <a:p>
            <a:pPr algn="ctr" eaLnBrk="0" hangingPunct="0"/>
            <a:r>
              <a:rPr lang="en-US" altLang="zh-CN" sz="2400" b="1">
                <a:solidFill>
                  <a:srgbClr val="000066"/>
                </a:solidFill>
                <a:latin typeface="Times New Roman" pitchFamily="18" charset="0"/>
              </a:rPr>
              <a:t>Hardware</a:t>
            </a:r>
          </a:p>
          <a:p>
            <a:pPr algn="ctr" eaLnBrk="0" hangingPunct="0"/>
            <a:r>
              <a:rPr lang="en-US" altLang="zh-CN" sz="2400" b="1">
                <a:solidFill>
                  <a:srgbClr val="000066"/>
                </a:solidFill>
                <a:latin typeface="Times New Roman" pitchFamily="18" charset="0"/>
              </a:rPr>
              <a:t>efficiency</a:t>
            </a:r>
          </a:p>
        </p:txBody>
      </p:sp>
      <p:sp>
        <p:nvSpPr>
          <p:cNvPr id="158732" name="Text Box 12"/>
          <p:cNvSpPr txBox="1">
            <a:spLocks noChangeArrowheads="1"/>
          </p:cNvSpPr>
          <p:nvPr/>
        </p:nvSpPr>
        <p:spPr bwMode="auto">
          <a:xfrm>
            <a:off x="3886200" y="3276600"/>
            <a:ext cx="1501775" cy="457200"/>
          </a:xfrm>
          <a:prstGeom prst="rect">
            <a:avLst/>
          </a:prstGeom>
          <a:noFill/>
          <a:ln w="9525">
            <a:noFill/>
            <a:miter lim="800000"/>
            <a:headEnd/>
            <a:tailEnd/>
          </a:ln>
          <a:effectLst/>
        </p:spPr>
        <p:txBody>
          <a:bodyPr wrap="none">
            <a:spAutoFit/>
          </a:bodyPr>
          <a:lstStyle/>
          <a:p>
            <a:pPr eaLnBrk="0" hangingPunct="0"/>
            <a:r>
              <a:rPr lang="en-US" altLang="zh-CN" sz="2400" b="1">
                <a:solidFill>
                  <a:srgbClr val="660066"/>
                </a:solidFill>
                <a:latin typeface="Times New Roman" pitchFamily="18" charset="0"/>
              </a:rPr>
              <a:t>Flexibility</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AES</a:t>
            </a:r>
            <a:r>
              <a:rPr lang="zh-CN" altLang="en-US" dirty="0" smtClean="0"/>
              <a:t>的设计者</a:t>
            </a:r>
            <a:endParaRPr lang="zh-CN" altLang="en-US" dirty="0"/>
          </a:p>
        </p:txBody>
      </p:sp>
      <p:sp>
        <p:nvSpPr>
          <p:cNvPr id="3" name="内容占位符 2"/>
          <p:cNvSpPr>
            <a:spLocks noGrp="1"/>
          </p:cNvSpPr>
          <p:nvPr>
            <p:ph idx="1"/>
          </p:nvPr>
        </p:nvSpPr>
        <p:spPr>
          <a:xfrm>
            <a:off x="228600" y="1905000"/>
            <a:ext cx="4114800" cy="4191000"/>
          </a:xfrm>
        </p:spPr>
        <p:txBody>
          <a:bodyPr/>
          <a:lstStyle/>
          <a:p>
            <a:r>
              <a:rPr lang="en-US" sz="2000" b="1" dirty="0" smtClean="0">
                <a:solidFill>
                  <a:srgbClr val="C6062F"/>
                </a:solidFill>
              </a:rPr>
              <a:t>Joan </a:t>
            </a:r>
            <a:r>
              <a:rPr lang="en-US" sz="2000" b="1" dirty="0" err="1" smtClean="0">
                <a:solidFill>
                  <a:srgbClr val="C6062F"/>
                </a:solidFill>
              </a:rPr>
              <a:t>Daemen</a:t>
            </a:r>
            <a:r>
              <a:rPr lang="zh-CN" altLang="en-US" sz="2000" b="1" dirty="0" smtClean="0">
                <a:solidFill>
                  <a:srgbClr val="C6062F"/>
                </a:solidFill>
              </a:rPr>
              <a:t>（</a:t>
            </a:r>
            <a:r>
              <a:rPr lang="en-US" altLang="zh-CN" sz="2000" b="1" dirty="0" smtClean="0">
                <a:solidFill>
                  <a:srgbClr val="C6062F"/>
                </a:solidFill>
              </a:rPr>
              <a:t>1965-</a:t>
            </a:r>
            <a:r>
              <a:rPr lang="zh-CN" altLang="en-US" sz="2000" b="1" dirty="0" smtClean="0">
                <a:solidFill>
                  <a:srgbClr val="C6062F"/>
                </a:solidFill>
              </a:rPr>
              <a:t>）</a:t>
            </a:r>
            <a:r>
              <a:rPr lang="en-US" sz="2000" b="1" dirty="0" smtClean="0">
                <a:solidFill>
                  <a:srgbClr val="C6062F"/>
                </a:solidFill>
              </a:rPr>
              <a:t> </a:t>
            </a:r>
            <a:r>
              <a:rPr lang="zh-CN" altLang="en-US" sz="2000" dirty="0" smtClean="0"/>
              <a:t>：比利时密码学家。还参与设计设计了 </a:t>
            </a:r>
            <a:r>
              <a:rPr lang="en-US" sz="2000" dirty="0" smtClean="0"/>
              <a:t>MMB, </a:t>
            </a:r>
            <a:r>
              <a:rPr lang="en-US" altLang="zh-CN" sz="2000" dirty="0" smtClean="0"/>
              <a:t>Square, </a:t>
            </a:r>
            <a:r>
              <a:rPr lang="en-US" sz="2000" dirty="0" smtClean="0"/>
              <a:t>SHARK, NOEKEON, 3-Way, </a:t>
            </a:r>
            <a:r>
              <a:rPr lang="zh-CN" altLang="en-US" sz="2000" dirty="0" smtClean="0"/>
              <a:t>和</a:t>
            </a:r>
            <a:r>
              <a:rPr lang="en-US" sz="2000" dirty="0" smtClean="0"/>
              <a:t> </a:t>
            </a:r>
            <a:r>
              <a:rPr lang="en-US" sz="2000" dirty="0" err="1" smtClean="0"/>
              <a:t>BaseKing</a:t>
            </a:r>
            <a:r>
              <a:rPr lang="zh-CN" altLang="en-US" sz="2000" dirty="0" smtClean="0"/>
              <a:t>等分组密码</a:t>
            </a:r>
            <a:endParaRPr lang="en-US" altLang="zh-CN" sz="2000" dirty="0" smtClean="0"/>
          </a:p>
          <a:p>
            <a:r>
              <a:rPr lang="en-US" altLang="zh-CN" sz="2000" dirty="0" smtClean="0"/>
              <a:t>1988</a:t>
            </a:r>
            <a:r>
              <a:rPr lang="zh-CN" altLang="en-US" sz="2000" dirty="0" smtClean="0"/>
              <a:t>年， </a:t>
            </a:r>
            <a:r>
              <a:rPr lang="en-US" sz="2000" dirty="0" err="1" smtClean="0"/>
              <a:t>Daemen</a:t>
            </a:r>
            <a:r>
              <a:rPr lang="zh-CN" altLang="en-US" sz="2000" dirty="0" smtClean="0"/>
              <a:t>毕业于鲁汶大学</a:t>
            </a:r>
            <a:r>
              <a:rPr lang="en-US" altLang="zh-CN" sz="2000" dirty="0" smtClean="0"/>
              <a:t>(</a:t>
            </a:r>
            <a:r>
              <a:rPr lang="en-US" sz="2000" dirty="0" err="1" smtClean="0"/>
              <a:t>Katholieke</a:t>
            </a:r>
            <a:r>
              <a:rPr lang="en-US" sz="2000" dirty="0" smtClean="0"/>
              <a:t> </a:t>
            </a:r>
            <a:r>
              <a:rPr lang="en-US" sz="2000" dirty="0" err="1" smtClean="0"/>
              <a:t>Universiteit</a:t>
            </a:r>
            <a:r>
              <a:rPr lang="en-US" sz="2000" dirty="0" smtClean="0"/>
              <a:t> Leuven</a:t>
            </a:r>
            <a:r>
              <a:rPr lang="en-US" altLang="zh-CN" sz="2000" dirty="0" smtClean="0"/>
              <a:t>)</a:t>
            </a:r>
            <a:r>
              <a:rPr lang="zh-CN" altLang="en-US" sz="2000" dirty="0" smtClean="0"/>
              <a:t>土木工程系</a:t>
            </a:r>
            <a:r>
              <a:rPr lang="en-US" sz="2000" dirty="0" smtClean="0"/>
              <a:t>. </a:t>
            </a:r>
            <a:r>
              <a:rPr lang="zh-CN" altLang="en-US" sz="2000" dirty="0" smtClean="0"/>
              <a:t>随后参加了</a:t>
            </a:r>
            <a:r>
              <a:rPr lang="en-US" sz="2000" dirty="0" smtClean="0"/>
              <a:t>COSIC</a:t>
            </a:r>
            <a:r>
              <a:rPr lang="zh-CN" altLang="en-US" sz="2000" dirty="0" smtClean="0"/>
              <a:t>研究小组并进行分组密码</a:t>
            </a:r>
            <a:r>
              <a:rPr lang="en-US" altLang="zh-CN" sz="2000" dirty="0" smtClean="0"/>
              <a:t>, </a:t>
            </a:r>
            <a:r>
              <a:rPr lang="zh-CN" altLang="en-US" sz="2000" dirty="0" smtClean="0"/>
              <a:t>流密码和密码散列函数的设计和分析工作</a:t>
            </a:r>
            <a:endParaRPr lang="en-US" altLang="zh-CN" sz="2000" dirty="0" smtClean="0"/>
          </a:p>
          <a:p>
            <a:r>
              <a:rPr lang="en-US" altLang="zh-CN" sz="2000" dirty="0" smtClean="0"/>
              <a:t>1995</a:t>
            </a:r>
            <a:r>
              <a:rPr lang="zh-CN" altLang="en-US" sz="2000" dirty="0" smtClean="0"/>
              <a:t>年</a:t>
            </a:r>
            <a:r>
              <a:rPr lang="en-US" sz="2000" dirty="0" err="1" smtClean="0"/>
              <a:t>Daemen</a:t>
            </a:r>
            <a:r>
              <a:rPr lang="zh-CN" altLang="en-US" sz="2000" dirty="0" smtClean="0"/>
              <a:t>完成了他的</a:t>
            </a:r>
            <a:r>
              <a:rPr lang="en-US" sz="2000" dirty="0" smtClean="0"/>
              <a:t>PhD</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107</a:t>
            </a:fld>
            <a:endParaRPr lang="en-US" altLang="zh-CN" dirty="0"/>
          </a:p>
        </p:txBody>
      </p:sp>
      <p:sp>
        <p:nvSpPr>
          <p:cNvPr id="7" name="内容占位符 2"/>
          <p:cNvSpPr txBox="1">
            <a:spLocks/>
          </p:cNvSpPr>
          <p:nvPr/>
        </p:nvSpPr>
        <p:spPr bwMode="auto">
          <a:xfrm>
            <a:off x="4724400" y="1828800"/>
            <a:ext cx="41910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r>
              <a:rPr kumimoji="0" lang="en-US" altLang="zh-CN" sz="2000" b="1" i="0" u="none" strike="noStrike" kern="0" cap="none" spc="0" normalizeH="0" baseline="0" noProof="0" dirty="0" smtClean="0">
                <a:ln>
                  <a:noFill/>
                </a:ln>
                <a:solidFill>
                  <a:srgbClr val="C6062F"/>
                </a:solidFill>
                <a:effectLst/>
                <a:uLnTx/>
                <a:uFillTx/>
                <a:latin typeface="+mn-lt"/>
                <a:ea typeface="+mn-ea"/>
                <a:cs typeface="+mn-cs"/>
              </a:rPr>
              <a:t>Vincent </a:t>
            </a:r>
            <a:r>
              <a:rPr kumimoji="0" lang="en-US" altLang="zh-CN" sz="2000" b="1" i="0" u="none" strike="noStrike" kern="0" cap="none" spc="0" normalizeH="0" baseline="0" noProof="0" dirty="0" err="1" smtClean="0">
                <a:ln>
                  <a:noFill/>
                </a:ln>
                <a:solidFill>
                  <a:srgbClr val="C6062F"/>
                </a:solidFill>
                <a:effectLst/>
                <a:uLnTx/>
                <a:uFillTx/>
                <a:latin typeface="+mn-lt"/>
                <a:ea typeface="+mn-ea"/>
                <a:cs typeface="+mn-cs"/>
              </a:rPr>
              <a:t>Rijmen</a:t>
            </a:r>
            <a:r>
              <a:rPr kumimoji="0" lang="zh-CN" altLang="en-US" sz="2000" b="1" i="0" u="none" strike="noStrike" kern="0" cap="none" spc="0" normalizeH="0" baseline="0" noProof="0" dirty="0" smtClean="0">
                <a:ln>
                  <a:noFill/>
                </a:ln>
                <a:solidFill>
                  <a:srgbClr val="C6062F"/>
                </a:solidFill>
                <a:effectLst/>
                <a:uLnTx/>
                <a:uFillTx/>
                <a:latin typeface="+mn-lt"/>
                <a:ea typeface="+mn-ea"/>
                <a:cs typeface="+mn-cs"/>
              </a:rPr>
              <a:t>（</a:t>
            </a:r>
            <a:r>
              <a:rPr kumimoji="0" lang="en-US" altLang="zh-CN" sz="2000" b="1" i="0" u="none" strike="noStrike" kern="0" cap="none" spc="0" normalizeH="0" baseline="0" noProof="0" dirty="0" smtClean="0">
                <a:ln>
                  <a:noFill/>
                </a:ln>
                <a:solidFill>
                  <a:srgbClr val="C6062F"/>
                </a:solidFill>
                <a:effectLst/>
                <a:uLnTx/>
                <a:uFillTx/>
                <a:latin typeface="+mn-lt"/>
                <a:ea typeface="+mn-ea"/>
                <a:cs typeface="+mn-cs"/>
              </a:rPr>
              <a:t>1970-</a:t>
            </a:r>
            <a:r>
              <a:rPr kumimoji="0" lang="zh-CN" altLang="en-US" sz="2000" b="1" i="0" u="none" strike="noStrike" kern="0" cap="none" spc="0" normalizeH="0" baseline="0" noProof="0" dirty="0" smtClean="0">
                <a:ln>
                  <a:noFill/>
                </a:ln>
                <a:solidFill>
                  <a:srgbClr val="C6062F"/>
                </a:solidFill>
                <a:effectLst/>
                <a:uLnTx/>
                <a:uFillTx/>
                <a:latin typeface="+mn-lt"/>
                <a:ea typeface="+mn-ea"/>
                <a:cs typeface="+mn-cs"/>
              </a:rPr>
              <a:t>）</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，比利时密码学家。也是</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hash</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函数</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WHIRLPOOL</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和分组密码</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Anubis</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KHAZAD</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Square</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NOEKEON</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和</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SHARK</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的设计者之一</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1993</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年获得鲁汶大学电子工程专业学位</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1997</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年获得鲁汶大学</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ESAT/COSIC</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实验室的博士学位，并继续在实验室做博士后工作</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8" name="图片 7" descr="Joan Daemen.bmp"/>
          <p:cNvPicPr>
            <a:picLocks noChangeAspect="1"/>
          </p:cNvPicPr>
          <p:nvPr/>
        </p:nvPicPr>
        <p:blipFill>
          <a:blip r:embed="rId2" cstate="print"/>
          <a:stretch>
            <a:fillRect/>
          </a:stretch>
        </p:blipFill>
        <p:spPr>
          <a:xfrm>
            <a:off x="4724400" y="1905000"/>
            <a:ext cx="3733800" cy="4110606"/>
          </a:xfrm>
          <a:prstGeom prst="rect">
            <a:avLst/>
          </a:prstGeom>
        </p:spPr>
      </p:pic>
    </p:spTree>
    <p:extLst>
      <p:ext uri="{BB962C8B-B14F-4D97-AF65-F5344CB8AC3E}">
        <p14:creationId xmlns:p14="http://schemas.microsoft.com/office/powerpoint/2010/main" val="1508962675"/>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zh-CN" altLang="en-US">
                <a:latin typeface="仿宋_GB2312" pitchFamily="49" charset="-122"/>
                <a:ea typeface="仿宋_GB2312" pitchFamily="49" charset="-122"/>
              </a:rPr>
              <a:t>运算概念</a:t>
            </a:r>
          </a:p>
        </p:txBody>
      </p:sp>
      <p:sp>
        <p:nvSpPr>
          <p:cNvPr id="162819" name="Rectangle 3"/>
          <p:cNvSpPr>
            <a:spLocks noGrp="1" noChangeArrowheads="1"/>
          </p:cNvSpPr>
          <p:nvPr>
            <p:ph type="body" idx="1"/>
          </p:nvPr>
        </p:nvSpPr>
        <p:spPr/>
        <p:txBody>
          <a:bodyPr/>
          <a:lstStyle/>
          <a:p>
            <a:r>
              <a:rPr lang="zh-CN" altLang="en-US" dirty="0">
                <a:latin typeface="仿宋_GB2312" pitchFamily="49" charset="-122"/>
                <a:ea typeface="仿宋_GB2312" pitchFamily="49" charset="-122"/>
              </a:rPr>
              <a:t>模数运算</a:t>
            </a:r>
          </a:p>
          <a:p>
            <a:r>
              <a:rPr lang="zh-CN" altLang="en-US" dirty="0">
                <a:latin typeface="仿宋_GB2312" pitchFamily="49" charset="-122"/>
                <a:ea typeface="仿宋_GB2312" pitchFamily="49" charset="-122"/>
              </a:rPr>
              <a:t>模多项式运算</a:t>
            </a:r>
          </a:p>
          <a:p>
            <a:r>
              <a:rPr lang="zh-CN" altLang="en-US" dirty="0">
                <a:latin typeface="仿宋_GB2312" pitchFamily="49" charset="-122"/>
                <a:ea typeface="仿宋_GB2312" pitchFamily="49" charset="-122"/>
              </a:rPr>
              <a:t>进一步运算</a:t>
            </a:r>
            <a:r>
              <a:rPr lang="en-US" altLang="zh-CN" dirty="0">
                <a:latin typeface="仿宋_GB2312" pitchFamily="49" charset="-122"/>
                <a:ea typeface="仿宋_GB2312" pitchFamily="49" charset="-122"/>
              </a:rPr>
              <a:t>:</a:t>
            </a:r>
          </a:p>
          <a:p>
            <a:pPr lvl="1"/>
            <a:r>
              <a:rPr lang="zh-CN" altLang="en-US" dirty="0">
                <a:latin typeface="仿宋_GB2312" pitchFamily="49" charset="-122"/>
                <a:ea typeface="仿宋_GB2312" pitchFamily="49" charset="-122"/>
              </a:rPr>
              <a:t>指数运算</a:t>
            </a:r>
            <a:r>
              <a:rPr lang="en-US" altLang="zh-CN" dirty="0">
                <a:latin typeface="仿宋_GB2312" pitchFamily="49" charset="-122"/>
                <a:ea typeface="仿宋_GB2312" pitchFamily="49" charset="-122"/>
              </a:rPr>
              <a:t>,</a:t>
            </a:r>
            <a:r>
              <a:rPr lang="zh-CN" altLang="en-US" dirty="0">
                <a:latin typeface="仿宋_GB2312" pitchFamily="49" charset="-122"/>
                <a:ea typeface="仿宋_GB2312" pitchFamily="49" charset="-122"/>
              </a:rPr>
              <a:t>逆运算</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r>
              <a:rPr lang="zh-CN" altLang="en-US">
                <a:latin typeface="仿宋_GB2312" pitchFamily="49" charset="-122"/>
                <a:ea typeface="仿宋_GB2312" pitchFamily="49" charset="-122"/>
              </a:rPr>
              <a:t>素数与不可约多项式</a:t>
            </a:r>
          </a:p>
        </p:txBody>
      </p:sp>
      <p:sp>
        <p:nvSpPr>
          <p:cNvPr id="193539" name="Rectangle 3"/>
          <p:cNvSpPr>
            <a:spLocks noGrp="1" noChangeArrowheads="1"/>
          </p:cNvSpPr>
          <p:nvPr>
            <p:ph type="body" idx="1"/>
          </p:nvPr>
        </p:nvSpPr>
        <p:spPr/>
        <p:txBody>
          <a:bodyPr/>
          <a:lstStyle/>
          <a:p>
            <a:r>
              <a:rPr lang="zh-CN" altLang="en-US" dirty="0"/>
              <a:t>素数</a:t>
            </a:r>
            <a:r>
              <a:rPr lang="en-US" altLang="zh-CN" dirty="0"/>
              <a:t>: </a:t>
            </a:r>
            <a:r>
              <a:rPr lang="zh-CN" altLang="en-US" dirty="0"/>
              <a:t>只有因子 </a:t>
            </a:r>
            <a:r>
              <a:rPr lang="en-US" altLang="zh-CN" dirty="0"/>
              <a:t>1 </a:t>
            </a:r>
            <a:r>
              <a:rPr lang="zh-CN" altLang="en-US" dirty="0"/>
              <a:t>和自身</a:t>
            </a:r>
          </a:p>
          <a:p>
            <a:pPr lvl="1"/>
            <a:r>
              <a:rPr lang="en-US" altLang="zh-CN" dirty="0"/>
              <a:t>1 </a:t>
            </a:r>
            <a:r>
              <a:rPr lang="zh-CN" altLang="en-US" dirty="0"/>
              <a:t>是一个平凡素数</a:t>
            </a:r>
          </a:p>
          <a:p>
            <a:pPr lvl="1"/>
            <a:r>
              <a:rPr lang="zh-CN" altLang="en-US" dirty="0"/>
              <a:t>例 </a:t>
            </a:r>
            <a:r>
              <a:rPr lang="en-US" altLang="zh-CN" dirty="0"/>
              <a:t>2,3,5,7 </a:t>
            </a:r>
            <a:r>
              <a:rPr lang="zh-CN" altLang="en-US" dirty="0"/>
              <a:t>是素数</a:t>
            </a:r>
            <a:r>
              <a:rPr lang="en-US" altLang="zh-CN" dirty="0"/>
              <a:t>, 4,6,8,9,10 </a:t>
            </a:r>
            <a:r>
              <a:rPr lang="zh-CN" altLang="en-US" dirty="0"/>
              <a:t>不是</a:t>
            </a:r>
          </a:p>
          <a:p>
            <a:r>
              <a:rPr lang="zh-CN" altLang="en-US" dirty="0"/>
              <a:t>素多项式或不可约多项式</a:t>
            </a:r>
            <a:r>
              <a:rPr lang="en-US" altLang="zh-CN" b="0" dirty="0"/>
              <a:t>irreducible</a:t>
            </a:r>
            <a:r>
              <a:rPr lang="en-US" altLang="zh-CN" dirty="0"/>
              <a:t>: </a:t>
            </a:r>
          </a:p>
          <a:p>
            <a:pPr lvl="1"/>
            <a:r>
              <a:rPr lang="zh-CN" altLang="en-US" dirty="0"/>
              <a:t>不可写成其他因式的乘积</a:t>
            </a:r>
          </a:p>
          <a:p>
            <a:pPr lvl="2"/>
            <a:r>
              <a:rPr lang="zh-CN" altLang="en-US" dirty="0"/>
              <a:t> </a:t>
            </a:r>
            <a:r>
              <a:rPr lang="en-US" altLang="zh-CN" sz="2800" dirty="0">
                <a:latin typeface="Arial Unicode MS" pitchFamily="34" charset="-122"/>
              </a:rPr>
              <a:t>x</a:t>
            </a:r>
            <a:r>
              <a:rPr lang="en-US" altLang="zh-CN" sz="2800" baseline="30000" dirty="0">
                <a:latin typeface="Arial Unicode MS" pitchFamily="34" charset="-122"/>
              </a:rPr>
              <a:t>2</a:t>
            </a:r>
            <a:r>
              <a:rPr lang="en-US" altLang="zh-CN" sz="2800" dirty="0">
                <a:latin typeface="Arial Unicode MS" pitchFamily="34" charset="-122"/>
              </a:rPr>
              <a:t>+x = x × x+1</a:t>
            </a:r>
            <a:r>
              <a:rPr lang="en-US" altLang="zh-CN" sz="2800" dirty="0"/>
              <a:t> </a:t>
            </a:r>
            <a:r>
              <a:rPr lang="zh-CN" altLang="en-US" sz="2800" dirty="0"/>
              <a:t>是非不可约多项式</a:t>
            </a:r>
            <a:r>
              <a:rPr lang="en-US" altLang="zh-CN" sz="2800" dirty="0"/>
              <a:t>;</a:t>
            </a:r>
          </a:p>
          <a:p>
            <a:pPr lvl="2"/>
            <a:r>
              <a:rPr lang="en-US" altLang="zh-CN" sz="2800" dirty="0">
                <a:latin typeface="Arial Unicode MS" pitchFamily="34" charset="-122"/>
              </a:rPr>
              <a:t>x</a:t>
            </a:r>
            <a:r>
              <a:rPr lang="en-US" altLang="zh-CN" sz="2800" baseline="30000" dirty="0">
                <a:latin typeface="Arial Unicode MS" pitchFamily="34" charset="-122"/>
              </a:rPr>
              <a:t>3</a:t>
            </a:r>
            <a:r>
              <a:rPr lang="en-US" altLang="zh-CN" sz="2800" dirty="0">
                <a:latin typeface="Arial Unicode MS" pitchFamily="34" charset="-122"/>
              </a:rPr>
              <a:t>+x+1</a:t>
            </a:r>
            <a:r>
              <a:rPr lang="en-US" altLang="zh-CN" sz="2800" dirty="0"/>
              <a:t> </a:t>
            </a:r>
            <a:r>
              <a:rPr lang="zh-CN" altLang="en-US" sz="2800" dirty="0"/>
              <a:t>是不可约多项式</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混乱</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a:t>
            </a:fld>
            <a:endParaRPr lang="en-US" altLang="zh-CN"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068" y="2580750"/>
            <a:ext cx="6057900" cy="3794972"/>
          </a:xfrm>
          <a:prstGeom prst="rect">
            <a:avLst/>
          </a:prstGeom>
        </p:spPr>
      </p:pic>
      <p:sp>
        <p:nvSpPr>
          <p:cNvPr id="8" name="TextBox 7"/>
          <p:cNvSpPr txBox="1"/>
          <p:nvPr/>
        </p:nvSpPr>
        <p:spPr>
          <a:xfrm>
            <a:off x="5173884" y="4267200"/>
            <a:ext cx="3124200"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2400" b="1" dirty="0" smtClean="0">
                <a:solidFill>
                  <a:srgbClr val="FF00FF"/>
                </a:solidFill>
              </a:rPr>
              <a:t>混乱必须是可逆的！</a:t>
            </a:r>
            <a:endParaRPr lang="zh-CN" altLang="en-US" sz="2400" b="1" dirty="0">
              <a:solidFill>
                <a:srgbClr val="FF00FF"/>
              </a:solidFill>
            </a:endParaRPr>
          </a:p>
        </p:txBody>
      </p:sp>
      <p:sp>
        <p:nvSpPr>
          <p:cNvPr id="9" name="矩形 8"/>
          <p:cNvSpPr/>
          <p:nvPr/>
        </p:nvSpPr>
        <p:spPr>
          <a:xfrm>
            <a:off x="2819400" y="1447800"/>
            <a:ext cx="6172200" cy="1584175"/>
          </a:xfrm>
          <a:prstGeom prst="rect">
            <a:avLst/>
          </a:prstGeom>
        </p:spPr>
        <p:txBody>
          <a:bodyPr wrap="square">
            <a:spAutoFit/>
          </a:bodyPr>
          <a:lstStyle/>
          <a:p>
            <a:pPr marL="457200" indent="-457200">
              <a:buFont typeface="Arial" panose="020B0604020202020204" pitchFamily="34" charset="0"/>
              <a:buChar char="•"/>
            </a:pPr>
            <a:r>
              <a:rPr lang="zh-CN" altLang="en-US" sz="2400" b="1" dirty="0" smtClean="0">
                <a:solidFill>
                  <a:srgbClr val="FF0000"/>
                </a:solidFill>
              </a:rPr>
              <a:t>混</a:t>
            </a:r>
            <a:r>
              <a:rPr lang="zh-CN" altLang="en-US" sz="2400" b="1" dirty="0">
                <a:solidFill>
                  <a:srgbClr val="FF0000"/>
                </a:solidFill>
              </a:rPr>
              <a:t>淆原则（替代）：</a:t>
            </a:r>
            <a:r>
              <a:rPr lang="zh-CN" altLang="en-US" sz="2400" b="1" dirty="0"/>
              <a:t>又称</a:t>
            </a:r>
            <a:r>
              <a:rPr lang="zh-CN" altLang="en-US" sz="2400" b="1" dirty="0">
                <a:solidFill>
                  <a:srgbClr val="FF0000"/>
                </a:solidFill>
              </a:rPr>
              <a:t>混乱原则</a:t>
            </a:r>
            <a:r>
              <a:rPr lang="zh-CN" altLang="en-US" sz="2400" b="1" dirty="0"/>
              <a:t>，指密钥和明文以及密文之间的依赖关系尽可能的复杂化，以防通过统计分析法进行破译</a:t>
            </a:r>
            <a:r>
              <a:rPr lang="en-US" altLang="zh-CN" sz="2400" b="1" dirty="0"/>
              <a:t>(</a:t>
            </a:r>
            <a:r>
              <a:rPr lang="zh-CN" altLang="en-US" sz="2400" b="1" dirty="0"/>
              <a:t>如使用非线性变换</a:t>
            </a:r>
            <a:r>
              <a:rPr lang="en-US" altLang="zh-CN" sz="2400" b="1" dirty="0"/>
              <a:t>)</a:t>
            </a:r>
            <a:endParaRPr lang="zh-CN" altLang="en-US" sz="2400" b="1" dirty="0"/>
          </a:p>
        </p:txBody>
      </p:sp>
      <p:pic>
        <p:nvPicPr>
          <p:cNvPr id="87042" name="Picture 2" descr="https://ss1.bdstatic.com/70cFuXSh_Q1YnxGkpoWK1HF6hhy/it/u=669761023,476577994&amp;fm=27&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04" y="0"/>
            <a:ext cx="2871304"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967089"/>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r>
              <a:rPr lang="zh-CN" altLang="en-US">
                <a:solidFill>
                  <a:srgbClr val="FFFFFF"/>
                </a:solidFill>
                <a:latin typeface="仿宋_GB2312" pitchFamily="49" charset="-122"/>
                <a:ea typeface="仿宋_GB2312" pitchFamily="49" charset="-122"/>
              </a:rPr>
              <a:t>群</a:t>
            </a:r>
            <a:r>
              <a:rPr lang="en-US" altLang="zh-CN">
                <a:solidFill>
                  <a:srgbClr val="FFFFFF"/>
                </a:solidFill>
                <a:latin typeface="仿宋_GB2312" pitchFamily="49" charset="-122"/>
                <a:ea typeface="仿宋_GB2312" pitchFamily="49" charset="-122"/>
              </a:rPr>
              <a:t>.</a:t>
            </a:r>
            <a:r>
              <a:rPr lang="zh-CN" altLang="en-US">
                <a:solidFill>
                  <a:srgbClr val="FFFFFF"/>
                </a:solidFill>
                <a:latin typeface="仿宋_GB2312" pitchFamily="49" charset="-122"/>
                <a:ea typeface="仿宋_GB2312" pitchFamily="49" charset="-122"/>
              </a:rPr>
              <a:t>环</a:t>
            </a:r>
            <a:r>
              <a:rPr lang="en-US" altLang="zh-CN">
                <a:solidFill>
                  <a:srgbClr val="FFFFFF"/>
                </a:solidFill>
                <a:latin typeface="仿宋_GB2312" pitchFamily="49" charset="-122"/>
                <a:ea typeface="仿宋_GB2312" pitchFamily="49" charset="-122"/>
              </a:rPr>
              <a:t>.</a:t>
            </a:r>
            <a:r>
              <a:rPr lang="zh-CN" altLang="en-US">
                <a:solidFill>
                  <a:srgbClr val="FFFFFF"/>
                </a:solidFill>
                <a:latin typeface="仿宋_GB2312" pitchFamily="49" charset="-122"/>
                <a:ea typeface="仿宋_GB2312" pitchFamily="49" charset="-122"/>
              </a:rPr>
              <a:t>域</a:t>
            </a:r>
          </a:p>
        </p:txBody>
      </p:sp>
      <p:sp>
        <p:nvSpPr>
          <p:cNvPr id="202755" name="Rectangle 3"/>
          <p:cNvSpPr>
            <a:spLocks noGrp="1" noChangeArrowheads="1"/>
          </p:cNvSpPr>
          <p:nvPr>
            <p:ph type="body" idx="1"/>
          </p:nvPr>
        </p:nvSpPr>
        <p:spPr/>
        <p:txBody>
          <a:bodyPr/>
          <a:lstStyle/>
          <a:p>
            <a:pPr>
              <a:buFont typeface="Wingdings" pitchFamily="2" charset="2"/>
              <a:buNone/>
            </a:pPr>
            <a:r>
              <a:rPr lang="zh-CN" altLang="en-US" dirty="0">
                <a:latin typeface="仿宋_GB2312" pitchFamily="49" charset="-122"/>
                <a:ea typeface="仿宋_GB2312" pitchFamily="49" charset="-122"/>
              </a:rPr>
              <a:t>群的定义</a:t>
            </a:r>
            <a:r>
              <a:rPr lang="en-US" altLang="zh-CN" dirty="0">
                <a:solidFill>
                  <a:srgbClr val="800080"/>
                </a:solidFill>
              </a:rPr>
              <a:t>:	</a:t>
            </a:r>
          </a:p>
          <a:p>
            <a:pPr>
              <a:buClr>
                <a:srgbClr val="FFFFFF"/>
              </a:buClr>
              <a:buFont typeface="Wingdings" pitchFamily="2" charset="2"/>
              <a:buChar char="u"/>
            </a:pPr>
            <a:r>
              <a:rPr lang="zh-CN" altLang="en-US" dirty="0"/>
              <a:t>一些数字组成的集合 </a:t>
            </a:r>
          </a:p>
          <a:p>
            <a:pPr lvl="1">
              <a:buClr>
                <a:srgbClr val="FFFFFF"/>
              </a:buClr>
              <a:buFont typeface="Wingdings" pitchFamily="2" charset="2"/>
              <a:buChar char="u"/>
            </a:pPr>
            <a:r>
              <a:rPr lang="zh-CN" altLang="en-US" dirty="0"/>
              <a:t>一个加法运算，运算结果属于此集合（封闭性）</a:t>
            </a:r>
          </a:p>
          <a:p>
            <a:pPr lvl="1">
              <a:buClr>
                <a:srgbClr val="FFFFFF"/>
              </a:buClr>
              <a:buFont typeface="Wingdings" pitchFamily="2" charset="2"/>
              <a:buChar char="u"/>
            </a:pPr>
            <a:r>
              <a:rPr lang="zh-CN" altLang="en-US" dirty="0"/>
              <a:t>服从结合律。有单位元，逆元 </a:t>
            </a:r>
          </a:p>
          <a:p>
            <a:pPr lvl="1">
              <a:buClr>
                <a:srgbClr val="FFFFFF"/>
              </a:buClr>
              <a:buFont typeface="Wingdings" pitchFamily="2" charset="2"/>
              <a:buChar char="u"/>
            </a:pPr>
            <a:r>
              <a:rPr lang="zh-CN" altLang="en-US" dirty="0"/>
              <a:t>如果是可交换的，则成为</a:t>
            </a:r>
            <a:r>
              <a:rPr lang="en-US" altLang="zh-CN" b="0" dirty="0" err="1"/>
              <a:t>abelian</a:t>
            </a:r>
            <a:r>
              <a:rPr lang="zh-CN" altLang="en-US" dirty="0">
                <a:latin typeface="仿宋_GB2312" pitchFamily="49" charset="-122"/>
                <a:ea typeface="仿宋_GB2312" pitchFamily="49" charset="-122"/>
              </a:rPr>
              <a:t>群</a:t>
            </a:r>
            <a:endParaRPr lang="zh-CN" altLang="en-US"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r>
              <a:rPr lang="zh-CN" altLang="en-US">
                <a:solidFill>
                  <a:srgbClr val="FFFFFF"/>
                </a:solidFill>
                <a:latin typeface="仿宋_GB2312" pitchFamily="49" charset="-122"/>
                <a:ea typeface="仿宋_GB2312" pitchFamily="49" charset="-122"/>
              </a:rPr>
              <a:t>环</a:t>
            </a:r>
          </a:p>
        </p:txBody>
      </p:sp>
      <p:sp>
        <p:nvSpPr>
          <p:cNvPr id="203779" name="Rectangle 3"/>
          <p:cNvSpPr>
            <a:spLocks noGrp="1" noChangeArrowheads="1"/>
          </p:cNvSpPr>
          <p:nvPr>
            <p:ph type="body" idx="1"/>
          </p:nvPr>
        </p:nvSpPr>
        <p:spPr/>
        <p:txBody>
          <a:bodyPr/>
          <a:lstStyle/>
          <a:p>
            <a:pPr>
              <a:buClr>
                <a:srgbClr val="FFFFFF"/>
              </a:buClr>
              <a:buFont typeface="Wingdings" pitchFamily="2" charset="2"/>
              <a:buChar char="u"/>
            </a:pPr>
            <a:r>
              <a:rPr lang="zh-CN" altLang="en-US" sz="3600" dirty="0"/>
              <a:t>环</a:t>
            </a:r>
            <a:r>
              <a:rPr lang="en-US" altLang="zh-CN" sz="3600" dirty="0"/>
              <a:t>:</a:t>
            </a:r>
            <a:r>
              <a:rPr lang="en-US" altLang="zh-CN" dirty="0"/>
              <a:t> </a:t>
            </a:r>
          </a:p>
          <a:p>
            <a:pPr lvl="1">
              <a:buClr>
                <a:srgbClr val="FFFFFF"/>
              </a:buClr>
              <a:buFont typeface="Wingdings" pitchFamily="2" charset="2"/>
              <a:buChar char="u"/>
            </a:pPr>
            <a:r>
              <a:rPr lang="en-US" altLang="zh-CN" sz="3200" dirty="0" err="1"/>
              <a:t>abelian</a:t>
            </a:r>
            <a:r>
              <a:rPr lang="en-US" altLang="zh-CN" sz="3200" dirty="0"/>
              <a:t> </a:t>
            </a:r>
            <a:r>
              <a:rPr lang="zh-CN" altLang="en-US" sz="3200" dirty="0"/>
              <a:t>群，及一个乘法运算</a:t>
            </a:r>
          </a:p>
          <a:p>
            <a:pPr lvl="1">
              <a:buClr>
                <a:srgbClr val="FFFFFF"/>
              </a:buClr>
              <a:buFont typeface="Wingdings" pitchFamily="2" charset="2"/>
              <a:buChar char="u"/>
            </a:pPr>
            <a:r>
              <a:rPr lang="zh-CN" altLang="en-US" sz="3200" dirty="0"/>
              <a:t>满足结合律与加法的分配律</a:t>
            </a:r>
          </a:p>
          <a:p>
            <a:pPr lvl="1">
              <a:buClr>
                <a:srgbClr val="FFFFFF"/>
              </a:buClr>
              <a:buFont typeface="Wingdings" pitchFamily="2" charset="2"/>
              <a:buChar char="u"/>
            </a:pPr>
            <a:r>
              <a:rPr lang="zh-CN" altLang="en-US" sz="3200" dirty="0" smtClean="0"/>
              <a:t>如果乘法</a:t>
            </a:r>
            <a:r>
              <a:rPr lang="zh-CN" altLang="en-US" sz="3200" dirty="0"/>
              <a:t>满足交换律</a:t>
            </a:r>
            <a:r>
              <a:rPr lang="en-US" altLang="zh-CN" sz="3200" dirty="0"/>
              <a:t>, </a:t>
            </a:r>
            <a:r>
              <a:rPr lang="zh-CN" altLang="en-US" sz="3200" dirty="0"/>
              <a:t>则称交换环</a:t>
            </a:r>
          </a:p>
          <a:p>
            <a:pPr lvl="2">
              <a:buClr>
                <a:srgbClr val="FFFFFF"/>
              </a:buClr>
              <a:buFont typeface="Wingdings" pitchFamily="2" charset="2"/>
              <a:buChar char="u"/>
            </a:pPr>
            <a:r>
              <a:rPr lang="zh-CN" altLang="en-US" sz="3200" dirty="0"/>
              <a:t>例：整数 </a:t>
            </a:r>
            <a:r>
              <a:rPr lang="en-US" altLang="zh-CN" sz="3200" dirty="0"/>
              <a:t>mod N </a:t>
            </a:r>
            <a:r>
              <a:rPr lang="zh-CN" altLang="en-US" sz="3200" dirty="0"/>
              <a:t>（</a:t>
            </a:r>
            <a:r>
              <a:rPr lang="en-US" altLang="zh-CN" sz="3200" dirty="0"/>
              <a:t>for any N </a:t>
            </a:r>
            <a:r>
              <a:rPr lang="zh-CN" altLang="en-US" sz="3200" dirty="0"/>
              <a:t>）</a:t>
            </a:r>
            <a:endParaRPr lang="zh-CN" altLang="en-US"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r>
              <a:rPr lang="zh-CN" altLang="en-US">
                <a:solidFill>
                  <a:srgbClr val="FFFFFF"/>
                </a:solidFill>
                <a:latin typeface="仿宋_GB2312" pitchFamily="49" charset="-122"/>
                <a:ea typeface="仿宋_GB2312" pitchFamily="49" charset="-122"/>
              </a:rPr>
              <a:t>域</a:t>
            </a:r>
          </a:p>
        </p:txBody>
      </p:sp>
      <p:sp>
        <p:nvSpPr>
          <p:cNvPr id="204803" name="Rectangle 3"/>
          <p:cNvSpPr>
            <a:spLocks noGrp="1" noChangeArrowheads="1"/>
          </p:cNvSpPr>
          <p:nvPr>
            <p:ph type="body" idx="1"/>
          </p:nvPr>
        </p:nvSpPr>
        <p:spPr/>
        <p:txBody>
          <a:bodyPr/>
          <a:lstStyle/>
          <a:p>
            <a:pPr>
              <a:buClr>
                <a:srgbClr val="FFFFFF"/>
              </a:buClr>
              <a:buFont typeface="Wingdings" pitchFamily="2" charset="2"/>
              <a:buChar char="u"/>
            </a:pPr>
            <a:r>
              <a:rPr lang="zh-CN" altLang="en-US" sz="4000" dirty="0"/>
              <a:t>域：</a:t>
            </a:r>
          </a:p>
          <a:p>
            <a:pPr lvl="1">
              <a:buClr>
                <a:srgbClr val="FFFFFF"/>
              </a:buClr>
              <a:buFont typeface="Wingdings" pitchFamily="2" charset="2"/>
              <a:buChar char="u"/>
            </a:pPr>
            <a:r>
              <a:rPr lang="en-US" altLang="zh-CN" sz="3600" dirty="0" err="1"/>
              <a:t>abelian</a:t>
            </a:r>
            <a:r>
              <a:rPr lang="en-US" altLang="zh-CN" sz="3600" dirty="0"/>
              <a:t> </a:t>
            </a:r>
            <a:r>
              <a:rPr lang="zh-CN" altLang="en-US" sz="3600" dirty="0"/>
              <a:t>加群</a:t>
            </a:r>
          </a:p>
          <a:p>
            <a:pPr lvl="1">
              <a:buClr>
                <a:srgbClr val="FFFFFF"/>
              </a:buClr>
              <a:buFont typeface="Wingdings" pitchFamily="2" charset="2"/>
              <a:buChar char="u"/>
            </a:pPr>
            <a:r>
              <a:rPr lang="en-US" altLang="zh-CN" sz="3600" dirty="0" err="1"/>
              <a:t>abelian</a:t>
            </a:r>
            <a:r>
              <a:rPr lang="en-US" altLang="zh-CN" sz="3600" dirty="0"/>
              <a:t> </a:t>
            </a:r>
            <a:r>
              <a:rPr lang="zh-CN" altLang="en-US" sz="3600" dirty="0"/>
              <a:t>乘群 </a:t>
            </a:r>
            <a:r>
              <a:rPr lang="en-US" altLang="zh-CN" sz="3600" dirty="0"/>
              <a:t>(ignoring 0)</a:t>
            </a:r>
            <a:r>
              <a:rPr lang="en-US" altLang="zh-CN" dirty="0"/>
              <a:t> </a:t>
            </a:r>
          </a:p>
          <a:p>
            <a:pPr lvl="1">
              <a:buClr>
                <a:srgbClr val="FFFFFF"/>
              </a:buClr>
              <a:buFont typeface="Wingdings" pitchFamily="2" charset="2"/>
              <a:buChar char="u"/>
            </a:pPr>
            <a:r>
              <a:rPr lang="zh-CN" altLang="en-US" sz="3600" dirty="0"/>
              <a:t>环 </a:t>
            </a:r>
          </a:p>
          <a:p>
            <a:pPr lvl="2">
              <a:buClr>
                <a:srgbClr val="FFFFFF"/>
              </a:buClr>
              <a:buFont typeface="Wingdings" pitchFamily="2" charset="2"/>
              <a:buChar char="u"/>
            </a:pPr>
            <a:r>
              <a:rPr lang="zh-CN" altLang="en-US" sz="3200" dirty="0"/>
              <a:t>例： </a:t>
            </a:r>
            <a:r>
              <a:rPr lang="en-US" altLang="zh-CN" sz="3200" dirty="0"/>
              <a:t>integers mod P </a:t>
            </a:r>
            <a:r>
              <a:rPr lang="zh-CN" altLang="en-US" sz="3200" dirty="0"/>
              <a:t>（ </a:t>
            </a:r>
            <a:r>
              <a:rPr lang="en-US" altLang="zh-CN" sz="3200" dirty="0"/>
              <a:t>P </a:t>
            </a:r>
            <a:r>
              <a:rPr lang="zh-CN" altLang="en-US" sz="3200" dirty="0"/>
              <a:t>为素数）</a:t>
            </a:r>
            <a:endParaRPr lang="zh-CN" altLang="en-US"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altLang="zh-CN">
                <a:solidFill>
                  <a:srgbClr val="FFFFFF"/>
                </a:solidFill>
                <a:latin typeface="仿宋_GB2312" pitchFamily="49" charset="-122"/>
                <a:ea typeface="仿宋_GB2312" pitchFamily="49" charset="-122"/>
              </a:rPr>
              <a:t>Galois </a:t>
            </a:r>
            <a:r>
              <a:rPr lang="zh-CN" altLang="en-US">
                <a:solidFill>
                  <a:srgbClr val="FFFFFF"/>
                </a:solidFill>
                <a:latin typeface="仿宋_GB2312" pitchFamily="49" charset="-122"/>
                <a:ea typeface="仿宋_GB2312" pitchFamily="49" charset="-122"/>
              </a:rPr>
              <a:t>域</a:t>
            </a:r>
          </a:p>
        </p:txBody>
      </p:sp>
      <p:sp>
        <p:nvSpPr>
          <p:cNvPr id="205827" name="Rectangle 3"/>
          <p:cNvSpPr>
            <a:spLocks noGrp="1" noChangeArrowheads="1"/>
          </p:cNvSpPr>
          <p:nvPr>
            <p:ph type="body" idx="1"/>
          </p:nvPr>
        </p:nvSpPr>
        <p:spPr/>
        <p:txBody>
          <a:bodyPr/>
          <a:lstStyle/>
          <a:p>
            <a:pPr>
              <a:buClr>
                <a:srgbClr val="FFFFFF"/>
              </a:buClr>
              <a:buFont typeface="Wingdings" pitchFamily="2" charset="2"/>
              <a:buChar char="u"/>
            </a:pPr>
            <a:r>
              <a:rPr lang="zh-CN" altLang="en-US" dirty="0"/>
              <a:t>如果  </a:t>
            </a:r>
            <a:r>
              <a:rPr lang="en-US" altLang="zh-CN" i="1" dirty="0"/>
              <a:t>p</a:t>
            </a:r>
            <a:r>
              <a:rPr lang="zh-CN" altLang="en-US" dirty="0"/>
              <a:t>是素数</a:t>
            </a:r>
            <a:r>
              <a:rPr lang="en-US" altLang="zh-CN" dirty="0"/>
              <a:t>,</a:t>
            </a:r>
            <a:r>
              <a:rPr lang="zh-CN" altLang="en-US" dirty="0"/>
              <a:t>则模运算</a:t>
            </a:r>
            <a:r>
              <a:rPr lang="en-US" altLang="zh-CN" dirty="0"/>
              <a:t>modulo </a:t>
            </a:r>
            <a:r>
              <a:rPr lang="en-US" altLang="zh-CN" i="1" dirty="0"/>
              <a:t>p</a:t>
            </a:r>
            <a:r>
              <a:rPr lang="en-US" altLang="zh-CN" dirty="0"/>
              <a:t> </a:t>
            </a:r>
            <a:r>
              <a:rPr lang="zh-CN" altLang="en-US" dirty="0"/>
              <a:t>形成 </a:t>
            </a:r>
            <a:r>
              <a:rPr lang="en-US" altLang="zh-CN" dirty="0"/>
              <a:t>Galois Field modulo p .</a:t>
            </a:r>
            <a:r>
              <a:rPr lang="zh-CN" altLang="en-US" dirty="0"/>
              <a:t>记为： </a:t>
            </a:r>
            <a:r>
              <a:rPr lang="en-US" altLang="zh-CN" dirty="0"/>
              <a:t>GF(p) </a:t>
            </a:r>
          </a:p>
          <a:p>
            <a:pPr>
              <a:buClr>
                <a:srgbClr val="FFFFFF"/>
              </a:buClr>
              <a:buFont typeface="Wingdings" pitchFamily="2" charset="2"/>
              <a:buChar char="u"/>
            </a:pPr>
            <a:r>
              <a:rPr lang="zh-CN" altLang="en-US" dirty="0"/>
              <a:t>许多加密运算需要指数运算</a:t>
            </a:r>
            <a:r>
              <a:rPr lang="en-US" altLang="zh-CN" dirty="0"/>
              <a:t>, </a:t>
            </a:r>
            <a:r>
              <a:rPr lang="en-US" altLang="zh-CN" dirty="0">
                <a:latin typeface="仿宋_GB2312" pitchFamily="49" charset="-122"/>
                <a:ea typeface="仿宋_GB2312" pitchFamily="49" charset="-122"/>
              </a:rPr>
              <a:t>GF(p) </a:t>
            </a:r>
            <a:r>
              <a:rPr lang="zh-CN" altLang="en-US" dirty="0">
                <a:latin typeface="仿宋_GB2312" pitchFamily="49" charset="-122"/>
                <a:ea typeface="仿宋_GB2312" pitchFamily="49" charset="-122"/>
              </a:rPr>
              <a:t>中的指数运算</a:t>
            </a:r>
            <a:endParaRPr lang="zh-CN" altLang="en-US" dirty="0"/>
          </a:p>
          <a:p>
            <a:pPr lvl="1">
              <a:buClr>
                <a:srgbClr val="FFFFFF"/>
              </a:buClr>
              <a:buFont typeface="Wingdings" pitchFamily="2" charset="2"/>
              <a:buChar char="u"/>
            </a:pPr>
            <a:r>
              <a:rPr lang="en-US" altLang="zh-CN" dirty="0">
                <a:latin typeface="Arial Unicode MS" pitchFamily="34" charset="-122"/>
              </a:rPr>
              <a:t>b = a</a:t>
            </a:r>
            <a:r>
              <a:rPr lang="en-US" altLang="zh-CN" baseline="30000" dirty="0">
                <a:latin typeface="Arial Unicode MS" pitchFamily="34" charset="-122"/>
              </a:rPr>
              <a:t>e</a:t>
            </a:r>
            <a:r>
              <a:rPr lang="en-US" altLang="zh-CN" dirty="0">
                <a:latin typeface="Arial Unicode MS" pitchFamily="34" charset="-122"/>
              </a:rPr>
              <a:t> mod p</a:t>
            </a:r>
          </a:p>
          <a:p>
            <a:pPr lvl="2">
              <a:buClr>
                <a:srgbClr val="FFFFFF"/>
              </a:buClr>
              <a:buFont typeface="Wingdings" pitchFamily="2" charset="2"/>
              <a:buChar char="u"/>
            </a:pPr>
            <a:r>
              <a:rPr lang="zh-CN" altLang="en-US" dirty="0"/>
              <a:t>重复乘法运算</a:t>
            </a:r>
          </a:p>
          <a:p>
            <a:pPr lvl="2">
              <a:buClr>
                <a:srgbClr val="FFFFFF"/>
              </a:buClr>
              <a:buFont typeface="Wingdings" pitchFamily="2" charset="2"/>
              <a:buChar char="u"/>
            </a:pPr>
            <a:r>
              <a:rPr lang="en-US" altLang="zh-CN" dirty="0" err="1"/>
              <a:t>eg</a:t>
            </a:r>
            <a:r>
              <a:rPr lang="en-US" altLang="zh-CN" dirty="0"/>
              <a:t>. </a:t>
            </a:r>
            <a:r>
              <a:rPr lang="en-US" altLang="zh-CN" dirty="0">
                <a:latin typeface="Arial Unicode MS" pitchFamily="34" charset="-122"/>
              </a:rPr>
              <a:t>7</a:t>
            </a:r>
            <a:r>
              <a:rPr lang="en-US" altLang="zh-CN" baseline="30000" dirty="0">
                <a:latin typeface="Arial Unicode MS" pitchFamily="34" charset="-122"/>
              </a:rPr>
              <a:t>5</a:t>
            </a:r>
            <a:r>
              <a:rPr lang="en-US" altLang="zh-CN" dirty="0">
                <a:latin typeface="Arial Unicode MS" pitchFamily="34" charset="-122"/>
              </a:rPr>
              <a:t> = 7.7.7.7.7</a:t>
            </a:r>
            <a:r>
              <a:rPr lang="en-US" altLang="zh-CN" dirty="0"/>
              <a:t> </a:t>
            </a:r>
          </a:p>
          <a:p>
            <a:pPr lvl="1">
              <a:buClr>
                <a:srgbClr val="FFFFFF"/>
              </a:buClr>
              <a:buFont typeface="Wingdings" pitchFamily="2" charset="2"/>
              <a:buChar char="u"/>
            </a:pPr>
            <a:r>
              <a:rPr lang="zh-CN" altLang="en-US" dirty="0"/>
              <a:t>计算指数的快速有效算法</a:t>
            </a:r>
          </a:p>
          <a:p>
            <a:pPr lvl="2">
              <a:buClr>
                <a:srgbClr val="FFFFFF"/>
              </a:buClr>
              <a:buFont typeface="Wingdings" pitchFamily="2" charset="2"/>
              <a:buChar char="u"/>
            </a:pPr>
            <a:r>
              <a:rPr lang="zh-CN" altLang="en-US" dirty="0"/>
              <a:t>思想：重复平方运算</a:t>
            </a:r>
          </a:p>
          <a:p>
            <a:pPr lvl="2">
              <a:buClr>
                <a:srgbClr val="FFFFFF"/>
              </a:buClr>
              <a:buFont typeface="Wingdings" pitchFamily="2" charset="2"/>
              <a:buChar char="u"/>
            </a:pPr>
            <a:r>
              <a:rPr lang="zh-CN" altLang="en-US" dirty="0"/>
              <a:t>计算最终结果的乘法运算</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990033"/>
                </a:solidFill>
              </a:rPr>
              <a:t>AES</a:t>
            </a:r>
            <a:r>
              <a:rPr lang="zh-CN" altLang="en-US" dirty="0" smtClean="0">
                <a:solidFill>
                  <a:srgbClr val="990033"/>
                </a:solidFill>
              </a:rPr>
              <a:t>算法的数学基础</a:t>
            </a:r>
            <a:endParaRPr lang="zh-CN" altLang="en-US" dirty="0"/>
          </a:p>
        </p:txBody>
      </p:sp>
      <p:sp>
        <p:nvSpPr>
          <p:cNvPr id="3" name="内容占位符 2"/>
          <p:cNvSpPr>
            <a:spLocks noGrp="1"/>
          </p:cNvSpPr>
          <p:nvPr>
            <p:ph idx="1"/>
          </p:nvPr>
        </p:nvSpPr>
        <p:spPr/>
        <p:txBody>
          <a:bodyPr/>
          <a:lstStyle/>
          <a:p>
            <a:pPr marL="457200" indent="-457200"/>
            <a:r>
              <a:rPr kumimoji="1" lang="en-US" altLang="zh-CN" dirty="0" smtClean="0"/>
              <a:t>AES</a:t>
            </a:r>
            <a:r>
              <a:rPr kumimoji="1" lang="zh-CN" altLang="en-US" dirty="0" smtClean="0"/>
              <a:t>中运算是按</a:t>
            </a:r>
            <a:r>
              <a:rPr kumimoji="1" lang="zh-CN" altLang="en-US" dirty="0" smtClean="0">
                <a:solidFill>
                  <a:srgbClr val="FF0000"/>
                </a:solidFill>
              </a:rPr>
              <a:t>字节</a:t>
            </a:r>
            <a:r>
              <a:rPr kumimoji="1" lang="zh-CN" altLang="en-US" dirty="0" smtClean="0"/>
              <a:t>或</a:t>
            </a:r>
            <a:r>
              <a:rPr kumimoji="1" lang="zh-CN" altLang="en-US" dirty="0"/>
              <a:t>（</a:t>
            </a:r>
            <a:r>
              <a:rPr kumimoji="1" lang="en-US" altLang="zh-CN" dirty="0" smtClean="0"/>
              <a:t>4</a:t>
            </a:r>
            <a:r>
              <a:rPr kumimoji="1" lang="zh-CN" altLang="en-US" dirty="0" smtClean="0"/>
              <a:t>字节</a:t>
            </a:r>
            <a:r>
              <a:rPr kumimoji="1" lang="zh-CN" altLang="en-US" dirty="0"/>
              <a:t>的）</a:t>
            </a:r>
            <a:r>
              <a:rPr kumimoji="1" lang="zh-CN" altLang="en-US" b="1" dirty="0" smtClean="0">
                <a:solidFill>
                  <a:srgbClr val="FF00FF"/>
                </a:solidFill>
              </a:rPr>
              <a:t>字</a:t>
            </a:r>
            <a:r>
              <a:rPr kumimoji="1" lang="zh-CN" altLang="en-US" dirty="0" smtClean="0"/>
              <a:t>定义的</a:t>
            </a:r>
            <a:endParaRPr kumimoji="1" lang="en-US" altLang="zh-CN" dirty="0" smtClean="0"/>
          </a:p>
          <a:p>
            <a:pPr marL="857250" lvl="1" indent="-457200"/>
            <a:r>
              <a:rPr kumimoji="1" lang="zh-CN" altLang="en-US" dirty="0" smtClean="0"/>
              <a:t>一个</a:t>
            </a:r>
            <a:r>
              <a:rPr kumimoji="1" lang="zh-CN" altLang="en-US" b="1" dirty="0" smtClean="0">
                <a:solidFill>
                  <a:srgbClr val="FF0000"/>
                </a:solidFill>
              </a:rPr>
              <a:t>字节</a:t>
            </a:r>
            <a:r>
              <a:rPr kumimoji="1" lang="zh-CN" altLang="en-US" dirty="0" smtClean="0"/>
              <a:t>看成是系数在有限域</a:t>
            </a:r>
            <a:r>
              <a:rPr kumimoji="1" lang="en-US" altLang="zh-CN" dirty="0" smtClean="0"/>
              <a:t>GF(2)</a:t>
            </a:r>
            <a:r>
              <a:rPr kumimoji="1" lang="zh-CN" altLang="en-US" dirty="0" smtClean="0"/>
              <a:t>上的次数小于</a:t>
            </a:r>
            <a:r>
              <a:rPr kumimoji="1" lang="en-US" altLang="zh-CN" dirty="0" smtClean="0"/>
              <a:t>8</a:t>
            </a:r>
            <a:r>
              <a:rPr kumimoji="1" lang="zh-CN" altLang="en-US" dirty="0" smtClean="0"/>
              <a:t>的多项式</a:t>
            </a:r>
            <a:r>
              <a:rPr kumimoji="1" lang="en-US" altLang="zh-CN" dirty="0" smtClean="0">
                <a:solidFill>
                  <a:srgbClr val="800000"/>
                </a:solidFill>
              </a:rPr>
              <a:t>(</a:t>
            </a:r>
            <a:r>
              <a:rPr kumimoji="1" lang="zh-CN" altLang="en-US" dirty="0" smtClean="0">
                <a:solidFill>
                  <a:srgbClr val="800000"/>
                </a:solidFill>
              </a:rPr>
              <a:t>即看成有限域</a:t>
            </a:r>
            <a:r>
              <a:rPr kumimoji="1" lang="en-US" altLang="zh-CN" dirty="0" smtClean="0">
                <a:solidFill>
                  <a:srgbClr val="800000"/>
                </a:solidFill>
              </a:rPr>
              <a:t>GF(2</a:t>
            </a:r>
            <a:r>
              <a:rPr kumimoji="1" lang="en-US" altLang="zh-CN" baseline="30000" dirty="0" smtClean="0">
                <a:solidFill>
                  <a:srgbClr val="800000"/>
                </a:solidFill>
              </a:rPr>
              <a:t>8</a:t>
            </a:r>
            <a:r>
              <a:rPr kumimoji="1" lang="en-US" altLang="zh-CN" dirty="0" smtClean="0">
                <a:solidFill>
                  <a:srgbClr val="800000"/>
                </a:solidFill>
              </a:rPr>
              <a:t>)</a:t>
            </a:r>
            <a:r>
              <a:rPr kumimoji="1" lang="zh-CN" altLang="en-US" dirty="0" smtClean="0">
                <a:solidFill>
                  <a:srgbClr val="800000"/>
                </a:solidFill>
              </a:rPr>
              <a:t>中的一个元素</a:t>
            </a:r>
            <a:r>
              <a:rPr kumimoji="1" lang="en-US" altLang="zh-CN" dirty="0" smtClean="0">
                <a:solidFill>
                  <a:srgbClr val="800000"/>
                </a:solidFill>
              </a:rPr>
              <a:t>)</a:t>
            </a:r>
          </a:p>
          <a:p>
            <a:pPr marL="857250" lvl="1" indent="-457200"/>
            <a:r>
              <a:rPr kumimoji="1" lang="zh-CN" altLang="en-US" dirty="0" smtClean="0"/>
              <a:t>一个</a:t>
            </a:r>
            <a:r>
              <a:rPr kumimoji="1" lang="zh-CN" altLang="en-US" b="1" dirty="0" smtClean="0">
                <a:solidFill>
                  <a:srgbClr val="FF0000"/>
                </a:solidFill>
              </a:rPr>
              <a:t>字</a:t>
            </a:r>
            <a:r>
              <a:rPr kumimoji="1" lang="zh-CN" altLang="en-US" dirty="0" smtClean="0"/>
              <a:t>看成是系数在有限域</a:t>
            </a:r>
            <a:r>
              <a:rPr kumimoji="1" lang="en-US" altLang="zh-CN" dirty="0" smtClean="0"/>
              <a:t>GF(2</a:t>
            </a:r>
            <a:r>
              <a:rPr kumimoji="1" lang="en-US" altLang="zh-CN" baseline="30000" dirty="0" smtClean="0"/>
              <a:t>8</a:t>
            </a:r>
            <a:r>
              <a:rPr kumimoji="1" lang="en-US" altLang="zh-CN" dirty="0" smtClean="0"/>
              <a:t>) </a:t>
            </a:r>
            <a:r>
              <a:rPr kumimoji="1" lang="zh-CN" altLang="en-US" dirty="0" smtClean="0"/>
              <a:t>上，且次数小于</a:t>
            </a:r>
            <a:r>
              <a:rPr kumimoji="1" lang="en-US" altLang="zh-CN" dirty="0" smtClean="0"/>
              <a:t>4</a:t>
            </a:r>
            <a:r>
              <a:rPr kumimoji="1" lang="zh-CN" altLang="en-US" dirty="0" smtClean="0"/>
              <a:t>的多项式</a:t>
            </a:r>
            <a:endParaRPr kumimoji="1" lang="en-US" altLang="zh-CN" dirty="0" smtClean="0"/>
          </a:p>
          <a:p>
            <a:r>
              <a:rPr kumimoji="1" lang="zh-CN" altLang="en-US" sz="2200" dirty="0" smtClean="0">
                <a:solidFill>
                  <a:srgbClr val="990033"/>
                </a:solidFill>
              </a:rPr>
              <a:t> 有限域</a:t>
            </a:r>
            <a:r>
              <a:rPr kumimoji="1" lang="en-US" altLang="zh-CN" sz="2200" dirty="0" smtClean="0">
                <a:solidFill>
                  <a:srgbClr val="990033"/>
                </a:solidFill>
              </a:rPr>
              <a:t>GF(</a:t>
            </a:r>
            <a:r>
              <a:rPr kumimoji="1" lang="en-US" altLang="zh-CN" sz="2200" dirty="0" smtClean="0">
                <a:solidFill>
                  <a:srgbClr val="800000"/>
                </a:solidFill>
              </a:rPr>
              <a:t>2</a:t>
            </a:r>
            <a:r>
              <a:rPr kumimoji="1" lang="en-US" altLang="zh-CN" sz="2200" baseline="30000" dirty="0" smtClean="0">
                <a:solidFill>
                  <a:srgbClr val="800000"/>
                </a:solidFill>
              </a:rPr>
              <a:t>8</a:t>
            </a:r>
            <a:r>
              <a:rPr kumimoji="1" lang="en-US" altLang="zh-CN" sz="2200" dirty="0" smtClean="0">
                <a:solidFill>
                  <a:srgbClr val="990033"/>
                </a:solidFill>
              </a:rPr>
              <a:t>) </a:t>
            </a:r>
            <a:endParaRPr kumimoji="1" lang="en-US" altLang="zh-CN" sz="2200" dirty="0" smtClean="0"/>
          </a:p>
          <a:p>
            <a:pPr marL="457200" indent="-457200">
              <a:lnSpc>
                <a:spcPct val="125000"/>
              </a:lnSpc>
              <a:buNone/>
            </a:pPr>
            <a:r>
              <a:rPr kumimoji="1" lang="zh-CN" altLang="en-US" sz="2200" dirty="0" smtClean="0">
                <a:latin typeface="Times New Roman" pitchFamily="18" charset="0"/>
              </a:rPr>
              <a:t>       </a:t>
            </a:r>
            <a:r>
              <a:rPr kumimoji="1" lang="zh-CN" altLang="en-US" sz="2200" dirty="0">
                <a:latin typeface="Times New Roman" pitchFamily="18" charset="0"/>
              </a:rPr>
              <a:t>把</a:t>
            </a:r>
            <a:r>
              <a:rPr kumimoji="1" lang="zh-CN" altLang="en-US" sz="2200" dirty="0" smtClean="0">
                <a:latin typeface="Times New Roman" pitchFamily="18" charset="0"/>
              </a:rPr>
              <a:t>字节</a:t>
            </a:r>
            <a:r>
              <a:rPr kumimoji="1" lang="en-US" altLang="zh-CN" sz="2200" dirty="0" smtClean="0">
                <a:latin typeface="Times New Roman" pitchFamily="18" charset="0"/>
              </a:rPr>
              <a:t>b</a:t>
            </a:r>
            <a:r>
              <a:rPr kumimoji="1" lang="en-US" altLang="zh-CN" sz="2200" baseline="-25000" dirty="0" smtClean="0">
                <a:latin typeface="Times New Roman" pitchFamily="18" charset="0"/>
              </a:rPr>
              <a:t>7</a:t>
            </a:r>
            <a:r>
              <a:rPr kumimoji="1" lang="en-US" altLang="zh-CN" sz="2200" dirty="0" smtClean="0">
                <a:latin typeface="Times New Roman" pitchFamily="18" charset="0"/>
              </a:rPr>
              <a:t>b</a:t>
            </a:r>
            <a:r>
              <a:rPr kumimoji="1" lang="en-US" altLang="zh-CN" sz="2200" baseline="-25000" dirty="0" smtClean="0">
                <a:latin typeface="Times New Roman" pitchFamily="18" charset="0"/>
              </a:rPr>
              <a:t>6</a:t>
            </a:r>
            <a:r>
              <a:rPr kumimoji="1" lang="en-US" altLang="zh-CN" sz="2200" dirty="0" smtClean="0">
                <a:latin typeface="Times New Roman" pitchFamily="18" charset="0"/>
              </a:rPr>
              <a:t>b</a:t>
            </a:r>
            <a:r>
              <a:rPr kumimoji="1" lang="en-US" altLang="zh-CN" sz="2200" baseline="-25000" dirty="0" smtClean="0">
                <a:latin typeface="Times New Roman" pitchFamily="18" charset="0"/>
              </a:rPr>
              <a:t>5</a:t>
            </a:r>
            <a:r>
              <a:rPr kumimoji="1" lang="en-US" altLang="zh-CN" sz="2200" dirty="0" smtClean="0">
                <a:latin typeface="Times New Roman" pitchFamily="18" charset="0"/>
              </a:rPr>
              <a:t>b</a:t>
            </a:r>
            <a:r>
              <a:rPr kumimoji="1" lang="en-US" altLang="zh-CN" sz="2200" baseline="-25000" dirty="0" smtClean="0">
                <a:latin typeface="Times New Roman" pitchFamily="18" charset="0"/>
              </a:rPr>
              <a:t>4</a:t>
            </a:r>
            <a:r>
              <a:rPr kumimoji="1" lang="en-US" altLang="zh-CN" sz="2200" dirty="0" smtClean="0">
                <a:latin typeface="Times New Roman" pitchFamily="18" charset="0"/>
              </a:rPr>
              <a:t>b</a:t>
            </a:r>
            <a:r>
              <a:rPr kumimoji="1" lang="en-US" altLang="zh-CN" sz="2200" baseline="-25000" dirty="0" smtClean="0">
                <a:latin typeface="Times New Roman" pitchFamily="18" charset="0"/>
              </a:rPr>
              <a:t>3</a:t>
            </a:r>
            <a:r>
              <a:rPr kumimoji="1" lang="en-US" altLang="zh-CN" sz="2200" dirty="0" smtClean="0">
                <a:latin typeface="Times New Roman" pitchFamily="18" charset="0"/>
              </a:rPr>
              <a:t>b</a:t>
            </a:r>
            <a:r>
              <a:rPr kumimoji="1" lang="en-US" altLang="zh-CN" sz="2200" baseline="-25000" dirty="0" smtClean="0">
                <a:latin typeface="Times New Roman" pitchFamily="18" charset="0"/>
              </a:rPr>
              <a:t>2</a:t>
            </a:r>
            <a:r>
              <a:rPr kumimoji="1" lang="en-US" altLang="zh-CN" sz="2200" dirty="0" smtClean="0">
                <a:latin typeface="Times New Roman" pitchFamily="18" charset="0"/>
              </a:rPr>
              <a:t>b</a:t>
            </a:r>
            <a:r>
              <a:rPr kumimoji="1" lang="en-US" altLang="zh-CN" sz="2200" baseline="-25000" dirty="0" smtClean="0">
                <a:latin typeface="Times New Roman" pitchFamily="18" charset="0"/>
              </a:rPr>
              <a:t>1</a:t>
            </a:r>
            <a:r>
              <a:rPr kumimoji="1" lang="en-US" altLang="zh-CN" sz="2200" dirty="0" smtClean="0">
                <a:latin typeface="Times New Roman" pitchFamily="18" charset="0"/>
              </a:rPr>
              <a:t>b</a:t>
            </a:r>
            <a:r>
              <a:rPr kumimoji="1" lang="en-US" altLang="zh-CN" sz="2200" baseline="-25000" dirty="0" smtClean="0">
                <a:latin typeface="Times New Roman" pitchFamily="18" charset="0"/>
              </a:rPr>
              <a:t>0</a:t>
            </a:r>
            <a:r>
              <a:rPr kumimoji="1" lang="zh-CN" altLang="en-US" sz="2200" dirty="0" smtClean="0">
                <a:latin typeface="Times New Roman" pitchFamily="18" charset="0"/>
              </a:rPr>
              <a:t>看成是系数在</a:t>
            </a:r>
            <a:r>
              <a:rPr kumimoji="1" lang="en-US" altLang="zh-CN" sz="2200" dirty="0" smtClean="0">
                <a:latin typeface="Times New Roman" pitchFamily="18" charset="0"/>
              </a:rPr>
              <a:t>{0, 1}</a:t>
            </a:r>
            <a:r>
              <a:rPr kumimoji="1" lang="zh-CN" altLang="en-US" sz="2200" dirty="0" smtClean="0">
                <a:latin typeface="Times New Roman" pitchFamily="18" charset="0"/>
              </a:rPr>
              <a:t>中取值的多项式：</a:t>
            </a:r>
          </a:p>
          <a:p>
            <a:pPr marL="457200" indent="-457200" eaLnBrk="1" hangingPunct="1">
              <a:lnSpc>
                <a:spcPct val="125000"/>
              </a:lnSpc>
              <a:buNone/>
            </a:pPr>
            <a:r>
              <a:rPr kumimoji="1" lang="zh-CN" altLang="en-US" sz="2200" dirty="0" smtClean="0">
                <a:latin typeface="Times New Roman" pitchFamily="18" charset="0"/>
              </a:rPr>
              <a:t>               </a:t>
            </a:r>
            <a:r>
              <a:rPr kumimoji="1" lang="en-US" altLang="zh-CN" sz="2200" dirty="0" smtClean="0">
                <a:latin typeface="Times New Roman" pitchFamily="18" charset="0"/>
              </a:rPr>
              <a:t>b</a:t>
            </a:r>
            <a:r>
              <a:rPr kumimoji="1" lang="en-US" altLang="zh-CN" sz="2200" baseline="-25000" dirty="0" smtClean="0">
                <a:latin typeface="Times New Roman" pitchFamily="18" charset="0"/>
              </a:rPr>
              <a:t>7 </a:t>
            </a:r>
            <a:r>
              <a:rPr kumimoji="1" lang="en-US" altLang="zh-CN" sz="2200" dirty="0" smtClean="0">
                <a:latin typeface="Times New Roman" pitchFamily="18" charset="0"/>
              </a:rPr>
              <a:t>x</a:t>
            </a:r>
            <a:r>
              <a:rPr kumimoji="1" lang="en-US" altLang="zh-CN" sz="2200" baseline="30000" dirty="0" smtClean="0">
                <a:latin typeface="Times New Roman" pitchFamily="18" charset="0"/>
              </a:rPr>
              <a:t>7 </a:t>
            </a:r>
            <a:r>
              <a:rPr kumimoji="1" lang="en-US" altLang="zh-CN" sz="2200" dirty="0" smtClean="0">
                <a:latin typeface="Times New Roman" pitchFamily="18" charset="0"/>
              </a:rPr>
              <a:t>+</a:t>
            </a:r>
            <a:r>
              <a:rPr kumimoji="1" lang="en-US" altLang="zh-CN" sz="2200" baseline="-25000" dirty="0" smtClean="0">
                <a:latin typeface="Times New Roman" pitchFamily="18" charset="0"/>
              </a:rPr>
              <a:t> </a:t>
            </a:r>
            <a:r>
              <a:rPr kumimoji="1" lang="en-US" altLang="zh-CN" sz="2200" dirty="0" smtClean="0">
                <a:latin typeface="Times New Roman" pitchFamily="18" charset="0"/>
              </a:rPr>
              <a:t>b</a:t>
            </a:r>
            <a:r>
              <a:rPr kumimoji="1" lang="en-US" altLang="zh-CN" sz="2200" baseline="-25000" dirty="0" smtClean="0">
                <a:latin typeface="Times New Roman" pitchFamily="18" charset="0"/>
              </a:rPr>
              <a:t>6 </a:t>
            </a:r>
            <a:r>
              <a:rPr kumimoji="1" lang="en-US" altLang="zh-CN" sz="2200" dirty="0" smtClean="0">
                <a:latin typeface="Times New Roman" pitchFamily="18" charset="0"/>
              </a:rPr>
              <a:t>x</a:t>
            </a:r>
            <a:r>
              <a:rPr kumimoji="1" lang="en-US" altLang="zh-CN" sz="2200" baseline="30000" dirty="0" smtClean="0">
                <a:latin typeface="Times New Roman" pitchFamily="18" charset="0"/>
              </a:rPr>
              <a:t>6 </a:t>
            </a:r>
            <a:r>
              <a:rPr kumimoji="1" lang="en-US" altLang="zh-CN" sz="2200" dirty="0" smtClean="0">
                <a:latin typeface="Times New Roman" pitchFamily="18" charset="0"/>
              </a:rPr>
              <a:t>+</a:t>
            </a:r>
            <a:r>
              <a:rPr kumimoji="1" lang="en-US" altLang="zh-CN" sz="2200" baseline="-25000" dirty="0" smtClean="0">
                <a:latin typeface="Times New Roman" pitchFamily="18" charset="0"/>
              </a:rPr>
              <a:t> </a:t>
            </a:r>
            <a:r>
              <a:rPr kumimoji="1" lang="en-US" altLang="zh-CN" sz="2200" dirty="0" smtClean="0">
                <a:latin typeface="Times New Roman" pitchFamily="18" charset="0"/>
              </a:rPr>
              <a:t>b</a:t>
            </a:r>
            <a:r>
              <a:rPr kumimoji="1" lang="en-US" altLang="zh-CN" sz="2200" baseline="-25000" dirty="0" smtClean="0">
                <a:latin typeface="Times New Roman" pitchFamily="18" charset="0"/>
              </a:rPr>
              <a:t>5 </a:t>
            </a:r>
            <a:r>
              <a:rPr kumimoji="1" lang="en-US" altLang="zh-CN" sz="2200" dirty="0" smtClean="0">
                <a:latin typeface="Times New Roman" pitchFamily="18" charset="0"/>
              </a:rPr>
              <a:t>x</a:t>
            </a:r>
            <a:r>
              <a:rPr kumimoji="1" lang="en-US" altLang="zh-CN" sz="2200" baseline="30000" dirty="0" smtClean="0">
                <a:latin typeface="Times New Roman" pitchFamily="18" charset="0"/>
              </a:rPr>
              <a:t>5 </a:t>
            </a:r>
            <a:r>
              <a:rPr kumimoji="1" lang="en-US" altLang="zh-CN" sz="2200" dirty="0" smtClean="0">
                <a:latin typeface="Times New Roman" pitchFamily="18" charset="0"/>
              </a:rPr>
              <a:t>+</a:t>
            </a:r>
            <a:r>
              <a:rPr kumimoji="1" lang="en-US" altLang="zh-CN" sz="2200" baseline="-25000" dirty="0" smtClean="0">
                <a:latin typeface="Times New Roman" pitchFamily="18" charset="0"/>
              </a:rPr>
              <a:t> </a:t>
            </a:r>
            <a:r>
              <a:rPr kumimoji="1" lang="en-US" altLang="zh-CN" sz="2200" dirty="0" smtClean="0">
                <a:latin typeface="Times New Roman" pitchFamily="18" charset="0"/>
              </a:rPr>
              <a:t>b</a:t>
            </a:r>
            <a:r>
              <a:rPr kumimoji="1" lang="en-US" altLang="zh-CN" sz="2200" baseline="-25000" dirty="0" smtClean="0">
                <a:latin typeface="Times New Roman" pitchFamily="18" charset="0"/>
              </a:rPr>
              <a:t>4 </a:t>
            </a:r>
            <a:r>
              <a:rPr kumimoji="1" lang="en-US" altLang="zh-CN" sz="2200" dirty="0" smtClean="0">
                <a:latin typeface="Times New Roman" pitchFamily="18" charset="0"/>
              </a:rPr>
              <a:t>x</a:t>
            </a:r>
            <a:r>
              <a:rPr kumimoji="1" lang="en-US" altLang="zh-CN" sz="2200" baseline="30000" dirty="0" smtClean="0">
                <a:latin typeface="Times New Roman" pitchFamily="18" charset="0"/>
              </a:rPr>
              <a:t>4</a:t>
            </a:r>
            <a:r>
              <a:rPr kumimoji="1" lang="en-US" altLang="zh-CN" sz="2200" baseline="-25000" dirty="0" smtClean="0">
                <a:latin typeface="Times New Roman" pitchFamily="18" charset="0"/>
              </a:rPr>
              <a:t> </a:t>
            </a:r>
            <a:r>
              <a:rPr kumimoji="1" lang="en-US" altLang="zh-CN" sz="2200" dirty="0" smtClean="0">
                <a:latin typeface="Times New Roman" pitchFamily="18" charset="0"/>
              </a:rPr>
              <a:t>+</a:t>
            </a:r>
            <a:r>
              <a:rPr kumimoji="1" lang="en-US" altLang="zh-CN" sz="2200" baseline="-25000" dirty="0" smtClean="0">
                <a:latin typeface="Times New Roman" pitchFamily="18" charset="0"/>
              </a:rPr>
              <a:t> </a:t>
            </a:r>
            <a:r>
              <a:rPr kumimoji="1" lang="en-US" altLang="zh-CN" sz="2200" dirty="0" smtClean="0">
                <a:latin typeface="Times New Roman" pitchFamily="18" charset="0"/>
              </a:rPr>
              <a:t>b</a:t>
            </a:r>
            <a:r>
              <a:rPr kumimoji="1" lang="en-US" altLang="zh-CN" sz="2200" baseline="-25000" dirty="0" smtClean="0">
                <a:latin typeface="Times New Roman" pitchFamily="18" charset="0"/>
              </a:rPr>
              <a:t>3 </a:t>
            </a:r>
            <a:r>
              <a:rPr kumimoji="1" lang="en-US" altLang="zh-CN" sz="2200" dirty="0" smtClean="0">
                <a:latin typeface="Times New Roman" pitchFamily="18" charset="0"/>
              </a:rPr>
              <a:t>x</a:t>
            </a:r>
            <a:r>
              <a:rPr kumimoji="1" lang="en-US" altLang="zh-CN" sz="2200" baseline="30000" dirty="0" smtClean="0">
                <a:latin typeface="Times New Roman" pitchFamily="18" charset="0"/>
              </a:rPr>
              <a:t>3 </a:t>
            </a:r>
            <a:r>
              <a:rPr kumimoji="1" lang="en-US" altLang="zh-CN" sz="2200" dirty="0" smtClean="0">
                <a:latin typeface="Times New Roman" pitchFamily="18" charset="0"/>
              </a:rPr>
              <a:t>+</a:t>
            </a:r>
            <a:r>
              <a:rPr kumimoji="1" lang="en-US" altLang="zh-CN" sz="2200" baseline="-25000" dirty="0" smtClean="0">
                <a:latin typeface="Times New Roman" pitchFamily="18" charset="0"/>
              </a:rPr>
              <a:t> </a:t>
            </a:r>
            <a:r>
              <a:rPr kumimoji="1" lang="en-US" altLang="zh-CN" sz="2200" dirty="0" smtClean="0">
                <a:latin typeface="Times New Roman" pitchFamily="18" charset="0"/>
              </a:rPr>
              <a:t>b</a:t>
            </a:r>
            <a:r>
              <a:rPr kumimoji="1" lang="en-US" altLang="zh-CN" sz="2200" baseline="-25000" dirty="0" smtClean="0">
                <a:latin typeface="Times New Roman" pitchFamily="18" charset="0"/>
              </a:rPr>
              <a:t>2 </a:t>
            </a:r>
            <a:r>
              <a:rPr kumimoji="1" lang="en-US" altLang="zh-CN" sz="2200" dirty="0" smtClean="0">
                <a:latin typeface="Times New Roman" pitchFamily="18" charset="0"/>
              </a:rPr>
              <a:t>x</a:t>
            </a:r>
            <a:r>
              <a:rPr kumimoji="1" lang="en-US" altLang="zh-CN" sz="2200" baseline="30000" dirty="0" smtClean="0">
                <a:latin typeface="Times New Roman" pitchFamily="18" charset="0"/>
              </a:rPr>
              <a:t>2 </a:t>
            </a:r>
            <a:r>
              <a:rPr kumimoji="1" lang="en-US" altLang="zh-CN" sz="2200" dirty="0" smtClean="0">
                <a:latin typeface="Times New Roman" pitchFamily="18" charset="0"/>
              </a:rPr>
              <a:t>+</a:t>
            </a:r>
            <a:r>
              <a:rPr kumimoji="1" lang="en-US" altLang="zh-CN" sz="2200" baseline="-25000" dirty="0" smtClean="0">
                <a:latin typeface="Times New Roman" pitchFamily="18" charset="0"/>
              </a:rPr>
              <a:t> </a:t>
            </a:r>
            <a:r>
              <a:rPr kumimoji="1" lang="en-US" altLang="zh-CN" sz="2200" dirty="0" smtClean="0">
                <a:latin typeface="Times New Roman" pitchFamily="18" charset="0"/>
              </a:rPr>
              <a:t>b</a:t>
            </a:r>
            <a:r>
              <a:rPr kumimoji="1" lang="en-US" altLang="zh-CN" sz="2200" baseline="-25000" dirty="0" smtClean="0">
                <a:latin typeface="Times New Roman" pitchFamily="18" charset="0"/>
              </a:rPr>
              <a:t>1 </a:t>
            </a:r>
            <a:r>
              <a:rPr kumimoji="1" lang="en-US" altLang="zh-CN" sz="2200" dirty="0" smtClean="0">
                <a:latin typeface="Times New Roman" pitchFamily="18" charset="0"/>
              </a:rPr>
              <a:t>x</a:t>
            </a:r>
            <a:r>
              <a:rPr kumimoji="1" lang="en-US" altLang="zh-CN" sz="2200" baseline="30000" dirty="0" smtClean="0">
                <a:latin typeface="Times New Roman" pitchFamily="18" charset="0"/>
              </a:rPr>
              <a:t> </a:t>
            </a:r>
            <a:r>
              <a:rPr kumimoji="1" lang="en-US" altLang="zh-CN" sz="2200" dirty="0" smtClean="0">
                <a:latin typeface="Times New Roman" pitchFamily="18" charset="0"/>
              </a:rPr>
              <a:t>+</a:t>
            </a:r>
            <a:r>
              <a:rPr kumimoji="1" lang="en-US" altLang="zh-CN" sz="2200" baseline="-25000" dirty="0" smtClean="0">
                <a:latin typeface="Times New Roman" pitchFamily="18" charset="0"/>
              </a:rPr>
              <a:t> </a:t>
            </a:r>
            <a:r>
              <a:rPr kumimoji="1" lang="en-US" altLang="zh-CN" sz="2200" dirty="0" smtClean="0">
                <a:latin typeface="Times New Roman" pitchFamily="18" charset="0"/>
              </a:rPr>
              <a:t>b</a:t>
            </a:r>
            <a:r>
              <a:rPr kumimoji="1" lang="en-US" altLang="zh-CN" sz="2200" baseline="-25000" dirty="0" smtClean="0">
                <a:latin typeface="Times New Roman" pitchFamily="18" charset="0"/>
              </a:rPr>
              <a:t>0</a:t>
            </a:r>
          </a:p>
          <a:p>
            <a:pPr marL="457200" indent="-457200" eaLnBrk="1" hangingPunct="1">
              <a:lnSpc>
                <a:spcPct val="125000"/>
              </a:lnSpc>
              <a:buNone/>
            </a:pPr>
            <a:r>
              <a:rPr kumimoji="1" lang="en-US" altLang="zh-CN" sz="2200" dirty="0" smtClean="0">
                <a:latin typeface="Times New Roman" pitchFamily="18" charset="0"/>
              </a:rPr>
              <a:t>       </a:t>
            </a:r>
            <a:r>
              <a:rPr kumimoji="1" lang="zh-CN" altLang="en-US" sz="2200" dirty="0" smtClean="0">
                <a:latin typeface="Times New Roman" pitchFamily="18" charset="0"/>
              </a:rPr>
              <a:t>如</a:t>
            </a:r>
            <a:r>
              <a:rPr kumimoji="1" lang="en-US" altLang="zh-CN" sz="2200" dirty="0" smtClean="0">
                <a:latin typeface="Times New Roman" pitchFamily="18" charset="0"/>
              </a:rPr>
              <a:t>(57)</a:t>
            </a:r>
            <a:r>
              <a:rPr kumimoji="1" lang="en-US" altLang="zh-CN" sz="2200" baseline="-25000" dirty="0" smtClean="0">
                <a:latin typeface="Times New Roman" pitchFamily="18" charset="0"/>
              </a:rPr>
              <a:t>16</a:t>
            </a:r>
            <a:r>
              <a:rPr kumimoji="1" lang="en-US" altLang="zh-CN" sz="2200" dirty="0" smtClean="0">
                <a:latin typeface="Times New Roman" pitchFamily="18" charset="0"/>
              </a:rPr>
              <a:t>=(01010111)</a:t>
            </a:r>
            <a:r>
              <a:rPr kumimoji="1" lang="en-US" altLang="zh-CN" sz="2200" baseline="-25000" dirty="0" smtClean="0">
                <a:latin typeface="Times New Roman" pitchFamily="18" charset="0"/>
              </a:rPr>
              <a:t>2  </a:t>
            </a:r>
            <a:r>
              <a:rPr kumimoji="1" lang="zh-CN" altLang="en-US" sz="2200" dirty="0" smtClean="0">
                <a:latin typeface="Times New Roman" pitchFamily="18" charset="0"/>
              </a:rPr>
              <a:t>可写成：    </a:t>
            </a:r>
            <a:r>
              <a:rPr kumimoji="1" lang="en-US" altLang="zh-CN" sz="2200" dirty="0" smtClean="0">
                <a:latin typeface="Times New Roman" pitchFamily="18" charset="0"/>
              </a:rPr>
              <a:t>x</a:t>
            </a:r>
            <a:r>
              <a:rPr kumimoji="1" lang="en-US" altLang="zh-CN" sz="2200" baseline="30000" dirty="0" smtClean="0">
                <a:latin typeface="Times New Roman" pitchFamily="18" charset="0"/>
              </a:rPr>
              <a:t>6 </a:t>
            </a:r>
            <a:r>
              <a:rPr kumimoji="1" lang="en-US" altLang="zh-CN" sz="2200" dirty="0" smtClean="0">
                <a:latin typeface="Times New Roman" pitchFamily="18" charset="0"/>
              </a:rPr>
              <a:t>+</a:t>
            </a:r>
            <a:r>
              <a:rPr kumimoji="1" lang="en-US" altLang="zh-CN" sz="2200" baseline="-25000" dirty="0" smtClean="0">
                <a:latin typeface="Times New Roman" pitchFamily="18" charset="0"/>
              </a:rPr>
              <a:t> </a:t>
            </a:r>
            <a:r>
              <a:rPr kumimoji="1" lang="en-US" altLang="zh-CN" sz="2200" dirty="0" smtClean="0">
                <a:latin typeface="Times New Roman" pitchFamily="18" charset="0"/>
              </a:rPr>
              <a:t>x</a:t>
            </a:r>
            <a:r>
              <a:rPr kumimoji="1" lang="en-US" altLang="zh-CN" sz="2200" baseline="30000" dirty="0" smtClean="0">
                <a:latin typeface="Times New Roman" pitchFamily="18" charset="0"/>
              </a:rPr>
              <a:t>4</a:t>
            </a:r>
            <a:r>
              <a:rPr kumimoji="1" lang="en-US" altLang="zh-CN" sz="2200" baseline="-25000" dirty="0" smtClean="0">
                <a:latin typeface="Times New Roman" pitchFamily="18" charset="0"/>
              </a:rPr>
              <a:t> </a:t>
            </a:r>
            <a:r>
              <a:rPr kumimoji="1" lang="en-US" altLang="zh-CN" sz="2200" dirty="0" smtClean="0">
                <a:latin typeface="Times New Roman" pitchFamily="18" charset="0"/>
              </a:rPr>
              <a:t>+</a:t>
            </a:r>
            <a:r>
              <a:rPr kumimoji="1" lang="en-US" altLang="zh-CN" sz="2200" baseline="-25000" dirty="0" smtClean="0">
                <a:latin typeface="Times New Roman" pitchFamily="18" charset="0"/>
              </a:rPr>
              <a:t> </a:t>
            </a:r>
            <a:r>
              <a:rPr kumimoji="1" lang="en-US" altLang="zh-CN" sz="2200" dirty="0" smtClean="0">
                <a:latin typeface="Times New Roman" pitchFamily="18" charset="0"/>
              </a:rPr>
              <a:t>x</a:t>
            </a:r>
            <a:r>
              <a:rPr kumimoji="1" lang="en-US" altLang="zh-CN" sz="2200" baseline="30000" dirty="0" smtClean="0">
                <a:latin typeface="Times New Roman" pitchFamily="18" charset="0"/>
              </a:rPr>
              <a:t>2 </a:t>
            </a:r>
            <a:r>
              <a:rPr kumimoji="1" lang="en-US" altLang="zh-CN" sz="2200" dirty="0" smtClean="0">
                <a:latin typeface="Times New Roman" pitchFamily="18" charset="0"/>
              </a:rPr>
              <a:t>+</a:t>
            </a:r>
            <a:r>
              <a:rPr kumimoji="1" lang="en-US" altLang="zh-CN" sz="2200" baseline="-25000" dirty="0" smtClean="0">
                <a:latin typeface="Times New Roman" pitchFamily="18" charset="0"/>
              </a:rPr>
              <a:t> </a:t>
            </a:r>
            <a:r>
              <a:rPr kumimoji="1" lang="en-US" altLang="zh-CN" sz="2200" dirty="0" smtClean="0">
                <a:latin typeface="Times New Roman" pitchFamily="18" charset="0"/>
              </a:rPr>
              <a:t>x</a:t>
            </a:r>
            <a:r>
              <a:rPr kumimoji="1" lang="en-US" altLang="zh-CN" sz="2200" baseline="30000" dirty="0" smtClean="0">
                <a:latin typeface="Times New Roman" pitchFamily="18" charset="0"/>
              </a:rPr>
              <a:t> </a:t>
            </a:r>
            <a:r>
              <a:rPr kumimoji="1" lang="en-US" altLang="zh-CN" sz="2200" dirty="0" smtClean="0">
                <a:latin typeface="Times New Roman" pitchFamily="18" charset="0"/>
              </a:rPr>
              <a:t>+</a:t>
            </a:r>
            <a:r>
              <a:rPr kumimoji="1" lang="en-US" altLang="zh-CN" sz="2200" baseline="-25000" dirty="0" smtClean="0">
                <a:latin typeface="Times New Roman" pitchFamily="18" charset="0"/>
              </a:rPr>
              <a:t> </a:t>
            </a:r>
            <a:r>
              <a:rPr kumimoji="1" lang="en-US" altLang="zh-CN" sz="2200" dirty="0" smtClean="0">
                <a:latin typeface="Times New Roman" pitchFamily="18" charset="0"/>
              </a:rPr>
              <a:t>1</a:t>
            </a:r>
          </a:p>
          <a:p>
            <a:pPr marL="857250" lvl="1" indent="-457200"/>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114</a:t>
            </a:fld>
            <a:endParaRPr lang="en-US" altLang="zh-CN" dirty="0"/>
          </a:p>
        </p:txBody>
      </p:sp>
    </p:spTree>
    <p:extLst>
      <p:ext uri="{BB962C8B-B14F-4D97-AF65-F5344CB8AC3E}">
        <p14:creationId xmlns:p14="http://schemas.microsoft.com/office/powerpoint/2010/main" val="3479310465"/>
      </p:ext>
    </p:extLst>
  </p:cSld>
  <p:clrMapOvr>
    <a:masterClrMapping/>
  </p:clrMapOvr>
  <p:transition>
    <p:wedg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kumimoji="1" lang="zh-CN" altLang="en-US" b="1" dirty="0" smtClean="0">
                <a:solidFill>
                  <a:srgbClr val="800000"/>
                </a:solidFill>
                <a:latin typeface="Times New Roman" pitchFamily="18" charset="0"/>
              </a:rPr>
              <a:t>多项式加法</a:t>
            </a:r>
            <a:endParaRPr kumimoji="1" lang="en-US" altLang="zh-CN" b="1" dirty="0" smtClean="0">
              <a:solidFill>
                <a:srgbClr val="800000"/>
              </a:solidFill>
              <a:latin typeface="Times New Roman" pitchFamily="18" charset="0"/>
            </a:endParaRPr>
          </a:p>
          <a:p>
            <a:pPr>
              <a:lnSpc>
                <a:spcPct val="120000"/>
              </a:lnSpc>
              <a:buNone/>
            </a:pPr>
            <a:r>
              <a:rPr kumimoji="1" lang="zh-CN" altLang="en-US" sz="2000" dirty="0" smtClean="0">
                <a:solidFill>
                  <a:srgbClr val="000000"/>
                </a:solidFill>
                <a:latin typeface="Times New Roman" pitchFamily="18" charset="0"/>
              </a:rPr>
              <a:t>     两个元素的和是一个多项式，其系数是两个元素的对应系数的模</a:t>
            </a:r>
            <a:r>
              <a:rPr kumimoji="1" lang="en-US" altLang="zh-CN" sz="2000" dirty="0" smtClean="0">
                <a:solidFill>
                  <a:srgbClr val="000000"/>
                </a:solidFill>
                <a:latin typeface="Times New Roman" pitchFamily="18" charset="0"/>
              </a:rPr>
              <a:t>2</a:t>
            </a:r>
            <a:r>
              <a:rPr kumimoji="1" lang="zh-CN" altLang="en-US" sz="2000" dirty="0" smtClean="0">
                <a:solidFill>
                  <a:srgbClr val="000000"/>
                </a:solidFill>
                <a:latin typeface="Times New Roman" pitchFamily="18" charset="0"/>
              </a:rPr>
              <a:t>加</a:t>
            </a:r>
            <a:r>
              <a:rPr kumimoji="1" lang="en-US" altLang="zh-CN" sz="2000" dirty="0" smtClean="0">
                <a:solidFill>
                  <a:srgbClr val="000000"/>
                </a:solidFill>
                <a:latin typeface="Times New Roman" pitchFamily="18" charset="0"/>
              </a:rPr>
              <a:t>(</a:t>
            </a:r>
            <a:r>
              <a:rPr kumimoji="1" lang="zh-CN" altLang="en-US" sz="2000" dirty="0" smtClean="0">
                <a:solidFill>
                  <a:srgbClr val="000000"/>
                </a:solidFill>
                <a:latin typeface="Times New Roman" pitchFamily="18" charset="0"/>
              </a:rPr>
              <a:t>即</a:t>
            </a:r>
            <a:r>
              <a:rPr kumimoji="1" lang="zh-CN" altLang="en-US" sz="2000" dirty="0" smtClean="0">
                <a:solidFill>
                  <a:srgbClr val="FF0000"/>
                </a:solidFill>
                <a:latin typeface="Times New Roman" pitchFamily="18" charset="0"/>
              </a:rPr>
              <a:t>异或</a:t>
            </a:r>
            <a:r>
              <a:rPr kumimoji="1" lang="en-US" altLang="zh-CN" sz="2000" dirty="0" smtClean="0">
                <a:solidFill>
                  <a:srgbClr val="000000"/>
                </a:solidFill>
                <a:latin typeface="Times New Roman" pitchFamily="18" charset="0"/>
              </a:rPr>
              <a:t>)</a:t>
            </a:r>
            <a:endParaRPr kumimoji="1" lang="zh-CN" altLang="en-US" sz="2000" dirty="0" smtClean="0">
              <a:solidFill>
                <a:srgbClr val="000000"/>
              </a:solidFill>
              <a:latin typeface="Times New Roman" pitchFamily="18" charset="0"/>
            </a:endParaRPr>
          </a:p>
          <a:p>
            <a:pPr>
              <a:lnSpc>
                <a:spcPct val="120000"/>
              </a:lnSpc>
              <a:buNone/>
            </a:pPr>
            <a:r>
              <a:rPr kumimoji="1" lang="zh-CN" altLang="en-US" sz="2000" dirty="0" smtClean="0">
                <a:solidFill>
                  <a:srgbClr val="000000"/>
                </a:solidFill>
                <a:latin typeface="Times New Roman" pitchFamily="18" charset="0"/>
              </a:rPr>
              <a:t>     例如：“</a:t>
            </a:r>
            <a:r>
              <a:rPr kumimoji="1" lang="en-US" altLang="zh-CN" sz="2000" dirty="0" smtClean="0">
                <a:solidFill>
                  <a:srgbClr val="000000"/>
                </a:solidFill>
                <a:latin typeface="Times New Roman" pitchFamily="18" charset="0"/>
              </a:rPr>
              <a:t>57”</a:t>
            </a:r>
            <a:r>
              <a:rPr kumimoji="1" lang="zh-CN" altLang="en-US" sz="2000" dirty="0" smtClean="0">
                <a:solidFill>
                  <a:srgbClr val="000000"/>
                </a:solidFill>
                <a:latin typeface="Times New Roman" pitchFamily="18" charset="0"/>
              </a:rPr>
              <a:t>和“</a:t>
            </a:r>
            <a:r>
              <a:rPr kumimoji="1" lang="en-US" altLang="zh-CN" sz="2000" dirty="0" smtClean="0">
                <a:solidFill>
                  <a:srgbClr val="000000"/>
                </a:solidFill>
                <a:latin typeface="Times New Roman" pitchFamily="18" charset="0"/>
              </a:rPr>
              <a:t>83”</a:t>
            </a:r>
            <a:r>
              <a:rPr kumimoji="1" lang="zh-CN" altLang="en-US" sz="2000" dirty="0" smtClean="0">
                <a:solidFill>
                  <a:srgbClr val="000000"/>
                </a:solidFill>
                <a:latin typeface="Times New Roman" pitchFamily="18" charset="0"/>
              </a:rPr>
              <a:t>的和为： </a:t>
            </a:r>
            <a:r>
              <a:rPr kumimoji="1" lang="en-US" altLang="zh-CN" sz="2000" dirty="0" smtClean="0">
                <a:solidFill>
                  <a:srgbClr val="000000"/>
                </a:solidFill>
                <a:latin typeface="Times New Roman" pitchFamily="18" charset="0"/>
              </a:rPr>
              <a:t>57⊕83</a:t>
            </a:r>
            <a:r>
              <a:rPr kumimoji="1" lang="zh-CN" altLang="en-US" sz="2000" dirty="0" smtClean="0">
                <a:solidFill>
                  <a:srgbClr val="000000"/>
                </a:solidFill>
                <a:latin typeface="Times New Roman" pitchFamily="18" charset="0"/>
              </a:rPr>
              <a:t>＝</a:t>
            </a:r>
            <a:r>
              <a:rPr kumimoji="1" lang="en-US" altLang="zh-CN" sz="2000" dirty="0" smtClean="0">
                <a:solidFill>
                  <a:srgbClr val="000000"/>
                </a:solidFill>
                <a:latin typeface="Times New Roman" pitchFamily="18" charset="0"/>
              </a:rPr>
              <a:t>D4</a:t>
            </a:r>
          </a:p>
          <a:p>
            <a:pPr>
              <a:lnSpc>
                <a:spcPct val="120000"/>
              </a:lnSpc>
              <a:buNone/>
            </a:pPr>
            <a:endParaRPr kumimoji="1" lang="zh-CN" altLang="en-US" sz="2000" dirty="0" smtClean="0">
              <a:solidFill>
                <a:srgbClr val="800000"/>
              </a:solidFill>
              <a:latin typeface="Times New Roman" pitchFamily="18" charset="0"/>
            </a:endParaRPr>
          </a:p>
          <a:p>
            <a:pPr indent="12700">
              <a:lnSpc>
                <a:spcPct val="120000"/>
              </a:lnSpc>
              <a:spcBef>
                <a:spcPct val="15000"/>
              </a:spcBef>
              <a:buNone/>
            </a:pPr>
            <a:r>
              <a:rPr kumimoji="1" lang="zh-CN" altLang="en-US" sz="2000" dirty="0" smtClean="0">
                <a:solidFill>
                  <a:srgbClr val="000000"/>
                </a:solidFill>
                <a:latin typeface="Times New Roman" pitchFamily="18" charset="0"/>
              </a:rPr>
              <a:t>或者采用多项式记法： </a:t>
            </a:r>
            <a:r>
              <a:rPr kumimoji="1" lang="en-US" altLang="zh-CN" sz="2000" dirty="0" smtClean="0">
                <a:solidFill>
                  <a:srgbClr val="000000"/>
                </a:solidFill>
                <a:latin typeface="Times New Roman" pitchFamily="18" charset="0"/>
              </a:rPr>
              <a:t>57 →01010111 → x</a:t>
            </a:r>
            <a:r>
              <a:rPr kumimoji="1" lang="en-US" altLang="zh-CN" sz="2000" baseline="30000" dirty="0" smtClean="0">
                <a:solidFill>
                  <a:srgbClr val="000000"/>
                </a:solidFill>
                <a:latin typeface="Times New Roman" pitchFamily="18" charset="0"/>
              </a:rPr>
              <a:t>6</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4</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2</a:t>
            </a:r>
            <a:r>
              <a:rPr kumimoji="1" lang="en-US" altLang="zh-CN" sz="2000" dirty="0" smtClean="0">
                <a:solidFill>
                  <a:srgbClr val="000000"/>
                </a:solidFill>
                <a:latin typeface="Times New Roman" pitchFamily="18" charset="0"/>
              </a:rPr>
              <a:t>+x+1</a:t>
            </a:r>
          </a:p>
          <a:p>
            <a:pPr indent="12700">
              <a:lnSpc>
                <a:spcPct val="120000"/>
              </a:lnSpc>
              <a:spcBef>
                <a:spcPct val="15000"/>
              </a:spcBef>
              <a:buNone/>
            </a:pPr>
            <a:r>
              <a:rPr kumimoji="1" lang="en-US" altLang="zh-CN" sz="2000" dirty="0" smtClean="0">
                <a:solidFill>
                  <a:srgbClr val="000000"/>
                </a:solidFill>
                <a:latin typeface="Times New Roman" pitchFamily="18" charset="0"/>
              </a:rPr>
              <a:t>                                         83 →10000011 → x</a:t>
            </a:r>
            <a:r>
              <a:rPr kumimoji="1" lang="en-US" altLang="zh-CN" sz="2000" baseline="30000" dirty="0" smtClean="0">
                <a:solidFill>
                  <a:srgbClr val="000000"/>
                </a:solidFill>
                <a:latin typeface="Times New Roman" pitchFamily="18" charset="0"/>
              </a:rPr>
              <a:t>7</a:t>
            </a:r>
            <a:r>
              <a:rPr kumimoji="1" lang="en-US" altLang="zh-CN" sz="2000" dirty="0" smtClean="0">
                <a:solidFill>
                  <a:srgbClr val="000000"/>
                </a:solidFill>
                <a:latin typeface="Times New Roman" pitchFamily="18" charset="0"/>
              </a:rPr>
              <a:t>+x+1</a:t>
            </a:r>
          </a:p>
          <a:p>
            <a:pPr indent="12700">
              <a:lnSpc>
                <a:spcPct val="120000"/>
              </a:lnSpc>
              <a:spcBef>
                <a:spcPct val="15000"/>
              </a:spcBef>
              <a:buNone/>
            </a:pP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6</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4</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2</a:t>
            </a:r>
            <a:r>
              <a:rPr kumimoji="1" lang="en-US" altLang="zh-CN" sz="2000" dirty="0" smtClean="0">
                <a:solidFill>
                  <a:srgbClr val="000000"/>
                </a:solidFill>
                <a:latin typeface="Times New Roman" pitchFamily="18" charset="0"/>
              </a:rPr>
              <a:t>+x+1)+(x</a:t>
            </a:r>
            <a:r>
              <a:rPr kumimoji="1" lang="en-US" altLang="zh-CN" sz="2000" baseline="30000" dirty="0" smtClean="0">
                <a:solidFill>
                  <a:srgbClr val="000000"/>
                </a:solidFill>
                <a:latin typeface="Times New Roman" pitchFamily="18" charset="0"/>
              </a:rPr>
              <a:t>7</a:t>
            </a:r>
            <a:r>
              <a:rPr kumimoji="1" lang="en-US" altLang="zh-CN" sz="2000" dirty="0" smtClean="0">
                <a:solidFill>
                  <a:srgbClr val="000000"/>
                </a:solidFill>
                <a:latin typeface="Times New Roman" pitchFamily="18" charset="0"/>
              </a:rPr>
              <a:t>+x+1)</a:t>
            </a:r>
            <a:r>
              <a:rPr kumimoji="1" lang="zh-CN" altLang="en-US" sz="2000" dirty="0" smtClean="0">
                <a:solidFill>
                  <a:srgbClr val="000000"/>
                </a:solidFill>
                <a:latin typeface="Times New Roman" pitchFamily="18" charset="0"/>
              </a:rPr>
              <a:t>＝</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7</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6</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4</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2  </a:t>
            </a:r>
            <a:r>
              <a:rPr kumimoji="1" lang="en-US" altLang="zh-CN" sz="2000" dirty="0" smtClean="0">
                <a:solidFill>
                  <a:srgbClr val="000000"/>
                </a:solidFill>
                <a:latin typeface="Times New Roman" pitchFamily="18" charset="0"/>
              </a:rPr>
              <a:t>→11010100 →D4</a:t>
            </a:r>
            <a:endParaRPr kumimoji="1" lang="en-US" altLang="zh-CN" sz="2000" baseline="30000" dirty="0" smtClean="0">
              <a:solidFill>
                <a:srgbClr val="000000"/>
              </a:solidFill>
              <a:latin typeface="Times New Roman" pitchFamily="18" charset="0"/>
            </a:endParaRPr>
          </a:p>
          <a:p>
            <a:pPr indent="12700">
              <a:lnSpc>
                <a:spcPct val="120000"/>
              </a:lnSpc>
              <a:spcBef>
                <a:spcPct val="15000"/>
              </a:spcBef>
              <a:buNone/>
            </a:pPr>
            <a:endParaRPr kumimoji="1" lang="en-US" altLang="zh-CN" sz="2000" b="1" dirty="0" smtClean="0">
              <a:solidFill>
                <a:srgbClr val="FF0000"/>
              </a:solidFill>
              <a:latin typeface="Times New Roman" pitchFamily="18" charset="0"/>
            </a:endParaRPr>
          </a:p>
          <a:p>
            <a:pPr indent="12700">
              <a:lnSpc>
                <a:spcPct val="120000"/>
              </a:lnSpc>
              <a:spcBef>
                <a:spcPct val="15000"/>
              </a:spcBef>
              <a:buNone/>
            </a:pPr>
            <a:r>
              <a:rPr kumimoji="1" lang="zh-CN" altLang="en-US" sz="2000" b="1" dirty="0" smtClean="0">
                <a:solidFill>
                  <a:srgbClr val="FF0000"/>
                </a:solidFill>
                <a:latin typeface="Times New Roman" pitchFamily="18" charset="0"/>
              </a:rPr>
              <a:t>该加法与简单的以字节为单位的比特异或一致</a:t>
            </a:r>
            <a:endParaRPr lang="zh-CN" altLang="en-US" sz="2000" b="1" dirty="0">
              <a:solidFill>
                <a:srgbClr val="FF0000"/>
              </a:solidFill>
            </a:endParaRPr>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115</a:t>
            </a:fld>
            <a:endParaRPr lang="en-US" altLang="zh-CN" dirty="0"/>
          </a:p>
        </p:txBody>
      </p:sp>
      <p:sp>
        <p:nvSpPr>
          <p:cNvPr id="7" name="Rectangle 6"/>
          <p:cNvSpPr>
            <a:spLocks noChangeArrowheads="1"/>
          </p:cNvSpPr>
          <p:nvPr/>
        </p:nvSpPr>
        <p:spPr bwMode="auto">
          <a:xfrm>
            <a:off x="6629400" y="2895600"/>
            <a:ext cx="1752600" cy="738664"/>
          </a:xfrm>
          <a:prstGeom prst="rect">
            <a:avLst/>
          </a:prstGeom>
          <a:solidFill>
            <a:srgbClr val="FFCC99"/>
          </a:solidFill>
          <a:ln w="9525">
            <a:noFill/>
            <a:miter lim="800000"/>
            <a:headEnd/>
            <a:tailEnd/>
          </a:ln>
          <a:effectLst/>
        </p:spPr>
        <p:txBody>
          <a:bodyPr wrap="square">
            <a:spAutoFit/>
          </a:bodyPr>
          <a:lstStyle/>
          <a:p>
            <a:pPr eaLnBrk="1" hangingPunct="1"/>
            <a:r>
              <a:rPr kumimoji="1" lang="en-US" altLang="zh-CN" b="0" dirty="0">
                <a:solidFill>
                  <a:srgbClr val="000000"/>
                </a:solidFill>
                <a:latin typeface="Times New Roman" pitchFamily="18" charset="0"/>
              </a:rPr>
              <a:t>    01010111</a:t>
            </a:r>
          </a:p>
          <a:p>
            <a:pPr eaLnBrk="1" hangingPunct="1"/>
            <a:r>
              <a:rPr kumimoji="1" lang="en-US" altLang="zh-CN" b="0" dirty="0">
                <a:solidFill>
                  <a:srgbClr val="000000"/>
                </a:solidFill>
                <a:latin typeface="Times New Roman" pitchFamily="18" charset="0"/>
              </a:rPr>
              <a:t>⊕10000011</a:t>
            </a:r>
          </a:p>
          <a:p>
            <a:pPr eaLnBrk="1" hangingPunct="1"/>
            <a:r>
              <a:rPr kumimoji="1" lang="en-US" altLang="zh-CN" b="0" dirty="0">
                <a:solidFill>
                  <a:srgbClr val="000000"/>
                </a:solidFill>
                <a:latin typeface="Times New Roman" pitchFamily="18" charset="0"/>
              </a:rPr>
              <a:t>    11010100</a:t>
            </a:r>
          </a:p>
        </p:txBody>
      </p:sp>
      <p:sp>
        <p:nvSpPr>
          <p:cNvPr id="8" name="Line 7"/>
          <p:cNvSpPr>
            <a:spLocks noChangeShapeType="1"/>
          </p:cNvSpPr>
          <p:nvPr/>
        </p:nvSpPr>
        <p:spPr bwMode="auto">
          <a:xfrm>
            <a:off x="6629400" y="3352800"/>
            <a:ext cx="1524000" cy="0"/>
          </a:xfrm>
          <a:prstGeom prst="line">
            <a:avLst/>
          </a:prstGeom>
          <a:noFill/>
          <a:ln w="9525">
            <a:solidFill>
              <a:schemeClr val="tx1"/>
            </a:solidFill>
            <a:round/>
            <a:headEnd/>
            <a:tailEnd/>
          </a:ln>
          <a:effectLst/>
        </p:spPr>
        <p:txBody>
          <a:bodyPr wrap="none" anchor="ctr"/>
          <a:lstStyle/>
          <a:p>
            <a:endParaRPr lang="zh-CN" altLang="en-US"/>
          </a:p>
        </p:txBody>
      </p:sp>
    </p:spTree>
    <p:extLst>
      <p:ext uri="{BB962C8B-B14F-4D97-AF65-F5344CB8AC3E}">
        <p14:creationId xmlns:p14="http://schemas.microsoft.com/office/powerpoint/2010/main" val="2960556706"/>
      </p:ext>
    </p:extLst>
  </p:cSld>
  <p:clrMapOvr>
    <a:masterClrMapping/>
  </p:clrMapOvr>
  <p:transition>
    <p:wedg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76400"/>
                <a:ext cx="8229600" cy="4648200"/>
              </a:xfrm>
            </p:spPr>
            <p:txBody>
              <a:bodyPr/>
              <a:lstStyle/>
              <a:p>
                <a:r>
                  <a:rPr kumimoji="1" lang="zh-CN" altLang="en-US" dirty="0" smtClean="0">
                    <a:solidFill>
                      <a:srgbClr val="800000"/>
                    </a:solidFill>
                    <a:latin typeface="Times New Roman" pitchFamily="18" charset="0"/>
                  </a:rPr>
                  <a:t>多项式乘法</a:t>
                </a:r>
              </a:p>
              <a:p>
                <a:pPr indent="12700" eaLnBrk="1" hangingPunct="1">
                  <a:lnSpc>
                    <a:spcPct val="120000"/>
                  </a:lnSpc>
                  <a:spcBef>
                    <a:spcPct val="25000"/>
                  </a:spcBef>
                  <a:buNone/>
                </a:pPr>
                <a:r>
                  <a:rPr kumimoji="1" lang="zh-CN" altLang="en-US" sz="2000" dirty="0" smtClean="0"/>
                  <a:t>有限域</a:t>
                </a:r>
                <a:r>
                  <a:rPr kumimoji="1" lang="en-US" altLang="zh-CN" sz="2000" dirty="0" smtClean="0"/>
                  <a:t>GF(2</a:t>
                </a:r>
                <a:r>
                  <a:rPr kumimoji="1" lang="en-US" altLang="zh-CN" sz="2000" baseline="30000" dirty="0" smtClean="0">
                    <a:solidFill>
                      <a:srgbClr val="000000"/>
                    </a:solidFill>
                  </a:rPr>
                  <a:t>8</a:t>
                </a:r>
                <a:r>
                  <a:rPr kumimoji="1" lang="en-US" altLang="zh-CN" sz="2000" dirty="0" smtClean="0"/>
                  <a:t>)</a:t>
                </a:r>
                <a:r>
                  <a:rPr kumimoji="1" lang="zh-CN" altLang="en-US" sz="2000" dirty="0" smtClean="0"/>
                  <a:t>中两个元素的乘法为模</a:t>
                </a:r>
                <a:r>
                  <a:rPr kumimoji="1" lang="en-US" altLang="zh-CN" sz="2000" dirty="0" smtClean="0"/>
                  <a:t>2</a:t>
                </a:r>
                <a:r>
                  <a:rPr kumimoji="1" lang="zh-CN" altLang="en-US" sz="2000" dirty="0" smtClean="0"/>
                  <a:t>元域</a:t>
                </a:r>
                <a:r>
                  <a:rPr kumimoji="1" lang="en-US" altLang="zh-CN" sz="2000" dirty="0" smtClean="0"/>
                  <a:t>GF(2)</a:t>
                </a:r>
                <a:r>
                  <a:rPr kumimoji="1" lang="zh-CN" altLang="en-US" sz="2000" dirty="0" smtClean="0"/>
                  <a:t>上的一个</a:t>
                </a:r>
                <a:r>
                  <a:rPr kumimoji="1" lang="en-US" altLang="zh-CN" sz="2000" dirty="0" smtClean="0"/>
                  <a:t>8</a:t>
                </a:r>
                <a:r>
                  <a:rPr kumimoji="1" lang="zh-CN" altLang="en-US" sz="2000" dirty="0" smtClean="0"/>
                  <a:t>次不可约多项式的多项式乘法。对于</a:t>
                </a:r>
                <a:r>
                  <a:rPr kumimoji="1" lang="en-US" altLang="zh-CN" sz="2000" dirty="0" smtClean="0"/>
                  <a:t>AES</a:t>
                </a:r>
                <a:r>
                  <a:rPr kumimoji="1" lang="zh-CN" altLang="en-US" sz="2000" dirty="0" smtClean="0"/>
                  <a:t>，该</a:t>
                </a:r>
                <a:r>
                  <a:rPr kumimoji="1" lang="en-US" altLang="zh-CN" sz="2000" dirty="0" smtClean="0"/>
                  <a:t>8</a:t>
                </a:r>
                <a:r>
                  <a:rPr kumimoji="1" lang="zh-CN" altLang="en-US" sz="2000" dirty="0" smtClean="0"/>
                  <a:t>次不可约多项式为：</a:t>
                </a:r>
              </a:p>
              <a:p>
                <a:pPr indent="12700">
                  <a:buNone/>
                </a:pPr>
                <a:r>
                  <a:rPr kumimoji="1" lang="zh-CN" altLang="en-US" sz="2000" dirty="0" smtClean="0">
                    <a:solidFill>
                      <a:srgbClr val="000000"/>
                    </a:solidFill>
                  </a:rPr>
                  <a:t>		</a:t>
                </a:r>
                <a14:m>
                  <m:oMath xmlns:m="http://schemas.openxmlformats.org/officeDocument/2006/math">
                    <m:r>
                      <a:rPr kumimoji="1" lang="en-US" altLang="zh-CN" sz="2000" i="1" dirty="0" smtClean="0">
                        <a:solidFill>
                          <a:srgbClr val="000000"/>
                        </a:solidFill>
                        <a:latin typeface="Cambria Math"/>
                      </a:rPr>
                      <m:t>𝑚</m:t>
                    </m:r>
                    <m:r>
                      <a:rPr kumimoji="1" lang="en-US" altLang="zh-CN" sz="2000" i="1" dirty="0" smtClean="0">
                        <a:solidFill>
                          <a:srgbClr val="000000"/>
                        </a:solidFill>
                        <a:latin typeface="Cambria Math"/>
                      </a:rPr>
                      <m:t>(</m:t>
                    </m:r>
                    <m:r>
                      <a:rPr kumimoji="1" lang="en-US" altLang="zh-CN" sz="2000" i="1" dirty="0" smtClean="0">
                        <a:solidFill>
                          <a:srgbClr val="000000"/>
                        </a:solidFill>
                        <a:latin typeface="Cambria Math"/>
                      </a:rPr>
                      <m:t>𝑥</m:t>
                    </m:r>
                    <m:r>
                      <a:rPr kumimoji="1" lang="en-US" altLang="zh-CN" sz="2000" i="1" dirty="0" smtClean="0">
                        <a:solidFill>
                          <a:srgbClr val="000000"/>
                        </a:solidFill>
                        <a:latin typeface="Cambria Math"/>
                      </a:rPr>
                      <m:t>) = </m:t>
                    </m:r>
                    <m:r>
                      <a:rPr kumimoji="1" lang="en-US" altLang="zh-CN" sz="2000" i="1" dirty="0" smtClean="0">
                        <a:solidFill>
                          <a:srgbClr val="000000"/>
                        </a:solidFill>
                        <a:latin typeface="Cambria Math"/>
                      </a:rPr>
                      <m:t>𝑥</m:t>
                    </m:r>
                    <m:r>
                      <a:rPr kumimoji="1" lang="en-US" altLang="zh-CN" sz="2000" i="1" baseline="30000" dirty="0" smtClean="0">
                        <a:solidFill>
                          <a:srgbClr val="000000"/>
                        </a:solidFill>
                        <a:latin typeface="Cambria Math"/>
                      </a:rPr>
                      <m:t>8</m:t>
                    </m:r>
                    <m:r>
                      <a:rPr kumimoji="1" lang="en-US" altLang="zh-CN" sz="2000" i="1" dirty="0" smtClean="0">
                        <a:solidFill>
                          <a:srgbClr val="000000"/>
                        </a:solidFill>
                        <a:latin typeface="Cambria Math"/>
                      </a:rPr>
                      <m:t>+</m:t>
                    </m:r>
                    <m:r>
                      <a:rPr kumimoji="1" lang="en-US" altLang="zh-CN" sz="2000" i="1" dirty="0" smtClean="0">
                        <a:solidFill>
                          <a:srgbClr val="000000"/>
                        </a:solidFill>
                        <a:latin typeface="Cambria Math"/>
                      </a:rPr>
                      <m:t>𝑥</m:t>
                    </m:r>
                    <m:r>
                      <a:rPr kumimoji="1" lang="en-US" altLang="zh-CN" sz="2000" i="1" baseline="30000" dirty="0" smtClean="0">
                        <a:solidFill>
                          <a:srgbClr val="000000"/>
                        </a:solidFill>
                        <a:latin typeface="Cambria Math"/>
                      </a:rPr>
                      <m:t>4</m:t>
                    </m:r>
                    <m:r>
                      <a:rPr kumimoji="1" lang="en-US" altLang="zh-CN" sz="2000" i="1" dirty="0" smtClean="0">
                        <a:solidFill>
                          <a:srgbClr val="000000"/>
                        </a:solidFill>
                        <a:latin typeface="Cambria Math"/>
                      </a:rPr>
                      <m:t>+</m:t>
                    </m:r>
                    <m:r>
                      <a:rPr kumimoji="1" lang="en-US" altLang="zh-CN" sz="2000" i="1" dirty="0" smtClean="0">
                        <a:solidFill>
                          <a:srgbClr val="000000"/>
                        </a:solidFill>
                        <a:latin typeface="Cambria Math"/>
                      </a:rPr>
                      <m:t>𝑥</m:t>
                    </m:r>
                    <m:r>
                      <a:rPr kumimoji="1" lang="en-US" altLang="zh-CN" sz="2000" i="1" baseline="30000" dirty="0" smtClean="0">
                        <a:solidFill>
                          <a:srgbClr val="000000"/>
                        </a:solidFill>
                        <a:latin typeface="Cambria Math"/>
                      </a:rPr>
                      <m:t>3</m:t>
                    </m:r>
                    <m:r>
                      <a:rPr kumimoji="1" lang="en-US" altLang="zh-CN" sz="2000" i="1" dirty="0" smtClean="0">
                        <a:solidFill>
                          <a:srgbClr val="000000"/>
                        </a:solidFill>
                        <a:latin typeface="Cambria Math"/>
                      </a:rPr>
                      <m:t>+</m:t>
                    </m:r>
                    <m:r>
                      <a:rPr kumimoji="1" lang="en-US" altLang="zh-CN" sz="2000" i="1" dirty="0" smtClean="0">
                        <a:solidFill>
                          <a:srgbClr val="000000"/>
                        </a:solidFill>
                        <a:latin typeface="Cambria Math"/>
                      </a:rPr>
                      <m:t>𝑥</m:t>
                    </m:r>
                    <m:r>
                      <a:rPr kumimoji="1" lang="en-US" altLang="zh-CN" sz="2000" i="1" dirty="0" smtClean="0">
                        <a:solidFill>
                          <a:srgbClr val="000000"/>
                        </a:solidFill>
                        <a:latin typeface="Cambria Math"/>
                      </a:rPr>
                      <m:t>+1</m:t>
                    </m:r>
                  </m:oMath>
                </a14:m>
                <a:endParaRPr kumimoji="1" lang="en-US" altLang="zh-CN" sz="2000" dirty="0" smtClean="0">
                  <a:solidFill>
                    <a:srgbClr val="000000"/>
                  </a:solidFill>
                </a:endParaRPr>
              </a:p>
              <a:p>
                <a:pPr indent="12700">
                  <a:buNone/>
                </a:pPr>
                <a:r>
                  <a:rPr kumimoji="1" lang="zh-CN" altLang="en-US" sz="2000" dirty="0" smtClean="0">
                    <a:solidFill>
                      <a:srgbClr val="000000"/>
                    </a:solidFill>
                  </a:rPr>
                  <a:t>用十六进制表示为</a:t>
                </a:r>
                <a14:m>
                  <m:oMath xmlns:m="http://schemas.openxmlformats.org/officeDocument/2006/math">
                    <m:r>
                      <a:rPr kumimoji="1" lang="en-US" altLang="zh-CN" sz="2000" i="1" dirty="0" smtClean="0">
                        <a:solidFill>
                          <a:srgbClr val="000000"/>
                        </a:solidFill>
                        <a:latin typeface="Cambria Math"/>
                      </a:rPr>
                      <m:t>{</m:t>
                    </m:r>
                    <m:r>
                      <a:rPr kumimoji="1" lang="en-US" altLang="zh-CN" sz="2000" b="0" i="1" dirty="0" smtClean="0">
                        <a:solidFill>
                          <a:srgbClr val="000000"/>
                        </a:solidFill>
                        <a:latin typeface="Cambria Math"/>
                      </a:rPr>
                      <m:t>9</m:t>
                    </m:r>
                    <m:r>
                      <a:rPr kumimoji="1" lang="en-US" altLang="zh-CN" sz="2000" i="1" dirty="0" smtClean="0">
                        <a:solidFill>
                          <a:srgbClr val="000000"/>
                        </a:solidFill>
                        <a:latin typeface="Cambria Math"/>
                      </a:rPr>
                      <m:t>𝐵</m:t>
                    </m:r>
                    <m:r>
                      <a:rPr kumimoji="1" lang="en-US" altLang="zh-CN" sz="2000" i="1" dirty="0" smtClean="0">
                        <a:solidFill>
                          <a:srgbClr val="000000"/>
                        </a:solidFill>
                        <a:latin typeface="Cambria Math"/>
                      </a:rPr>
                      <m:t>}</m:t>
                    </m:r>
                  </m:oMath>
                </a14:m>
                <a:endParaRPr kumimoji="1" lang="en-US" altLang="zh-CN" sz="2000" dirty="0" smtClean="0">
                  <a:solidFill>
                    <a:srgbClr val="000000"/>
                  </a:solidFill>
                </a:endParaRPr>
              </a:p>
              <a:p>
                <a:pPr indent="12700">
                  <a:buNone/>
                </a:pPr>
                <a:endParaRPr kumimoji="1" lang="en-US" altLang="zh-CN" sz="2000" dirty="0" smtClean="0">
                  <a:solidFill>
                    <a:srgbClr val="000000"/>
                  </a:solidFill>
                </a:endParaRPr>
              </a:p>
              <a:p>
                <a:pPr indent="12700" eaLnBrk="1" hangingPunct="1">
                  <a:lnSpc>
                    <a:spcPct val="120000"/>
                  </a:lnSpc>
                  <a:spcBef>
                    <a:spcPct val="25000"/>
                  </a:spcBef>
                  <a:buNone/>
                </a:pPr>
                <a:r>
                  <a:rPr kumimoji="1" lang="en-US" altLang="zh-CN" sz="2000" dirty="0" smtClean="0">
                    <a:solidFill>
                      <a:srgbClr val="000000"/>
                    </a:solidFill>
                    <a:latin typeface="Times New Roman" pitchFamily="18" charset="0"/>
                  </a:rPr>
                  <a:t>【</a:t>
                </a:r>
                <a:r>
                  <a:rPr kumimoji="1" lang="zh-CN" altLang="en-US" sz="2000" dirty="0" smtClean="0">
                    <a:solidFill>
                      <a:srgbClr val="000000"/>
                    </a:solidFill>
                    <a:latin typeface="Times New Roman" pitchFamily="18" charset="0"/>
                  </a:rPr>
                  <a:t>例</a:t>
                </a:r>
                <a:r>
                  <a:rPr kumimoji="1" lang="en-US" altLang="zh-CN" sz="2000" dirty="0" smtClean="0">
                    <a:solidFill>
                      <a:srgbClr val="000000"/>
                    </a:solidFill>
                    <a:latin typeface="Times New Roman" pitchFamily="18" charset="0"/>
                  </a:rPr>
                  <a:t>】 </a:t>
                </a:r>
                <a:r>
                  <a:rPr kumimoji="1" lang="zh-CN" altLang="en-US" sz="2000" dirty="0" smtClean="0">
                    <a:solidFill>
                      <a:srgbClr val="000000"/>
                    </a:solidFill>
                    <a:latin typeface="Times New Roman" pitchFamily="18" charset="0"/>
                  </a:rPr>
                  <a:t>计算：</a:t>
                </a:r>
                <a:r>
                  <a:rPr kumimoji="1" lang="en-US" altLang="zh-CN" sz="2000" dirty="0" smtClean="0">
                    <a:solidFill>
                      <a:srgbClr val="000000"/>
                    </a:solidFill>
                    <a:latin typeface="Times New Roman" pitchFamily="18" charset="0"/>
                  </a:rPr>
                  <a:t>57 </a:t>
                </a:r>
                <a:r>
                  <a:rPr kumimoji="1" lang="en-US" altLang="zh-CN" sz="2000" dirty="0" smtClean="0">
                    <a:solidFill>
                      <a:srgbClr val="000000"/>
                    </a:solidFill>
                    <a:latin typeface="Times New Roman" pitchFamily="18" charset="0"/>
                    <a:sym typeface="Wingdings 2" pitchFamily="18" charset="2"/>
                  </a:rPr>
                  <a:t> 83 = </a:t>
                </a:r>
                <a:r>
                  <a:rPr kumimoji="1" lang="zh-CN" altLang="en-US" sz="2000" dirty="0" smtClean="0">
                    <a:solidFill>
                      <a:srgbClr val="000000"/>
                    </a:solidFill>
                    <a:latin typeface="Times New Roman" pitchFamily="18" charset="0"/>
                    <a:sym typeface="Wingdings 2" pitchFamily="18" charset="2"/>
                  </a:rPr>
                  <a:t>？</a:t>
                </a:r>
                <a:endParaRPr kumimoji="1" lang="zh-CN" altLang="en-US" sz="2000" dirty="0" smtClean="0">
                  <a:solidFill>
                    <a:srgbClr val="000000"/>
                  </a:solidFill>
                  <a:latin typeface="Times New Roman" pitchFamily="18" charset="0"/>
                </a:endParaRPr>
              </a:p>
              <a:p>
                <a:pPr indent="12700" eaLnBrk="1" hangingPunct="1">
                  <a:lnSpc>
                    <a:spcPct val="120000"/>
                  </a:lnSpc>
                  <a:spcBef>
                    <a:spcPct val="25000"/>
                  </a:spcBef>
                  <a:buNone/>
                </a:pPr>
                <a:r>
                  <a:rPr kumimoji="1" lang="zh-CN" altLang="en-US" sz="2000" dirty="0" smtClean="0">
                    <a:solidFill>
                      <a:srgbClr val="000000"/>
                    </a:solidFill>
                    <a:latin typeface="Times New Roman" pitchFamily="18" charset="0"/>
                  </a:rPr>
                  <a:t>        </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6</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4</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2</a:t>
                </a:r>
                <a:r>
                  <a:rPr kumimoji="1" lang="en-US" altLang="zh-CN" sz="2000" dirty="0" smtClean="0">
                    <a:solidFill>
                      <a:srgbClr val="000000"/>
                    </a:solidFill>
                    <a:latin typeface="Times New Roman" pitchFamily="18" charset="0"/>
                  </a:rPr>
                  <a:t>+x+1) </a:t>
                </a:r>
                <a:r>
                  <a:rPr kumimoji="1" lang="en-US" altLang="zh-CN" sz="2000" dirty="0" smtClean="0">
                    <a:solidFill>
                      <a:srgbClr val="000000"/>
                    </a:solidFill>
                    <a:latin typeface="Times New Roman" pitchFamily="18" charset="0"/>
                    <a:sym typeface="Wingdings 2" pitchFamily="18" charset="2"/>
                  </a:rPr>
                  <a:t> </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7</a:t>
                </a:r>
                <a:r>
                  <a:rPr kumimoji="1" lang="en-US" altLang="zh-CN" sz="2000" dirty="0" smtClean="0">
                    <a:solidFill>
                      <a:srgbClr val="000000"/>
                    </a:solidFill>
                    <a:latin typeface="Times New Roman" pitchFamily="18" charset="0"/>
                  </a:rPr>
                  <a:t>+x+1)</a:t>
                </a:r>
              </a:p>
              <a:p>
                <a:pPr indent="12700" eaLnBrk="1" hangingPunct="1">
                  <a:lnSpc>
                    <a:spcPct val="120000"/>
                  </a:lnSpc>
                  <a:spcBef>
                    <a:spcPct val="25000"/>
                  </a:spcBef>
                  <a:buNone/>
                </a:pPr>
                <a:r>
                  <a:rPr kumimoji="1" lang="en-US" altLang="zh-CN" sz="2000" dirty="0" smtClean="0">
                    <a:solidFill>
                      <a:srgbClr val="000000"/>
                    </a:solidFill>
                    <a:latin typeface="Times New Roman" pitchFamily="18" charset="0"/>
                  </a:rPr>
                  <a:t>        = x</a:t>
                </a:r>
                <a:r>
                  <a:rPr kumimoji="1" lang="en-US" altLang="zh-CN" sz="2000" baseline="30000" dirty="0" smtClean="0">
                    <a:solidFill>
                      <a:srgbClr val="000000"/>
                    </a:solidFill>
                    <a:latin typeface="Times New Roman" pitchFamily="18" charset="0"/>
                  </a:rPr>
                  <a:t>13</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11</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9</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8</a:t>
                </a:r>
                <a:r>
                  <a:rPr kumimoji="1" lang="en-US" altLang="zh-CN" sz="2000" dirty="0" smtClean="0">
                    <a:solidFill>
                      <a:srgbClr val="000000"/>
                    </a:solidFill>
                    <a:latin typeface="Times New Roman" pitchFamily="18" charset="0"/>
                  </a:rPr>
                  <a:t>+ </a:t>
                </a:r>
                <a:r>
                  <a:rPr kumimoji="1" lang="en-US" altLang="zh-CN" sz="2000" dirty="0" smtClean="0">
                    <a:solidFill>
                      <a:srgbClr val="0000FF"/>
                    </a:solidFill>
                    <a:latin typeface="Times New Roman" pitchFamily="18" charset="0"/>
                  </a:rPr>
                  <a:t>x</a:t>
                </a:r>
                <a:r>
                  <a:rPr kumimoji="1" lang="en-US" altLang="zh-CN" sz="2000" baseline="30000" dirty="0" smtClean="0">
                    <a:solidFill>
                      <a:srgbClr val="0000FF"/>
                    </a:solidFill>
                    <a:latin typeface="Times New Roman" pitchFamily="18" charset="0"/>
                  </a:rPr>
                  <a:t>7</a:t>
                </a:r>
                <a:r>
                  <a:rPr kumimoji="1" lang="en-US" altLang="zh-CN" sz="2000" dirty="0" smtClean="0">
                    <a:solidFill>
                      <a:srgbClr val="0000FF"/>
                    </a:solidFill>
                    <a:latin typeface="Times New Roman" pitchFamily="18" charset="0"/>
                  </a:rPr>
                  <a:t>+ x</a:t>
                </a:r>
                <a:r>
                  <a:rPr kumimoji="1" lang="en-US" altLang="zh-CN" sz="2000" baseline="30000" dirty="0" smtClean="0">
                    <a:solidFill>
                      <a:srgbClr val="0000FF"/>
                    </a:solidFill>
                    <a:latin typeface="Times New Roman" pitchFamily="18" charset="0"/>
                  </a:rPr>
                  <a:t>7</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5</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3</a:t>
                </a:r>
                <a:r>
                  <a:rPr kumimoji="1" lang="en-US" altLang="zh-CN" sz="2000" dirty="0" smtClean="0">
                    <a:solidFill>
                      <a:srgbClr val="000000"/>
                    </a:solidFill>
                    <a:latin typeface="Times New Roman" pitchFamily="18" charset="0"/>
                  </a:rPr>
                  <a:t>+</a:t>
                </a:r>
                <a:r>
                  <a:rPr kumimoji="1" lang="en-US" altLang="zh-CN" sz="2000" dirty="0" smtClean="0">
                    <a:solidFill>
                      <a:srgbClr val="FF3300"/>
                    </a:solidFill>
                    <a:latin typeface="Times New Roman" pitchFamily="18" charset="0"/>
                  </a:rPr>
                  <a:t> x</a:t>
                </a:r>
                <a:r>
                  <a:rPr kumimoji="1" lang="en-US" altLang="zh-CN" sz="2000" baseline="30000" dirty="0" smtClean="0">
                    <a:solidFill>
                      <a:srgbClr val="FF3300"/>
                    </a:solidFill>
                    <a:latin typeface="Times New Roman" pitchFamily="18" charset="0"/>
                  </a:rPr>
                  <a:t>2</a:t>
                </a:r>
                <a:r>
                  <a:rPr kumimoji="1" lang="en-US" altLang="zh-CN" sz="2000" dirty="0" smtClean="0">
                    <a:solidFill>
                      <a:srgbClr val="000000"/>
                    </a:solidFill>
                    <a:latin typeface="Times New Roman" pitchFamily="18" charset="0"/>
                  </a:rPr>
                  <a:t>+</a:t>
                </a:r>
                <a:r>
                  <a:rPr kumimoji="1" lang="en-US" altLang="zh-CN" sz="2000" dirty="0" smtClean="0">
                    <a:solidFill>
                      <a:schemeClr val="accent1"/>
                    </a:solidFill>
                    <a:latin typeface="Times New Roman" pitchFamily="18" charset="0"/>
                  </a:rPr>
                  <a:t> </a:t>
                </a:r>
                <a:r>
                  <a:rPr kumimoji="1" lang="en-US" altLang="zh-CN" sz="2000" dirty="0" smtClean="0">
                    <a:solidFill>
                      <a:srgbClr val="336600"/>
                    </a:solidFill>
                    <a:latin typeface="Times New Roman" pitchFamily="18" charset="0"/>
                  </a:rPr>
                  <a:t>x</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6</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4</a:t>
                </a:r>
                <a:r>
                  <a:rPr kumimoji="1" lang="en-US" altLang="zh-CN" sz="2000" dirty="0" smtClean="0">
                    <a:solidFill>
                      <a:srgbClr val="000000"/>
                    </a:solidFill>
                    <a:latin typeface="Times New Roman" pitchFamily="18" charset="0"/>
                  </a:rPr>
                  <a:t>+</a:t>
                </a:r>
                <a:r>
                  <a:rPr kumimoji="1" lang="en-US" altLang="zh-CN" sz="2000" dirty="0" smtClean="0">
                    <a:solidFill>
                      <a:srgbClr val="FF3300"/>
                    </a:solidFill>
                    <a:latin typeface="Times New Roman" pitchFamily="18" charset="0"/>
                  </a:rPr>
                  <a:t>x</a:t>
                </a:r>
                <a:r>
                  <a:rPr kumimoji="1" lang="en-US" altLang="zh-CN" sz="2000" baseline="30000" dirty="0" smtClean="0">
                    <a:solidFill>
                      <a:srgbClr val="FF3300"/>
                    </a:solidFill>
                    <a:latin typeface="Times New Roman" pitchFamily="18" charset="0"/>
                  </a:rPr>
                  <a:t>2</a:t>
                </a:r>
                <a:r>
                  <a:rPr kumimoji="1" lang="en-US" altLang="zh-CN" sz="2000" dirty="0" smtClean="0">
                    <a:solidFill>
                      <a:srgbClr val="000000"/>
                    </a:solidFill>
                    <a:latin typeface="Times New Roman" pitchFamily="18" charset="0"/>
                  </a:rPr>
                  <a:t>+</a:t>
                </a:r>
                <a:r>
                  <a:rPr kumimoji="1" lang="en-US" altLang="zh-CN" sz="2000" dirty="0" smtClean="0">
                    <a:solidFill>
                      <a:srgbClr val="336600"/>
                    </a:solidFill>
                    <a:latin typeface="Times New Roman" pitchFamily="18" charset="0"/>
                  </a:rPr>
                  <a:t>x</a:t>
                </a:r>
                <a:r>
                  <a:rPr kumimoji="1" lang="en-US" altLang="zh-CN" sz="2000" dirty="0" smtClean="0">
                    <a:solidFill>
                      <a:srgbClr val="000000"/>
                    </a:solidFill>
                    <a:latin typeface="Times New Roman" pitchFamily="18" charset="0"/>
                  </a:rPr>
                  <a:t>+1</a:t>
                </a:r>
              </a:p>
              <a:p>
                <a:pPr indent="12700" eaLnBrk="1" hangingPunct="1">
                  <a:lnSpc>
                    <a:spcPct val="120000"/>
                  </a:lnSpc>
                  <a:spcBef>
                    <a:spcPct val="25000"/>
                  </a:spcBef>
                  <a:buNone/>
                </a:pP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13</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11</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9</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8</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6</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5</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4</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3</a:t>
                </a:r>
                <a:r>
                  <a:rPr kumimoji="1" lang="en-US" altLang="zh-CN" sz="2000" dirty="0" smtClean="0">
                    <a:solidFill>
                      <a:srgbClr val="000000"/>
                    </a:solidFill>
                    <a:latin typeface="Times New Roman" pitchFamily="18" charset="0"/>
                  </a:rPr>
                  <a:t>+</a:t>
                </a:r>
                <a:r>
                  <a:rPr kumimoji="1" lang="en-US" altLang="zh-CN" sz="2000" dirty="0" smtClean="0">
                    <a:solidFill>
                      <a:srgbClr val="FF3300"/>
                    </a:solidFill>
                    <a:latin typeface="Times New Roman" pitchFamily="18" charset="0"/>
                  </a:rPr>
                  <a:t> </a:t>
                </a:r>
                <a:r>
                  <a:rPr kumimoji="1" lang="en-US" altLang="zh-CN" sz="2000" dirty="0" smtClean="0">
                    <a:solidFill>
                      <a:srgbClr val="000000"/>
                    </a:solidFill>
                    <a:latin typeface="Times New Roman" pitchFamily="18" charset="0"/>
                  </a:rPr>
                  <a:t>1</a:t>
                </a:r>
              </a:p>
              <a:p>
                <a:pPr indent="12700">
                  <a:buNone/>
                </a:pPr>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76400"/>
                <a:ext cx="8229600" cy="4648200"/>
              </a:xfrm>
              <a:blipFill>
                <a:blip r:embed="rId2" cstate="print"/>
                <a:stretch>
                  <a:fillRect l="-1259" t="-170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116</a:t>
            </a:fld>
            <a:endParaRPr lang="en-US" altLang="zh-CN" dirty="0"/>
          </a:p>
        </p:txBody>
      </p:sp>
    </p:spTree>
    <p:extLst>
      <p:ext uri="{BB962C8B-B14F-4D97-AF65-F5344CB8AC3E}">
        <p14:creationId xmlns:p14="http://schemas.microsoft.com/office/powerpoint/2010/main" val="1829386288"/>
      </p:ext>
    </p:extLst>
  </p:cSld>
  <p:clrMapOvr>
    <a:masterClrMapping/>
  </p:clrMapOvr>
  <p:transition>
    <p:wedg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2057400"/>
            <a:ext cx="8229600" cy="4267200"/>
          </a:xfrm>
        </p:spPr>
        <p:txBody>
          <a:bodyPr/>
          <a:lstStyle/>
          <a:p>
            <a:pPr indent="12700" eaLnBrk="1" hangingPunct="1">
              <a:lnSpc>
                <a:spcPct val="120000"/>
              </a:lnSpc>
              <a:spcBef>
                <a:spcPct val="25000"/>
              </a:spcBef>
              <a:buNone/>
            </a:pPr>
            <a:r>
              <a:rPr kumimoji="1" lang="en-US" altLang="zh-CN" sz="2000" dirty="0" smtClean="0">
                <a:solidFill>
                  <a:srgbClr val="000000"/>
                </a:solidFill>
                <a:latin typeface="Times New Roman" pitchFamily="18" charset="0"/>
                <a:sym typeface="Wingdings" pitchFamily="2" charset="2"/>
              </a:rPr>
              <a:t>        =(</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13</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11</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9</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8</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6</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5</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4</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3</a:t>
            </a:r>
            <a:r>
              <a:rPr kumimoji="1" lang="en-US" altLang="zh-CN" sz="2000" dirty="0" smtClean="0">
                <a:solidFill>
                  <a:srgbClr val="000000"/>
                </a:solidFill>
                <a:latin typeface="Times New Roman" pitchFamily="18" charset="0"/>
              </a:rPr>
              <a:t>+</a:t>
            </a:r>
            <a:r>
              <a:rPr kumimoji="1" lang="en-US" altLang="zh-CN" sz="2000" dirty="0" smtClean="0">
                <a:solidFill>
                  <a:srgbClr val="FF3300"/>
                </a:solidFill>
                <a:latin typeface="Times New Roman" pitchFamily="18" charset="0"/>
              </a:rPr>
              <a:t> </a:t>
            </a:r>
            <a:r>
              <a:rPr kumimoji="1" lang="en-US" altLang="zh-CN" sz="2000" dirty="0" smtClean="0">
                <a:solidFill>
                  <a:srgbClr val="000000"/>
                </a:solidFill>
                <a:latin typeface="Times New Roman" pitchFamily="18" charset="0"/>
              </a:rPr>
              <a:t>1</a:t>
            </a:r>
            <a:r>
              <a:rPr kumimoji="1" lang="en-US" altLang="zh-CN" sz="2000" dirty="0" smtClean="0">
                <a:solidFill>
                  <a:srgbClr val="000000"/>
                </a:solidFill>
                <a:latin typeface="Times New Roman" pitchFamily="18" charset="0"/>
                <a:sym typeface="Wingdings" pitchFamily="2" charset="2"/>
              </a:rPr>
              <a:t>) mod  m(x)</a:t>
            </a:r>
          </a:p>
          <a:p>
            <a:pPr indent="12700" eaLnBrk="1" hangingPunct="1">
              <a:lnSpc>
                <a:spcPct val="120000"/>
              </a:lnSpc>
              <a:spcBef>
                <a:spcPct val="25000"/>
              </a:spcBef>
              <a:buNone/>
            </a:pPr>
            <a:r>
              <a:rPr kumimoji="1" lang="en-US" altLang="zh-CN" sz="2000" dirty="0" smtClean="0">
                <a:solidFill>
                  <a:srgbClr val="000000"/>
                </a:solidFill>
                <a:latin typeface="Times New Roman" pitchFamily="18" charset="0"/>
                <a:sym typeface="Wingdings" pitchFamily="2" charset="2"/>
              </a:rPr>
              <a:t>        = (</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13</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11</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9</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8</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6</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5</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4</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3</a:t>
            </a:r>
            <a:r>
              <a:rPr kumimoji="1" lang="en-US" altLang="zh-CN" sz="2000" dirty="0" smtClean="0">
                <a:solidFill>
                  <a:srgbClr val="000000"/>
                </a:solidFill>
                <a:latin typeface="Times New Roman" pitchFamily="18" charset="0"/>
              </a:rPr>
              <a:t>+</a:t>
            </a:r>
            <a:r>
              <a:rPr kumimoji="1" lang="en-US" altLang="zh-CN" sz="2000" dirty="0" smtClean="0">
                <a:solidFill>
                  <a:srgbClr val="FF3300"/>
                </a:solidFill>
                <a:latin typeface="Times New Roman" pitchFamily="18" charset="0"/>
              </a:rPr>
              <a:t> </a:t>
            </a:r>
            <a:r>
              <a:rPr kumimoji="1" lang="en-US" altLang="zh-CN" sz="2000" dirty="0" smtClean="0">
                <a:solidFill>
                  <a:srgbClr val="000000"/>
                </a:solidFill>
                <a:latin typeface="Times New Roman" pitchFamily="18" charset="0"/>
              </a:rPr>
              <a:t>1</a:t>
            </a:r>
            <a:r>
              <a:rPr kumimoji="1" lang="en-US" altLang="zh-CN" sz="2000" dirty="0" smtClean="0">
                <a:solidFill>
                  <a:srgbClr val="000000"/>
                </a:solidFill>
                <a:latin typeface="Times New Roman" pitchFamily="18" charset="0"/>
                <a:sym typeface="Wingdings" pitchFamily="2" charset="2"/>
              </a:rPr>
              <a:t>) mod (</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8</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4</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3</a:t>
            </a:r>
            <a:r>
              <a:rPr kumimoji="1" lang="en-US" altLang="zh-CN" sz="2000" dirty="0" smtClean="0">
                <a:solidFill>
                  <a:srgbClr val="000000"/>
                </a:solidFill>
                <a:latin typeface="Times New Roman" pitchFamily="18" charset="0"/>
              </a:rPr>
              <a:t>+x+1</a:t>
            </a:r>
            <a:r>
              <a:rPr kumimoji="1" lang="en-US" altLang="zh-CN" sz="2000" dirty="0" smtClean="0">
                <a:solidFill>
                  <a:srgbClr val="000000"/>
                </a:solidFill>
                <a:latin typeface="Times New Roman" pitchFamily="18" charset="0"/>
                <a:sym typeface="Wingdings" pitchFamily="2" charset="2"/>
              </a:rPr>
              <a:t>)     </a:t>
            </a:r>
            <a:endParaRPr kumimoji="1" lang="en-US" altLang="zh-CN" sz="2000" dirty="0">
              <a:solidFill>
                <a:srgbClr val="800000"/>
              </a:solidFill>
              <a:latin typeface="Times New Roman" pitchFamily="18" charset="0"/>
              <a:sym typeface="Wingdings" pitchFamily="2" charset="2"/>
            </a:endParaRPr>
          </a:p>
          <a:p>
            <a:pPr indent="12700" eaLnBrk="1" hangingPunct="1">
              <a:lnSpc>
                <a:spcPct val="120000"/>
              </a:lnSpc>
              <a:spcBef>
                <a:spcPct val="25000"/>
              </a:spcBef>
              <a:buNone/>
            </a:pPr>
            <a:r>
              <a:rPr kumimoji="1" lang="zh-CN" altLang="en-US" sz="2000" dirty="0" smtClean="0">
                <a:solidFill>
                  <a:srgbClr val="800000"/>
                </a:solidFill>
                <a:latin typeface="Times New Roman" pitchFamily="18" charset="0"/>
                <a:sym typeface="Wingdings" pitchFamily="2" charset="2"/>
              </a:rPr>
              <a:t>计算时按降幂排</a:t>
            </a:r>
          </a:p>
          <a:p>
            <a:pPr indent="12700" eaLnBrk="1" hangingPunct="1">
              <a:lnSpc>
                <a:spcPct val="120000"/>
              </a:lnSpc>
              <a:spcBef>
                <a:spcPct val="25000"/>
              </a:spcBef>
              <a:buNone/>
            </a:pPr>
            <a:r>
              <a:rPr kumimoji="1" lang="zh-CN" altLang="en-US" sz="2000" dirty="0" smtClean="0">
                <a:solidFill>
                  <a:srgbClr val="000000"/>
                </a:solidFill>
                <a:latin typeface="Times New Roman" pitchFamily="18" charset="0"/>
              </a:rPr>
              <a:t>        </a:t>
            </a:r>
            <a:r>
              <a:rPr kumimoji="1" lang="en-US" altLang="zh-CN" sz="2000" dirty="0" smtClean="0">
                <a:solidFill>
                  <a:srgbClr val="000000"/>
                </a:solidFill>
                <a:latin typeface="Times New Roman" pitchFamily="18" charset="0"/>
              </a:rPr>
              <a:t>= x</a:t>
            </a:r>
            <a:r>
              <a:rPr kumimoji="1" lang="en-US" altLang="zh-CN" sz="2000" baseline="30000" dirty="0" smtClean="0">
                <a:solidFill>
                  <a:srgbClr val="000000"/>
                </a:solidFill>
                <a:latin typeface="Times New Roman" pitchFamily="18" charset="0"/>
              </a:rPr>
              <a:t>7</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6</a:t>
            </a:r>
            <a:r>
              <a:rPr kumimoji="1" lang="en-US" altLang="zh-CN" sz="2000" dirty="0" smtClean="0">
                <a:solidFill>
                  <a:srgbClr val="000000"/>
                </a:solidFill>
                <a:latin typeface="Times New Roman" pitchFamily="18" charset="0"/>
              </a:rPr>
              <a:t>+1</a:t>
            </a:r>
          </a:p>
          <a:p>
            <a:pPr indent="12700" eaLnBrk="1" hangingPunct="1">
              <a:lnSpc>
                <a:spcPct val="120000"/>
              </a:lnSpc>
              <a:spcBef>
                <a:spcPct val="25000"/>
              </a:spcBef>
              <a:buNone/>
            </a:pPr>
            <a:r>
              <a:rPr kumimoji="1" lang="zh-CN" altLang="en-US" sz="2000" dirty="0" smtClean="0">
                <a:solidFill>
                  <a:srgbClr val="000000"/>
                </a:solidFill>
                <a:latin typeface="Times New Roman" pitchFamily="18" charset="0"/>
              </a:rPr>
              <a:t>所以： </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6</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4</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2</a:t>
            </a:r>
            <a:r>
              <a:rPr kumimoji="1" lang="en-US" altLang="zh-CN" sz="2000" dirty="0" smtClean="0">
                <a:solidFill>
                  <a:srgbClr val="000000"/>
                </a:solidFill>
                <a:latin typeface="Times New Roman" pitchFamily="18" charset="0"/>
              </a:rPr>
              <a:t>+x+1) </a:t>
            </a:r>
            <a:r>
              <a:rPr kumimoji="1" lang="en-US" altLang="zh-CN" sz="2000" dirty="0" smtClean="0">
                <a:solidFill>
                  <a:srgbClr val="000000"/>
                </a:solidFill>
                <a:latin typeface="Times New Roman" pitchFamily="18" charset="0"/>
                <a:sym typeface="Wingdings 2" pitchFamily="18" charset="2"/>
              </a:rPr>
              <a:t> </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7</a:t>
            </a:r>
            <a:r>
              <a:rPr kumimoji="1" lang="en-US" altLang="zh-CN" sz="2000" dirty="0" smtClean="0">
                <a:solidFill>
                  <a:srgbClr val="000000"/>
                </a:solidFill>
                <a:latin typeface="Times New Roman" pitchFamily="18" charset="0"/>
              </a:rPr>
              <a:t>+x+1) = x</a:t>
            </a:r>
            <a:r>
              <a:rPr kumimoji="1" lang="en-US" altLang="zh-CN" sz="2000" baseline="30000" dirty="0" smtClean="0">
                <a:solidFill>
                  <a:srgbClr val="000000"/>
                </a:solidFill>
                <a:latin typeface="Times New Roman" pitchFamily="18" charset="0"/>
              </a:rPr>
              <a:t>7</a:t>
            </a:r>
            <a:r>
              <a:rPr kumimoji="1" lang="en-US" altLang="zh-CN" sz="2000" dirty="0" smtClean="0">
                <a:solidFill>
                  <a:srgbClr val="000000"/>
                </a:solidFill>
                <a:latin typeface="Times New Roman" pitchFamily="18" charset="0"/>
              </a:rPr>
              <a:t>+x</a:t>
            </a:r>
            <a:r>
              <a:rPr kumimoji="1" lang="en-US" altLang="zh-CN" sz="2000" baseline="30000" dirty="0" smtClean="0">
                <a:solidFill>
                  <a:srgbClr val="000000"/>
                </a:solidFill>
                <a:latin typeface="Times New Roman" pitchFamily="18" charset="0"/>
              </a:rPr>
              <a:t>6</a:t>
            </a:r>
            <a:r>
              <a:rPr kumimoji="1" lang="en-US" altLang="zh-CN" sz="2000" dirty="0" smtClean="0">
                <a:solidFill>
                  <a:srgbClr val="000000"/>
                </a:solidFill>
                <a:latin typeface="Times New Roman" pitchFamily="18" charset="0"/>
              </a:rPr>
              <a:t>+1   (</a:t>
            </a:r>
            <a:r>
              <a:rPr kumimoji="1" lang="zh-CN" altLang="en-US" sz="2000" dirty="0" smtClean="0">
                <a:solidFill>
                  <a:srgbClr val="000000"/>
                </a:solidFill>
                <a:latin typeface="Times New Roman" pitchFamily="18" charset="0"/>
              </a:rPr>
              <a:t>多项式表示</a:t>
            </a:r>
            <a:r>
              <a:rPr kumimoji="1" lang="en-US" altLang="zh-CN" sz="2000" dirty="0" smtClean="0">
                <a:solidFill>
                  <a:srgbClr val="000000"/>
                </a:solidFill>
                <a:latin typeface="Times New Roman" pitchFamily="18" charset="0"/>
              </a:rPr>
              <a:t>)</a:t>
            </a:r>
          </a:p>
          <a:p>
            <a:pPr indent="12700" eaLnBrk="1" hangingPunct="1">
              <a:lnSpc>
                <a:spcPct val="120000"/>
              </a:lnSpc>
              <a:spcBef>
                <a:spcPct val="25000"/>
              </a:spcBef>
              <a:buNone/>
            </a:pPr>
            <a:r>
              <a:rPr kumimoji="1" lang="en-US" altLang="zh-CN" sz="2000" dirty="0" smtClean="0">
                <a:solidFill>
                  <a:srgbClr val="000000"/>
                </a:solidFill>
                <a:latin typeface="Times New Roman" pitchFamily="18" charset="0"/>
              </a:rPr>
              <a:t>                    01010111 </a:t>
            </a:r>
            <a:r>
              <a:rPr kumimoji="1" lang="en-US" altLang="zh-CN" sz="2000" dirty="0" smtClean="0">
                <a:solidFill>
                  <a:srgbClr val="000000"/>
                </a:solidFill>
                <a:latin typeface="Times New Roman" pitchFamily="18" charset="0"/>
                <a:sym typeface="Wingdings 2" pitchFamily="18" charset="2"/>
              </a:rPr>
              <a:t> 10000011=11000001    </a:t>
            </a:r>
            <a:r>
              <a:rPr kumimoji="1" lang="en-US" altLang="zh-CN" sz="2000" dirty="0" smtClean="0">
                <a:solidFill>
                  <a:srgbClr val="000000"/>
                </a:solidFill>
                <a:latin typeface="Times New Roman" pitchFamily="18" charset="0"/>
              </a:rPr>
              <a:t>(2</a:t>
            </a:r>
            <a:r>
              <a:rPr kumimoji="1" lang="zh-CN" altLang="en-US" sz="2000" dirty="0" smtClean="0">
                <a:solidFill>
                  <a:srgbClr val="000000"/>
                </a:solidFill>
                <a:latin typeface="Times New Roman" pitchFamily="18" charset="0"/>
              </a:rPr>
              <a:t>进制表示</a:t>
            </a:r>
            <a:r>
              <a:rPr kumimoji="1" lang="en-US" altLang="zh-CN" sz="2000" dirty="0" smtClean="0">
                <a:solidFill>
                  <a:srgbClr val="000000"/>
                </a:solidFill>
                <a:latin typeface="Times New Roman" pitchFamily="18" charset="0"/>
              </a:rPr>
              <a:t>)</a:t>
            </a:r>
          </a:p>
          <a:p>
            <a:pPr indent="12700" eaLnBrk="1" hangingPunct="1">
              <a:lnSpc>
                <a:spcPct val="120000"/>
              </a:lnSpc>
              <a:spcBef>
                <a:spcPct val="25000"/>
              </a:spcBef>
              <a:buNone/>
            </a:pPr>
            <a:r>
              <a:rPr kumimoji="1" lang="en-US" altLang="zh-CN" sz="2000" dirty="0" smtClean="0">
                <a:solidFill>
                  <a:srgbClr val="000000"/>
                </a:solidFill>
                <a:latin typeface="Times New Roman" pitchFamily="18" charset="0"/>
              </a:rPr>
              <a:t>                                                     57 </a:t>
            </a:r>
            <a:r>
              <a:rPr kumimoji="1" lang="en-US" altLang="zh-CN" sz="2000" dirty="0" smtClean="0">
                <a:solidFill>
                  <a:srgbClr val="000000"/>
                </a:solidFill>
                <a:latin typeface="Times New Roman" pitchFamily="18" charset="0"/>
                <a:sym typeface="Wingdings 2" pitchFamily="18" charset="2"/>
              </a:rPr>
              <a:t> 83 = C1    </a:t>
            </a:r>
            <a:r>
              <a:rPr kumimoji="1" lang="en-US" altLang="zh-CN" sz="2000" dirty="0" smtClean="0">
                <a:solidFill>
                  <a:srgbClr val="000000"/>
                </a:solidFill>
                <a:latin typeface="Times New Roman" pitchFamily="18" charset="0"/>
              </a:rPr>
              <a:t>(16</a:t>
            </a:r>
            <a:r>
              <a:rPr kumimoji="1" lang="zh-CN" altLang="en-US" sz="2000" dirty="0" smtClean="0">
                <a:solidFill>
                  <a:srgbClr val="000000"/>
                </a:solidFill>
                <a:latin typeface="Times New Roman" pitchFamily="18" charset="0"/>
              </a:rPr>
              <a:t>进制表示</a:t>
            </a:r>
            <a:r>
              <a:rPr kumimoji="1" lang="en-US" altLang="zh-CN" sz="2000" dirty="0" smtClean="0">
                <a:solidFill>
                  <a:srgbClr val="000000"/>
                </a:solidFill>
                <a:latin typeface="Times New Roman" pitchFamily="18" charset="0"/>
              </a:rPr>
              <a:t>)</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117</a:t>
            </a:fld>
            <a:endParaRPr lang="en-US" altLang="zh-CN" dirty="0"/>
          </a:p>
        </p:txBody>
      </p:sp>
      <p:grpSp>
        <p:nvGrpSpPr>
          <p:cNvPr id="20" name="组合 19"/>
          <p:cNvGrpSpPr/>
          <p:nvPr/>
        </p:nvGrpSpPr>
        <p:grpSpPr>
          <a:xfrm>
            <a:off x="838200" y="4876800"/>
            <a:ext cx="4572000" cy="1169551"/>
            <a:chOff x="838200" y="4800600"/>
            <a:chExt cx="4572000" cy="1169551"/>
          </a:xfrm>
        </p:grpSpPr>
        <p:sp>
          <p:nvSpPr>
            <p:cNvPr id="7" name="矩形 6"/>
            <p:cNvSpPr/>
            <p:nvPr/>
          </p:nvSpPr>
          <p:spPr>
            <a:xfrm>
              <a:off x="838200" y="4800600"/>
              <a:ext cx="4572000" cy="1169551"/>
            </a:xfrm>
            <a:prstGeom prst="rect">
              <a:avLst/>
            </a:prstGeom>
          </p:spPr>
          <p:txBody>
            <a:bodyPr>
              <a:spAutoFit/>
            </a:bodyPr>
            <a:lstStyle/>
            <a:p>
              <a:pPr>
                <a:buClr>
                  <a:schemeClr val="bg1"/>
                </a:buClr>
              </a:pPr>
              <a:r>
                <a:rPr lang="en-US" altLang="zh-CN" dirty="0">
                  <a:latin typeface="楷体_GB2312" pitchFamily="49" charset="-122"/>
                  <a:ea typeface="楷体_GB2312" pitchFamily="49" charset="-122"/>
                </a:rPr>
                <a:t>100011011 10101101111001</a:t>
              </a:r>
            </a:p>
            <a:p>
              <a:pPr>
                <a:buClr>
                  <a:schemeClr val="bg1"/>
                </a:buClr>
              </a:pPr>
              <a:r>
                <a:rPr lang="en-US" altLang="zh-CN" dirty="0">
                  <a:latin typeface="楷体_GB2312" pitchFamily="49" charset="-122"/>
                  <a:ea typeface="楷体_GB2312" pitchFamily="49" charset="-122"/>
                </a:rPr>
                <a:t>          100011011</a:t>
              </a:r>
            </a:p>
            <a:p>
              <a:pPr>
                <a:buClr>
                  <a:schemeClr val="bg1"/>
                </a:buClr>
              </a:pPr>
              <a:r>
                <a:rPr lang="en-US" altLang="zh-CN" dirty="0">
                  <a:latin typeface="楷体_GB2312" pitchFamily="49" charset="-122"/>
                  <a:ea typeface="楷体_GB2312" pitchFamily="49" charset="-122"/>
                </a:rPr>
                <a:t>            100000011001</a:t>
              </a:r>
            </a:p>
            <a:p>
              <a:pPr>
                <a:buClr>
                  <a:schemeClr val="bg1"/>
                </a:buClr>
              </a:pPr>
              <a:r>
                <a:rPr lang="en-US" altLang="zh-CN" dirty="0">
                  <a:latin typeface="楷体_GB2312" pitchFamily="49" charset="-122"/>
                  <a:ea typeface="楷体_GB2312" pitchFamily="49" charset="-122"/>
                </a:rPr>
                <a:t>            100011011</a:t>
              </a:r>
            </a:p>
            <a:p>
              <a:pPr>
                <a:buClr>
                  <a:schemeClr val="bg1"/>
                </a:buClr>
              </a:pPr>
              <a:r>
                <a:rPr lang="en-US" altLang="zh-CN" dirty="0">
                  <a:latin typeface="楷体_GB2312" pitchFamily="49" charset="-122"/>
                  <a:ea typeface="楷体_GB2312" pitchFamily="49" charset="-122"/>
                </a:rPr>
                <a:t>                11000001</a:t>
              </a:r>
            </a:p>
          </p:txBody>
        </p:sp>
        <p:cxnSp>
          <p:nvCxnSpPr>
            <p:cNvPr id="13" name="肘形连接符 12"/>
            <p:cNvCxnSpPr/>
            <p:nvPr/>
          </p:nvCxnSpPr>
          <p:spPr bwMode="auto">
            <a:xfrm>
              <a:off x="1752600" y="4876800"/>
              <a:ext cx="1447800" cy="457200"/>
            </a:xfrm>
            <a:prstGeom prst="bentConnector3">
              <a:avLst>
                <a:gd name="adj1" fmla="val 2032"/>
              </a:avLst>
            </a:prstGeom>
            <a:ln w="19050">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17" name="肘形连接符 16"/>
            <p:cNvCxnSpPr/>
            <p:nvPr/>
          </p:nvCxnSpPr>
          <p:spPr bwMode="auto">
            <a:xfrm>
              <a:off x="1866900" y="5340778"/>
              <a:ext cx="1333500" cy="374222"/>
            </a:xfrm>
            <a:prstGeom prst="bentConnector3">
              <a:avLst>
                <a:gd name="adj1" fmla="val 6600"/>
              </a:avLst>
            </a:prstGeom>
            <a:ln w="19050">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2978146990"/>
      </p:ext>
    </p:extLst>
  </p:cSld>
  <p:clrMapOvr>
    <a:masterClrMapping/>
  </p:clrMapOvr>
  <p:transition>
    <p:wedg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r>
              <a:rPr lang="zh-CN" altLang="en-US" dirty="0">
                <a:latin typeface="楷体_GB2312" pitchFamily="49" charset="-122"/>
                <a:ea typeface="楷体_GB2312" pitchFamily="49" charset="-122"/>
              </a:rPr>
              <a:t>乘法 </a:t>
            </a:r>
            <a:r>
              <a:rPr lang="en-US" altLang="zh-CN" b="0" dirty="0">
                <a:latin typeface="Arial"/>
                <a:ea typeface="楷体_GB2312" pitchFamily="49" charset="-122"/>
              </a:rPr>
              <a:t>·</a:t>
            </a:r>
            <a:r>
              <a:rPr lang="en-US" altLang="zh-CN" b="0" dirty="0">
                <a:latin typeface="楷体_GB2312" pitchFamily="49" charset="-122"/>
                <a:ea typeface="楷体_GB2312" pitchFamily="49" charset="-122"/>
              </a:rPr>
              <a:t> </a:t>
            </a:r>
            <a:r>
              <a:rPr lang="zh-CN" altLang="en-US" dirty="0">
                <a:latin typeface="楷体_GB2312" pitchFamily="49" charset="-122"/>
                <a:ea typeface="楷体_GB2312" pitchFamily="49" charset="-122"/>
              </a:rPr>
              <a:t>运算</a:t>
            </a:r>
          </a:p>
        </p:txBody>
      </p:sp>
      <p:sp>
        <p:nvSpPr>
          <p:cNvPr id="211971" name="Rectangle 3"/>
          <p:cNvSpPr>
            <a:spLocks noGrp="1" noChangeArrowheads="1"/>
          </p:cNvSpPr>
          <p:nvPr>
            <p:ph type="body" sz="half" idx="1"/>
          </p:nvPr>
        </p:nvSpPr>
        <p:spPr>
          <a:xfrm>
            <a:off x="134938" y="1557338"/>
            <a:ext cx="9009062" cy="5040312"/>
          </a:xfrm>
        </p:spPr>
        <p:txBody>
          <a:bodyPr/>
          <a:lstStyle/>
          <a:p>
            <a:pPr>
              <a:spcBef>
                <a:spcPct val="0"/>
              </a:spcBef>
              <a:buClr>
                <a:schemeClr val="bg1"/>
              </a:buClr>
              <a:buSzTx/>
              <a:buFontTx/>
              <a:buNone/>
            </a:pP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1</a:t>
            </a:r>
            <a:r>
              <a:rPr lang="zh-CN" altLang="en-US" sz="2800" dirty="0">
                <a:latin typeface="楷体_GB2312" pitchFamily="49" charset="-122"/>
                <a:ea typeface="楷体_GB2312" pitchFamily="49" charset="-122"/>
              </a:rPr>
              <a:t>）乘法 </a:t>
            </a:r>
            <a:r>
              <a:rPr lang="en-US" altLang="zh-CN" sz="2800" b="0" dirty="0">
                <a:latin typeface="Arial"/>
                <a:ea typeface="楷体_GB2312" pitchFamily="49" charset="-122"/>
              </a:rPr>
              <a:t>·</a:t>
            </a:r>
            <a:r>
              <a:rPr lang="en-US" altLang="zh-CN" sz="2800" b="0" dirty="0">
                <a:latin typeface="楷体_GB2312" pitchFamily="49" charset="-122"/>
                <a:ea typeface="楷体_GB2312" pitchFamily="49" charset="-122"/>
              </a:rPr>
              <a:t> </a:t>
            </a:r>
            <a:r>
              <a:rPr lang="zh-CN" altLang="en-US" sz="2800" dirty="0">
                <a:latin typeface="楷体_GB2312" pitchFamily="49" charset="-122"/>
                <a:ea typeface="楷体_GB2312" pitchFamily="49" charset="-122"/>
              </a:rPr>
              <a:t>满足结合律；</a:t>
            </a:r>
          </a:p>
          <a:p>
            <a:pPr>
              <a:spcBef>
                <a:spcPct val="0"/>
              </a:spcBef>
              <a:buClr>
                <a:schemeClr val="bg1"/>
              </a:buClr>
              <a:buSzTx/>
              <a:buFontTx/>
              <a:buNone/>
            </a:pP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2</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00000001</a:t>
            </a:r>
            <a:r>
              <a:rPr lang="zh-CN" altLang="en-US" sz="2800" dirty="0">
                <a:latin typeface="楷体_GB2312" pitchFamily="49" charset="-122"/>
                <a:ea typeface="楷体_GB2312" pitchFamily="49" charset="-122"/>
              </a:rPr>
              <a:t>是乘法的单位元。</a:t>
            </a:r>
          </a:p>
          <a:p>
            <a:pPr>
              <a:spcBef>
                <a:spcPct val="0"/>
              </a:spcBef>
              <a:buClr>
                <a:schemeClr val="bg1"/>
              </a:buClr>
              <a:buSzTx/>
              <a:buFontTx/>
              <a:buNone/>
            </a:pP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3</a:t>
            </a:r>
            <a:r>
              <a:rPr lang="zh-CN" altLang="en-US" sz="2800" dirty="0">
                <a:latin typeface="楷体_GB2312" pitchFamily="49" charset="-122"/>
                <a:ea typeface="楷体_GB2312" pitchFamily="49" charset="-122"/>
              </a:rPr>
              <a:t>）有逆元素</a:t>
            </a:r>
          </a:p>
          <a:p>
            <a:pPr>
              <a:spcBef>
                <a:spcPct val="0"/>
              </a:spcBef>
              <a:buClr>
                <a:schemeClr val="bg1"/>
              </a:buClr>
              <a:buSzTx/>
              <a:buFontTx/>
              <a:buNone/>
            </a:pPr>
            <a:r>
              <a:rPr lang="zh-CN" altLang="en-US" sz="2800" dirty="0">
                <a:latin typeface="楷体_GB2312" pitchFamily="49" charset="-122"/>
                <a:ea typeface="楷体_GB2312" pitchFamily="49" charset="-122"/>
              </a:rPr>
              <a:t>       </a:t>
            </a:r>
            <a:r>
              <a:rPr lang="en-US" altLang="zh-CN" sz="2800" dirty="0">
                <a:latin typeface="楷体_GB2312" pitchFamily="49" charset="-122"/>
                <a:ea typeface="楷体_GB2312" pitchFamily="49" charset="-122"/>
              </a:rPr>
              <a:t>b(x),   a(x)</a:t>
            </a:r>
            <a:r>
              <a:rPr lang="zh-CN" altLang="en-US" sz="2800" dirty="0">
                <a:latin typeface="楷体_GB2312" pitchFamily="49" charset="-122"/>
                <a:ea typeface="楷体_GB2312" pitchFamily="49" charset="-122"/>
              </a:rPr>
              <a:t>和</a:t>
            </a:r>
            <a:r>
              <a:rPr lang="en-US" altLang="zh-CN" sz="2800" dirty="0">
                <a:latin typeface="楷体_GB2312" pitchFamily="49" charset="-122"/>
                <a:ea typeface="楷体_GB2312" pitchFamily="49" charset="-122"/>
              </a:rPr>
              <a:t>c(x)</a:t>
            </a:r>
          </a:p>
          <a:p>
            <a:pPr>
              <a:spcBef>
                <a:spcPct val="0"/>
              </a:spcBef>
              <a:buClr>
                <a:schemeClr val="bg1"/>
              </a:buClr>
              <a:buSzTx/>
              <a:buFontTx/>
              <a:buNone/>
            </a:pPr>
            <a:r>
              <a:rPr lang="en-US" altLang="zh-CN" sz="2800" dirty="0">
                <a:latin typeface="楷体_GB2312" pitchFamily="49" charset="-122"/>
                <a:ea typeface="楷体_GB2312" pitchFamily="49" charset="-122"/>
              </a:rPr>
              <a:t>     a(x)b(x)+c(x)m(x)=1  (</a:t>
            </a:r>
            <a:r>
              <a:rPr lang="zh-CN" altLang="en-US" sz="2800" dirty="0">
                <a:latin typeface="楷体_GB2312" pitchFamily="49" charset="-122"/>
                <a:ea typeface="楷体_GB2312" pitchFamily="49" charset="-122"/>
              </a:rPr>
              <a:t>欧几里德算法）</a:t>
            </a:r>
          </a:p>
          <a:p>
            <a:pPr>
              <a:spcBef>
                <a:spcPct val="0"/>
              </a:spcBef>
              <a:buClr>
                <a:schemeClr val="bg1"/>
              </a:buClr>
              <a:buSzTx/>
              <a:buFontTx/>
              <a:buNone/>
            </a:pPr>
            <a:r>
              <a:rPr lang="zh-CN" altLang="en-US" sz="2800" dirty="0">
                <a:latin typeface="楷体_GB2312" pitchFamily="49" charset="-122"/>
                <a:ea typeface="楷体_GB2312" pitchFamily="49" charset="-122"/>
              </a:rPr>
              <a:t>     </a:t>
            </a:r>
            <a:r>
              <a:rPr lang="en-US" altLang="zh-CN" sz="2800" dirty="0">
                <a:latin typeface="楷体_GB2312" pitchFamily="49" charset="-122"/>
                <a:ea typeface="楷体_GB2312" pitchFamily="49" charset="-122"/>
              </a:rPr>
              <a:t>b</a:t>
            </a:r>
            <a:r>
              <a:rPr lang="en-US" altLang="zh-CN" sz="2800" baseline="30000" dirty="0">
                <a:latin typeface="楷体_GB2312" pitchFamily="49" charset="-122"/>
                <a:ea typeface="楷体_GB2312" pitchFamily="49" charset="-122"/>
              </a:rPr>
              <a:t>-1 </a:t>
            </a:r>
            <a:r>
              <a:rPr lang="en-US" altLang="zh-CN" sz="2800" dirty="0">
                <a:latin typeface="楷体_GB2312" pitchFamily="49" charset="-122"/>
                <a:ea typeface="楷体_GB2312" pitchFamily="49" charset="-122"/>
              </a:rPr>
              <a:t>(x) =a(x) mod m(x)</a:t>
            </a:r>
          </a:p>
          <a:p>
            <a:pPr>
              <a:spcBef>
                <a:spcPct val="0"/>
              </a:spcBef>
              <a:buClr>
                <a:schemeClr val="bg1"/>
              </a:buClr>
              <a:buSzTx/>
              <a:buFontTx/>
              <a:buNone/>
            </a:pP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4</a:t>
            </a:r>
            <a:r>
              <a:rPr lang="zh-CN" altLang="en-US" sz="2800" dirty="0">
                <a:latin typeface="楷体_GB2312" pitchFamily="49" charset="-122"/>
                <a:ea typeface="楷体_GB2312" pitchFamily="49" charset="-122"/>
              </a:rPr>
              <a:t>）乘法 </a:t>
            </a:r>
            <a:r>
              <a:rPr lang="en-US" altLang="zh-CN" sz="2800" b="0" dirty="0">
                <a:latin typeface="Arial"/>
                <a:ea typeface="楷体_GB2312" pitchFamily="49" charset="-122"/>
              </a:rPr>
              <a:t>·</a:t>
            </a:r>
            <a:r>
              <a:rPr lang="en-US" altLang="zh-CN" sz="2800" b="0" dirty="0">
                <a:latin typeface="楷体_GB2312" pitchFamily="49" charset="-122"/>
                <a:ea typeface="楷体_GB2312" pitchFamily="49" charset="-122"/>
              </a:rPr>
              <a:t> </a:t>
            </a:r>
            <a:r>
              <a:rPr lang="zh-CN" altLang="en-US" sz="2800" dirty="0">
                <a:latin typeface="楷体_GB2312" pitchFamily="49" charset="-122"/>
                <a:ea typeface="楷体_GB2312" pitchFamily="49" charset="-122"/>
              </a:rPr>
              <a:t>满足分配律</a:t>
            </a:r>
          </a:p>
          <a:p>
            <a:pPr>
              <a:spcBef>
                <a:spcPct val="0"/>
              </a:spcBef>
              <a:buClr>
                <a:schemeClr val="bg1"/>
              </a:buClr>
              <a:buSzTx/>
              <a:buFontTx/>
              <a:buNone/>
            </a:pPr>
            <a:r>
              <a:rPr lang="zh-CN" altLang="en-US" sz="2800" dirty="0">
                <a:latin typeface="楷体_GB2312" pitchFamily="49" charset="-122"/>
                <a:ea typeface="楷体_GB2312" pitchFamily="49" charset="-122"/>
              </a:rPr>
              <a:t>因此，按位模</a:t>
            </a:r>
            <a:r>
              <a:rPr lang="en-US" altLang="zh-CN" sz="2800" dirty="0">
                <a:latin typeface="楷体_GB2312" pitchFamily="49" charset="-122"/>
                <a:ea typeface="楷体_GB2312" pitchFamily="49" charset="-122"/>
              </a:rPr>
              <a:t>2</a:t>
            </a:r>
            <a:r>
              <a:rPr lang="zh-CN" altLang="en-US" sz="2800" dirty="0">
                <a:latin typeface="楷体_GB2312" pitchFamily="49" charset="-122"/>
                <a:ea typeface="楷体_GB2312" pitchFamily="49" charset="-122"/>
              </a:rPr>
              <a:t>加和乘法 </a:t>
            </a:r>
            <a:r>
              <a:rPr lang="en-US" altLang="zh-CN" sz="2800" b="0" dirty="0">
                <a:latin typeface="Arial"/>
                <a:ea typeface="楷体_GB2312" pitchFamily="49" charset="-122"/>
              </a:rPr>
              <a:t>·</a:t>
            </a:r>
            <a:r>
              <a:rPr lang="en-US" altLang="zh-CN" sz="2800" b="0" dirty="0">
                <a:latin typeface="楷体_GB2312" pitchFamily="49" charset="-122"/>
                <a:ea typeface="楷体_GB2312" pitchFamily="49" charset="-122"/>
              </a:rPr>
              <a:t> </a:t>
            </a:r>
            <a:r>
              <a:rPr lang="zh-CN" altLang="en-US" sz="2800" dirty="0">
                <a:latin typeface="楷体_GB2312" pitchFamily="49" charset="-122"/>
                <a:ea typeface="楷体_GB2312" pitchFamily="49" charset="-122"/>
              </a:rPr>
              <a:t>运算构成一个有限域</a:t>
            </a:r>
            <a:r>
              <a:rPr lang="en-US" altLang="zh-CN" sz="2800" dirty="0">
                <a:latin typeface="楷体_GB2312" pitchFamily="49" charset="-122"/>
                <a:ea typeface="楷体_GB2312" pitchFamily="49" charset="-122"/>
              </a:rPr>
              <a:t>GF(2</a:t>
            </a:r>
            <a:r>
              <a:rPr lang="en-US" altLang="zh-CN" sz="2800" baseline="30000" dirty="0">
                <a:latin typeface="楷体_GB2312" pitchFamily="49" charset="-122"/>
                <a:ea typeface="楷体_GB2312" pitchFamily="49" charset="-122"/>
              </a:rPr>
              <a:t>8</a:t>
            </a:r>
            <a:r>
              <a:rPr lang="en-US" altLang="zh-CN" sz="2800" dirty="0">
                <a:latin typeface="楷体_GB2312" pitchFamily="49" charset="-122"/>
                <a:ea typeface="楷体_GB2312" pitchFamily="49" charset="-122"/>
              </a:rPr>
              <a:t>) </a:t>
            </a:r>
            <a:endParaRPr lang="en-US" altLang="zh-CN" sz="2800" dirty="0"/>
          </a:p>
        </p:txBody>
      </p:sp>
      <p:graphicFrame>
        <p:nvGraphicFramePr>
          <p:cNvPr id="211972" name="Object 4"/>
          <p:cNvGraphicFramePr>
            <a:graphicFrameLocks noChangeAspect="1"/>
          </p:cNvGraphicFramePr>
          <p:nvPr/>
        </p:nvGraphicFramePr>
        <p:xfrm>
          <a:off x="1116013" y="2924175"/>
          <a:ext cx="304800" cy="330200"/>
        </p:xfrm>
        <a:graphic>
          <a:graphicData uri="http://schemas.openxmlformats.org/presentationml/2006/ole">
            <mc:AlternateContent xmlns:mc="http://schemas.openxmlformats.org/markup-compatibility/2006">
              <mc:Choice xmlns:v="urn:schemas-microsoft-com:vml" Requires="v">
                <p:oleObj spid="_x0000_s385046" name="Equation" r:id="rId3" imgW="152280" imgH="164880" progId="Equation.3">
                  <p:embed/>
                </p:oleObj>
              </mc:Choice>
              <mc:Fallback>
                <p:oleObj name="Equation" r:id="rId3" imgW="152280" imgH="1648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2924175"/>
                        <a:ext cx="304800" cy="330200"/>
                      </a:xfrm>
                      <a:prstGeom prst="rect">
                        <a:avLst/>
                      </a:prstGeom>
                      <a:solidFill>
                        <a:schemeClr val="accent1"/>
                      </a:solidFill>
                    </p:spPr>
                  </p:pic>
                </p:oleObj>
              </mc:Fallback>
            </mc:AlternateContent>
          </a:graphicData>
        </a:graphic>
      </p:graphicFrame>
      <p:graphicFrame>
        <p:nvGraphicFramePr>
          <p:cNvPr id="211973" name="Object 5"/>
          <p:cNvGraphicFramePr>
            <a:graphicFrameLocks noChangeAspect="1"/>
          </p:cNvGraphicFramePr>
          <p:nvPr/>
        </p:nvGraphicFramePr>
        <p:xfrm>
          <a:off x="2484438" y="2997200"/>
          <a:ext cx="254000" cy="304800"/>
        </p:xfrm>
        <a:graphic>
          <a:graphicData uri="http://schemas.openxmlformats.org/presentationml/2006/ole">
            <mc:AlternateContent xmlns:mc="http://schemas.openxmlformats.org/markup-compatibility/2006">
              <mc:Choice xmlns:v="urn:schemas-microsoft-com:vml" Requires="v">
                <p:oleObj spid="_x0000_s385047" name="Equation" r:id="rId5" imgW="126720" imgH="152280" progId="Equation.3">
                  <p:embed/>
                </p:oleObj>
              </mc:Choice>
              <mc:Fallback>
                <p:oleObj name="Equation" r:id="rId5" imgW="126720" imgH="1522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438" y="2997200"/>
                        <a:ext cx="254000" cy="304800"/>
                      </a:xfrm>
                      <a:prstGeom prst="rect">
                        <a:avLst/>
                      </a:prstGeom>
                      <a:solidFill>
                        <a:schemeClr val="accent1"/>
                      </a:solidFill>
                    </p:spPr>
                  </p:pic>
                </p:oleObj>
              </mc:Fallback>
            </mc:AlternateContent>
          </a:graphicData>
        </a:graphic>
      </p:graphicFrame>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body" sz="half" idx="1"/>
          </p:nvPr>
        </p:nvSpPr>
        <p:spPr>
          <a:xfrm>
            <a:off x="134938" y="333375"/>
            <a:ext cx="8829675" cy="6264275"/>
          </a:xfrm>
        </p:spPr>
        <p:txBody>
          <a:bodyPr/>
          <a:lstStyle/>
          <a:p>
            <a:pPr>
              <a:spcBef>
                <a:spcPct val="0"/>
              </a:spcBef>
              <a:buSzTx/>
              <a:buFont typeface="Wingdings" pitchFamily="2" charset="2"/>
              <a:buChar char="u"/>
            </a:pPr>
            <a:r>
              <a:rPr lang="zh-CN" altLang="en-US" sz="2800" dirty="0">
                <a:latin typeface="楷体_GB2312" pitchFamily="49" charset="-122"/>
                <a:ea typeface="楷体_GB2312" pitchFamily="49" charset="-122"/>
              </a:rPr>
              <a:t>对多项式</a:t>
            </a:r>
            <a:r>
              <a:rPr lang="en-US" altLang="zh-CN" sz="2400" dirty="0">
                <a:latin typeface="楷体_GB2312" pitchFamily="49" charset="-122"/>
                <a:ea typeface="楷体_GB2312" pitchFamily="49" charset="-122"/>
              </a:rPr>
              <a:t>b(x)=b</a:t>
            </a:r>
            <a:r>
              <a:rPr lang="en-US" altLang="zh-CN" sz="2400" baseline="-25000" dirty="0">
                <a:latin typeface="楷体_GB2312" pitchFamily="49" charset="-122"/>
                <a:ea typeface="楷体_GB2312" pitchFamily="49" charset="-122"/>
              </a:rPr>
              <a:t>7</a:t>
            </a:r>
            <a:r>
              <a:rPr lang="en-US" altLang="zh-CN" sz="2400" dirty="0">
                <a:latin typeface="楷体_GB2312" pitchFamily="49" charset="-122"/>
                <a:ea typeface="楷体_GB2312" pitchFamily="49" charset="-122"/>
              </a:rPr>
              <a:t>x</a:t>
            </a:r>
            <a:r>
              <a:rPr lang="en-US" altLang="zh-CN" sz="2400" baseline="30000" dirty="0">
                <a:latin typeface="楷体_GB2312" pitchFamily="49" charset="-122"/>
                <a:ea typeface="楷体_GB2312" pitchFamily="49" charset="-122"/>
              </a:rPr>
              <a:t>7</a:t>
            </a:r>
            <a:r>
              <a:rPr lang="en-US" altLang="zh-CN" sz="2400" dirty="0">
                <a:latin typeface="楷体_GB2312" pitchFamily="49" charset="-122"/>
                <a:ea typeface="楷体_GB2312" pitchFamily="49" charset="-122"/>
              </a:rPr>
              <a:t>+b</a:t>
            </a:r>
            <a:r>
              <a:rPr lang="en-US" altLang="zh-CN" sz="2400" baseline="-25000" dirty="0">
                <a:latin typeface="楷体_GB2312" pitchFamily="49" charset="-122"/>
                <a:ea typeface="楷体_GB2312" pitchFamily="49" charset="-122"/>
              </a:rPr>
              <a:t>6 </a:t>
            </a:r>
            <a:r>
              <a:rPr lang="en-US" altLang="zh-CN" sz="2400" dirty="0">
                <a:latin typeface="楷体_GB2312" pitchFamily="49" charset="-122"/>
                <a:ea typeface="楷体_GB2312" pitchFamily="49" charset="-122"/>
              </a:rPr>
              <a:t>x</a:t>
            </a:r>
            <a:r>
              <a:rPr lang="en-US" altLang="zh-CN" sz="2400" baseline="30000" dirty="0">
                <a:latin typeface="楷体_GB2312" pitchFamily="49" charset="-122"/>
                <a:ea typeface="楷体_GB2312" pitchFamily="49" charset="-122"/>
              </a:rPr>
              <a:t>6</a:t>
            </a:r>
            <a:r>
              <a:rPr lang="en-US" altLang="zh-CN" sz="2400" dirty="0">
                <a:latin typeface="楷体_GB2312" pitchFamily="49" charset="-122"/>
                <a:ea typeface="楷体_GB2312" pitchFamily="49" charset="-122"/>
              </a:rPr>
              <a:t>+</a:t>
            </a:r>
            <a:r>
              <a:rPr lang="en-US" altLang="zh-CN" sz="2400" baseline="-25000" dirty="0">
                <a:latin typeface="楷体_GB2312" pitchFamily="49" charset="-122"/>
                <a:ea typeface="楷体_GB2312" pitchFamily="49" charset="-122"/>
              </a:rPr>
              <a:t> </a:t>
            </a:r>
            <a:r>
              <a:rPr lang="en-US" altLang="zh-CN" sz="2400" dirty="0">
                <a:latin typeface="楷体_GB2312" pitchFamily="49" charset="-122"/>
                <a:ea typeface="楷体_GB2312" pitchFamily="49" charset="-122"/>
              </a:rPr>
              <a:t>b</a:t>
            </a:r>
            <a:r>
              <a:rPr lang="en-US" altLang="zh-CN" sz="2400" baseline="-25000" dirty="0">
                <a:latin typeface="楷体_GB2312" pitchFamily="49" charset="-122"/>
                <a:ea typeface="楷体_GB2312" pitchFamily="49" charset="-122"/>
              </a:rPr>
              <a:t>5</a:t>
            </a:r>
            <a:r>
              <a:rPr lang="en-US" altLang="zh-CN" sz="2400" dirty="0">
                <a:latin typeface="楷体_GB2312" pitchFamily="49" charset="-122"/>
                <a:ea typeface="楷体_GB2312" pitchFamily="49" charset="-122"/>
              </a:rPr>
              <a:t>x</a:t>
            </a:r>
            <a:r>
              <a:rPr lang="en-US" altLang="zh-CN" sz="2400" baseline="30000" dirty="0">
                <a:latin typeface="楷体_GB2312" pitchFamily="49" charset="-122"/>
                <a:ea typeface="楷体_GB2312" pitchFamily="49" charset="-122"/>
              </a:rPr>
              <a:t>5</a:t>
            </a:r>
            <a:r>
              <a:rPr lang="en-US" altLang="zh-CN" sz="2400" dirty="0">
                <a:latin typeface="楷体_GB2312" pitchFamily="49" charset="-122"/>
                <a:ea typeface="楷体_GB2312" pitchFamily="49" charset="-122"/>
              </a:rPr>
              <a:t>+</a:t>
            </a:r>
            <a:r>
              <a:rPr lang="en-US" altLang="zh-CN" sz="2400" baseline="-25000" dirty="0">
                <a:latin typeface="楷体_GB2312" pitchFamily="49" charset="-122"/>
                <a:ea typeface="楷体_GB2312" pitchFamily="49" charset="-122"/>
              </a:rPr>
              <a:t> </a:t>
            </a:r>
            <a:r>
              <a:rPr lang="en-US" altLang="zh-CN" sz="2400" dirty="0">
                <a:latin typeface="楷体_GB2312" pitchFamily="49" charset="-122"/>
                <a:ea typeface="楷体_GB2312" pitchFamily="49" charset="-122"/>
              </a:rPr>
              <a:t>b</a:t>
            </a:r>
            <a:r>
              <a:rPr lang="en-US" altLang="zh-CN" sz="2400" baseline="-25000" dirty="0">
                <a:latin typeface="楷体_GB2312" pitchFamily="49" charset="-122"/>
                <a:ea typeface="楷体_GB2312" pitchFamily="49" charset="-122"/>
              </a:rPr>
              <a:t>4</a:t>
            </a:r>
            <a:r>
              <a:rPr lang="en-US" altLang="zh-CN" sz="2400" dirty="0">
                <a:latin typeface="楷体_GB2312" pitchFamily="49" charset="-122"/>
                <a:ea typeface="楷体_GB2312" pitchFamily="49" charset="-122"/>
              </a:rPr>
              <a:t>x</a:t>
            </a:r>
            <a:r>
              <a:rPr lang="en-US" altLang="zh-CN" sz="2400" baseline="30000" dirty="0">
                <a:latin typeface="楷体_GB2312" pitchFamily="49" charset="-122"/>
                <a:ea typeface="楷体_GB2312" pitchFamily="49" charset="-122"/>
              </a:rPr>
              <a:t>4</a:t>
            </a:r>
            <a:r>
              <a:rPr lang="en-US" altLang="zh-CN" sz="2400" dirty="0">
                <a:latin typeface="楷体_GB2312" pitchFamily="49" charset="-122"/>
                <a:ea typeface="楷体_GB2312" pitchFamily="49" charset="-122"/>
              </a:rPr>
              <a:t>+</a:t>
            </a:r>
            <a:r>
              <a:rPr lang="en-US" altLang="zh-CN" sz="2400" baseline="-25000" dirty="0">
                <a:latin typeface="楷体_GB2312" pitchFamily="49" charset="-122"/>
                <a:ea typeface="楷体_GB2312" pitchFamily="49" charset="-122"/>
              </a:rPr>
              <a:t> </a:t>
            </a:r>
            <a:r>
              <a:rPr lang="en-US" altLang="zh-CN" sz="2400" dirty="0">
                <a:latin typeface="楷体_GB2312" pitchFamily="49" charset="-122"/>
                <a:ea typeface="楷体_GB2312" pitchFamily="49" charset="-122"/>
              </a:rPr>
              <a:t>b</a:t>
            </a:r>
            <a:r>
              <a:rPr lang="en-US" altLang="zh-CN" sz="2400" baseline="-25000" dirty="0">
                <a:latin typeface="楷体_GB2312" pitchFamily="49" charset="-122"/>
                <a:ea typeface="楷体_GB2312" pitchFamily="49" charset="-122"/>
              </a:rPr>
              <a:t>3</a:t>
            </a:r>
            <a:r>
              <a:rPr lang="en-US" altLang="zh-CN" sz="2400" dirty="0">
                <a:latin typeface="楷体_GB2312" pitchFamily="49" charset="-122"/>
                <a:ea typeface="楷体_GB2312" pitchFamily="49" charset="-122"/>
              </a:rPr>
              <a:t>x</a:t>
            </a:r>
            <a:r>
              <a:rPr lang="en-US" altLang="zh-CN" sz="2400" baseline="30000" dirty="0">
                <a:latin typeface="楷体_GB2312" pitchFamily="49" charset="-122"/>
                <a:ea typeface="楷体_GB2312" pitchFamily="49" charset="-122"/>
              </a:rPr>
              <a:t>3</a:t>
            </a:r>
            <a:r>
              <a:rPr lang="en-US" altLang="zh-CN" sz="2400" dirty="0">
                <a:latin typeface="楷体_GB2312" pitchFamily="49" charset="-122"/>
                <a:ea typeface="楷体_GB2312" pitchFamily="49" charset="-122"/>
              </a:rPr>
              <a:t>+</a:t>
            </a:r>
            <a:r>
              <a:rPr lang="en-US" altLang="zh-CN" sz="2400" baseline="-25000" dirty="0">
                <a:latin typeface="楷体_GB2312" pitchFamily="49" charset="-122"/>
                <a:ea typeface="楷体_GB2312" pitchFamily="49" charset="-122"/>
              </a:rPr>
              <a:t> </a:t>
            </a:r>
            <a:r>
              <a:rPr lang="en-US" altLang="zh-CN" sz="2400" dirty="0">
                <a:latin typeface="楷体_GB2312" pitchFamily="49" charset="-122"/>
                <a:ea typeface="楷体_GB2312" pitchFamily="49" charset="-122"/>
              </a:rPr>
              <a:t>b</a:t>
            </a:r>
            <a:r>
              <a:rPr lang="en-US" altLang="zh-CN" sz="2400" baseline="-25000" dirty="0">
                <a:latin typeface="楷体_GB2312" pitchFamily="49" charset="-122"/>
                <a:ea typeface="楷体_GB2312" pitchFamily="49" charset="-122"/>
              </a:rPr>
              <a:t>2</a:t>
            </a:r>
            <a:r>
              <a:rPr lang="en-US" altLang="zh-CN" sz="2400" dirty="0">
                <a:latin typeface="楷体_GB2312" pitchFamily="49" charset="-122"/>
                <a:ea typeface="楷体_GB2312" pitchFamily="49" charset="-122"/>
              </a:rPr>
              <a:t>x</a:t>
            </a:r>
            <a:r>
              <a:rPr lang="en-US" altLang="zh-CN" sz="2400" baseline="30000" dirty="0">
                <a:latin typeface="楷体_GB2312" pitchFamily="49" charset="-122"/>
                <a:ea typeface="楷体_GB2312" pitchFamily="49" charset="-122"/>
              </a:rPr>
              <a:t>2</a:t>
            </a:r>
            <a:r>
              <a:rPr lang="en-US" altLang="zh-CN" sz="2400" dirty="0">
                <a:latin typeface="楷体_GB2312" pitchFamily="49" charset="-122"/>
                <a:ea typeface="楷体_GB2312" pitchFamily="49" charset="-122"/>
              </a:rPr>
              <a:t>+</a:t>
            </a:r>
            <a:r>
              <a:rPr lang="en-US" altLang="zh-CN" sz="2400" baseline="-25000" dirty="0">
                <a:latin typeface="楷体_GB2312" pitchFamily="49" charset="-122"/>
                <a:ea typeface="楷体_GB2312" pitchFamily="49" charset="-122"/>
              </a:rPr>
              <a:t> </a:t>
            </a:r>
            <a:r>
              <a:rPr lang="en-US" altLang="zh-CN" sz="2400" dirty="0">
                <a:latin typeface="楷体_GB2312" pitchFamily="49" charset="-122"/>
                <a:ea typeface="楷体_GB2312" pitchFamily="49" charset="-122"/>
              </a:rPr>
              <a:t>b</a:t>
            </a:r>
            <a:r>
              <a:rPr lang="en-US" altLang="zh-CN" sz="2400" baseline="-25000" dirty="0">
                <a:latin typeface="楷体_GB2312" pitchFamily="49" charset="-122"/>
                <a:ea typeface="楷体_GB2312" pitchFamily="49" charset="-122"/>
              </a:rPr>
              <a:t>1 </a:t>
            </a:r>
            <a:r>
              <a:rPr lang="en-US" altLang="zh-CN" sz="2400" dirty="0">
                <a:latin typeface="楷体_GB2312" pitchFamily="49" charset="-122"/>
                <a:ea typeface="楷体_GB2312" pitchFamily="49" charset="-122"/>
              </a:rPr>
              <a:t>x+</a:t>
            </a:r>
            <a:r>
              <a:rPr lang="en-US" altLang="zh-CN" sz="2400" baseline="-25000" dirty="0">
                <a:latin typeface="楷体_GB2312" pitchFamily="49" charset="-122"/>
                <a:ea typeface="楷体_GB2312" pitchFamily="49" charset="-122"/>
              </a:rPr>
              <a:t> </a:t>
            </a:r>
            <a:r>
              <a:rPr lang="en-US" altLang="zh-CN" sz="2400" dirty="0">
                <a:latin typeface="楷体_GB2312" pitchFamily="49" charset="-122"/>
                <a:ea typeface="楷体_GB2312" pitchFamily="49" charset="-122"/>
              </a:rPr>
              <a:t>b</a:t>
            </a:r>
            <a:r>
              <a:rPr lang="en-US" altLang="zh-CN" sz="2400" baseline="-25000" dirty="0">
                <a:latin typeface="楷体_GB2312" pitchFamily="49" charset="-122"/>
                <a:ea typeface="楷体_GB2312" pitchFamily="49" charset="-122"/>
              </a:rPr>
              <a:t>0</a:t>
            </a:r>
            <a:r>
              <a:rPr lang="en-US" altLang="zh-CN" sz="2400" dirty="0">
                <a:latin typeface="楷体_GB2312" pitchFamily="49" charset="-122"/>
                <a:ea typeface="楷体_GB2312" pitchFamily="49" charset="-122"/>
              </a:rPr>
              <a:t> </a:t>
            </a:r>
          </a:p>
          <a:p>
            <a:pPr>
              <a:spcBef>
                <a:spcPct val="0"/>
              </a:spcBef>
              <a:buClr>
                <a:schemeClr val="bg1"/>
              </a:buClr>
              <a:buSzTx/>
              <a:buFontTx/>
              <a:buNone/>
            </a:pPr>
            <a:r>
              <a:rPr lang="en-US" altLang="zh-CN" sz="2800" b="0" dirty="0">
                <a:latin typeface="楷体_GB2312" pitchFamily="49" charset="-122"/>
                <a:ea typeface="楷体_GB2312" pitchFamily="49" charset="-122"/>
              </a:rPr>
              <a:t>    </a:t>
            </a:r>
            <a:r>
              <a:rPr lang="zh-CN" altLang="en-US" sz="2800" dirty="0">
                <a:latin typeface="楷体_GB2312" pitchFamily="49" charset="-122"/>
                <a:ea typeface="楷体_GB2312" pitchFamily="49" charset="-122"/>
              </a:rPr>
              <a:t>用</a:t>
            </a:r>
            <a:r>
              <a:rPr lang="en-US" altLang="zh-CN" sz="2800" dirty="0">
                <a:latin typeface="楷体_GB2312" pitchFamily="49" charset="-122"/>
                <a:ea typeface="楷体_GB2312" pitchFamily="49" charset="-122"/>
              </a:rPr>
              <a:t>x</a:t>
            </a:r>
            <a:r>
              <a:rPr lang="zh-CN" altLang="en-US" sz="2800" dirty="0">
                <a:latin typeface="楷体_GB2312" pitchFamily="49" charset="-122"/>
                <a:ea typeface="楷体_GB2312" pitchFamily="49" charset="-122"/>
              </a:rPr>
              <a:t>乘</a:t>
            </a:r>
            <a:r>
              <a:rPr lang="en-US" altLang="zh-CN" sz="2800" dirty="0">
                <a:latin typeface="楷体_GB2312" pitchFamily="49" charset="-122"/>
                <a:ea typeface="楷体_GB2312" pitchFamily="49" charset="-122"/>
              </a:rPr>
              <a:t>b(x)</a:t>
            </a:r>
            <a:r>
              <a:rPr lang="zh-CN" altLang="en-US" sz="2800" dirty="0">
                <a:latin typeface="楷体_GB2312" pitchFamily="49" charset="-122"/>
                <a:ea typeface="楷体_GB2312" pitchFamily="49" charset="-122"/>
              </a:rPr>
              <a:t>得</a:t>
            </a:r>
            <a:r>
              <a:rPr lang="en-US" altLang="zh-CN" sz="2800" dirty="0">
                <a:latin typeface="楷体_GB2312" pitchFamily="49" charset="-122"/>
                <a:ea typeface="楷体_GB2312" pitchFamily="49" charset="-122"/>
              </a:rPr>
              <a:t>:</a:t>
            </a:r>
            <a:r>
              <a:rPr lang="en-US" altLang="zh-CN" sz="2400" dirty="0">
                <a:solidFill>
                  <a:srgbClr val="FF0000"/>
                </a:solidFill>
                <a:latin typeface="楷体_GB2312" pitchFamily="49" charset="-122"/>
                <a:ea typeface="楷体_GB2312" pitchFamily="49" charset="-122"/>
              </a:rPr>
              <a:t>b</a:t>
            </a:r>
            <a:r>
              <a:rPr lang="en-US" altLang="zh-CN" sz="2400" baseline="-25000" dirty="0">
                <a:solidFill>
                  <a:srgbClr val="FF0000"/>
                </a:solidFill>
                <a:latin typeface="楷体_GB2312" pitchFamily="49" charset="-122"/>
                <a:ea typeface="楷体_GB2312" pitchFamily="49" charset="-122"/>
              </a:rPr>
              <a:t>7</a:t>
            </a:r>
            <a:r>
              <a:rPr lang="en-US" altLang="zh-CN" sz="2400" dirty="0">
                <a:solidFill>
                  <a:srgbClr val="FF0000"/>
                </a:solidFill>
                <a:latin typeface="楷体_GB2312" pitchFamily="49" charset="-122"/>
                <a:ea typeface="楷体_GB2312" pitchFamily="49" charset="-122"/>
              </a:rPr>
              <a:t>x</a:t>
            </a:r>
            <a:r>
              <a:rPr lang="en-US" altLang="zh-CN" sz="2400" baseline="30000" dirty="0">
                <a:solidFill>
                  <a:srgbClr val="FF0000"/>
                </a:solidFill>
                <a:latin typeface="楷体_GB2312" pitchFamily="49" charset="-122"/>
                <a:ea typeface="楷体_GB2312" pitchFamily="49" charset="-122"/>
              </a:rPr>
              <a:t>8</a:t>
            </a:r>
            <a:r>
              <a:rPr lang="en-US" altLang="zh-CN" sz="2400" dirty="0">
                <a:solidFill>
                  <a:srgbClr val="FF0000"/>
                </a:solidFill>
                <a:latin typeface="楷体_GB2312" pitchFamily="49" charset="-122"/>
                <a:ea typeface="楷体_GB2312" pitchFamily="49" charset="-122"/>
              </a:rPr>
              <a:t>+b</a:t>
            </a:r>
            <a:r>
              <a:rPr lang="en-US" altLang="zh-CN" sz="2400" baseline="-25000" dirty="0">
                <a:solidFill>
                  <a:srgbClr val="FF0000"/>
                </a:solidFill>
                <a:latin typeface="楷体_GB2312" pitchFamily="49" charset="-122"/>
                <a:ea typeface="楷体_GB2312" pitchFamily="49" charset="-122"/>
              </a:rPr>
              <a:t>6</a:t>
            </a:r>
            <a:r>
              <a:rPr lang="en-US" altLang="zh-CN" sz="2400" dirty="0">
                <a:solidFill>
                  <a:srgbClr val="FF0000"/>
                </a:solidFill>
                <a:latin typeface="楷体_GB2312" pitchFamily="49" charset="-122"/>
                <a:ea typeface="楷体_GB2312" pitchFamily="49" charset="-122"/>
              </a:rPr>
              <a:t>x</a:t>
            </a:r>
            <a:r>
              <a:rPr lang="en-US" altLang="zh-CN" sz="2400" baseline="30000" dirty="0">
                <a:solidFill>
                  <a:srgbClr val="FF0000"/>
                </a:solidFill>
                <a:latin typeface="楷体_GB2312" pitchFamily="49" charset="-122"/>
                <a:ea typeface="楷体_GB2312" pitchFamily="49" charset="-122"/>
              </a:rPr>
              <a:t>7</a:t>
            </a:r>
            <a:r>
              <a:rPr lang="en-US" altLang="zh-CN" sz="2400" dirty="0">
                <a:solidFill>
                  <a:srgbClr val="FF0000"/>
                </a:solidFill>
                <a:latin typeface="楷体_GB2312" pitchFamily="49" charset="-122"/>
                <a:ea typeface="楷体_GB2312" pitchFamily="49" charset="-122"/>
              </a:rPr>
              <a:t>+b</a:t>
            </a:r>
            <a:r>
              <a:rPr lang="en-US" altLang="zh-CN" sz="2400" baseline="-25000" dirty="0">
                <a:solidFill>
                  <a:srgbClr val="FF0000"/>
                </a:solidFill>
                <a:latin typeface="楷体_GB2312" pitchFamily="49" charset="-122"/>
                <a:ea typeface="楷体_GB2312" pitchFamily="49" charset="-122"/>
              </a:rPr>
              <a:t>5</a:t>
            </a:r>
            <a:r>
              <a:rPr lang="en-US" altLang="zh-CN" sz="2400" dirty="0">
                <a:solidFill>
                  <a:srgbClr val="FF0000"/>
                </a:solidFill>
                <a:latin typeface="楷体_GB2312" pitchFamily="49" charset="-122"/>
                <a:ea typeface="楷体_GB2312" pitchFamily="49" charset="-122"/>
              </a:rPr>
              <a:t>x</a:t>
            </a:r>
            <a:r>
              <a:rPr lang="en-US" altLang="zh-CN" sz="2400" baseline="30000" dirty="0">
                <a:solidFill>
                  <a:srgbClr val="FF0000"/>
                </a:solidFill>
                <a:latin typeface="楷体_GB2312" pitchFamily="49" charset="-122"/>
                <a:ea typeface="楷体_GB2312" pitchFamily="49" charset="-122"/>
              </a:rPr>
              <a:t>6</a:t>
            </a:r>
            <a:r>
              <a:rPr lang="en-US" altLang="zh-CN" sz="2400" dirty="0">
                <a:solidFill>
                  <a:srgbClr val="FF0000"/>
                </a:solidFill>
                <a:latin typeface="楷体_GB2312" pitchFamily="49" charset="-122"/>
                <a:ea typeface="楷体_GB2312" pitchFamily="49" charset="-122"/>
              </a:rPr>
              <a:t>+b</a:t>
            </a:r>
            <a:r>
              <a:rPr lang="en-US" altLang="zh-CN" sz="2400" baseline="-25000" dirty="0">
                <a:solidFill>
                  <a:srgbClr val="FF0000"/>
                </a:solidFill>
                <a:latin typeface="楷体_GB2312" pitchFamily="49" charset="-122"/>
                <a:ea typeface="楷体_GB2312" pitchFamily="49" charset="-122"/>
              </a:rPr>
              <a:t>4</a:t>
            </a:r>
            <a:r>
              <a:rPr lang="en-US" altLang="zh-CN" sz="2400" dirty="0">
                <a:solidFill>
                  <a:srgbClr val="FF0000"/>
                </a:solidFill>
                <a:latin typeface="楷体_GB2312" pitchFamily="49" charset="-122"/>
                <a:ea typeface="楷体_GB2312" pitchFamily="49" charset="-122"/>
              </a:rPr>
              <a:t>x</a:t>
            </a:r>
            <a:r>
              <a:rPr lang="en-US" altLang="zh-CN" sz="2400" baseline="30000" dirty="0">
                <a:solidFill>
                  <a:srgbClr val="FF0000"/>
                </a:solidFill>
                <a:latin typeface="楷体_GB2312" pitchFamily="49" charset="-122"/>
                <a:ea typeface="楷体_GB2312" pitchFamily="49" charset="-122"/>
              </a:rPr>
              <a:t>5</a:t>
            </a:r>
            <a:r>
              <a:rPr lang="en-US" altLang="zh-CN" sz="2400" dirty="0">
                <a:solidFill>
                  <a:srgbClr val="FF0000"/>
                </a:solidFill>
                <a:latin typeface="楷体_GB2312" pitchFamily="49" charset="-122"/>
                <a:ea typeface="楷体_GB2312" pitchFamily="49" charset="-122"/>
              </a:rPr>
              <a:t>+b</a:t>
            </a:r>
            <a:r>
              <a:rPr lang="en-US" altLang="zh-CN" sz="2400" baseline="-25000" dirty="0">
                <a:solidFill>
                  <a:srgbClr val="FF0000"/>
                </a:solidFill>
                <a:latin typeface="楷体_GB2312" pitchFamily="49" charset="-122"/>
                <a:ea typeface="楷体_GB2312" pitchFamily="49" charset="-122"/>
              </a:rPr>
              <a:t>3</a:t>
            </a:r>
            <a:r>
              <a:rPr lang="en-US" altLang="zh-CN" sz="2400" dirty="0">
                <a:solidFill>
                  <a:srgbClr val="FF0000"/>
                </a:solidFill>
                <a:latin typeface="楷体_GB2312" pitchFamily="49" charset="-122"/>
                <a:ea typeface="楷体_GB2312" pitchFamily="49" charset="-122"/>
              </a:rPr>
              <a:t>x</a:t>
            </a:r>
            <a:r>
              <a:rPr lang="en-US" altLang="zh-CN" sz="2400" baseline="30000" dirty="0">
                <a:solidFill>
                  <a:srgbClr val="FF0000"/>
                </a:solidFill>
                <a:latin typeface="楷体_GB2312" pitchFamily="49" charset="-122"/>
                <a:ea typeface="楷体_GB2312" pitchFamily="49" charset="-122"/>
              </a:rPr>
              <a:t>4</a:t>
            </a:r>
            <a:r>
              <a:rPr lang="en-US" altLang="zh-CN" sz="2400" dirty="0">
                <a:solidFill>
                  <a:srgbClr val="FF0000"/>
                </a:solidFill>
                <a:latin typeface="楷体_GB2312" pitchFamily="49" charset="-122"/>
                <a:ea typeface="楷体_GB2312" pitchFamily="49" charset="-122"/>
              </a:rPr>
              <a:t>+b</a:t>
            </a:r>
            <a:r>
              <a:rPr lang="en-US" altLang="zh-CN" sz="2400" baseline="-25000" dirty="0">
                <a:solidFill>
                  <a:srgbClr val="FF0000"/>
                </a:solidFill>
                <a:latin typeface="楷体_GB2312" pitchFamily="49" charset="-122"/>
                <a:ea typeface="楷体_GB2312" pitchFamily="49" charset="-122"/>
              </a:rPr>
              <a:t>2</a:t>
            </a:r>
            <a:r>
              <a:rPr lang="en-US" altLang="zh-CN" sz="2400" dirty="0">
                <a:solidFill>
                  <a:srgbClr val="FF0000"/>
                </a:solidFill>
                <a:latin typeface="楷体_GB2312" pitchFamily="49" charset="-122"/>
                <a:ea typeface="楷体_GB2312" pitchFamily="49" charset="-122"/>
              </a:rPr>
              <a:t>x</a:t>
            </a:r>
            <a:r>
              <a:rPr lang="en-US" altLang="zh-CN" sz="2400" baseline="30000" dirty="0">
                <a:solidFill>
                  <a:srgbClr val="FF0000"/>
                </a:solidFill>
                <a:latin typeface="楷体_GB2312" pitchFamily="49" charset="-122"/>
                <a:ea typeface="楷体_GB2312" pitchFamily="49" charset="-122"/>
              </a:rPr>
              <a:t>3</a:t>
            </a:r>
            <a:r>
              <a:rPr lang="en-US" altLang="zh-CN" sz="2400" dirty="0">
                <a:solidFill>
                  <a:srgbClr val="FF0000"/>
                </a:solidFill>
                <a:latin typeface="楷体_GB2312" pitchFamily="49" charset="-122"/>
                <a:ea typeface="楷体_GB2312" pitchFamily="49" charset="-122"/>
              </a:rPr>
              <a:t>+b</a:t>
            </a:r>
            <a:r>
              <a:rPr lang="en-US" altLang="zh-CN" sz="2400" baseline="-25000" dirty="0">
                <a:solidFill>
                  <a:srgbClr val="FF0000"/>
                </a:solidFill>
                <a:latin typeface="楷体_GB2312" pitchFamily="49" charset="-122"/>
                <a:ea typeface="楷体_GB2312" pitchFamily="49" charset="-122"/>
              </a:rPr>
              <a:t>1 </a:t>
            </a:r>
            <a:r>
              <a:rPr lang="en-US" altLang="zh-CN" sz="2400" dirty="0">
                <a:solidFill>
                  <a:srgbClr val="FF0000"/>
                </a:solidFill>
                <a:latin typeface="楷体_GB2312" pitchFamily="49" charset="-122"/>
                <a:ea typeface="楷体_GB2312" pitchFamily="49" charset="-122"/>
              </a:rPr>
              <a:t>x</a:t>
            </a:r>
            <a:r>
              <a:rPr lang="en-US" altLang="zh-CN" sz="2400" baseline="30000" dirty="0">
                <a:solidFill>
                  <a:srgbClr val="FF0000"/>
                </a:solidFill>
                <a:latin typeface="楷体_GB2312" pitchFamily="49" charset="-122"/>
                <a:ea typeface="楷体_GB2312" pitchFamily="49" charset="-122"/>
              </a:rPr>
              <a:t>2</a:t>
            </a:r>
            <a:r>
              <a:rPr lang="en-US" altLang="zh-CN" sz="2400" dirty="0">
                <a:solidFill>
                  <a:srgbClr val="FF0000"/>
                </a:solidFill>
                <a:latin typeface="楷体_GB2312" pitchFamily="49" charset="-122"/>
                <a:ea typeface="楷体_GB2312" pitchFamily="49" charset="-122"/>
              </a:rPr>
              <a:t>+b</a:t>
            </a:r>
            <a:r>
              <a:rPr lang="en-US" altLang="zh-CN" sz="2400" baseline="-25000" dirty="0">
                <a:solidFill>
                  <a:srgbClr val="FF0000"/>
                </a:solidFill>
                <a:latin typeface="楷体_GB2312" pitchFamily="49" charset="-122"/>
                <a:ea typeface="楷体_GB2312" pitchFamily="49" charset="-122"/>
              </a:rPr>
              <a:t>0</a:t>
            </a:r>
            <a:r>
              <a:rPr lang="en-US" altLang="zh-CN" sz="2400" dirty="0">
                <a:solidFill>
                  <a:srgbClr val="FF0000"/>
                </a:solidFill>
                <a:latin typeface="楷体_GB2312" pitchFamily="49" charset="-122"/>
                <a:ea typeface="楷体_GB2312" pitchFamily="49" charset="-122"/>
              </a:rPr>
              <a:t>x </a:t>
            </a:r>
          </a:p>
          <a:p>
            <a:pPr>
              <a:spcBef>
                <a:spcPct val="0"/>
              </a:spcBef>
              <a:buClr>
                <a:schemeClr val="bg1"/>
              </a:buClr>
              <a:buSzTx/>
              <a:buFontTx/>
              <a:buNone/>
            </a:pPr>
            <a:r>
              <a:rPr lang="en-US" altLang="zh-CN" sz="2800" dirty="0">
                <a:solidFill>
                  <a:srgbClr val="FF0000"/>
                </a:solidFill>
                <a:latin typeface="楷体_GB2312" pitchFamily="49" charset="-122"/>
                <a:ea typeface="楷体_GB2312" pitchFamily="49" charset="-122"/>
              </a:rPr>
              <a:t>    </a:t>
            </a:r>
            <a:r>
              <a:rPr lang="zh-CN" altLang="en-US" sz="2800" dirty="0">
                <a:solidFill>
                  <a:srgbClr val="FF0000"/>
                </a:solidFill>
                <a:latin typeface="楷体_GB2312" pitchFamily="49" charset="-122"/>
                <a:ea typeface="楷体_GB2312" pitchFamily="49" charset="-122"/>
              </a:rPr>
              <a:t>再用模</a:t>
            </a:r>
            <a:r>
              <a:rPr lang="en-US" altLang="zh-CN" sz="2800" dirty="0">
                <a:solidFill>
                  <a:srgbClr val="FF0000"/>
                </a:solidFill>
                <a:latin typeface="楷体_GB2312" pitchFamily="49" charset="-122"/>
                <a:ea typeface="楷体_GB2312" pitchFamily="49" charset="-122"/>
              </a:rPr>
              <a:t>m(x)</a:t>
            </a:r>
            <a:r>
              <a:rPr lang="zh-CN" altLang="en-US" sz="2800" dirty="0">
                <a:solidFill>
                  <a:srgbClr val="FF0000"/>
                </a:solidFill>
                <a:latin typeface="楷体_GB2312" pitchFamily="49" charset="-122"/>
                <a:ea typeface="楷体_GB2312" pitchFamily="49" charset="-122"/>
              </a:rPr>
              <a:t>求余得</a:t>
            </a:r>
            <a:r>
              <a:rPr lang="en-US" altLang="zh-CN" sz="2800" dirty="0">
                <a:solidFill>
                  <a:srgbClr val="FF0000"/>
                </a:solidFill>
                <a:latin typeface="楷体_GB2312" pitchFamily="49" charset="-122"/>
                <a:ea typeface="楷体_GB2312" pitchFamily="49" charset="-122"/>
              </a:rPr>
              <a:t>x</a:t>
            </a:r>
            <a:r>
              <a:rPr lang="en-US" altLang="zh-CN" sz="2800" b="0" dirty="0">
                <a:solidFill>
                  <a:srgbClr val="FF0000"/>
                </a:solidFill>
                <a:latin typeface="Arial"/>
                <a:ea typeface="楷体_GB2312" pitchFamily="49" charset="-122"/>
              </a:rPr>
              <a:t>·</a:t>
            </a:r>
            <a:r>
              <a:rPr lang="en-US" altLang="zh-CN" sz="2800" b="0" dirty="0">
                <a:solidFill>
                  <a:srgbClr val="FF0000"/>
                </a:solidFill>
                <a:latin typeface="楷体_GB2312" pitchFamily="49" charset="-122"/>
                <a:ea typeface="楷体_GB2312" pitchFamily="49" charset="-122"/>
              </a:rPr>
              <a:t> </a:t>
            </a:r>
            <a:r>
              <a:rPr lang="en-US" altLang="zh-CN" sz="2800" dirty="0">
                <a:solidFill>
                  <a:srgbClr val="FF0000"/>
                </a:solidFill>
                <a:latin typeface="楷体_GB2312" pitchFamily="49" charset="-122"/>
                <a:ea typeface="楷体_GB2312" pitchFamily="49" charset="-122"/>
              </a:rPr>
              <a:t>b(x)</a:t>
            </a:r>
          </a:p>
          <a:p>
            <a:pPr lvl="1">
              <a:spcBef>
                <a:spcPct val="0"/>
              </a:spcBef>
              <a:buSzTx/>
              <a:buFont typeface="Wingdings" pitchFamily="2" charset="2"/>
              <a:buChar char="Ø"/>
            </a:pPr>
            <a:r>
              <a:rPr lang="zh-CN" altLang="en-US" dirty="0">
                <a:latin typeface="楷体_GB2312" pitchFamily="49" charset="-122"/>
                <a:ea typeface="楷体_GB2312" pitchFamily="49" charset="-122"/>
              </a:rPr>
              <a:t>若</a:t>
            </a:r>
            <a:r>
              <a:rPr lang="en-US" altLang="zh-CN" dirty="0">
                <a:latin typeface="楷体_GB2312" pitchFamily="49" charset="-122"/>
                <a:ea typeface="楷体_GB2312" pitchFamily="49" charset="-122"/>
              </a:rPr>
              <a:t>b</a:t>
            </a:r>
            <a:r>
              <a:rPr lang="en-US" altLang="zh-CN" baseline="-25000" dirty="0">
                <a:latin typeface="楷体_GB2312" pitchFamily="49" charset="-122"/>
                <a:ea typeface="楷体_GB2312" pitchFamily="49" charset="-122"/>
              </a:rPr>
              <a:t>7</a:t>
            </a:r>
            <a:r>
              <a:rPr lang="en-US" altLang="zh-CN" dirty="0">
                <a:latin typeface="楷体_GB2312" pitchFamily="49" charset="-122"/>
                <a:ea typeface="楷体_GB2312" pitchFamily="49" charset="-122"/>
              </a:rPr>
              <a:t>=0</a:t>
            </a:r>
            <a:r>
              <a:rPr lang="zh-CN" altLang="en-US" dirty="0">
                <a:latin typeface="楷体_GB2312" pitchFamily="49" charset="-122"/>
                <a:ea typeface="楷体_GB2312" pitchFamily="49" charset="-122"/>
              </a:rPr>
              <a:t>，则上式就是</a:t>
            </a:r>
            <a:r>
              <a:rPr lang="en-US" altLang="zh-CN" dirty="0">
                <a:latin typeface="楷体_GB2312" pitchFamily="49" charset="-122"/>
                <a:ea typeface="楷体_GB2312" pitchFamily="49" charset="-122"/>
              </a:rPr>
              <a:t>x</a:t>
            </a:r>
            <a:r>
              <a:rPr lang="en-US" altLang="zh-CN" b="0" dirty="0">
                <a:latin typeface="Arial"/>
                <a:ea typeface="楷体_GB2312" pitchFamily="49" charset="-122"/>
              </a:rPr>
              <a:t>·</a:t>
            </a:r>
            <a:r>
              <a:rPr lang="en-US" altLang="zh-CN" b="0" dirty="0">
                <a:latin typeface="楷体_GB2312" pitchFamily="49" charset="-122"/>
                <a:ea typeface="楷体_GB2312" pitchFamily="49" charset="-122"/>
              </a:rPr>
              <a:t> </a:t>
            </a:r>
            <a:r>
              <a:rPr lang="en-US" altLang="zh-CN" dirty="0">
                <a:latin typeface="楷体_GB2312" pitchFamily="49" charset="-122"/>
                <a:ea typeface="楷体_GB2312" pitchFamily="49" charset="-122"/>
              </a:rPr>
              <a:t>b(x)</a:t>
            </a:r>
          </a:p>
          <a:p>
            <a:pPr lvl="1">
              <a:spcBef>
                <a:spcPct val="0"/>
              </a:spcBef>
              <a:buSzTx/>
              <a:buFont typeface="Wingdings" pitchFamily="2" charset="2"/>
              <a:buChar char="Ø"/>
            </a:pPr>
            <a:r>
              <a:rPr lang="en-US" altLang="zh-CN" dirty="0">
                <a:latin typeface="楷体_GB2312" pitchFamily="49" charset="-122"/>
                <a:ea typeface="楷体_GB2312" pitchFamily="49" charset="-122"/>
              </a:rPr>
              <a:t> </a:t>
            </a:r>
            <a:r>
              <a:rPr lang="zh-CN" altLang="en-US" dirty="0">
                <a:latin typeface="楷体_GB2312" pitchFamily="49" charset="-122"/>
                <a:ea typeface="楷体_GB2312" pitchFamily="49" charset="-122"/>
              </a:rPr>
              <a:t>若</a:t>
            </a:r>
            <a:r>
              <a:rPr lang="en-US" altLang="zh-CN" dirty="0">
                <a:latin typeface="楷体_GB2312" pitchFamily="49" charset="-122"/>
                <a:ea typeface="楷体_GB2312" pitchFamily="49" charset="-122"/>
              </a:rPr>
              <a:t>b</a:t>
            </a:r>
            <a:r>
              <a:rPr lang="en-US" altLang="zh-CN" baseline="-25000" dirty="0">
                <a:latin typeface="楷体_GB2312" pitchFamily="49" charset="-122"/>
                <a:ea typeface="楷体_GB2312" pitchFamily="49" charset="-122"/>
              </a:rPr>
              <a:t>7</a:t>
            </a:r>
            <a:r>
              <a:rPr lang="en-US" altLang="zh-CN" dirty="0">
                <a:latin typeface="楷体_GB2312" pitchFamily="49" charset="-122"/>
                <a:ea typeface="楷体_GB2312" pitchFamily="49" charset="-122"/>
              </a:rPr>
              <a:t>=1</a:t>
            </a:r>
            <a:r>
              <a:rPr lang="zh-CN" altLang="en-US" dirty="0">
                <a:latin typeface="楷体_GB2312" pitchFamily="49" charset="-122"/>
                <a:ea typeface="楷体_GB2312" pitchFamily="49" charset="-122"/>
              </a:rPr>
              <a:t>，用</a:t>
            </a:r>
            <a:r>
              <a:rPr lang="en-US" altLang="zh-CN" dirty="0">
                <a:solidFill>
                  <a:srgbClr val="FF3300"/>
                </a:solidFill>
                <a:latin typeface="楷体_GB2312" pitchFamily="49" charset="-122"/>
                <a:ea typeface="楷体_GB2312" pitchFamily="49" charset="-122"/>
              </a:rPr>
              <a:t>x</a:t>
            </a:r>
            <a:r>
              <a:rPr lang="en-US" altLang="zh-CN" baseline="30000" dirty="0">
                <a:solidFill>
                  <a:srgbClr val="FF3300"/>
                </a:solidFill>
                <a:latin typeface="楷体_GB2312" pitchFamily="49" charset="-122"/>
                <a:ea typeface="楷体_GB2312" pitchFamily="49" charset="-122"/>
              </a:rPr>
              <a:t>8</a:t>
            </a:r>
            <a:r>
              <a:rPr lang="en-US" altLang="zh-CN" dirty="0">
                <a:latin typeface="楷体_GB2312" pitchFamily="49" charset="-122"/>
                <a:ea typeface="楷体_GB2312" pitchFamily="49" charset="-122"/>
              </a:rPr>
              <a:t>+b</a:t>
            </a:r>
            <a:r>
              <a:rPr lang="en-US" altLang="zh-CN" baseline="-25000" dirty="0">
                <a:latin typeface="楷体_GB2312" pitchFamily="49" charset="-122"/>
                <a:ea typeface="楷体_GB2312" pitchFamily="49" charset="-122"/>
              </a:rPr>
              <a:t>6</a:t>
            </a:r>
            <a:r>
              <a:rPr lang="en-US" altLang="zh-CN" dirty="0">
                <a:latin typeface="楷体_GB2312" pitchFamily="49" charset="-122"/>
                <a:ea typeface="楷体_GB2312" pitchFamily="49" charset="-122"/>
              </a:rPr>
              <a:t>x</a:t>
            </a:r>
            <a:r>
              <a:rPr lang="en-US" altLang="zh-CN" baseline="30000" dirty="0">
                <a:latin typeface="楷体_GB2312" pitchFamily="49" charset="-122"/>
                <a:ea typeface="楷体_GB2312" pitchFamily="49" charset="-122"/>
              </a:rPr>
              <a:t>7</a:t>
            </a:r>
            <a:r>
              <a:rPr lang="en-US" altLang="zh-CN" dirty="0">
                <a:latin typeface="楷体_GB2312" pitchFamily="49" charset="-122"/>
                <a:ea typeface="楷体_GB2312" pitchFamily="49" charset="-122"/>
              </a:rPr>
              <a:t>+b</a:t>
            </a:r>
            <a:r>
              <a:rPr lang="en-US" altLang="zh-CN" baseline="-25000" dirty="0">
                <a:latin typeface="楷体_GB2312" pitchFamily="49" charset="-122"/>
                <a:ea typeface="楷体_GB2312" pitchFamily="49" charset="-122"/>
              </a:rPr>
              <a:t>5</a:t>
            </a:r>
            <a:r>
              <a:rPr lang="en-US" altLang="zh-CN" dirty="0">
                <a:latin typeface="楷体_GB2312" pitchFamily="49" charset="-122"/>
                <a:ea typeface="楷体_GB2312" pitchFamily="49" charset="-122"/>
              </a:rPr>
              <a:t>x</a:t>
            </a:r>
            <a:r>
              <a:rPr lang="en-US" altLang="zh-CN" baseline="30000" dirty="0">
                <a:latin typeface="楷体_GB2312" pitchFamily="49" charset="-122"/>
                <a:ea typeface="楷体_GB2312" pitchFamily="49" charset="-122"/>
              </a:rPr>
              <a:t>6</a:t>
            </a:r>
            <a:r>
              <a:rPr lang="en-US" altLang="zh-CN" dirty="0">
                <a:latin typeface="楷体_GB2312" pitchFamily="49" charset="-122"/>
                <a:ea typeface="楷体_GB2312" pitchFamily="49" charset="-122"/>
              </a:rPr>
              <a:t>+b</a:t>
            </a:r>
            <a:r>
              <a:rPr lang="en-US" altLang="zh-CN" baseline="-25000" dirty="0">
                <a:latin typeface="楷体_GB2312" pitchFamily="49" charset="-122"/>
                <a:ea typeface="楷体_GB2312" pitchFamily="49" charset="-122"/>
              </a:rPr>
              <a:t>4</a:t>
            </a:r>
            <a:r>
              <a:rPr lang="en-US" altLang="zh-CN" dirty="0">
                <a:latin typeface="楷体_GB2312" pitchFamily="49" charset="-122"/>
                <a:ea typeface="楷体_GB2312" pitchFamily="49" charset="-122"/>
              </a:rPr>
              <a:t>x</a:t>
            </a:r>
            <a:r>
              <a:rPr lang="en-US" altLang="zh-CN" baseline="30000" dirty="0">
                <a:latin typeface="楷体_GB2312" pitchFamily="49" charset="-122"/>
                <a:ea typeface="楷体_GB2312" pitchFamily="49" charset="-122"/>
              </a:rPr>
              <a:t>5</a:t>
            </a:r>
            <a:r>
              <a:rPr lang="en-US" altLang="zh-CN" dirty="0">
                <a:latin typeface="楷体_GB2312" pitchFamily="49" charset="-122"/>
                <a:ea typeface="楷体_GB2312" pitchFamily="49" charset="-122"/>
              </a:rPr>
              <a:t>+b</a:t>
            </a:r>
            <a:r>
              <a:rPr lang="en-US" altLang="zh-CN" baseline="-25000" dirty="0">
                <a:latin typeface="楷体_GB2312" pitchFamily="49" charset="-122"/>
                <a:ea typeface="楷体_GB2312" pitchFamily="49" charset="-122"/>
              </a:rPr>
              <a:t>3</a:t>
            </a:r>
            <a:r>
              <a:rPr lang="en-US" altLang="zh-CN" dirty="0">
                <a:latin typeface="楷体_GB2312" pitchFamily="49" charset="-122"/>
                <a:ea typeface="楷体_GB2312" pitchFamily="49" charset="-122"/>
              </a:rPr>
              <a:t>x</a:t>
            </a:r>
            <a:r>
              <a:rPr lang="en-US" altLang="zh-CN" baseline="30000" dirty="0">
                <a:latin typeface="楷体_GB2312" pitchFamily="49" charset="-122"/>
                <a:ea typeface="楷体_GB2312" pitchFamily="49" charset="-122"/>
              </a:rPr>
              <a:t>4</a:t>
            </a:r>
            <a:r>
              <a:rPr lang="en-US" altLang="zh-CN" dirty="0">
                <a:latin typeface="楷体_GB2312" pitchFamily="49" charset="-122"/>
                <a:ea typeface="楷体_GB2312" pitchFamily="49" charset="-122"/>
              </a:rPr>
              <a:t>+b</a:t>
            </a:r>
            <a:r>
              <a:rPr lang="en-US" altLang="zh-CN" baseline="-25000" dirty="0">
                <a:latin typeface="楷体_GB2312" pitchFamily="49" charset="-122"/>
                <a:ea typeface="楷体_GB2312" pitchFamily="49" charset="-122"/>
              </a:rPr>
              <a:t>2</a:t>
            </a:r>
            <a:r>
              <a:rPr lang="en-US" altLang="zh-CN" dirty="0">
                <a:latin typeface="楷体_GB2312" pitchFamily="49" charset="-122"/>
                <a:ea typeface="楷体_GB2312" pitchFamily="49" charset="-122"/>
              </a:rPr>
              <a:t>x</a:t>
            </a:r>
            <a:r>
              <a:rPr lang="en-US" altLang="zh-CN" baseline="30000" dirty="0">
                <a:latin typeface="楷体_GB2312" pitchFamily="49" charset="-122"/>
                <a:ea typeface="楷体_GB2312" pitchFamily="49" charset="-122"/>
              </a:rPr>
              <a:t>3</a:t>
            </a:r>
            <a:r>
              <a:rPr lang="en-US" altLang="zh-CN" dirty="0">
                <a:latin typeface="楷体_GB2312" pitchFamily="49" charset="-122"/>
                <a:ea typeface="楷体_GB2312" pitchFamily="49" charset="-122"/>
              </a:rPr>
              <a:t>+b</a:t>
            </a:r>
            <a:r>
              <a:rPr lang="en-US" altLang="zh-CN" baseline="-25000" dirty="0">
                <a:latin typeface="楷体_GB2312" pitchFamily="49" charset="-122"/>
                <a:ea typeface="楷体_GB2312" pitchFamily="49" charset="-122"/>
              </a:rPr>
              <a:t>1</a:t>
            </a:r>
            <a:r>
              <a:rPr lang="en-US" altLang="zh-CN" dirty="0">
                <a:latin typeface="楷体_GB2312" pitchFamily="49" charset="-122"/>
                <a:ea typeface="楷体_GB2312" pitchFamily="49" charset="-122"/>
              </a:rPr>
              <a:t>x</a:t>
            </a:r>
            <a:r>
              <a:rPr lang="en-US" altLang="zh-CN" baseline="30000" dirty="0">
                <a:latin typeface="楷体_GB2312" pitchFamily="49" charset="-122"/>
                <a:ea typeface="楷体_GB2312" pitchFamily="49" charset="-122"/>
              </a:rPr>
              <a:t>2</a:t>
            </a:r>
            <a:r>
              <a:rPr lang="en-US" altLang="zh-CN" dirty="0">
                <a:latin typeface="楷体_GB2312" pitchFamily="49" charset="-122"/>
                <a:ea typeface="楷体_GB2312" pitchFamily="49" charset="-122"/>
              </a:rPr>
              <a:t>+b</a:t>
            </a:r>
            <a:r>
              <a:rPr lang="en-US" altLang="zh-CN" baseline="-25000" dirty="0">
                <a:latin typeface="楷体_GB2312" pitchFamily="49" charset="-122"/>
                <a:ea typeface="楷体_GB2312" pitchFamily="49" charset="-122"/>
              </a:rPr>
              <a:t>0</a:t>
            </a:r>
            <a:r>
              <a:rPr lang="en-US" altLang="zh-CN" dirty="0">
                <a:latin typeface="楷体_GB2312" pitchFamily="49" charset="-122"/>
                <a:ea typeface="楷体_GB2312" pitchFamily="49" charset="-122"/>
              </a:rPr>
              <a:t>x</a:t>
            </a:r>
            <a:r>
              <a:rPr lang="zh-CN" altLang="en-US" dirty="0">
                <a:latin typeface="楷体_GB2312" pitchFamily="49" charset="-122"/>
                <a:ea typeface="楷体_GB2312" pitchFamily="49" charset="-122"/>
              </a:rPr>
              <a:t>与</a:t>
            </a:r>
            <a:r>
              <a:rPr lang="en-US" altLang="zh-CN" dirty="0">
                <a:latin typeface="楷体_GB2312" pitchFamily="49" charset="-122"/>
                <a:ea typeface="楷体_GB2312" pitchFamily="49" charset="-122"/>
              </a:rPr>
              <a:t>m(x)=</a:t>
            </a:r>
            <a:r>
              <a:rPr lang="en-US" altLang="zh-CN" dirty="0">
                <a:solidFill>
                  <a:srgbClr val="FF3300"/>
                </a:solidFill>
                <a:latin typeface="楷体_GB2312" pitchFamily="49" charset="-122"/>
                <a:ea typeface="楷体_GB2312" pitchFamily="49" charset="-122"/>
              </a:rPr>
              <a:t>x</a:t>
            </a:r>
            <a:r>
              <a:rPr lang="en-US" altLang="zh-CN" baseline="30000" dirty="0">
                <a:solidFill>
                  <a:srgbClr val="FF3300"/>
                </a:solidFill>
                <a:latin typeface="楷体_GB2312" pitchFamily="49" charset="-122"/>
                <a:ea typeface="楷体_GB2312" pitchFamily="49" charset="-122"/>
              </a:rPr>
              <a:t>8</a:t>
            </a:r>
            <a:r>
              <a:rPr lang="en-US" altLang="zh-CN" dirty="0">
                <a:latin typeface="楷体_GB2312" pitchFamily="49" charset="-122"/>
                <a:ea typeface="楷体_GB2312" pitchFamily="49" charset="-122"/>
              </a:rPr>
              <a:t>+x</a:t>
            </a:r>
            <a:r>
              <a:rPr lang="en-US" altLang="zh-CN" baseline="30000" dirty="0">
                <a:latin typeface="楷体_GB2312" pitchFamily="49" charset="-122"/>
                <a:ea typeface="楷体_GB2312" pitchFamily="49" charset="-122"/>
              </a:rPr>
              <a:t>4</a:t>
            </a:r>
            <a:r>
              <a:rPr lang="en-US" altLang="zh-CN" dirty="0">
                <a:latin typeface="楷体_GB2312" pitchFamily="49" charset="-122"/>
                <a:ea typeface="楷体_GB2312" pitchFamily="49" charset="-122"/>
              </a:rPr>
              <a:t>+x</a:t>
            </a:r>
            <a:r>
              <a:rPr lang="en-US" altLang="zh-CN" baseline="30000" dirty="0">
                <a:latin typeface="楷体_GB2312" pitchFamily="49" charset="-122"/>
                <a:ea typeface="楷体_GB2312" pitchFamily="49" charset="-122"/>
              </a:rPr>
              <a:t>3</a:t>
            </a:r>
            <a:r>
              <a:rPr lang="en-US" altLang="zh-CN" dirty="0">
                <a:latin typeface="楷体_GB2312" pitchFamily="49" charset="-122"/>
                <a:ea typeface="楷体_GB2312" pitchFamily="49" charset="-122"/>
              </a:rPr>
              <a:t>+x+1</a:t>
            </a:r>
            <a:r>
              <a:rPr lang="zh-CN" altLang="en-US" dirty="0">
                <a:latin typeface="楷体_GB2312" pitchFamily="49" charset="-122"/>
                <a:ea typeface="楷体_GB2312" pitchFamily="49" charset="-122"/>
              </a:rPr>
              <a:t>模</a:t>
            </a:r>
            <a:r>
              <a:rPr lang="en-US" altLang="zh-CN" dirty="0">
                <a:latin typeface="楷体_GB2312" pitchFamily="49" charset="-122"/>
                <a:ea typeface="楷体_GB2312" pitchFamily="49" charset="-122"/>
              </a:rPr>
              <a:t>2</a:t>
            </a:r>
            <a:r>
              <a:rPr lang="zh-CN" altLang="en-US" dirty="0">
                <a:latin typeface="楷体_GB2312" pitchFamily="49" charset="-122"/>
                <a:ea typeface="楷体_GB2312" pitchFamily="49" charset="-122"/>
              </a:rPr>
              <a:t>加</a:t>
            </a:r>
          </a:p>
          <a:p>
            <a:pPr lvl="1">
              <a:spcBef>
                <a:spcPct val="0"/>
              </a:spcBef>
              <a:buSzTx/>
              <a:buFontTx/>
              <a:buChar char="•"/>
            </a:pPr>
            <a:r>
              <a:rPr lang="zh-CN" altLang="en-US" dirty="0">
                <a:latin typeface="楷体_GB2312" pitchFamily="49" charset="-122"/>
                <a:ea typeface="楷体_GB2312" pitchFamily="49" charset="-122"/>
              </a:rPr>
              <a:t>结果是：</a:t>
            </a:r>
            <a:r>
              <a:rPr lang="en-US" altLang="zh-CN" dirty="0">
                <a:latin typeface="楷体_GB2312" pitchFamily="49" charset="-122"/>
                <a:ea typeface="楷体_GB2312" pitchFamily="49" charset="-122"/>
              </a:rPr>
              <a:t>b</a:t>
            </a:r>
            <a:r>
              <a:rPr lang="en-US" altLang="zh-CN" baseline="-25000" dirty="0">
                <a:latin typeface="楷体_GB2312" pitchFamily="49" charset="-122"/>
                <a:ea typeface="楷体_GB2312" pitchFamily="49" charset="-122"/>
              </a:rPr>
              <a:t>6</a:t>
            </a:r>
            <a:r>
              <a:rPr lang="en-US" altLang="zh-CN" dirty="0">
                <a:latin typeface="楷体_GB2312" pitchFamily="49" charset="-122"/>
                <a:ea typeface="楷体_GB2312" pitchFamily="49" charset="-122"/>
              </a:rPr>
              <a:t>b</a:t>
            </a:r>
            <a:r>
              <a:rPr lang="en-US" altLang="zh-CN" baseline="-25000" dirty="0">
                <a:latin typeface="楷体_GB2312" pitchFamily="49" charset="-122"/>
                <a:ea typeface="楷体_GB2312" pitchFamily="49" charset="-122"/>
              </a:rPr>
              <a:t>5</a:t>
            </a:r>
            <a:r>
              <a:rPr lang="en-US" altLang="zh-CN" dirty="0">
                <a:latin typeface="楷体_GB2312" pitchFamily="49" charset="-122"/>
                <a:ea typeface="楷体_GB2312" pitchFamily="49" charset="-122"/>
              </a:rPr>
              <a:t>b</a:t>
            </a:r>
            <a:r>
              <a:rPr lang="en-US" altLang="zh-CN" baseline="-25000" dirty="0">
                <a:latin typeface="楷体_GB2312" pitchFamily="49" charset="-122"/>
                <a:ea typeface="楷体_GB2312" pitchFamily="49" charset="-122"/>
              </a:rPr>
              <a:t>4</a:t>
            </a:r>
            <a:r>
              <a:rPr lang="en-US" altLang="zh-CN" dirty="0">
                <a:latin typeface="楷体_GB2312" pitchFamily="49" charset="-122"/>
                <a:ea typeface="楷体_GB2312" pitchFamily="49" charset="-122"/>
              </a:rPr>
              <a:t>b</a:t>
            </a:r>
            <a:r>
              <a:rPr lang="en-US" altLang="zh-CN" baseline="-25000" dirty="0">
                <a:latin typeface="楷体_GB2312" pitchFamily="49" charset="-122"/>
                <a:ea typeface="楷体_GB2312" pitchFamily="49" charset="-122"/>
              </a:rPr>
              <a:t>3</a:t>
            </a:r>
            <a:r>
              <a:rPr lang="en-US" altLang="zh-CN" dirty="0">
                <a:latin typeface="楷体_GB2312" pitchFamily="49" charset="-122"/>
                <a:ea typeface="楷体_GB2312" pitchFamily="49" charset="-122"/>
              </a:rPr>
              <a:t>b</a:t>
            </a:r>
            <a:r>
              <a:rPr lang="en-US" altLang="zh-CN" baseline="-25000" dirty="0">
                <a:latin typeface="楷体_GB2312" pitchFamily="49" charset="-122"/>
                <a:ea typeface="楷体_GB2312" pitchFamily="49" charset="-122"/>
              </a:rPr>
              <a:t>2</a:t>
            </a:r>
            <a:r>
              <a:rPr lang="en-US" altLang="zh-CN" dirty="0">
                <a:latin typeface="楷体_GB2312" pitchFamily="49" charset="-122"/>
                <a:ea typeface="楷体_GB2312" pitchFamily="49" charset="-122"/>
              </a:rPr>
              <a:t>b</a:t>
            </a:r>
            <a:r>
              <a:rPr lang="en-US" altLang="zh-CN" baseline="-25000" dirty="0">
                <a:latin typeface="楷体_GB2312" pitchFamily="49" charset="-122"/>
                <a:ea typeface="楷体_GB2312" pitchFamily="49" charset="-122"/>
              </a:rPr>
              <a:t>1</a:t>
            </a:r>
            <a:r>
              <a:rPr lang="en-US" altLang="zh-CN" dirty="0">
                <a:latin typeface="楷体_GB2312" pitchFamily="49" charset="-122"/>
                <a:ea typeface="楷体_GB2312" pitchFamily="49" charset="-122"/>
              </a:rPr>
              <a:t>b</a:t>
            </a:r>
            <a:r>
              <a:rPr lang="en-US" altLang="zh-CN" baseline="-25000" dirty="0">
                <a:latin typeface="楷体_GB2312" pitchFamily="49" charset="-122"/>
                <a:ea typeface="楷体_GB2312" pitchFamily="49" charset="-122"/>
              </a:rPr>
              <a:t>0</a:t>
            </a:r>
            <a:r>
              <a:rPr lang="en-US" altLang="zh-CN" dirty="0">
                <a:latin typeface="楷体_GB2312" pitchFamily="49" charset="-122"/>
                <a:ea typeface="楷体_GB2312" pitchFamily="49" charset="-122"/>
              </a:rPr>
              <a:t>0</a:t>
            </a:r>
            <a:r>
              <a:rPr lang="zh-CN" altLang="en-US" dirty="0">
                <a:latin typeface="楷体_GB2312" pitchFamily="49" charset="-122"/>
                <a:ea typeface="楷体_GB2312" pitchFamily="49" charset="-122"/>
              </a:rPr>
              <a:t>与</a:t>
            </a:r>
            <a:r>
              <a:rPr lang="en-US" altLang="zh-CN" dirty="0">
                <a:latin typeface="楷体_GB2312" pitchFamily="49" charset="-122"/>
                <a:ea typeface="楷体_GB2312" pitchFamily="49" charset="-122"/>
              </a:rPr>
              <a:t>00011011</a:t>
            </a:r>
            <a:r>
              <a:rPr lang="zh-CN" altLang="en-US" dirty="0">
                <a:latin typeface="楷体_GB2312" pitchFamily="49" charset="-122"/>
                <a:ea typeface="楷体_GB2312" pitchFamily="49" charset="-122"/>
              </a:rPr>
              <a:t>模</a:t>
            </a:r>
            <a:r>
              <a:rPr lang="en-US" altLang="zh-CN" dirty="0">
                <a:latin typeface="楷体_GB2312" pitchFamily="49" charset="-122"/>
                <a:ea typeface="楷体_GB2312" pitchFamily="49" charset="-122"/>
              </a:rPr>
              <a:t>2</a:t>
            </a:r>
            <a:r>
              <a:rPr lang="zh-CN" altLang="en-US" dirty="0">
                <a:latin typeface="楷体_GB2312" pitchFamily="49" charset="-122"/>
                <a:ea typeface="楷体_GB2312" pitchFamily="49" charset="-122"/>
              </a:rPr>
              <a:t>加 。</a:t>
            </a:r>
          </a:p>
          <a:p>
            <a:pPr lvl="2">
              <a:spcBef>
                <a:spcPct val="0"/>
              </a:spcBef>
              <a:buSzTx/>
              <a:buFontTx/>
              <a:buChar char="•"/>
            </a:pPr>
            <a:r>
              <a:rPr lang="en-US" altLang="zh-CN" sz="2800" dirty="0">
                <a:latin typeface="楷体_GB2312" pitchFamily="49" charset="-122"/>
                <a:ea typeface="楷体_GB2312" pitchFamily="49" charset="-122"/>
              </a:rPr>
              <a:t>b</a:t>
            </a:r>
            <a:r>
              <a:rPr lang="en-US" altLang="zh-CN" sz="2800" baseline="-25000" dirty="0">
                <a:latin typeface="楷体_GB2312" pitchFamily="49" charset="-122"/>
                <a:ea typeface="楷体_GB2312" pitchFamily="49" charset="-122"/>
              </a:rPr>
              <a:t>6</a:t>
            </a:r>
            <a:r>
              <a:rPr lang="en-US" altLang="zh-CN" sz="2800" dirty="0">
                <a:latin typeface="楷体_GB2312" pitchFamily="49" charset="-122"/>
                <a:ea typeface="楷体_GB2312" pitchFamily="49" charset="-122"/>
              </a:rPr>
              <a:t>b</a:t>
            </a:r>
            <a:r>
              <a:rPr lang="en-US" altLang="zh-CN" sz="2800" baseline="-25000" dirty="0">
                <a:latin typeface="楷体_GB2312" pitchFamily="49" charset="-122"/>
                <a:ea typeface="楷体_GB2312" pitchFamily="49" charset="-122"/>
              </a:rPr>
              <a:t>5</a:t>
            </a:r>
            <a:r>
              <a:rPr lang="en-US" altLang="zh-CN" sz="2800" dirty="0">
                <a:latin typeface="楷体_GB2312" pitchFamily="49" charset="-122"/>
                <a:ea typeface="楷体_GB2312" pitchFamily="49" charset="-122"/>
              </a:rPr>
              <a:t>b</a:t>
            </a:r>
            <a:r>
              <a:rPr lang="en-US" altLang="zh-CN" sz="2800" baseline="-25000" dirty="0">
                <a:latin typeface="楷体_GB2312" pitchFamily="49" charset="-122"/>
                <a:ea typeface="楷体_GB2312" pitchFamily="49" charset="-122"/>
              </a:rPr>
              <a:t>4</a:t>
            </a:r>
            <a:r>
              <a:rPr lang="en-US" altLang="zh-CN" sz="2800" dirty="0">
                <a:latin typeface="楷体_GB2312" pitchFamily="49" charset="-122"/>
                <a:ea typeface="楷体_GB2312" pitchFamily="49" charset="-122"/>
              </a:rPr>
              <a:t>b</a:t>
            </a:r>
            <a:r>
              <a:rPr lang="en-US" altLang="zh-CN" sz="2800" baseline="-25000" dirty="0">
                <a:latin typeface="楷体_GB2312" pitchFamily="49" charset="-122"/>
                <a:ea typeface="楷体_GB2312" pitchFamily="49" charset="-122"/>
              </a:rPr>
              <a:t>3</a:t>
            </a:r>
            <a:r>
              <a:rPr lang="en-US" altLang="zh-CN" sz="2800" dirty="0">
                <a:latin typeface="楷体_GB2312" pitchFamily="49" charset="-122"/>
                <a:ea typeface="楷体_GB2312" pitchFamily="49" charset="-122"/>
              </a:rPr>
              <a:t>b</a:t>
            </a:r>
            <a:r>
              <a:rPr lang="en-US" altLang="zh-CN" sz="2800" baseline="-25000" dirty="0">
                <a:latin typeface="楷体_GB2312" pitchFamily="49" charset="-122"/>
                <a:ea typeface="楷体_GB2312" pitchFamily="49" charset="-122"/>
              </a:rPr>
              <a:t>2</a:t>
            </a:r>
            <a:r>
              <a:rPr lang="en-US" altLang="zh-CN" sz="2800" dirty="0">
                <a:latin typeface="楷体_GB2312" pitchFamily="49" charset="-122"/>
                <a:ea typeface="楷体_GB2312" pitchFamily="49" charset="-122"/>
              </a:rPr>
              <a:t>b</a:t>
            </a:r>
            <a:r>
              <a:rPr lang="en-US" altLang="zh-CN" sz="2800" baseline="-25000" dirty="0">
                <a:latin typeface="楷体_GB2312" pitchFamily="49" charset="-122"/>
                <a:ea typeface="楷体_GB2312" pitchFamily="49" charset="-122"/>
              </a:rPr>
              <a:t>1</a:t>
            </a:r>
            <a:r>
              <a:rPr lang="en-US" altLang="zh-CN" sz="2800" dirty="0">
                <a:latin typeface="楷体_GB2312" pitchFamily="49" charset="-122"/>
                <a:ea typeface="楷体_GB2312" pitchFamily="49" charset="-122"/>
              </a:rPr>
              <a:t>b</a:t>
            </a:r>
            <a:r>
              <a:rPr lang="en-US" altLang="zh-CN" sz="2800" baseline="-25000" dirty="0">
                <a:latin typeface="楷体_GB2312" pitchFamily="49" charset="-122"/>
                <a:ea typeface="楷体_GB2312" pitchFamily="49" charset="-122"/>
              </a:rPr>
              <a:t>0</a:t>
            </a:r>
            <a:r>
              <a:rPr lang="en-US" altLang="zh-CN" sz="2800" dirty="0">
                <a:latin typeface="楷体_GB2312" pitchFamily="49" charset="-122"/>
                <a:ea typeface="楷体_GB2312" pitchFamily="49" charset="-122"/>
              </a:rPr>
              <a:t>0</a:t>
            </a:r>
            <a:r>
              <a:rPr lang="zh-CN" altLang="en-US" sz="2800" dirty="0">
                <a:latin typeface="楷体_GB2312" pitchFamily="49" charset="-122"/>
                <a:ea typeface="楷体_GB2312" pitchFamily="49" charset="-122"/>
              </a:rPr>
              <a:t>是</a:t>
            </a:r>
            <a:r>
              <a:rPr lang="en-US" altLang="zh-CN" sz="2800" dirty="0">
                <a:latin typeface="楷体_GB2312" pitchFamily="49" charset="-122"/>
                <a:ea typeface="楷体_GB2312" pitchFamily="49" charset="-122"/>
              </a:rPr>
              <a:t>b</a:t>
            </a:r>
            <a:r>
              <a:rPr lang="en-US" altLang="zh-CN" sz="2800" baseline="-25000" dirty="0">
                <a:latin typeface="楷体_GB2312" pitchFamily="49" charset="-122"/>
                <a:ea typeface="楷体_GB2312" pitchFamily="49" charset="-122"/>
              </a:rPr>
              <a:t>7</a:t>
            </a:r>
            <a:r>
              <a:rPr lang="en-US" altLang="zh-CN" sz="2800" dirty="0">
                <a:latin typeface="楷体_GB2312" pitchFamily="49" charset="-122"/>
                <a:ea typeface="楷体_GB2312" pitchFamily="49" charset="-122"/>
              </a:rPr>
              <a:t>b</a:t>
            </a:r>
            <a:r>
              <a:rPr lang="en-US" altLang="zh-CN" sz="2800" baseline="-25000" dirty="0">
                <a:latin typeface="楷体_GB2312" pitchFamily="49" charset="-122"/>
                <a:ea typeface="楷体_GB2312" pitchFamily="49" charset="-122"/>
              </a:rPr>
              <a:t>6</a:t>
            </a:r>
            <a:r>
              <a:rPr lang="en-US" altLang="zh-CN" sz="2800" dirty="0">
                <a:latin typeface="楷体_GB2312" pitchFamily="49" charset="-122"/>
                <a:ea typeface="楷体_GB2312" pitchFamily="49" charset="-122"/>
              </a:rPr>
              <a:t>b</a:t>
            </a:r>
            <a:r>
              <a:rPr lang="en-US" altLang="zh-CN" sz="2800" baseline="-25000" dirty="0">
                <a:latin typeface="楷体_GB2312" pitchFamily="49" charset="-122"/>
                <a:ea typeface="楷体_GB2312" pitchFamily="49" charset="-122"/>
              </a:rPr>
              <a:t>5</a:t>
            </a:r>
            <a:r>
              <a:rPr lang="en-US" altLang="zh-CN" sz="2800" dirty="0">
                <a:latin typeface="楷体_GB2312" pitchFamily="49" charset="-122"/>
                <a:ea typeface="楷体_GB2312" pitchFamily="49" charset="-122"/>
              </a:rPr>
              <a:t>b</a:t>
            </a:r>
            <a:r>
              <a:rPr lang="en-US" altLang="zh-CN" sz="2800" baseline="-25000" dirty="0">
                <a:latin typeface="楷体_GB2312" pitchFamily="49" charset="-122"/>
                <a:ea typeface="楷体_GB2312" pitchFamily="49" charset="-122"/>
              </a:rPr>
              <a:t>4</a:t>
            </a:r>
            <a:r>
              <a:rPr lang="en-US" altLang="zh-CN" sz="2800" dirty="0">
                <a:latin typeface="楷体_GB2312" pitchFamily="49" charset="-122"/>
                <a:ea typeface="楷体_GB2312" pitchFamily="49" charset="-122"/>
              </a:rPr>
              <a:t>b</a:t>
            </a:r>
            <a:r>
              <a:rPr lang="en-US" altLang="zh-CN" sz="2800" baseline="-25000" dirty="0">
                <a:latin typeface="楷体_GB2312" pitchFamily="49" charset="-122"/>
                <a:ea typeface="楷体_GB2312" pitchFamily="49" charset="-122"/>
              </a:rPr>
              <a:t>3</a:t>
            </a:r>
            <a:r>
              <a:rPr lang="en-US" altLang="zh-CN" sz="2800" dirty="0">
                <a:latin typeface="楷体_GB2312" pitchFamily="49" charset="-122"/>
                <a:ea typeface="楷体_GB2312" pitchFamily="49" charset="-122"/>
              </a:rPr>
              <a:t>b</a:t>
            </a:r>
            <a:r>
              <a:rPr lang="en-US" altLang="zh-CN" sz="2800" baseline="-25000" dirty="0">
                <a:latin typeface="楷体_GB2312" pitchFamily="49" charset="-122"/>
                <a:ea typeface="楷体_GB2312" pitchFamily="49" charset="-122"/>
              </a:rPr>
              <a:t>2</a:t>
            </a:r>
            <a:r>
              <a:rPr lang="en-US" altLang="zh-CN" sz="2800" dirty="0">
                <a:latin typeface="楷体_GB2312" pitchFamily="49" charset="-122"/>
                <a:ea typeface="楷体_GB2312" pitchFamily="49" charset="-122"/>
              </a:rPr>
              <a:t>b</a:t>
            </a:r>
            <a:r>
              <a:rPr lang="en-US" altLang="zh-CN" sz="2800" baseline="-25000" dirty="0">
                <a:latin typeface="楷体_GB2312" pitchFamily="49" charset="-122"/>
                <a:ea typeface="楷体_GB2312" pitchFamily="49" charset="-122"/>
              </a:rPr>
              <a:t>1</a:t>
            </a:r>
            <a:r>
              <a:rPr lang="en-US" altLang="zh-CN" sz="2800" dirty="0">
                <a:latin typeface="楷体_GB2312" pitchFamily="49" charset="-122"/>
                <a:ea typeface="楷体_GB2312" pitchFamily="49" charset="-122"/>
              </a:rPr>
              <a:t>b</a:t>
            </a:r>
            <a:r>
              <a:rPr lang="en-US" altLang="zh-CN" sz="2800" baseline="-25000" dirty="0">
                <a:latin typeface="楷体_GB2312" pitchFamily="49" charset="-122"/>
                <a:ea typeface="楷体_GB2312" pitchFamily="49" charset="-122"/>
              </a:rPr>
              <a:t>0</a:t>
            </a:r>
            <a:r>
              <a:rPr lang="zh-CN" altLang="en-US" sz="2800" dirty="0">
                <a:latin typeface="楷体_GB2312" pitchFamily="49" charset="-122"/>
                <a:ea typeface="楷体_GB2312" pitchFamily="49" charset="-122"/>
              </a:rPr>
              <a:t>在字节内左移一位， 因此，</a:t>
            </a:r>
            <a:r>
              <a:rPr lang="en-US" altLang="zh-CN" sz="2800" dirty="0">
                <a:latin typeface="楷体_GB2312" pitchFamily="49" charset="-122"/>
                <a:ea typeface="楷体_GB2312" pitchFamily="49" charset="-122"/>
              </a:rPr>
              <a:t>x</a:t>
            </a:r>
            <a:r>
              <a:rPr lang="en-US" altLang="zh-CN" sz="2800" b="0" dirty="0">
                <a:latin typeface="Arial"/>
                <a:ea typeface="楷体_GB2312" pitchFamily="49" charset="-122"/>
              </a:rPr>
              <a:t>·</a:t>
            </a:r>
            <a:r>
              <a:rPr lang="en-US" altLang="zh-CN" sz="2800" b="0" dirty="0">
                <a:latin typeface="楷体_GB2312" pitchFamily="49" charset="-122"/>
                <a:ea typeface="楷体_GB2312" pitchFamily="49" charset="-122"/>
              </a:rPr>
              <a:t> </a:t>
            </a:r>
            <a:r>
              <a:rPr lang="en-US" altLang="zh-CN" sz="2800" dirty="0">
                <a:latin typeface="楷体_GB2312" pitchFamily="49" charset="-122"/>
                <a:ea typeface="楷体_GB2312" pitchFamily="49" charset="-122"/>
              </a:rPr>
              <a:t>b(x)</a:t>
            </a:r>
            <a:r>
              <a:rPr lang="zh-CN" altLang="en-US" sz="2800" dirty="0">
                <a:latin typeface="楷体_GB2312" pitchFamily="49" charset="-122"/>
                <a:ea typeface="楷体_GB2312" pitchFamily="49" charset="-122"/>
              </a:rPr>
              <a:t>表示为</a:t>
            </a:r>
            <a:r>
              <a:rPr lang="en-US" altLang="zh-CN" sz="2800" dirty="0">
                <a:latin typeface="楷体_GB2312" pitchFamily="49" charset="-122"/>
                <a:ea typeface="楷体_GB2312" pitchFamily="49" charset="-122"/>
              </a:rPr>
              <a:t>b</a:t>
            </a:r>
            <a:r>
              <a:rPr lang="en-US" altLang="zh-CN" sz="2800" baseline="-25000" dirty="0">
                <a:latin typeface="楷体_GB2312" pitchFamily="49" charset="-122"/>
                <a:ea typeface="楷体_GB2312" pitchFamily="49" charset="-122"/>
              </a:rPr>
              <a:t>7</a:t>
            </a:r>
            <a:r>
              <a:rPr lang="en-US" altLang="zh-CN" sz="2800" dirty="0">
                <a:latin typeface="楷体_GB2312" pitchFamily="49" charset="-122"/>
                <a:ea typeface="楷体_GB2312" pitchFamily="49" charset="-122"/>
              </a:rPr>
              <a:t>b</a:t>
            </a:r>
            <a:r>
              <a:rPr lang="en-US" altLang="zh-CN" sz="2800" baseline="-25000" dirty="0">
                <a:latin typeface="楷体_GB2312" pitchFamily="49" charset="-122"/>
                <a:ea typeface="楷体_GB2312" pitchFamily="49" charset="-122"/>
              </a:rPr>
              <a:t>6</a:t>
            </a:r>
            <a:r>
              <a:rPr lang="en-US" altLang="zh-CN" sz="2800" dirty="0">
                <a:latin typeface="楷体_GB2312" pitchFamily="49" charset="-122"/>
                <a:ea typeface="楷体_GB2312" pitchFamily="49" charset="-122"/>
              </a:rPr>
              <a:t>b</a:t>
            </a:r>
            <a:r>
              <a:rPr lang="en-US" altLang="zh-CN" sz="2800" baseline="-25000" dirty="0">
                <a:latin typeface="楷体_GB2312" pitchFamily="49" charset="-122"/>
                <a:ea typeface="楷体_GB2312" pitchFamily="49" charset="-122"/>
              </a:rPr>
              <a:t>5</a:t>
            </a:r>
            <a:r>
              <a:rPr lang="en-US" altLang="zh-CN" sz="2800" dirty="0">
                <a:latin typeface="楷体_GB2312" pitchFamily="49" charset="-122"/>
                <a:ea typeface="楷体_GB2312" pitchFamily="49" charset="-122"/>
              </a:rPr>
              <a:t>b</a:t>
            </a:r>
            <a:r>
              <a:rPr lang="en-US" altLang="zh-CN" sz="2800" baseline="-25000" dirty="0">
                <a:latin typeface="楷体_GB2312" pitchFamily="49" charset="-122"/>
                <a:ea typeface="楷体_GB2312" pitchFamily="49" charset="-122"/>
              </a:rPr>
              <a:t>4</a:t>
            </a:r>
            <a:r>
              <a:rPr lang="en-US" altLang="zh-CN" sz="2800" dirty="0">
                <a:latin typeface="楷体_GB2312" pitchFamily="49" charset="-122"/>
                <a:ea typeface="楷体_GB2312" pitchFamily="49" charset="-122"/>
              </a:rPr>
              <a:t>b</a:t>
            </a:r>
            <a:r>
              <a:rPr lang="en-US" altLang="zh-CN" sz="2800" baseline="-25000" dirty="0">
                <a:latin typeface="楷体_GB2312" pitchFamily="49" charset="-122"/>
                <a:ea typeface="楷体_GB2312" pitchFamily="49" charset="-122"/>
              </a:rPr>
              <a:t>3</a:t>
            </a:r>
            <a:r>
              <a:rPr lang="en-US" altLang="zh-CN" sz="2800" dirty="0">
                <a:latin typeface="楷体_GB2312" pitchFamily="49" charset="-122"/>
                <a:ea typeface="楷体_GB2312" pitchFamily="49" charset="-122"/>
              </a:rPr>
              <a:t>b</a:t>
            </a:r>
            <a:r>
              <a:rPr lang="en-US" altLang="zh-CN" sz="2800" baseline="-25000" dirty="0">
                <a:latin typeface="楷体_GB2312" pitchFamily="49" charset="-122"/>
                <a:ea typeface="楷体_GB2312" pitchFamily="49" charset="-122"/>
              </a:rPr>
              <a:t>2</a:t>
            </a:r>
            <a:r>
              <a:rPr lang="en-US" altLang="zh-CN" sz="2800" dirty="0">
                <a:latin typeface="楷体_GB2312" pitchFamily="49" charset="-122"/>
                <a:ea typeface="楷体_GB2312" pitchFamily="49" charset="-122"/>
              </a:rPr>
              <a:t>b</a:t>
            </a:r>
            <a:r>
              <a:rPr lang="en-US" altLang="zh-CN" sz="2800" baseline="-25000" dirty="0">
                <a:latin typeface="楷体_GB2312" pitchFamily="49" charset="-122"/>
                <a:ea typeface="楷体_GB2312" pitchFamily="49" charset="-122"/>
              </a:rPr>
              <a:t>1</a:t>
            </a:r>
            <a:r>
              <a:rPr lang="en-US" altLang="zh-CN" sz="2800" dirty="0">
                <a:latin typeface="楷体_GB2312" pitchFamily="49" charset="-122"/>
                <a:ea typeface="楷体_GB2312" pitchFamily="49" charset="-122"/>
              </a:rPr>
              <a:t>b</a:t>
            </a:r>
            <a:r>
              <a:rPr lang="en-US" altLang="zh-CN" sz="2800" baseline="-25000" dirty="0">
                <a:latin typeface="楷体_GB2312" pitchFamily="49" charset="-122"/>
                <a:ea typeface="楷体_GB2312" pitchFamily="49" charset="-122"/>
              </a:rPr>
              <a:t>0</a:t>
            </a:r>
            <a:r>
              <a:rPr lang="zh-CN" altLang="en-US" sz="2800" dirty="0">
                <a:latin typeface="楷体_GB2312" pitchFamily="49" charset="-122"/>
                <a:ea typeface="楷体_GB2312" pitchFamily="49" charset="-122"/>
              </a:rPr>
              <a:t>在字节内左移一位和与</a:t>
            </a:r>
            <a:r>
              <a:rPr lang="en-US" altLang="zh-CN" sz="2800" dirty="0">
                <a:latin typeface="楷体_GB2312" pitchFamily="49" charset="-122"/>
                <a:ea typeface="楷体_GB2312" pitchFamily="49" charset="-122"/>
              </a:rPr>
              <a:t>1b</a:t>
            </a:r>
            <a:r>
              <a:rPr lang="zh-CN" altLang="en-US" sz="2800" dirty="0">
                <a:latin typeface="楷体_GB2312" pitchFamily="49" charset="-122"/>
                <a:ea typeface="楷体_GB2312" pitchFamily="49" charset="-122"/>
              </a:rPr>
              <a:t>模</a:t>
            </a:r>
            <a:r>
              <a:rPr lang="en-US" altLang="zh-CN" sz="2800" dirty="0">
                <a:latin typeface="楷体_GB2312" pitchFamily="49" charset="-122"/>
                <a:ea typeface="楷体_GB2312" pitchFamily="49" charset="-122"/>
              </a:rPr>
              <a:t>2</a:t>
            </a:r>
            <a:r>
              <a:rPr lang="zh-CN" altLang="en-US" sz="2800" dirty="0">
                <a:latin typeface="楷体_GB2312" pitchFamily="49" charset="-122"/>
                <a:ea typeface="楷体_GB2312" pitchFamily="49" charset="-122"/>
              </a:rPr>
              <a:t>加表示，该运算记为</a:t>
            </a:r>
            <a:r>
              <a:rPr lang="en-US" altLang="zh-CN" sz="2800" dirty="0" err="1">
                <a:latin typeface="楷体_GB2312" pitchFamily="49" charset="-122"/>
                <a:ea typeface="楷体_GB2312" pitchFamily="49" charset="-122"/>
              </a:rPr>
              <a:t>xtime</a:t>
            </a:r>
            <a:r>
              <a:rPr lang="en-US" altLang="zh-CN" sz="2800" dirty="0">
                <a:latin typeface="楷体_GB2312" pitchFamily="49" charset="-122"/>
                <a:ea typeface="楷体_GB2312" pitchFamily="49" charset="-122"/>
              </a:rPr>
              <a:t>().</a:t>
            </a:r>
          </a:p>
          <a:p>
            <a:pPr lvl="2">
              <a:spcBef>
                <a:spcPct val="0"/>
              </a:spcBef>
              <a:buSzTx/>
              <a:buFontTx/>
              <a:buChar char="•"/>
            </a:pPr>
            <a:r>
              <a:rPr lang="zh-CN" altLang="en-US" sz="2800" dirty="0">
                <a:latin typeface="楷体_GB2312" pitchFamily="49" charset="-122"/>
                <a:ea typeface="楷体_GB2312" pitchFamily="49" charset="-122"/>
              </a:rPr>
              <a:t>乘法 </a:t>
            </a:r>
            <a:r>
              <a:rPr lang="en-US" altLang="zh-CN" sz="2800" b="0" dirty="0">
                <a:latin typeface="Arial"/>
                <a:ea typeface="楷体_GB2312" pitchFamily="49" charset="-122"/>
              </a:rPr>
              <a:t>·</a:t>
            </a:r>
            <a:r>
              <a:rPr lang="en-US" altLang="zh-CN" sz="2800" b="0" dirty="0">
                <a:latin typeface="楷体_GB2312" pitchFamily="49" charset="-122"/>
                <a:ea typeface="楷体_GB2312" pitchFamily="49" charset="-122"/>
              </a:rPr>
              <a:t> </a:t>
            </a:r>
            <a:r>
              <a:rPr lang="zh-CN" altLang="en-US" sz="2800" dirty="0">
                <a:latin typeface="楷体_GB2312" pitchFamily="49" charset="-122"/>
                <a:ea typeface="楷体_GB2312" pitchFamily="49" charset="-122"/>
              </a:rPr>
              <a:t>运算可用</a:t>
            </a:r>
            <a:r>
              <a:rPr lang="en-US" altLang="zh-CN" sz="2800" dirty="0" err="1">
                <a:latin typeface="楷体_GB2312" pitchFamily="49" charset="-122"/>
                <a:ea typeface="楷体_GB2312" pitchFamily="49" charset="-122"/>
              </a:rPr>
              <a:t>xtime</a:t>
            </a:r>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来实现。</a:t>
            </a:r>
            <a:endParaRPr lang="zh-CN" altLang="en-US" sz="28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标题 1"/>
          <p:cNvSpPr>
            <a:spLocks noGrp="1"/>
          </p:cNvSpPr>
          <p:nvPr>
            <p:ph type="title"/>
          </p:nvPr>
        </p:nvSpPr>
        <p:spPr/>
        <p:txBody>
          <a:bodyPr/>
          <a:lstStyle/>
          <a:p>
            <a:pPr eaLnBrk="1" hangingPunct="1"/>
            <a:r>
              <a:rPr lang="zh-CN" altLang="en-US" dirty="0" smtClean="0">
                <a:ea typeface="宋体" charset="-122"/>
              </a:rPr>
              <a:t>乘积密码体制 </a:t>
            </a:r>
          </a:p>
        </p:txBody>
      </p:sp>
      <p:sp>
        <p:nvSpPr>
          <p:cNvPr id="111618" name="内容占位符 2"/>
          <p:cNvSpPr>
            <a:spLocks noGrp="1"/>
          </p:cNvSpPr>
          <p:nvPr>
            <p:ph idx="1"/>
          </p:nvPr>
        </p:nvSpPr>
        <p:spPr>
          <a:xfrm>
            <a:off x="304800" y="1893425"/>
            <a:ext cx="8229600" cy="4495800"/>
          </a:xfrm>
        </p:spPr>
        <p:txBody>
          <a:bodyPr/>
          <a:lstStyle/>
          <a:p>
            <a:pPr eaLnBrk="1" hangingPunct="1"/>
            <a:r>
              <a:rPr lang="en-US" altLang="zh-CN" dirty="0" smtClean="0">
                <a:ea typeface="宋体" charset="-122"/>
              </a:rPr>
              <a:t>Shannon</a:t>
            </a:r>
            <a:r>
              <a:rPr lang="zh-CN" altLang="en-US" dirty="0" smtClean="0">
                <a:ea typeface="宋体" charset="-122"/>
              </a:rPr>
              <a:t>在</a:t>
            </a:r>
            <a:r>
              <a:rPr lang="en-US" altLang="zh-CN" dirty="0" smtClean="0">
                <a:ea typeface="宋体" charset="-122"/>
              </a:rPr>
              <a:t>《</a:t>
            </a:r>
            <a:r>
              <a:rPr lang="zh-CN" altLang="en-US" dirty="0" smtClean="0">
                <a:ea typeface="宋体" charset="-122"/>
              </a:rPr>
              <a:t>保密系统的信息理论</a:t>
            </a:r>
            <a:r>
              <a:rPr lang="en-US" altLang="zh-CN" dirty="0" smtClean="0">
                <a:ea typeface="宋体" charset="-122"/>
              </a:rPr>
              <a:t>》</a:t>
            </a:r>
            <a:r>
              <a:rPr lang="zh-CN" altLang="en-US" dirty="0" smtClean="0">
                <a:ea typeface="宋体" charset="-122"/>
              </a:rPr>
              <a:t>中介绍的一个新思想：为了加强密码系统的保密性，常常采用多个密码复合的方法，即所谓的</a:t>
            </a:r>
            <a:r>
              <a:rPr lang="zh-CN" altLang="en-US" b="1" dirty="0" smtClean="0">
                <a:solidFill>
                  <a:srgbClr val="FF0000"/>
                </a:solidFill>
                <a:ea typeface="宋体" charset="-122"/>
              </a:rPr>
              <a:t>“乘积密码”</a:t>
            </a:r>
          </a:p>
          <a:p>
            <a:pPr eaLnBrk="1" hangingPunct="1"/>
            <a:endParaRPr lang="en-US" altLang="zh-CN" b="1" dirty="0" smtClean="0">
              <a:solidFill>
                <a:srgbClr val="FF0000"/>
              </a:solidFill>
              <a:ea typeface="宋体" charset="-122"/>
            </a:endParaRPr>
          </a:p>
          <a:p>
            <a:pPr eaLnBrk="1" hangingPunct="1"/>
            <a:r>
              <a:rPr lang="zh-CN" altLang="en-US" dirty="0" smtClean="0">
                <a:ea typeface="宋体" charset="-122"/>
              </a:rPr>
              <a:t>设密码体制</a:t>
            </a:r>
            <a:r>
              <a:rPr lang="en-US" altLang="zh-CN" i="1" dirty="0" smtClean="0">
                <a:solidFill>
                  <a:srgbClr val="FF0000"/>
                </a:solidFill>
                <a:ea typeface="宋体" charset="-122"/>
              </a:rPr>
              <a:t>R</a:t>
            </a:r>
            <a:r>
              <a:rPr lang="en-US" altLang="zh-CN" baseline="-25000" dirty="0" smtClean="0">
                <a:solidFill>
                  <a:srgbClr val="FF0000"/>
                </a:solidFill>
                <a:ea typeface="宋体" charset="-122"/>
              </a:rPr>
              <a:t>1</a:t>
            </a:r>
            <a:r>
              <a:rPr lang="zh-CN" altLang="en-US" dirty="0" smtClean="0">
                <a:solidFill>
                  <a:srgbClr val="FF0000"/>
                </a:solidFill>
                <a:ea typeface="宋体" charset="-122"/>
              </a:rPr>
              <a:t>＝</a:t>
            </a:r>
            <a:r>
              <a:rPr lang="en-US" altLang="zh-CN" dirty="0" smtClean="0">
                <a:solidFill>
                  <a:srgbClr val="FF0000"/>
                </a:solidFill>
                <a:ea typeface="宋体" charset="-122"/>
              </a:rPr>
              <a:t>(</a:t>
            </a:r>
            <a:r>
              <a:rPr lang="en-US" altLang="zh-CN" i="1" dirty="0" smtClean="0">
                <a:solidFill>
                  <a:srgbClr val="FF0000"/>
                </a:solidFill>
                <a:ea typeface="宋体" charset="-122"/>
              </a:rPr>
              <a:t>P</a:t>
            </a:r>
            <a:r>
              <a:rPr lang="en-US" altLang="zh-CN" dirty="0" smtClean="0">
                <a:solidFill>
                  <a:srgbClr val="FF0000"/>
                </a:solidFill>
                <a:ea typeface="宋体" charset="-122"/>
              </a:rPr>
              <a:t>, </a:t>
            </a:r>
            <a:r>
              <a:rPr lang="en-US" altLang="zh-CN" i="1" dirty="0" smtClean="0">
                <a:solidFill>
                  <a:srgbClr val="FF0000"/>
                </a:solidFill>
                <a:ea typeface="宋体" charset="-122"/>
              </a:rPr>
              <a:t>C</a:t>
            </a:r>
            <a:r>
              <a:rPr lang="en-US" altLang="zh-CN" dirty="0" smtClean="0">
                <a:solidFill>
                  <a:srgbClr val="FF0000"/>
                </a:solidFill>
                <a:ea typeface="宋体" charset="-122"/>
              </a:rPr>
              <a:t>, </a:t>
            </a:r>
            <a:r>
              <a:rPr lang="en-US" altLang="zh-CN" i="1" dirty="0" smtClean="0">
                <a:solidFill>
                  <a:srgbClr val="FF0000"/>
                </a:solidFill>
                <a:ea typeface="宋体" charset="-122"/>
              </a:rPr>
              <a:t>K</a:t>
            </a:r>
            <a:r>
              <a:rPr lang="en-US" altLang="zh-CN" baseline="-25000" dirty="0" smtClean="0">
                <a:solidFill>
                  <a:srgbClr val="FF0000"/>
                </a:solidFill>
                <a:ea typeface="宋体" charset="-122"/>
              </a:rPr>
              <a:t>1</a:t>
            </a:r>
            <a:r>
              <a:rPr lang="en-US" altLang="zh-CN" dirty="0" smtClean="0">
                <a:solidFill>
                  <a:srgbClr val="FF0000"/>
                </a:solidFill>
                <a:ea typeface="宋体" charset="-122"/>
              </a:rPr>
              <a:t>, </a:t>
            </a:r>
            <a:r>
              <a:rPr lang="en-US" altLang="zh-CN" i="1" dirty="0" smtClean="0">
                <a:solidFill>
                  <a:srgbClr val="FF0000"/>
                </a:solidFill>
                <a:ea typeface="宋体" charset="-122"/>
              </a:rPr>
              <a:t>E</a:t>
            </a:r>
            <a:r>
              <a:rPr lang="en-US" altLang="zh-CN" baseline="-25000" dirty="0" smtClean="0">
                <a:solidFill>
                  <a:srgbClr val="FF0000"/>
                </a:solidFill>
                <a:ea typeface="宋体" charset="-122"/>
              </a:rPr>
              <a:t>1</a:t>
            </a:r>
            <a:r>
              <a:rPr lang="en-US" altLang="zh-CN" dirty="0" smtClean="0">
                <a:solidFill>
                  <a:srgbClr val="FF0000"/>
                </a:solidFill>
                <a:ea typeface="宋体" charset="-122"/>
              </a:rPr>
              <a:t>, </a:t>
            </a:r>
            <a:r>
              <a:rPr lang="en-US" altLang="zh-CN" i="1" dirty="0" smtClean="0">
                <a:solidFill>
                  <a:srgbClr val="FF0000"/>
                </a:solidFill>
                <a:ea typeface="宋体" charset="-122"/>
              </a:rPr>
              <a:t>D</a:t>
            </a:r>
            <a:r>
              <a:rPr lang="en-US" altLang="zh-CN" baseline="-25000" dirty="0" smtClean="0">
                <a:solidFill>
                  <a:srgbClr val="FF0000"/>
                </a:solidFill>
                <a:ea typeface="宋体" charset="-122"/>
              </a:rPr>
              <a:t>1</a:t>
            </a:r>
            <a:r>
              <a:rPr lang="en-US" altLang="zh-CN" dirty="0" smtClean="0">
                <a:solidFill>
                  <a:srgbClr val="FF0000"/>
                </a:solidFill>
                <a:ea typeface="宋体" charset="-122"/>
              </a:rPr>
              <a:t>)</a:t>
            </a:r>
            <a:r>
              <a:rPr lang="zh-CN" altLang="en-US" dirty="0" smtClean="0">
                <a:ea typeface="宋体" charset="-122"/>
              </a:rPr>
              <a:t>和</a:t>
            </a:r>
            <a:r>
              <a:rPr lang="en-US" altLang="zh-CN" i="1" dirty="0" smtClean="0">
                <a:solidFill>
                  <a:srgbClr val="FF0000"/>
                </a:solidFill>
                <a:ea typeface="宋体" charset="-122"/>
              </a:rPr>
              <a:t>R</a:t>
            </a:r>
            <a:r>
              <a:rPr lang="en-US" altLang="zh-CN" baseline="-25000" dirty="0" smtClean="0">
                <a:solidFill>
                  <a:srgbClr val="FF0000"/>
                </a:solidFill>
                <a:ea typeface="宋体" charset="-122"/>
              </a:rPr>
              <a:t>2</a:t>
            </a:r>
            <a:r>
              <a:rPr lang="zh-CN" altLang="en-US" dirty="0" smtClean="0">
                <a:solidFill>
                  <a:srgbClr val="FF0000"/>
                </a:solidFill>
                <a:ea typeface="宋体" charset="-122"/>
              </a:rPr>
              <a:t>＝</a:t>
            </a:r>
            <a:r>
              <a:rPr lang="en-US" altLang="zh-CN" dirty="0" smtClean="0">
                <a:solidFill>
                  <a:srgbClr val="FF0000"/>
                </a:solidFill>
                <a:ea typeface="宋体" charset="-122"/>
              </a:rPr>
              <a:t>(</a:t>
            </a:r>
            <a:r>
              <a:rPr lang="en-US" altLang="zh-CN" i="1" dirty="0" smtClean="0">
                <a:solidFill>
                  <a:srgbClr val="FF0000"/>
                </a:solidFill>
                <a:ea typeface="宋体" charset="-122"/>
              </a:rPr>
              <a:t>P</a:t>
            </a:r>
            <a:r>
              <a:rPr lang="en-US" altLang="zh-CN" dirty="0" smtClean="0">
                <a:solidFill>
                  <a:srgbClr val="FF0000"/>
                </a:solidFill>
                <a:ea typeface="宋体" charset="-122"/>
              </a:rPr>
              <a:t>, </a:t>
            </a:r>
            <a:r>
              <a:rPr lang="en-US" altLang="zh-CN" i="1" dirty="0" smtClean="0">
                <a:solidFill>
                  <a:srgbClr val="FF0000"/>
                </a:solidFill>
                <a:ea typeface="宋体" charset="-122"/>
              </a:rPr>
              <a:t>C</a:t>
            </a:r>
            <a:r>
              <a:rPr lang="en-US" altLang="zh-CN" dirty="0" smtClean="0">
                <a:solidFill>
                  <a:srgbClr val="FF0000"/>
                </a:solidFill>
                <a:ea typeface="宋体" charset="-122"/>
              </a:rPr>
              <a:t>, </a:t>
            </a:r>
            <a:r>
              <a:rPr lang="en-US" altLang="zh-CN" i="1" dirty="0" smtClean="0">
                <a:solidFill>
                  <a:srgbClr val="FF0000"/>
                </a:solidFill>
                <a:ea typeface="宋体" charset="-122"/>
              </a:rPr>
              <a:t>K</a:t>
            </a:r>
            <a:r>
              <a:rPr lang="en-US" altLang="zh-CN" baseline="-25000" dirty="0" smtClean="0">
                <a:solidFill>
                  <a:srgbClr val="FF0000"/>
                </a:solidFill>
                <a:ea typeface="宋体" charset="-122"/>
              </a:rPr>
              <a:t>2</a:t>
            </a:r>
            <a:r>
              <a:rPr lang="en-US" altLang="zh-CN" dirty="0" smtClean="0">
                <a:solidFill>
                  <a:srgbClr val="FF0000"/>
                </a:solidFill>
                <a:ea typeface="宋体" charset="-122"/>
              </a:rPr>
              <a:t>, </a:t>
            </a:r>
            <a:r>
              <a:rPr lang="en-US" altLang="zh-CN" i="1" dirty="0" smtClean="0">
                <a:solidFill>
                  <a:srgbClr val="FF0000"/>
                </a:solidFill>
                <a:ea typeface="宋体" charset="-122"/>
              </a:rPr>
              <a:t>E</a:t>
            </a:r>
            <a:r>
              <a:rPr lang="en-US" altLang="zh-CN" baseline="-25000" dirty="0" smtClean="0">
                <a:solidFill>
                  <a:srgbClr val="FF0000"/>
                </a:solidFill>
                <a:ea typeface="宋体" charset="-122"/>
              </a:rPr>
              <a:t>2</a:t>
            </a:r>
            <a:r>
              <a:rPr lang="en-US" altLang="zh-CN" dirty="0" smtClean="0">
                <a:solidFill>
                  <a:srgbClr val="FF0000"/>
                </a:solidFill>
                <a:ea typeface="宋体" charset="-122"/>
              </a:rPr>
              <a:t>, </a:t>
            </a:r>
            <a:r>
              <a:rPr lang="en-US" altLang="zh-CN" i="1" dirty="0" smtClean="0">
                <a:solidFill>
                  <a:srgbClr val="FF0000"/>
                </a:solidFill>
                <a:ea typeface="宋体" charset="-122"/>
              </a:rPr>
              <a:t>D</a:t>
            </a:r>
            <a:r>
              <a:rPr lang="en-US" altLang="zh-CN" baseline="-25000" dirty="0" smtClean="0">
                <a:solidFill>
                  <a:srgbClr val="FF0000"/>
                </a:solidFill>
                <a:ea typeface="宋体" charset="-122"/>
              </a:rPr>
              <a:t>2</a:t>
            </a:r>
            <a:r>
              <a:rPr lang="en-US" altLang="zh-CN" dirty="0" smtClean="0">
                <a:solidFill>
                  <a:srgbClr val="FF0000"/>
                </a:solidFill>
                <a:ea typeface="宋体" charset="-122"/>
              </a:rPr>
              <a:t>)</a:t>
            </a:r>
            <a:r>
              <a:rPr lang="zh-CN" altLang="en-US" dirty="0" smtClean="0">
                <a:ea typeface="宋体" charset="-122"/>
              </a:rPr>
              <a:t>是两个具有相同明文空间和密文空间的密码体制</a:t>
            </a:r>
            <a:endParaRPr lang="en-US" altLang="zh-CN" dirty="0" smtClean="0">
              <a:ea typeface="宋体" charset="-122"/>
            </a:endParaRPr>
          </a:p>
        </p:txBody>
      </p:sp>
      <p:sp>
        <p:nvSpPr>
          <p:cNvPr id="111619" name="日期占位符 3"/>
          <p:cNvSpPr>
            <a:spLocks noGrp="1"/>
          </p:cNvSpPr>
          <p:nvPr>
            <p:ph type="dt" sz="quarter" idx="10"/>
          </p:nvPr>
        </p:nvSpPr>
        <p:spPr>
          <a:noFill/>
        </p:spPr>
        <p:txBody>
          <a:bodyPr/>
          <a:lstStyle/>
          <a:p>
            <a:fld id="{526BACEF-B7EE-42FA-A130-5101D9ACE3EE}" type="datetime1">
              <a:rPr lang="zh-CN" altLang="en-US" smtClean="0">
                <a:ea typeface="宋体" charset="-122"/>
              </a:rPr>
              <a:pPr/>
              <a:t>2019/11/26/Tuesday</a:t>
            </a:fld>
            <a:endParaRPr lang="en-US" altLang="zh-CN" smtClean="0">
              <a:ea typeface="宋体" charset="-122"/>
            </a:endParaRPr>
          </a:p>
        </p:txBody>
      </p:sp>
      <p:sp>
        <p:nvSpPr>
          <p:cNvPr id="111620"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111621" name="灯片编号占位符 5"/>
          <p:cNvSpPr>
            <a:spLocks noGrp="1"/>
          </p:cNvSpPr>
          <p:nvPr>
            <p:ph type="sldNum" sz="quarter" idx="12"/>
          </p:nvPr>
        </p:nvSpPr>
        <p:spPr>
          <a:noFill/>
        </p:spPr>
        <p:txBody>
          <a:bodyPr/>
          <a:lstStyle/>
          <a:p>
            <a:fld id="{2018BCDB-6D66-428A-8D43-54DB135B6594}" type="slidenum">
              <a:rPr lang="en-US" altLang="zh-CN" smtClean="0">
                <a:ea typeface="宋体" charset="-122"/>
              </a:rPr>
              <a:pPr/>
              <a:t>12</a:t>
            </a:fld>
            <a:endParaRPr lang="en-US" altLang="zh-CN" smtClean="0">
              <a:ea typeface="宋体" charset="-122"/>
            </a:endParaRPr>
          </a:p>
        </p:txBody>
      </p:sp>
    </p:spTree>
    <p:extLst>
      <p:ext uri="{BB962C8B-B14F-4D97-AF65-F5344CB8AC3E}">
        <p14:creationId xmlns:p14="http://schemas.microsoft.com/office/powerpoint/2010/main" val="1441390619"/>
      </p:ext>
    </p:extLst>
  </p:cSld>
  <p:clrMapOvr>
    <a:masterClrMapping/>
  </p:clrMapOvr>
  <p:transition>
    <p:wedg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254000" y="415925"/>
            <a:ext cx="8636000" cy="1144588"/>
          </a:xfrm>
          <a:noFill/>
          <a:ln/>
        </p:spPr>
        <p:txBody>
          <a:bodyPr/>
          <a:lstStyle/>
          <a:p>
            <a:r>
              <a:rPr lang="en-US" altLang="zh-TW"/>
              <a:t>Example</a:t>
            </a:r>
          </a:p>
        </p:txBody>
      </p:sp>
      <p:sp>
        <p:nvSpPr>
          <p:cNvPr id="215043" name="Rectangle 3"/>
          <p:cNvSpPr>
            <a:spLocks noGrp="1" noChangeArrowheads="1"/>
          </p:cNvSpPr>
          <p:nvPr>
            <p:ph type="body" idx="1"/>
          </p:nvPr>
        </p:nvSpPr>
        <p:spPr>
          <a:xfrm>
            <a:off x="565150" y="2054225"/>
            <a:ext cx="7989888" cy="4113213"/>
          </a:xfrm>
          <a:noFill/>
          <a:ln/>
        </p:spPr>
        <p:txBody>
          <a:bodyPr/>
          <a:lstStyle/>
          <a:p>
            <a:r>
              <a:rPr lang="zh-TW" altLang="en-US" dirty="0">
                <a:latin typeface="Arial"/>
                <a:ea typeface="PMingLiU" pitchFamily="18" charset="-120"/>
              </a:rPr>
              <a:t>‘</a:t>
            </a:r>
            <a:r>
              <a:rPr lang="zh-TW" altLang="en-US" dirty="0">
                <a:ea typeface="PMingLiU" pitchFamily="18" charset="-120"/>
              </a:rPr>
              <a:t>57</a:t>
            </a:r>
            <a:r>
              <a:rPr lang="zh-TW" altLang="en-US" dirty="0">
                <a:latin typeface="Arial"/>
                <a:ea typeface="PMingLiU" pitchFamily="18" charset="-120"/>
              </a:rPr>
              <a:t>’</a:t>
            </a:r>
            <a:r>
              <a:rPr lang="zh-TW" altLang="en-US" dirty="0">
                <a:ea typeface="PMingLiU" pitchFamily="18" charset="-120"/>
              </a:rPr>
              <a:t> </a:t>
            </a:r>
            <a:r>
              <a:rPr lang="zh-TW" altLang="en-US" dirty="0">
                <a:ea typeface="PMingLiU" pitchFamily="18" charset="-120"/>
                <a:sym typeface="Symbol" pitchFamily="18" charset="2"/>
              </a:rPr>
              <a:t></a:t>
            </a:r>
            <a:r>
              <a:rPr lang="zh-TW" altLang="en-US" dirty="0">
                <a:ea typeface="PMingLiU" pitchFamily="18" charset="-120"/>
              </a:rPr>
              <a:t> </a:t>
            </a:r>
            <a:r>
              <a:rPr lang="zh-TW" altLang="en-US" dirty="0">
                <a:latin typeface="Arial"/>
                <a:ea typeface="PMingLiU" pitchFamily="18" charset="-120"/>
              </a:rPr>
              <a:t>‘</a:t>
            </a:r>
            <a:r>
              <a:rPr lang="zh-TW" altLang="en-US" dirty="0">
                <a:ea typeface="PMingLiU" pitchFamily="18" charset="-120"/>
              </a:rPr>
              <a:t>13</a:t>
            </a:r>
            <a:r>
              <a:rPr lang="zh-TW" altLang="en-US" dirty="0">
                <a:latin typeface="Arial"/>
                <a:ea typeface="PMingLiU" pitchFamily="18" charset="-120"/>
              </a:rPr>
              <a:t>’</a:t>
            </a:r>
            <a:r>
              <a:rPr lang="zh-TW" altLang="en-US" dirty="0">
                <a:ea typeface="PMingLiU" pitchFamily="18" charset="-120"/>
              </a:rPr>
              <a:t> =</a:t>
            </a:r>
            <a:r>
              <a:rPr lang="zh-TW" altLang="en-US" dirty="0">
                <a:latin typeface="Arial"/>
                <a:ea typeface="PMingLiU" pitchFamily="18" charset="-120"/>
              </a:rPr>
              <a:t>‘</a:t>
            </a:r>
            <a:r>
              <a:rPr lang="en-US" altLang="zh-TW" dirty="0">
                <a:ea typeface="PMingLiU" pitchFamily="18" charset="-120"/>
              </a:rPr>
              <a:t>FE</a:t>
            </a:r>
            <a:r>
              <a:rPr lang="en-US" altLang="zh-TW" dirty="0">
                <a:latin typeface="Arial"/>
                <a:ea typeface="PMingLiU" pitchFamily="18" charset="-120"/>
              </a:rPr>
              <a:t>’</a:t>
            </a:r>
            <a:endParaRPr lang="en-US" altLang="zh-TW" dirty="0">
              <a:ea typeface="PMingLiU" pitchFamily="18" charset="-120"/>
            </a:endParaRPr>
          </a:p>
          <a:p>
            <a:r>
              <a:rPr lang="en-US" altLang="zh-TW" dirty="0"/>
              <a:t> 		</a:t>
            </a:r>
            <a:r>
              <a:rPr lang="en-US" altLang="zh-TW" dirty="0">
                <a:latin typeface="Arial"/>
              </a:rPr>
              <a:t>‘</a:t>
            </a:r>
            <a:r>
              <a:rPr lang="en-US" altLang="zh-TW" dirty="0"/>
              <a:t>57</a:t>
            </a:r>
            <a:r>
              <a:rPr lang="en-US" altLang="zh-TW" dirty="0">
                <a:latin typeface="Arial"/>
              </a:rPr>
              <a:t>’</a:t>
            </a:r>
            <a:r>
              <a:rPr lang="en-US" altLang="zh-TW" dirty="0"/>
              <a:t> </a:t>
            </a:r>
            <a:r>
              <a:rPr lang="en-US" altLang="zh-TW" dirty="0">
                <a:sym typeface="Symbol" pitchFamily="18" charset="2"/>
              </a:rPr>
              <a:t></a:t>
            </a:r>
            <a:r>
              <a:rPr lang="en-US" altLang="zh-TW" dirty="0">
                <a:latin typeface="Arial"/>
                <a:sym typeface="Symbol" pitchFamily="18" charset="2"/>
              </a:rPr>
              <a:t>’</a:t>
            </a:r>
            <a:r>
              <a:rPr lang="en-US" altLang="zh-TW" dirty="0">
                <a:sym typeface="Symbol" pitchFamily="18" charset="2"/>
              </a:rPr>
              <a:t>02</a:t>
            </a:r>
            <a:r>
              <a:rPr lang="en-US" altLang="zh-TW" dirty="0">
                <a:latin typeface="Arial"/>
                <a:sym typeface="Symbol" pitchFamily="18" charset="2"/>
              </a:rPr>
              <a:t>’</a:t>
            </a:r>
            <a:r>
              <a:rPr lang="en-US" altLang="zh-TW" dirty="0">
                <a:sym typeface="Symbol" pitchFamily="18" charset="2"/>
              </a:rPr>
              <a:t>=</a:t>
            </a:r>
            <a:r>
              <a:rPr lang="en-US" altLang="zh-TW" dirty="0" err="1">
                <a:sym typeface="Symbol" pitchFamily="18" charset="2"/>
              </a:rPr>
              <a:t>xtime</a:t>
            </a:r>
            <a:r>
              <a:rPr lang="en-US" altLang="zh-TW" dirty="0">
                <a:sym typeface="Symbol" pitchFamily="18" charset="2"/>
              </a:rPr>
              <a:t>(57)=</a:t>
            </a:r>
            <a:r>
              <a:rPr lang="en-US" altLang="zh-TW" dirty="0">
                <a:latin typeface="Arial"/>
                <a:sym typeface="Symbol" pitchFamily="18" charset="2"/>
              </a:rPr>
              <a:t>‘</a:t>
            </a:r>
            <a:r>
              <a:rPr lang="en-US" altLang="zh-TW" dirty="0">
                <a:sym typeface="Symbol" pitchFamily="18" charset="2"/>
              </a:rPr>
              <a:t>AE</a:t>
            </a:r>
            <a:r>
              <a:rPr lang="en-US" altLang="zh-TW" dirty="0">
                <a:latin typeface="Arial"/>
                <a:sym typeface="Symbol" pitchFamily="18" charset="2"/>
              </a:rPr>
              <a:t>’</a:t>
            </a:r>
            <a:endParaRPr lang="en-US" altLang="zh-TW" dirty="0">
              <a:sym typeface="Symbol" pitchFamily="18" charset="2"/>
            </a:endParaRPr>
          </a:p>
          <a:p>
            <a:r>
              <a:rPr lang="en-US" altLang="zh-TW" dirty="0">
                <a:sym typeface="Symbol" pitchFamily="18" charset="2"/>
              </a:rPr>
              <a:t>		</a:t>
            </a:r>
            <a:r>
              <a:rPr lang="en-US" altLang="zh-TW" dirty="0">
                <a:latin typeface="Arial"/>
              </a:rPr>
              <a:t>‘</a:t>
            </a:r>
            <a:r>
              <a:rPr lang="en-US" altLang="zh-TW" dirty="0"/>
              <a:t>57</a:t>
            </a:r>
            <a:r>
              <a:rPr lang="en-US" altLang="zh-TW" dirty="0">
                <a:latin typeface="Arial"/>
              </a:rPr>
              <a:t>’</a:t>
            </a:r>
            <a:r>
              <a:rPr lang="en-US" altLang="zh-TW" dirty="0"/>
              <a:t> </a:t>
            </a:r>
            <a:r>
              <a:rPr lang="en-US" altLang="zh-TW" dirty="0">
                <a:sym typeface="Symbol" pitchFamily="18" charset="2"/>
              </a:rPr>
              <a:t></a:t>
            </a:r>
            <a:r>
              <a:rPr lang="en-US" altLang="zh-TW" dirty="0">
                <a:latin typeface="Arial"/>
                <a:sym typeface="Symbol" pitchFamily="18" charset="2"/>
              </a:rPr>
              <a:t>’</a:t>
            </a:r>
            <a:r>
              <a:rPr lang="en-US" altLang="zh-TW" dirty="0">
                <a:sym typeface="Symbol" pitchFamily="18" charset="2"/>
              </a:rPr>
              <a:t>04</a:t>
            </a:r>
            <a:r>
              <a:rPr lang="en-US" altLang="zh-TW" dirty="0">
                <a:latin typeface="Arial"/>
                <a:sym typeface="Symbol" pitchFamily="18" charset="2"/>
              </a:rPr>
              <a:t>’</a:t>
            </a:r>
            <a:r>
              <a:rPr lang="en-US" altLang="zh-TW" dirty="0">
                <a:sym typeface="Symbol" pitchFamily="18" charset="2"/>
              </a:rPr>
              <a:t>=</a:t>
            </a:r>
            <a:r>
              <a:rPr lang="en-US" altLang="zh-TW" dirty="0" err="1">
                <a:sym typeface="Symbol" pitchFamily="18" charset="2"/>
              </a:rPr>
              <a:t>xtime</a:t>
            </a:r>
            <a:r>
              <a:rPr lang="en-US" altLang="zh-TW" dirty="0">
                <a:sym typeface="Symbol" pitchFamily="18" charset="2"/>
              </a:rPr>
              <a:t>(AE)=</a:t>
            </a:r>
            <a:r>
              <a:rPr lang="en-US" altLang="zh-TW" dirty="0">
                <a:latin typeface="Arial"/>
                <a:sym typeface="Symbol" pitchFamily="18" charset="2"/>
              </a:rPr>
              <a:t>‘</a:t>
            </a:r>
            <a:r>
              <a:rPr lang="en-US" altLang="zh-TW" dirty="0">
                <a:sym typeface="Symbol" pitchFamily="18" charset="2"/>
              </a:rPr>
              <a:t>47</a:t>
            </a:r>
            <a:r>
              <a:rPr lang="en-US" altLang="zh-TW" dirty="0">
                <a:latin typeface="Arial"/>
                <a:sym typeface="Symbol" pitchFamily="18" charset="2"/>
              </a:rPr>
              <a:t>’</a:t>
            </a:r>
            <a:endParaRPr lang="en-US" altLang="zh-TW" dirty="0">
              <a:sym typeface="Symbol" pitchFamily="18" charset="2"/>
            </a:endParaRPr>
          </a:p>
          <a:p>
            <a:r>
              <a:rPr lang="en-US" altLang="zh-TW" dirty="0">
                <a:sym typeface="Symbol" pitchFamily="18" charset="2"/>
              </a:rPr>
              <a:t>		</a:t>
            </a:r>
            <a:r>
              <a:rPr lang="en-US" altLang="zh-TW" dirty="0">
                <a:latin typeface="Arial"/>
              </a:rPr>
              <a:t>‘</a:t>
            </a:r>
            <a:r>
              <a:rPr lang="en-US" altLang="zh-TW" dirty="0"/>
              <a:t>57</a:t>
            </a:r>
            <a:r>
              <a:rPr lang="en-US" altLang="zh-TW" dirty="0">
                <a:latin typeface="Arial"/>
              </a:rPr>
              <a:t>’</a:t>
            </a:r>
            <a:r>
              <a:rPr lang="en-US" altLang="zh-TW" dirty="0"/>
              <a:t> </a:t>
            </a:r>
            <a:r>
              <a:rPr lang="en-US" altLang="zh-TW" dirty="0">
                <a:sym typeface="Symbol" pitchFamily="18" charset="2"/>
              </a:rPr>
              <a:t></a:t>
            </a:r>
            <a:r>
              <a:rPr lang="en-US" altLang="zh-TW" dirty="0">
                <a:latin typeface="Arial"/>
                <a:sym typeface="Symbol" pitchFamily="18" charset="2"/>
              </a:rPr>
              <a:t>’</a:t>
            </a:r>
            <a:r>
              <a:rPr lang="en-US" altLang="zh-TW" dirty="0">
                <a:sym typeface="Symbol" pitchFamily="18" charset="2"/>
              </a:rPr>
              <a:t>08</a:t>
            </a:r>
            <a:r>
              <a:rPr lang="en-US" altLang="zh-TW" dirty="0">
                <a:latin typeface="Arial"/>
                <a:sym typeface="Symbol" pitchFamily="18" charset="2"/>
              </a:rPr>
              <a:t>’</a:t>
            </a:r>
            <a:r>
              <a:rPr lang="en-US" altLang="zh-TW" dirty="0">
                <a:sym typeface="Symbol" pitchFamily="18" charset="2"/>
              </a:rPr>
              <a:t>=</a:t>
            </a:r>
            <a:r>
              <a:rPr lang="en-US" altLang="zh-TW" dirty="0" err="1">
                <a:sym typeface="Symbol" pitchFamily="18" charset="2"/>
              </a:rPr>
              <a:t>xtime</a:t>
            </a:r>
            <a:r>
              <a:rPr lang="en-US" altLang="zh-TW" dirty="0">
                <a:sym typeface="Symbol" pitchFamily="18" charset="2"/>
              </a:rPr>
              <a:t>(47)=</a:t>
            </a:r>
            <a:r>
              <a:rPr lang="en-US" altLang="zh-TW" dirty="0">
                <a:latin typeface="Arial"/>
                <a:sym typeface="Symbol" pitchFamily="18" charset="2"/>
              </a:rPr>
              <a:t>‘</a:t>
            </a:r>
            <a:r>
              <a:rPr lang="en-US" altLang="zh-TW" dirty="0">
                <a:sym typeface="Symbol" pitchFamily="18" charset="2"/>
              </a:rPr>
              <a:t>8E</a:t>
            </a:r>
            <a:r>
              <a:rPr lang="en-US" altLang="zh-TW" dirty="0">
                <a:latin typeface="Arial"/>
                <a:sym typeface="Symbol" pitchFamily="18" charset="2"/>
              </a:rPr>
              <a:t>’</a:t>
            </a:r>
            <a:r>
              <a:rPr lang="en-US" altLang="zh-TW" dirty="0">
                <a:sym typeface="Symbol" pitchFamily="18" charset="2"/>
              </a:rPr>
              <a:t> </a:t>
            </a:r>
          </a:p>
          <a:p>
            <a:r>
              <a:rPr lang="en-US" altLang="zh-TW" dirty="0">
                <a:sym typeface="Symbol" pitchFamily="18" charset="2"/>
              </a:rPr>
              <a:t>		</a:t>
            </a:r>
            <a:r>
              <a:rPr lang="en-US" altLang="zh-TW" dirty="0">
                <a:latin typeface="Arial"/>
              </a:rPr>
              <a:t>‘</a:t>
            </a:r>
            <a:r>
              <a:rPr lang="en-US" altLang="zh-TW" dirty="0"/>
              <a:t>57</a:t>
            </a:r>
            <a:r>
              <a:rPr lang="en-US" altLang="zh-TW" dirty="0">
                <a:latin typeface="Arial"/>
              </a:rPr>
              <a:t>’</a:t>
            </a:r>
            <a:r>
              <a:rPr lang="en-US" altLang="zh-TW" dirty="0"/>
              <a:t> </a:t>
            </a:r>
            <a:r>
              <a:rPr lang="en-US" altLang="zh-TW" dirty="0">
                <a:sym typeface="Symbol" pitchFamily="18" charset="2"/>
              </a:rPr>
              <a:t></a:t>
            </a:r>
            <a:r>
              <a:rPr lang="en-US" altLang="zh-TW" dirty="0">
                <a:latin typeface="Arial"/>
                <a:sym typeface="Symbol" pitchFamily="18" charset="2"/>
              </a:rPr>
              <a:t>’</a:t>
            </a:r>
            <a:r>
              <a:rPr lang="en-US" altLang="zh-TW" dirty="0">
                <a:sym typeface="Symbol" pitchFamily="18" charset="2"/>
              </a:rPr>
              <a:t>10</a:t>
            </a:r>
            <a:r>
              <a:rPr lang="en-US" altLang="zh-TW" dirty="0">
                <a:latin typeface="Arial"/>
                <a:sym typeface="Symbol" pitchFamily="18" charset="2"/>
              </a:rPr>
              <a:t>’</a:t>
            </a:r>
            <a:r>
              <a:rPr lang="en-US" altLang="zh-TW" dirty="0">
                <a:sym typeface="Symbol" pitchFamily="18" charset="2"/>
              </a:rPr>
              <a:t>=</a:t>
            </a:r>
            <a:r>
              <a:rPr lang="en-US" altLang="zh-TW" dirty="0" err="1">
                <a:sym typeface="Symbol" pitchFamily="18" charset="2"/>
              </a:rPr>
              <a:t>xtime</a:t>
            </a:r>
            <a:r>
              <a:rPr lang="en-US" altLang="zh-TW" dirty="0">
                <a:sym typeface="Symbol" pitchFamily="18" charset="2"/>
              </a:rPr>
              <a:t>(8E)=</a:t>
            </a:r>
            <a:r>
              <a:rPr lang="en-US" altLang="zh-TW" dirty="0">
                <a:latin typeface="Arial"/>
                <a:sym typeface="Symbol" pitchFamily="18" charset="2"/>
              </a:rPr>
              <a:t>‘</a:t>
            </a:r>
            <a:r>
              <a:rPr lang="en-US" altLang="zh-TW" dirty="0">
                <a:sym typeface="Symbol" pitchFamily="18" charset="2"/>
              </a:rPr>
              <a:t>07</a:t>
            </a:r>
            <a:r>
              <a:rPr lang="en-US" altLang="zh-TW" dirty="0">
                <a:latin typeface="Arial"/>
                <a:sym typeface="Symbol" pitchFamily="18" charset="2"/>
              </a:rPr>
              <a:t>’</a:t>
            </a:r>
            <a:endParaRPr lang="en-US" altLang="zh-TW" dirty="0">
              <a:sym typeface="Symbol" pitchFamily="18" charset="2"/>
            </a:endParaRPr>
          </a:p>
          <a:p>
            <a:r>
              <a:rPr lang="en-US" altLang="zh-TW" dirty="0">
                <a:sym typeface="Symbol" pitchFamily="18" charset="2"/>
              </a:rPr>
              <a:t>   </a:t>
            </a:r>
            <a:r>
              <a:rPr lang="en-US" altLang="zh-TW" dirty="0">
                <a:latin typeface="Arial"/>
                <a:sym typeface="Symbol" pitchFamily="18" charset="2"/>
              </a:rPr>
              <a:t>‘</a:t>
            </a:r>
            <a:r>
              <a:rPr lang="en-US" altLang="zh-TW" dirty="0">
                <a:sym typeface="Symbol" pitchFamily="18" charset="2"/>
              </a:rPr>
              <a:t>57</a:t>
            </a:r>
            <a:r>
              <a:rPr lang="en-US" altLang="zh-TW" dirty="0">
                <a:latin typeface="Arial"/>
                <a:sym typeface="Symbol" pitchFamily="18" charset="2"/>
              </a:rPr>
              <a:t>’</a:t>
            </a:r>
            <a:r>
              <a:rPr lang="en-US" altLang="zh-TW" dirty="0">
                <a:sym typeface="Symbol" pitchFamily="18" charset="2"/>
              </a:rPr>
              <a:t> </a:t>
            </a:r>
            <a:r>
              <a:rPr lang="en-US" altLang="zh-TW" dirty="0"/>
              <a:t> </a:t>
            </a:r>
            <a:r>
              <a:rPr lang="en-US" altLang="zh-TW" dirty="0">
                <a:latin typeface="Arial"/>
              </a:rPr>
              <a:t>‘</a:t>
            </a:r>
            <a:r>
              <a:rPr lang="en-US" altLang="zh-TW" dirty="0"/>
              <a:t>13</a:t>
            </a:r>
            <a:r>
              <a:rPr lang="en-US" altLang="zh-TW" dirty="0">
                <a:latin typeface="Arial"/>
              </a:rPr>
              <a:t>’</a:t>
            </a:r>
            <a:r>
              <a:rPr lang="en-US" altLang="zh-TW" dirty="0"/>
              <a:t> =</a:t>
            </a:r>
            <a:r>
              <a:rPr lang="en-US" altLang="zh-TW" dirty="0">
                <a:latin typeface="Arial"/>
              </a:rPr>
              <a:t>‘</a:t>
            </a:r>
            <a:r>
              <a:rPr lang="en-US" altLang="zh-TW" dirty="0"/>
              <a:t>57</a:t>
            </a:r>
            <a:r>
              <a:rPr lang="en-US" altLang="zh-TW" dirty="0">
                <a:latin typeface="Arial"/>
              </a:rPr>
              <a:t>’</a:t>
            </a:r>
            <a:r>
              <a:rPr lang="en-US" altLang="zh-TW" dirty="0">
                <a:sym typeface="Symbol" pitchFamily="18" charset="2"/>
              </a:rPr>
              <a:t>(</a:t>
            </a:r>
            <a:r>
              <a:rPr lang="en-US" altLang="zh-TW" dirty="0">
                <a:latin typeface="Arial"/>
                <a:sym typeface="Symbol" pitchFamily="18" charset="2"/>
              </a:rPr>
              <a:t>‘</a:t>
            </a:r>
            <a:r>
              <a:rPr lang="en-US" altLang="zh-TW" dirty="0">
                <a:sym typeface="Symbol" pitchFamily="18" charset="2"/>
              </a:rPr>
              <a:t>01</a:t>
            </a:r>
            <a:r>
              <a:rPr lang="en-US" altLang="zh-TW" dirty="0">
                <a:latin typeface="Arial"/>
                <a:sym typeface="Symbol" pitchFamily="18" charset="2"/>
              </a:rPr>
              <a:t>’</a:t>
            </a:r>
            <a:r>
              <a:rPr lang="en-US" altLang="zh-TW" dirty="0">
                <a:sym typeface="Symbol" pitchFamily="18" charset="2"/>
              </a:rPr>
              <a:t></a:t>
            </a:r>
            <a:r>
              <a:rPr lang="en-US" altLang="zh-TW" dirty="0">
                <a:latin typeface="Arial"/>
                <a:sym typeface="Symbol" pitchFamily="18" charset="2"/>
              </a:rPr>
              <a:t>’</a:t>
            </a:r>
            <a:r>
              <a:rPr lang="en-US" altLang="zh-TW" dirty="0">
                <a:sym typeface="Symbol" pitchFamily="18" charset="2"/>
              </a:rPr>
              <a:t>02</a:t>
            </a:r>
            <a:r>
              <a:rPr lang="en-US" altLang="zh-TW" dirty="0">
                <a:latin typeface="Arial"/>
                <a:sym typeface="Symbol" pitchFamily="18" charset="2"/>
              </a:rPr>
              <a:t>’</a:t>
            </a:r>
            <a:r>
              <a:rPr lang="en-US" altLang="zh-TW" dirty="0">
                <a:sym typeface="Symbol" pitchFamily="18" charset="2"/>
              </a:rPr>
              <a:t></a:t>
            </a:r>
            <a:r>
              <a:rPr lang="en-US" altLang="zh-TW" dirty="0">
                <a:latin typeface="Arial"/>
                <a:sym typeface="Symbol" pitchFamily="18" charset="2"/>
              </a:rPr>
              <a:t>’</a:t>
            </a:r>
            <a:r>
              <a:rPr lang="en-US" altLang="zh-TW" dirty="0">
                <a:sym typeface="Symbol" pitchFamily="18" charset="2"/>
              </a:rPr>
              <a:t>10</a:t>
            </a:r>
            <a:r>
              <a:rPr lang="en-US" altLang="zh-TW" dirty="0">
                <a:latin typeface="Arial"/>
                <a:sym typeface="Symbol" pitchFamily="18" charset="2"/>
              </a:rPr>
              <a:t>’</a:t>
            </a:r>
            <a:r>
              <a:rPr lang="en-US" altLang="zh-TW" dirty="0">
                <a:sym typeface="Symbol" pitchFamily="18" charset="2"/>
              </a:rPr>
              <a:t>) = 		</a:t>
            </a:r>
            <a:r>
              <a:rPr lang="en-US" altLang="zh-TW" dirty="0">
                <a:latin typeface="Arial"/>
                <a:sym typeface="Symbol" pitchFamily="18" charset="2"/>
              </a:rPr>
              <a:t>‘</a:t>
            </a:r>
            <a:r>
              <a:rPr lang="en-US" altLang="zh-TW" dirty="0">
                <a:sym typeface="Symbol" pitchFamily="18" charset="2"/>
              </a:rPr>
              <a:t>57</a:t>
            </a:r>
            <a:r>
              <a:rPr lang="en-US" altLang="zh-TW" dirty="0">
                <a:latin typeface="Arial"/>
                <a:sym typeface="Symbol" pitchFamily="18" charset="2"/>
              </a:rPr>
              <a:t>’</a:t>
            </a:r>
            <a:r>
              <a:rPr lang="en-US" altLang="zh-TW" dirty="0">
                <a:sym typeface="Symbol" pitchFamily="18" charset="2"/>
              </a:rPr>
              <a:t></a:t>
            </a:r>
            <a:r>
              <a:rPr lang="en-US" altLang="zh-TW" dirty="0">
                <a:latin typeface="Arial"/>
                <a:sym typeface="Symbol" pitchFamily="18" charset="2"/>
              </a:rPr>
              <a:t>’</a:t>
            </a:r>
            <a:r>
              <a:rPr lang="en-US" altLang="zh-TW" dirty="0">
                <a:sym typeface="Symbol" pitchFamily="18" charset="2"/>
              </a:rPr>
              <a:t>AE</a:t>
            </a:r>
            <a:r>
              <a:rPr lang="en-US" altLang="zh-TW" dirty="0">
                <a:latin typeface="Arial"/>
                <a:sym typeface="Symbol" pitchFamily="18" charset="2"/>
              </a:rPr>
              <a:t>’</a:t>
            </a:r>
            <a:r>
              <a:rPr lang="en-US" altLang="zh-TW" dirty="0">
                <a:sym typeface="Symbol" pitchFamily="18" charset="2"/>
              </a:rPr>
              <a:t></a:t>
            </a:r>
            <a:r>
              <a:rPr lang="en-US" altLang="zh-TW" dirty="0">
                <a:latin typeface="Arial"/>
                <a:sym typeface="Symbol" pitchFamily="18" charset="2"/>
              </a:rPr>
              <a:t>’</a:t>
            </a:r>
            <a:r>
              <a:rPr lang="en-US" altLang="zh-TW" dirty="0">
                <a:sym typeface="Symbol" pitchFamily="18" charset="2"/>
              </a:rPr>
              <a:t>07</a:t>
            </a:r>
            <a:r>
              <a:rPr lang="en-US" altLang="zh-TW" dirty="0">
                <a:latin typeface="Arial"/>
                <a:sym typeface="Symbol" pitchFamily="18" charset="2"/>
              </a:rPr>
              <a:t>’</a:t>
            </a:r>
            <a:r>
              <a:rPr lang="en-US" altLang="zh-TW" dirty="0">
                <a:sym typeface="Symbol" pitchFamily="18" charset="2"/>
              </a:rPr>
              <a:t>=</a:t>
            </a:r>
            <a:r>
              <a:rPr lang="en-US" altLang="zh-TW" dirty="0">
                <a:latin typeface="Arial"/>
                <a:sym typeface="Symbol" pitchFamily="18" charset="2"/>
              </a:rPr>
              <a:t>‘</a:t>
            </a:r>
            <a:r>
              <a:rPr lang="en-US" altLang="zh-TW" dirty="0">
                <a:sym typeface="Symbol" pitchFamily="18" charset="2"/>
              </a:rPr>
              <a:t>FE</a:t>
            </a:r>
            <a:r>
              <a:rPr lang="en-US" altLang="zh-TW" dirty="0">
                <a:latin typeface="Arial"/>
                <a:sym typeface="Symbol" pitchFamily="18" charset="2"/>
              </a:rPr>
              <a:t>’</a:t>
            </a:r>
            <a:endParaRPr lang="en-US" altLang="zh-TW" dirty="0">
              <a:sym typeface="Symbol" pitchFamily="18" charset="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042"/>
                                        </p:tgtEl>
                                        <p:attrNameLst>
                                          <p:attrName>style.visibility</p:attrName>
                                        </p:attrNameLst>
                                      </p:cBhvr>
                                      <p:to>
                                        <p:strVal val="visible"/>
                                      </p:to>
                                    </p:set>
                                    <p:anim calcmode="lin" valueType="num">
                                      <p:cBhvr additive="base">
                                        <p:cTn id="7" dur="500" fill="hold"/>
                                        <p:tgtEl>
                                          <p:spTgt spid="215042"/>
                                        </p:tgtEl>
                                        <p:attrNameLst>
                                          <p:attrName>ppt_x</p:attrName>
                                        </p:attrNameLst>
                                      </p:cBhvr>
                                      <p:tavLst>
                                        <p:tav tm="0">
                                          <p:val>
                                            <p:strVal val="#ppt_x"/>
                                          </p:val>
                                        </p:tav>
                                        <p:tav tm="100000">
                                          <p:val>
                                            <p:strVal val="#ppt_x"/>
                                          </p:val>
                                        </p:tav>
                                      </p:tavLst>
                                    </p:anim>
                                    <p:anim calcmode="lin" valueType="num">
                                      <p:cBhvr additive="base">
                                        <p:cTn id="8" dur="500" fill="hold"/>
                                        <p:tgtEl>
                                          <p:spTgt spid="2150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15043">
                                            <p:txEl>
                                              <p:pRg st="0" end="0"/>
                                            </p:txEl>
                                          </p:spTgt>
                                        </p:tgtEl>
                                        <p:attrNameLst>
                                          <p:attrName>style.visibility</p:attrName>
                                        </p:attrNameLst>
                                      </p:cBhvr>
                                      <p:to>
                                        <p:strVal val="visible"/>
                                      </p:to>
                                    </p:set>
                                    <p:animEffect transition="in" filter="slide(fromBottom)">
                                      <p:cBhvr>
                                        <p:cTn id="13" dur="500"/>
                                        <p:tgtEl>
                                          <p:spTgt spid="21504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215043">
                                            <p:txEl>
                                              <p:pRg st="1" end="1"/>
                                            </p:txEl>
                                          </p:spTgt>
                                        </p:tgtEl>
                                        <p:attrNameLst>
                                          <p:attrName>style.visibility</p:attrName>
                                        </p:attrNameLst>
                                      </p:cBhvr>
                                      <p:to>
                                        <p:strVal val="visible"/>
                                      </p:to>
                                    </p:set>
                                    <p:animEffect transition="in" filter="slide(fromBottom)">
                                      <p:cBhvr>
                                        <p:cTn id="18" dur="500"/>
                                        <p:tgtEl>
                                          <p:spTgt spid="21504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215043">
                                            <p:txEl>
                                              <p:pRg st="2" end="2"/>
                                            </p:txEl>
                                          </p:spTgt>
                                        </p:tgtEl>
                                        <p:attrNameLst>
                                          <p:attrName>style.visibility</p:attrName>
                                        </p:attrNameLst>
                                      </p:cBhvr>
                                      <p:to>
                                        <p:strVal val="visible"/>
                                      </p:to>
                                    </p:set>
                                    <p:animEffect transition="in" filter="slide(fromBottom)">
                                      <p:cBhvr>
                                        <p:cTn id="23" dur="500"/>
                                        <p:tgtEl>
                                          <p:spTgt spid="21504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215043">
                                            <p:txEl>
                                              <p:pRg st="3" end="3"/>
                                            </p:txEl>
                                          </p:spTgt>
                                        </p:tgtEl>
                                        <p:attrNameLst>
                                          <p:attrName>style.visibility</p:attrName>
                                        </p:attrNameLst>
                                      </p:cBhvr>
                                      <p:to>
                                        <p:strVal val="visible"/>
                                      </p:to>
                                    </p:set>
                                    <p:animEffect transition="in" filter="slide(fromBottom)">
                                      <p:cBhvr>
                                        <p:cTn id="28" dur="500"/>
                                        <p:tgtEl>
                                          <p:spTgt spid="21504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215043">
                                            <p:txEl>
                                              <p:pRg st="4" end="4"/>
                                            </p:txEl>
                                          </p:spTgt>
                                        </p:tgtEl>
                                        <p:attrNameLst>
                                          <p:attrName>style.visibility</p:attrName>
                                        </p:attrNameLst>
                                      </p:cBhvr>
                                      <p:to>
                                        <p:strVal val="visible"/>
                                      </p:to>
                                    </p:set>
                                    <p:animEffect transition="in" filter="slide(fromBottom)">
                                      <p:cBhvr>
                                        <p:cTn id="33" dur="500"/>
                                        <p:tgtEl>
                                          <p:spTgt spid="21504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grpId="0" nodeType="clickEffect">
                                  <p:stCondLst>
                                    <p:cond delay="0"/>
                                  </p:stCondLst>
                                  <p:childTnLst>
                                    <p:set>
                                      <p:cBhvr>
                                        <p:cTn id="37" dur="1" fill="hold">
                                          <p:stCondLst>
                                            <p:cond delay="0"/>
                                          </p:stCondLst>
                                        </p:cTn>
                                        <p:tgtEl>
                                          <p:spTgt spid="215043">
                                            <p:txEl>
                                              <p:pRg st="5" end="5"/>
                                            </p:txEl>
                                          </p:spTgt>
                                        </p:tgtEl>
                                        <p:attrNameLst>
                                          <p:attrName>style.visibility</p:attrName>
                                        </p:attrNameLst>
                                      </p:cBhvr>
                                      <p:to>
                                        <p:strVal val="visible"/>
                                      </p:to>
                                    </p:set>
                                    <p:animEffect transition="in" filter="slide(fromBottom)">
                                      <p:cBhvr>
                                        <p:cTn id="38" dur="500"/>
                                        <p:tgtEl>
                                          <p:spTgt spid="2150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2" grpId="0"/>
      <p:bldP spid="21504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ltLang="zh-CN" b="0" dirty="0">
                <a:solidFill>
                  <a:srgbClr val="FFFFFF"/>
                </a:solidFill>
                <a:latin typeface="楷体_GB2312" pitchFamily="49" charset="-122"/>
              </a:rPr>
              <a:t>2 </a:t>
            </a:r>
            <a:r>
              <a:rPr lang="zh-CN" altLang="en-US" sz="4000" dirty="0">
                <a:solidFill>
                  <a:srgbClr val="FFFFFF"/>
                </a:solidFill>
                <a:latin typeface="楷体_GB2312" pitchFamily="49" charset="-122"/>
              </a:rPr>
              <a:t>字运算－</a:t>
            </a:r>
            <a:r>
              <a:rPr lang="zh-CN" altLang="en-US" sz="3600" dirty="0">
                <a:solidFill>
                  <a:srgbClr val="FFFFFF"/>
                </a:solidFill>
                <a:latin typeface="楷体_GB2312" pitchFamily="49" charset="-122"/>
              </a:rPr>
              <a:t>系数在</a:t>
            </a:r>
            <a:r>
              <a:rPr lang="en-US" altLang="zh-CN" sz="3600" dirty="0">
                <a:solidFill>
                  <a:srgbClr val="FFFFFF"/>
                </a:solidFill>
                <a:latin typeface="楷体_GB2312" pitchFamily="49" charset="-122"/>
              </a:rPr>
              <a:t>GF(2</a:t>
            </a:r>
            <a:r>
              <a:rPr lang="en-US" altLang="zh-CN" sz="3600" baseline="30000" dirty="0">
                <a:solidFill>
                  <a:srgbClr val="FFFFFF"/>
                </a:solidFill>
                <a:latin typeface="楷体_GB2312" pitchFamily="49" charset="-122"/>
              </a:rPr>
              <a:t>8</a:t>
            </a:r>
            <a:r>
              <a:rPr lang="en-US" altLang="zh-CN" sz="3600" dirty="0">
                <a:solidFill>
                  <a:srgbClr val="FFFFFF"/>
                </a:solidFill>
                <a:latin typeface="楷体_GB2312" pitchFamily="49" charset="-122"/>
              </a:rPr>
              <a:t>)</a:t>
            </a:r>
            <a:r>
              <a:rPr lang="zh-CN" altLang="en-US" sz="3600" dirty="0">
                <a:solidFill>
                  <a:srgbClr val="FFFFFF"/>
                </a:solidFill>
                <a:latin typeface="楷体_GB2312" pitchFamily="49" charset="-122"/>
              </a:rPr>
              <a:t>的多项式的运算</a:t>
            </a:r>
          </a:p>
        </p:txBody>
      </p:sp>
      <p:sp>
        <p:nvSpPr>
          <p:cNvPr id="216067" name="Text Box 3"/>
          <p:cNvSpPr txBox="1">
            <a:spLocks noChangeArrowheads="1"/>
          </p:cNvSpPr>
          <p:nvPr/>
        </p:nvSpPr>
        <p:spPr bwMode="auto">
          <a:xfrm>
            <a:off x="250825" y="1484313"/>
            <a:ext cx="8893175" cy="5262979"/>
          </a:xfrm>
          <a:prstGeom prst="rect">
            <a:avLst/>
          </a:prstGeom>
          <a:solidFill>
            <a:srgbClr val="CCECFF"/>
          </a:solidFill>
          <a:ln w="9525">
            <a:noFill/>
            <a:miter lim="800000"/>
            <a:headEnd/>
            <a:tailEnd/>
          </a:ln>
          <a:effectLst/>
        </p:spPr>
        <p:txBody>
          <a:bodyPr>
            <a:spAutoFit/>
          </a:bodyPr>
          <a:lstStyle/>
          <a:p>
            <a:r>
              <a:rPr kumimoji="1" lang="en-US" altLang="zh-CN" sz="2400" dirty="0">
                <a:latin typeface="楷体_GB2312" pitchFamily="49" charset="-122"/>
                <a:ea typeface="楷体_GB2312" pitchFamily="49" charset="-122"/>
              </a:rPr>
              <a:t>   </a:t>
            </a:r>
            <a:r>
              <a:rPr kumimoji="1" lang="zh-CN" altLang="en-US" sz="2400" dirty="0">
                <a:latin typeface="楷体_GB2312" pitchFamily="49" charset="-122"/>
                <a:ea typeface="楷体_GB2312" pitchFamily="49" charset="-122"/>
              </a:rPr>
              <a:t>多项式的系数定义为有限域</a:t>
            </a:r>
            <a:r>
              <a:rPr kumimoji="1" lang="en-US" altLang="zh-CN" sz="2400" dirty="0">
                <a:latin typeface="楷体_GB2312" pitchFamily="49" charset="-122"/>
                <a:ea typeface="楷体_GB2312" pitchFamily="49" charset="-122"/>
              </a:rPr>
              <a:t>GF(2</a:t>
            </a:r>
            <a:r>
              <a:rPr kumimoji="1" lang="en-US" altLang="zh-CN" sz="2400" baseline="30000" dirty="0">
                <a:latin typeface="楷体_GB2312" pitchFamily="49" charset="-122"/>
                <a:ea typeface="楷体_GB2312" pitchFamily="49" charset="-122"/>
              </a:rPr>
              <a:t>8</a:t>
            </a:r>
            <a:r>
              <a:rPr kumimoji="1" lang="en-US" altLang="zh-CN" sz="2400" dirty="0">
                <a:latin typeface="楷体_GB2312" pitchFamily="49" charset="-122"/>
                <a:ea typeface="楷体_GB2312" pitchFamily="49" charset="-122"/>
              </a:rPr>
              <a:t>)</a:t>
            </a:r>
            <a:r>
              <a:rPr kumimoji="1" lang="zh-CN" altLang="en-US" sz="2400" dirty="0">
                <a:latin typeface="楷体_GB2312" pitchFamily="49" charset="-122"/>
                <a:ea typeface="楷体_GB2312" pitchFamily="49" charset="-122"/>
              </a:rPr>
              <a:t>中的元素，一个</a:t>
            </a:r>
            <a:r>
              <a:rPr kumimoji="1" lang="en-US" altLang="zh-CN" sz="2400" dirty="0">
                <a:latin typeface="楷体_GB2312" pitchFamily="49" charset="-122"/>
                <a:ea typeface="楷体_GB2312" pitchFamily="49" charset="-122"/>
              </a:rPr>
              <a:t>4</a:t>
            </a:r>
            <a:r>
              <a:rPr kumimoji="1" lang="zh-CN" altLang="en-US" sz="2400" dirty="0">
                <a:latin typeface="楷体_GB2312" pitchFamily="49" charset="-122"/>
                <a:ea typeface="楷体_GB2312" pitchFamily="49" charset="-122"/>
              </a:rPr>
              <a:t>字节的字对应一个次数小于</a:t>
            </a:r>
            <a:r>
              <a:rPr kumimoji="1" lang="en-US" altLang="zh-CN" sz="2400" dirty="0">
                <a:latin typeface="楷体_GB2312" pitchFamily="49" charset="-122"/>
                <a:ea typeface="楷体_GB2312" pitchFamily="49" charset="-122"/>
              </a:rPr>
              <a:t>4</a:t>
            </a:r>
            <a:r>
              <a:rPr kumimoji="1" lang="zh-CN" altLang="en-US" sz="2400" dirty="0">
                <a:latin typeface="楷体_GB2312" pitchFamily="49" charset="-122"/>
                <a:ea typeface="楷体_GB2312" pitchFamily="49" charset="-122"/>
              </a:rPr>
              <a:t>的多项式。两个多项式相对应加系数模</a:t>
            </a:r>
            <a:r>
              <a:rPr kumimoji="1" lang="en-US" altLang="zh-CN" sz="2400" dirty="0">
                <a:latin typeface="楷体_GB2312" pitchFamily="49" charset="-122"/>
                <a:ea typeface="楷体_GB2312" pitchFamily="49" charset="-122"/>
              </a:rPr>
              <a:t>2</a:t>
            </a:r>
            <a:r>
              <a:rPr kumimoji="1" lang="zh-CN" altLang="en-US" sz="2400" dirty="0">
                <a:latin typeface="楷体_GB2312" pitchFamily="49" charset="-122"/>
                <a:ea typeface="楷体_GB2312" pitchFamily="49" charset="-122"/>
              </a:rPr>
              <a:t>加  。下面讨论乘法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zh-CN" altLang="en-US" sz="2400" dirty="0">
                <a:latin typeface="楷体_GB2312" pitchFamily="49" charset="-122"/>
                <a:ea typeface="楷体_GB2312" pitchFamily="49" charset="-122"/>
              </a:rPr>
              <a:t>运算。设</a:t>
            </a:r>
            <a:r>
              <a:rPr kumimoji="1" lang="en-US" altLang="zh-CN" sz="2400" dirty="0">
                <a:latin typeface="楷体_GB2312" pitchFamily="49" charset="-122"/>
                <a:ea typeface="楷体_GB2312" pitchFamily="49" charset="-122"/>
              </a:rPr>
              <a:t>a(x)</a:t>
            </a:r>
            <a:r>
              <a:rPr kumimoji="1" lang="zh-CN" altLang="en-US" sz="2400" dirty="0">
                <a:latin typeface="楷体_GB2312" pitchFamily="49" charset="-122"/>
                <a:ea typeface="楷体_GB2312" pitchFamily="49" charset="-122"/>
              </a:rPr>
              <a:t>，</a:t>
            </a:r>
            <a:r>
              <a:rPr kumimoji="1" lang="en-US" altLang="zh-CN" sz="2400" dirty="0">
                <a:latin typeface="楷体_GB2312" pitchFamily="49" charset="-122"/>
                <a:ea typeface="楷体_GB2312" pitchFamily="49" charset="-122"/>
              </a:rPr>
              <a:t>b(x) GF (2</a:t>
            </a:r>
            <a:r>
              <a:rPr kumimoji="1" lang="en-US" altLang="zh-CN" sz="2400" baseline="30000" dirty="0">
                <a:latin typeface="楷体_GB2312" pitchFamily="49" charset="-122"/>
                <a:ea typeface="楷体_GB2312" pitchFamily="49" charset="-122"/>
              </a:rPr>
              <a:t>8</a:t>
            </a:r>
            <a:r>
              <a:rPr kumimoji="1" lang="en-US" altLang="zh-CN" sz="2400" dirty="0">
                <a:latin typeface="楷体_GB2312" pitchFamily="49" charset="-122"/>
                <a:ea typeface="楷体_GB2312" pitchFamily="49" charset="-122"/>
              </a:rPr>
              <a:t>) ,</a:t>
            </a:r>
          </a:p>
          <a:p>
            <a:pPr algn="ctr"/>
            <a:r>
              <a:rPr kumimoji="1" lang="en-US" altLang="zh-CN" sz="2400" dirty="0">
                <a:latin typeface="楷体_GB2312" pitchFamily="49" charset="-122"/>
                <a:ea typeface="楷体_GB2312" pitchFamily="49" charset="-122"/>
              </a:rPr>
              <a:t>a(x)= a</a:t>
            </a:r>
            <a:r>
              <a:rPr kumimoji="1" lang="en-US" altLang="zh-CN" sz="2400" baseline="-25000" dirty="0">
                <a:latin typeface="楷体_GB2312" pitchFamily="49" charset="-122"/>
                <a:ea typeface="楷体_GB2312" pitchFamily="49" charset="-122"/>
              </a:rPr>
              <a:t>3</a:t>
            </a:r>
            <a:r>
              <a:rPr kumimoji="1" lang="en-US" altLang="zh-CN" sz="2400" dirty="0">
                <a:latin typeface="楷体_GB2312" pitchFamily="49" charset="-122"/>
                <a:ea typeface="楷体_GB2312" pitchFamily="49" charset="-122"/>
              </a:rPr>
              <a:t>x</a:t>
            </a:r>
            <a:r>
              <a:rPr kumimoji="1" lang="en-US" altLang="zh-CN" sz="2400" baseline="30000" dirty="0">
                <a:latin typeface="楷体_GB2312" pitchFamily="49" charset="-122"/>
                <a:ea typeface="楷体_GB2312" pitchFamily="49" charset="-122"/>
              </a:rPr>
              <a:t>3</a:t>
            </a:r>
            <a:r>
              <a:rPr kumimoji="1" lang="en-US" altLang="zh-CN" sz="2400" dirty="0">
                <a:latin typeface="楷体_GB2312" pitchFamily="49" charset="-122"/>
                <a:ea typeface="楷体_GB2312" pitchFamily="49" charset="-122"/>
              </a:rPr>
              <a:t>+</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a</a:t>
            </a:r>
            <a:r>
              <a:rPr kumimoji="1" lang="en-US" altLang="zh-CN" sz="2400" baseline="-25000" dirty="0">
                <a:latin typeface="楷体_GB2312" pitchFamily="49" charset="-122"/>
                <a:ea typeface="楷体_GB2312" pitchFamily="49" charset="-122"/>
              </a:rPr>
              <a:t>2</a:t>
            </a:r>
            <a:r>
              <a:rPr kumimoji="1" lang="en-US" altLang="zh-CN" sz="2400" dirty="0">
                <a:latin typeface="楷体_GB2312" pitchFamily="49" charset="-122"/>
                <a:ea typeface="楷体_GB2312" pitchFamily="49" charset="-122"/>
              </a:rPr>
              <a:t>x</a:t>
            </a:r>
            <a:r>
              <a:rPr kumimoji="1" lang="en-US" altLang="zh-CN" sz="2400" baseline="30000" dirty="0">
                <a:latin typeface="楷体_GB2312" pitchFamily="49" charset="-122"/>
                <a:ea typeface="楷体_GB2312" pitchFamily="49" charset="-122"/>
              </a:rPr>
              <a:t>2</a:t>
            </a:r>
            <a:r>
              <a:rPr kumimoji="1" lang="en-US" altLang="zh-CN" sz="2400" dirty="0">
                <a:latin typeface="楷体_GB2312" pitchFamily="49" charset="-122"/>
                <a:ea typeface="楷体_GB2312" pitchFamily="49" charset="-122"/>
              </a:rPr>
              <a:t>+</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a</a:t>
            </a:r>
            <a:r>
              <a:rPr kumimoji="1" lang="en-US" altLang="zh-CN" sz="2400" baseline="-25000" dirty="0">
                <a:latin typeface="楷体_GB2312" pitchFamily="49" charset="-122"/>
                <a:ea typeface="楷体_GB2312" pitchFamily="49" charset="-122"/>
              </a:rPr>
              <a:t>1 </a:t>
            </a:r>
            <a:r>
              <a:rPr kumimoji="1" lang="en-US" altLang="zh-CN" sz="2400" dirty="0">
                <a:latin typeface="楷体_GB2312" pitchFamily="49" charset="-122"/>
                <a:ea typeface="楷体_GB2312" pitchFamily="49" charset="-122"/>
              </a:rPr>
              <a:t>x+</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a</a:t>
            </a:r>
            <a:r>
              <a:rPr kumimoji="1" lang="en-US" altLang="zh-CN" sz="2400" baseline="-25000" dirty="0">
                <a:latin typeface="楷体_GB2312" pitchFamily="49" charset="-122"/>
                <a:ea typeface="楷体_GB2312" pitchFamily="49" charset="-122"/>
              </a:rPr>
              <a:t>0</a:t>
            </a:r>
          </a:p>
          <a:p>
            <a:pPr algn="ctr"/>
            <a:r>
              <a:rPr kumimoji="1" lang="en-US" altLang="zh-CN" sz="2400" dirty="0">
                <a:latin typeface="楷体_GB2312" pitchFamily="49" charset="-122"/>
                <a:ea typeface="楷体_GB2312" pitchFamily="49" charset="-122"/>
              </a:rPr>
              <a:t>b(x)= b</a:t>
            </a:r>
            <a:r>
              <a:rPr kumimoji="1" lang="en-US" altLang="zh-CN" sz="2400" baseline="-25000" dirty="0">
                <a:latin typeface="楷体_GB2312" pitchFamily="49" charset="-122"/>
                <a:ea typeface="楷体_GB2312" pitchFamily="49" charset="-122"/>
              </a:rPr>
              <a:t>3</a:t>
            </a:r>
            <a:r>
              <a:rPr kumimoji="1" lang="en-US" altLang="zh-CN" sz="2400" dirty="0">
                <a:latin typeface="楷体_GB2312" pitchFamily="49" charset="-122"/>
                <a:ea typeface="楷体_GB2312" pitchFamily="49" charset="-122"/>
              </a:rPr>
              <a:t>x</a:t>
            </a:r>
            <a:r>
              <a:rPr kumimoji="1" lang="en-US" altLang="zh-CN" sz="2400" baseline="30000" dirty="0">
                <a:latin typeface="楷体_GB2312" pitchFamily="49" charset="-122"/>
                <a:ea typeface="楷体_GB2312" pitchFamily="49" charset="-122"/>
              </a:rPr>
              <a:t>3</a:t>
            </a:r>
            <a:r>
              <a:rPr kumimoji="1" lang="en-US" altLang="zh-CN" sz="2400" dirty="0">
                <a:latin typeface="楷体_GB2312" pitchFamily="49" charset="-122"/>
                <a:ea typeface="楷体_GB2312" pitchFamily="49" charset="-122"/>
              </a:rPr>
              <a:t>+</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2</a:t>
            </a:r>
            <a:r>
              <a:rPr kumimoji="1" lang="en-US" altLang="zh-CN" sz="2400" dirty="0">
                <a:latin typeface="楷体_GB2312" pitchFamily="49" charset="-122"/>
                <a:ea typeface="楷体_GB2312" pitchFamily="49" charset="-122"/>
              </a:rPr>
              <a:t>x</a:t>
            </a:r>
            <a:r>
              <a:rPr kumimoji="1" lang="en-US" altLang="zh-CN" sz="2400" baseline="30000" dirty="0">
                <a:latin typeface="楷体_GB2312" pitchFamily="49" charset="-122"/>
                <a:ea typeface="楷体_GB2312" pitchFamily="49" charset="-122"/>
              </a:rPr>
              <a:t>2</a:t>
            </a:r>
            <a:r>
              <a:rPr kumimoji="1" lang="en-US" altLang="zh-CN" sz="2400" dirty="0">
                <a:latin typeface="楷体_GB2312" pitchFamily="49" charset="-122"/>
                <a:ea typeface="楷体_GB2312" pitchFamily="49" charset="-122"/>
              </a:rPr>
              <a:t>+</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1 </a:t>
            </a:r>
            <a:r>
              <a:rPr kumimoji="1" lang="en-US" altLang="zh-CN" sz="2400" dirty="0">
                <a:latin typeface="楷体_GB2312" pitchFamily="49" charset="-122"/>
                <a:ea typeface="楷体_GB2312" pitchFamily="49" charset="-122"/>
              </a:rPr>
              <a:t>x+</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0</a:t>
            </a:r>
          </a:p>
          <a:p>
            <a:r>
              <a:rPr kumimoji="1" lang="zh-CN" altLang="en-US" sz="2400" dirty="0">
                <a:latin typeface="楷体_GB2312" pitchFamily="49" charset="-122"/>
                <a:ea typeface="楷体_GB2312" pitchFamily="49" charset="-122"/>
              </a:rPr>
              <a:t>它们乘积</a:t>
            </a:r>
            <a:r>
              <a:rPr kumimoji="1" lang="en-US" altLang="zh-CN" sz="2400" dirty="0">
                <a:latin typeface="楷体_GB2312" pitchFamily="49" charset="-122"/>
                <a:ea typeface="楷体_GB2312" pitchFamily="49" charset="-122"/>
              </a:rPr>
              <a:t>c(x)= c</a:t>
            </a:r>
            <a:r>
              <a:rPr kumimoji="1" lang="en-US" altLang="zh-CN" sz="2400" baseline="-25000" dirty="0">
                <a:latin typeface="楷体_GB2312" pitchFamily="49" charset="-122"/>
                <a:ea typeface="楷体_GB2312" pitchFamily="49" charset="-122"/>
              </a:rPr>
              <a:t>6 </a:t>
            </a:r>
            <a:r>
              <a:rPr kumimoji="1" lang="en-US" altLang="zh-CN" sz="2400" dirty="0">
                <a:latin typeface="楷体_GB2312" pitchFamily="49" charset="-122"/>
                <a:ea typeface="楷体_GB2312" pitchFamily="49" charset="-122"/>
              </a:rPr>
              <a:t>x</a:t>
            </a:r>
            <a:r>
              <a:rPr kumimoji="1" lang="en-US" altLang="zh-CN" sz="2400" baseline="30000" dirty="0">
                <a:latin typeface="楷体_GB2312" pitchFamily="49" charset="-122"/>
                <a:ea typeface="楷体_GB2312" pitchFamily="49" charset="-122"/>
              </a:rPr>
              <a:t>6</a:t>
            </a:r>
            <a:r>
              <a:rPr kumimoji="1" lang="en-US" altLang="zh-CN" sz="2400" dirty="0">
                <a:latin typeface="楷体_GB2312" pitchFamily="49" charset="-122"/>
                <a:ea typeface="楷体_GB2312" pitchFamily="49" charset="-122"/>
              </a:rPr>
              <a:t>+</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c</a:t>
            </a:r>
            <a:r>
              <a:rPr kumimoji="1" lang="en-US" altLang="zh-CN" sz="2400" baseline="-25000" dirty="0">
                <a:latin typeface="楷体_GB2312" pitchFamily="49" charset="-122"/>
                <a:ea typeface="楷体_GB2312" pitchFamily="49" charset="-122"/>
              </a:rPr>
              <a:t>5</a:t>
            </a:r>
            <a:r>
              <a:rPr kumimoji="1" lang="en-US" altLang="zh-CN" sz="2400" dirty="0">
                <a:latin typeface="楷体_GB2312" pitchFamily="49" charset="-122"/>
                <a:ea typeface="楷体_GB2312" pitchFamily="49" charset="-122"/>
              </a:rPr>
              <a:t>x</a:t>
            </a:r>
            <a:r>
              <a:rPr kumimoji="1" lang="en-US" altLang="zh-CN" sz="2400" baseline="30000" dirty="0">
                <a:latin typeface="楷体_GB2312" pitchFamily="49" charset="-122"/>
                <a:ea typeface="楷体_GB2312" pitchFamily="49" charset="-122"/>
              </a:rPr>
              <a:t>5</a:t>
            </a:r>
            <a:r>
              <a:rPr kumimoji="1" lang="en-US" altLang="zh-CN" sz="2400" dirty="0">
                <a:latin typeface="楷体_GB2312" pitchFamily="49" charset="-122"/>
                <a:ea typeface="楷体_GB2312" pitchFamily="49" charset="-122"/>
              </a:rPr>
              <a:t>+</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c</a:t>
            </a:r>
            <a:r>
              <a:rPr kumimoji="1" lang="en-US" altLang="zh-CN" sz="2400" baseline="-25000" dirty="0">
                <a:latin typeface="楷体_GB2312" pitchFamily="49" charset="-122"/>
                <a:ea typeface="楷体_GB2312" pitchFamily="49" charset="-122"/>
              </a:rPr>
              <a:t>4</a:t>
            </a:r>
            <a:r>
              <a:rPr kumimoji="1" lang="en-US" altLang="zh-CN" sz="2400" dirty="0">
                <a:latin typeface="楷体_GB2312" pitchFamily="49" charset="-122"/>
                <a:ea typeface="楷体_GB2312" pitchFamily="49" charset="-122"/>
              </a:rPr>
              <a:t>x</a:t>
            </a:r>
            <a:r>
              <a:rPr kumimoji="1" lang="en-US" altLang="zh-CN" sz="2400" baseline="30000" dirty="0">
                <a:latin typeface="楷体_GB2312" pitchFamily="49" charset="-122"/>
                <a:ea typeface="楷体_GB2312" pitchFamily="49" charset="-122"/>
              </a:rPr>
              <a:t>4</a:t>
            </a:r>
            <a:r>
              <a:rPr kumimoji="1" lang="en-US" altLang="zh-CN" sz="2400" dirty="0">
                <a:latin typeface="楷体_GB2312" pitchFamily="49" charset="-122"/>
                <a:ea typeface="楷体_GB2312" pitchFamily="49" charset="-122"/>
              </a:rPr>
              <a:t>+</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c</a:t>
            </a:r>
            <a:r>
              <a:rPr kumimoji="1" lang="en-US" altLang="zh-CN" sz="2400" baseline="-25000" dirty="0">
                <a:latin typeface="楷体_GB2312" pitchFamily="49" charset="-122"/>
                <a:ea typeface="楷体_GB2312" pitchFamily="49" charset="-122"/>
              </a:rPr>
              <a:t>3</a:t>
            </a:r>
            <a:r>
              <a:rPr kumimoji="1" lang="en-US" altLang="zh-CN" sz="2400" dirty="0">
                <a:latin typeface="楷体_GB2312" pitchFamily="49" charset="-122"/>
                <a:ea typeface="楷体_GB2312" pitchFamily="49" charset="-122"/>
              </a:rPr>
              <a:t>x</a:t>
            </a:r>
            <a:r>
              <a:rPr kumimoji="1" lang="en-US" altLang="zh-CN" sz="2400" baseline="30000" dirty="0">
                <a:latin typeface="楷体_GB2312" pitchFamily="49" charset="-122"/>
                <a:ea typeface="楷体_GB2312" pitchFamily="49" charset="-122"/>
              </a:rPr>
              <a:t>3</a:t>
            </a:r>
            <a:r>
              <a:rPr kumimoji="1" lang="en-US" altLang="zh-CN" sz="2400" dirty="0">
                <a:latin typeface="楷体_GB2312" pitchFamily="49" charset="-122"/>
                <a:ea typeface="楷体_GB2312" pitchFamily="49" charset="-122"/>
              </a:rPr>
              <a:t>+</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c</a:t>
            </a:r>
            <a:r>
              <a:rPr kumimoji="1" lang="en-US" altLang="zh-CN" sz="2400" baseline="-25000" dirty="0">
                <a:latin typeface="楷体_GB2312" pitchFamily="49" charset="-122"/>
                <a:ea typeface="楷体_GB2312" pitchFamily="49" charset="-122"/>
              </a:rPr>
              <a:t>2</a:t>
            </a:r>
            <a:r>
              <a:rPr kumimoji="1" lang="en-US" altLang="zh-CN" sz="2400" dirty="0">
                <a:latin typeface="楷体_GB2312" pitchFamily="49" charset="-122"/>
                <a:ea typeface="楷体_GB2312" pitchFamily="49" charset="-122"/>
              </a:rPr>
              <a:t>x</a:t>
            </a:r>
            <a:r>
              <a:rPr kumimoji="1" lang="en-US" altLang="zh-CN" sz="2400" baseline="30000" dirty="0">
                <a:latin typeface="楷体_GB2312" pitchFamily="49" charset="-122"/>
                <a:ea typeface="楷体_GB2312" pitchFamily="49" charset="-122"/>
              </a:rPr>
              <a:t>2</a:t>
            </a:r>
            <a:r>
              <a:rPr kumimoji="1" lang="en-US" altLang="zh-CN" sz="2400" dirty="0">
                <a:latin typeface="楷体_GB2312" pitchFamily="49" charset="-122"/>
                <a:ea typeface="楷体_GB2312" pitchFamily="49" charset="-122"/>
              </a:rPr>
              <a:t>+</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c</a:t>
            </a:r>
            <a:r>
              <a:rPr kumimoji="1" lang="en-US" altLang="zh-CN" sz="2400" baseline="-25000" dirty="0">
                <a:latin typeface="楷体_GB2312" pitchFamily="49" charset="-122"/>
                <a:ea typeface="楷体_GB2312" pitchFamily="49" charset="-122"/>
              </a:rPr>
              <a:t>1 </a:t>
            </a:r>
            <a:r>
              <a:rPr kumimoji="1" lang="en-US" altLang="zh-CN" sz="2400" dirty="0">
                <a:latin typeface="楷体_GB2312" pitchFamily="49" charset="-122"/>
                <a:ea typeface="楷体_GB2312" pitchFamily="49" charset="-122"/>
              </a:rPr>
              <a:t>x+</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c</a:t>
            </a:r>
            <a:r>
              <a:rPr kumimoji="1" lang="en-US" altLang="zh-CN" sz="2400" baseline="-25000" dirty="0">
                <a:latin typeface="楷体_GB2312" pitchFamily="49" charset="-122"/>
                <a:ea typeface="楷体_GB2312" pitchFamily="49" charset="-122"/>
              </a:rPr>
              <a:t>0</a:t>
            </a:r>
            <a:r>
              <a:rPr kumimoji="1" lang="en-US" altLang="zh-CN" sz="2400" dirty="0">
                <a:latin typeface="楷体_GB2312" pitchFamily="49" charset="-122"/>
                <a:ea typeface="楷体_GB2312" pitchFamily="49" charset="-122"/>
              </a:rPr>
              <a:t> </a:t>
            </a:r>
            <a:endParaRPr kumimoji="1" lang="en-US" altLang="zh-CN" sz="2400" baseline="-25000" dirty="0">
              <a:latin typeface="楷体_GB2312" pitchFamily="49" charset="-122"/>
              <a:ea typeface="楷体_GB2312" pitchFamily="49" charset="-122"/>
            </a:endParaRPr>
          </a:p>
          <a:p>
            <a:r>
              <a:rPr kumimoji="1" lang="zh-CN" altLang="en-US" sz="2400" dirty="0">
                <a:latin typeface="楷体_GB2312" pitchFamily="49" charset="-122"/>
                <a:ea typeface="楷体_GB2312" pitchFamily="49" charset="-122"/>
              </a:rPr>
              <a:t>其中：</a:t>
            </a:r>
          </a:p>
          <a:p>
            <a:r>
              <a:rPr kumimoji="1" lang="zh-CN" altLang="en-US" sz="24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c</a:t>
            </a:r>
            <a:r>
              <a:rPr kumimoji="1" lang="en-US" altLang="zh-CN" sz="2400" baseline="-25000" dirty="0">
                <a:latin typeface="楷体_GB2312" pitchFamily="49" charset="-122"/>
                <a:ea typeface="楷体_GB2312" pitchFamily="49" charset="-122"/>
              </a:rPr>
              <a:t>0 </a:t>
            </a:r>
            <a:r>
              <a:rPr kumimoji="1" lang="en-US" altLang="zh-CN" sz="2400" dirty="0">
                <a:latin typeface="楷体_GB2312" pitchFamily="49" charset="-122"/>
                <a:ea typeface="楷体_GB2312" pitchFamily="49" charset="-122"/>
              </a:rPr>
              <a:t>= a</a:t>
            </a:r>
            <a:r>
              <a:rPr kumimoji="1" lang="en-US" altLang="zh-CN" sz="2400" baseline="-25000" dirty="0">
                <a:latin typeface="楷体_GB2312" pitchFamily="49" charset="-122"/>
                <a:ea typeface="楷体_GB2312" pitchFamily="49" charset="-122"/>
              </a:rPr>
              <a:t>0</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0</a:t>
            </a:r>
          </a:p>
          <a:p>
            <a:r>
              <a:rPr kumimoji="1" lang="en-US" altLang="zh-CN" sz="2400" dirty="0">
                <a:latin typeface="楷体_GB2312" pitchFamily="49" charset="-122"/>
                <a:ea typeface="楷体_GB2312" pitchFamily="49" charset="-122"/>
              </a:rPr>
              <a:t>    c</a:t>
            </a:r>
            <a:r>
              <a:rPr kumimoji="1" lang="en-US" altLang="zh-CN" sz="2400" baseline="-25000" dirty="0">
                <a:latin typeface="楷体_GB2312" pitchFamily="49" charset="-122"/>
                <a:ea typeface="楷体_GB2312" pitchFamily="49" charset="-122"/>
              </a:rPr>
              <a:t>1 </a:t>
            </a:r>
            <a:r>
              <a:rPr kumimoji="1" lang="en-US" altLang="zh-CN" sz="2400" dirty="0">
                <a:latin typeface="楷体_GB2312" pitchFamily="49" charset="-122"/>
                <a:ea typeface="楷体_GB2312" pitchFamily="49" charset="-122"/>
              </a:rPr>
              <a:t>= a</a:t>
            </a:r>
            <a:r>
              <a:rPr kumimoji="1" lang="en-US" altLang="zh-CN" sz="2400" baseline="-25000" dirty="0">
                <a:latin typeface="楷体_GB2312" pitchFamily="49" charset="-122"/>
                <a:ea typeface="楷体_GB2312" pitchFamily="49" charset="-122"/>
              </a:rPr>
              <a:t>1</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0    </a:t>
            </a:r>
            <a:r>
              <a:rPr kumimoji="1" lang="en-US" altLang="zh-CN" sz="2400" dirty="0">
                <a:latin typeface="楷体_GB2312" pitchFamily="49" charset="-122"/>
                <a:ea typeface="楷体_GB2312" pitchFamily="49" charset="-122"/>
              </a:rPr>
              <a:t>a</a:t>
            </a:r>
            <a:r>
              <a:rPr kumimoji="1" lang="en-US" altLang="zh-CN" sz="2400" baseline="-25000" dirty="0">
                <a:latin typeface="楷体_GB2312" pitchFamily="49" charset="-122"/>
                <a:ea typeface="楷体_GB2312" pitchFamily="49" charset="-122"/>
              </a:rPr>
              <a:t>1</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0</a:t>
            </a:r>
          </a:p>
          <a:p>
            <a:r>
              <a:rPr kumimoji="1" lang="en-US" altLang="zh-CN" sz="2400" dirty="0">
                <a:latin typeface="楷体_GB2312" pitchFamily="49" charset="-122"/>
                <a:ea typeface="楷体_GB2312" pitchFamily="49" charset="-122"/>
              </a:rPr>
              <a:t>    c</a:t>
            </a:r>
            <a:r>
              <a:rPr kumimoji="1" lang="en-US" altLang="zh-CN" sz="2400" baseline="-25000" dirty="0">
                <a:latin typeface="楷体_GB2312" pitchFamily="49" charset="-122"/>
                <a:ea typeface="楷体_GB2312" pitchFamily="49" charset="-122"/>
              </a:rPr>
              <a:t>2 </a:t>
            </a:r>
            <a:r>
              <a:rPr kumimoji="1" lang="en-US" altLang="zh-CN" sz="2400" dirty="0">
                <a:latin typeface="楷体_GB2312" pitchFamily="49" charset="-122"/>
                <a:ea typeface="楷体_GB2312" pitchFamily="49" charset="-122"/>
              </a:rPr>
              <a:t>= a</a:t>
            </a:r>
            <a:r>
              <a:rPr kumimoji="1" lang="en-US" altLang="zh-CN" sz="2400" baseline="-25000" dirty="0">
                <a:latin typeface="楷体_GB2312" pitchFamily="49" charset="-122"/>
                <a:ea typeface="楷体_GB2312" pitchFamily="49" charset="-122"/>
              </a:rPr>
              <a:t>2</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0    </a:t>
            </a:r>
            <a:r>
              <a:rPr kumimoji="1" lang="en-US" altLang="zh-CN" sz="2400" dirty="0">
                <a:latin typeface="楷体_GB2312" pitchFamily="49" charset="-122"/>
                <a:ea typeface="楷体_GB2312" pitchFamily="49" charset="-122"/>
              </a:rPr>
              <a:t>a</a:t>
            </a:r>
            <a:r>
              <a:rPr kumimoji="1" lang="en-US" altLang="zh-CN" sz="2400" baseline="-25000" dirty="0">
                <a:latin typeface="楷体_GB2312" pitchFamily="49" charset="-122"/>
                <a:ea typeface="楷体_GB2312" pitchFamily="49" charset="-122"/>
              </a:rPr>
              <a:t>1</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1    </a:t>
            </a:r>
            <a:r>
              <a:rPr kumimoji="1" lang="en-US" altLang="zh-CN" sz="2400" dirty="0">
                <a:latin typeface="楷体_GB2312" pitchFamily="49" charset="-122"/>
                <a:ea typeface="楷体_GB2312" pitchFamily="49" charset="-122"/>
              </a:rPr>
              <a:t>a</a:t>
            </a:r>
            <a:r>
              <a:rPr kumimoji="1" lang="en-US" altLang="zh-CN" sz="2400" baseline="-25000" dirty="0">
                <a:latin typeface="楷体_GB2312" pitchFamily="49" charset="-122"/>
                <a:ea typeface="楷体_GB2312" pitchFamily="49" charset="-122"/>
              </a:rPr>
              <a:t>0</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2</a:t>
            </a:r>
          </a:p>
          <a:p>
            <a:r>
              <a:rPr kumimoji="1" lang="en-US" altLang="zh-CN" sz="2400" dirty="0">
                <a:latin typeface="楷体_GB2312" pitchFamily="49" charset="-122"/>
                <a:ea typeface="楷体_GB2312" pitchFamily="49" charset="-122"/>
              </a:rPr>
              <a:t>    c</a:t>
            </a:r>
            <a:r>
              <a:rPr kumimoji="1" lang="en-US" altLang="zh-CN" sz="2400" baseline="-25000" dirty="0">
                <a:latin typeface="楷体_GB2312" pitchFamily="49" charset="-122"/>
                <a:ea typeface="楷体_GB2312" pitchFamily="49" charset="-122"/>
              </a:rPr>
              <a:t>3 </a:t>
            </a:r>
            <a:r>
              <a:rPr kumimoji="1" lang="en-US" altLang="zh-CN" sz="2400" dirty="0">
                <a:latin typeface="楷体_GB2312" pitchFamily="49" charset="-122"/>
                <a:ea typeface="楷体_GB2312" pitchFamily="49" charset="-122"/>
              </a:rPr>
              <a:t>= a</a:t>
            </a:r>
            <a:r>
              <a:rPr kumimoji="1" lang="en-US" altLang="zh-CN" sz="2400" baseline="-25000" dirty="0">
                <a:latin typeface="楷体_GB2312" pitchFamily="49" charset="-122"/>
                <a:ea typeface="楷体_GB2312" pitchFamily="49" charset="-122"/>
              </a:rPr>
              <a:t>3</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0    </a:t>
            </a:r>
            <a:r>
              <a:rPr kumimoji="1" lang="en-US" altLang="zh-CN" sz="2400" dirty="0">
                <a:latin typeface="楷体_GB2312" pitchFamily="49" charset="-122"/>
                <a:ea typeface="楷体_GB2312" pitchFamily="49" charset="-122"/>
              </a:rPr>
              <a:t>a</a:t>
            </a:r>
            <a:r>
              <a:rPr kumimoji="1" lang="en-US" altLang="zh-CN" sz="2400" baseline="-25000" dirty="0">
                <a:latin typeface="楷体_GB2312" pitchFamily="49" charset="-122"/>
                <a:ea typeface="楷体_GB2312" pitchFamily="49" charset="-122"/>
              </a:rPr>
              <a:t>2</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1    </a:t>
            </a:r>
            <a:r>
              <a:rPr kumimoji="1" lang="en-US" altLang="zh-CN" sz="2400" dirty="0">
                <a:latin typeface="楷体_GB2312" pitchFamily="49" charset="-122"/>
                <a:ea typeface="楷体_GB2312" pitchFamily="49" charset="-122"/>
              </a:rPr>
              <a:t>a</a:t>
            </a:r>
            <a:r>
              <a:rPr kumimoji="1" lang="en-US" altLang="zh-CN" sz="2400" baseline="-25000" dirty="0">
                <a:latin typeface="楷体_GB2312" pitchFamily="49" charset="-122"/>
                <a:ea typeface="楷体_GB2312" pitchFamily="49" charset="-122"/>
              </a:rPr>
              <a:t>1</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2    </a:t>
            </a:r>
            <a:r>
              <a:rPr kumimoji="1" lang="en-US" altLang="zh-CN" sz="2400" dirty="0">
                <a:latin typeface="楷体_GB2312" pitchFamily="49" charset="-122"/>
                <a:ea typeface="楷体_GB2312" pitchFamily="49" charset="-122"/>
              </a:rPr>
              <a:t>a</a:t>
            </a:r>
            <a:r>
              <a:rPr kumimoji="1" lang="en-US" altLang="zh-CN" sz="2400" baseline="-25000" dirty="0">
                <a:latin typeface="楷体_GB2312" pitchFamily="49" charset="-122"/>
                <a:ea typeface="楷体_GB2312" pitchFamily="49" charset="-122"/>
              </a:rPr>
              <a:t>0</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3</a:t>
            </a:r>
          </a:p>
          <a:p>
            <a:r>
              <a:rPr kumimoji="1" lang="en-US" altLang="zh-CN" sz="2400" dirty="0">
                <a:latin typeface="楷体_GB2312" pitchFamily="49" charset="-122"/>
                <a:ea typeface="楷体_GB2312" pitchFamily="49" charset="-122"/>
              </a:rPr>
              <a:t>    c</a:t>
            </a:r>
            <a:r>
              <a:rPr kumimoji="1" lang="en-US" altLang="zh-CN" sz="2400" baseline="-25000" dirty="0">
                <a:latin typeface="楷体_GB2312" pitchFamily="49" charset="-122"/>
                <a:ea typeface="楷体_GB2312" pitchFamily="49" charset="-122"/>
              </a:rPr>
              <a:t>4 </a:t>
            </a:r>
            <a:r>
              <a:rPr kumimoji="1" lang="en-US" altLang="zh-CN" sz="2400" dirty="0">
                <a:latin typeface="楷体_GB2312" pitchFamily="49" charset="-122"/>
                <a:ea typeface="楷体_GB2312" pitchFamily="49" charset="-122"/>
              </a:rPr>
              <a:t>= a</a:t>
            </a:r>
            <a:r>
              <a:rPr kumimoji="1" lang="en-US" altLang="zh-CN" sz="2400" baseline="-25000" dirty="0">
                <a:latin typeface="楷体_GB2312" pitchFamily="49" charset="-122"/>
                <a:ea typeface="楷体_GB2312" pitchFamily="49" charset="-122"/>
              </a:rPr>
              <a:t>3</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1    </a:t>
            </a:r>
            <a:r>
              <a:rPr kumimoji="1" lang="en-US" altLang="zh-CN" sz="2400" dirty="0">
                <a:latin typeface="楷体_GB2312" pitchFamily="49" charset="-122"/>
                <a:ea typeface="楷体_GB2312" pitchFamily="49" charset="-122"/>
              </a:rPr>
              <a:t>a</a:t>
            </a:r>
            <a:r>
              <a:rPr kumimoji="1" lang="en-US" altLang="zh-CN" sz="2400" baseline="-25000" dirty="0">
                <a:latin typeface="楷体_GB2312" pitchFamily="49" charset="-122"/>
                <a:ea typeface="楷体_GB2312" pitchFamily="49" charset="-122"/>
              </a:rPr>
              <a:t>2</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2    </a:t>
            </a:r>
            <a:r>
              <a:rPr kumimoji="1" lang="en-US" altLang="zh-CN" sz="2400" dirty="0">
                <a:latin typeface="楷体_GB2312" pitchFamily="49" charset="-122"/>
                <a:ea typeface="楷体_GB2312" pitchFamily="49" charset="-122"/>
              </a:rPr>
              <a:t>a</a:t>
            </a:r>
            <a:r>
              <a:rPr kumimoji="1" lang="en-US" altLang="zh-CN" sz="2400" baseline="-25000" dirty="0">
                <a:latin typeface="楷体_GB2312" pitchFamily="49" charset="-122"/>
                <a:ea typeface="楷体_GB2312" pitchFamily="49" charset="-122"/>
              </a:rPr>
              <a:t>1</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3</a:t>
            </a:r>
          </a:p>
          <a:p>
            <a:r>
              <a:rPr kumimoji="1" lang="en-US" altLang="zh-CN" sz="2400" dirty="0">
                <a:latin typeface="楷体_GB2312" pitchFamily="49" charset="-122"/>
                <a:ea typeface="楷体_GB2312" pitchFamily="49" charset="-122"/>
              </a:rPr>
              <a:t>    c</a:t>
            </a:r>
            <a:r>
              <a:rPr kumimoji="1" lang="en-US" altLang="zh-CN" sz="2400" baseline="-25000" dirty="0">
                <a:latin typeface="楷体_GB2312" pitchFamily="49" charset="-122"/>
                <a:ea typeface="楷体_GB2312" pitchFamily="49" charset="-122"/>
              </a:rPr>
              <a:t>5 </a:t>
            </a:r>
            <a:r>
              <a:rPr kumimoji="1" lang="en-US" altLang="zh-CN" sz="2400" dirty="0">
                <a:latin typeface="楷体_GB2312" pitchFamily="49" charset="-122"/>
                <a:ea typeface="楷体_GB2312" pitchFamily="49" charset="-122"/>
              </a:rPr>
              <a:t>= a</a:t>
            </a:r>
            <a:r>
              <a:rPr kumimoji="1" lang="en-US" altLang="zh-CN" sz="2400" baseline="-25000" dirty="0">
                <a:latin typeface="楷体_GB2312" pitchFamily="49" charset="-122"/>
                <a:ea typeface="楷体_GB2312" pitchFamily="49" charset="-122"/>
              </a:rPr>
              <a:t>3</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2    </a:t>
            </a:r>
            <a:r>
              <a:rPr kumimoji="1" lang="en-US" altLang="zh-CN" sz="2400" dirty="0">
                <a:latin typeface="楷体_GB2312" pitchFamily="49" charset="-122"/>
                <a:ea typeface="楷体_GB2312" pitchFamily="49" charset="-122"/>
              </a:rPr>
              <a:t>a</a:t>
            </a:r>
            <a:r>
              <a:rPr kumimoji="1" lang="en-US" altLang="zh-CN" sz="2400" baseline="-25000" dirty="0">
                <a:latin typeface="楷体_GB2312" pitchFamily="49" charset="-122"/>
                <a:ea typeface="楷体_GB2312" pitchFamily="49" charset="-122"/>
              </a:rPr>
              <a:t>2</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3</a:t>
            </a:r>
          </a:p>
          <a:p>
            <a:r>
              <a:rPr kumimoji="1" lang="en-US" altLang="zh-CN" sz="2400" dirty="0">
                <a:latin typeface="楷体_GB2312" pitchFamily="49" charset="-122"/>
                <a:ea typeface="楷体_GB2312" pitchFamily="49" charset="-122"/>
              </a:rPr>
              <a:t>    c</a:t>
            </a:r>
            <a:r>
              <a:rPr kumimoji="1" lang="en-US" altLang="zh-CN" sz="2400" baseline="-25000" dirty="0">
                <a:latin typeface="楷体_GB2312" pitchFamily="49" charset="-122"/>
                <a:ea typeface="楷体_GB2312" pitchFamily="49" charset="-122"/>
              </a:rPr>
              <a:t>6 </a:t>
            </a:r>
            <a:r>
              <a:rPr kumimoji="1" lang="en-US" altLang="zh-CN" sz="2400" dirty="0">
                <a:latin typeface="楷体_GB2312" pitchFamily="49" charset="-122"/>
                <a:ea typeface="楷体_GB2312" pitchFamily="49" charset="-122"/>
              </a:rPr>
              <a:t>= a</a:t>
            </a:r>
            <a:r>
              <a:rPr kumimoji="1" lang="en-US" altLang="zh-CN" sz="2400" baseline="-25000" dirty="0">
                <a:latin typeface="楷体_GB2312" pitchFamily="49" charset="-122"/>
                <a:ea typeface="楷体_GB2312" pitchFamily="49" charset="-122"/>
              </a:rPr>
              <a:t>3</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3</a:t>
            </a:r>
          </a:p>
        </p:txBody>
      </p:sp>
      <p:graphicFrame>
        <p:nvGraphicFramePr>
          <p:cNvPr id="216068" name="Object 4"/>
          <p:cNvGraphicFramePr>
            <a:graphicFrameLocks noChangeAspect="1"/>
          </p:cNvGraphicFramePr>
          <p:nvPr/>
        </p:nvGraphicFramePr>
        <p:xfrm>
          <a:off x="684213" y="2276475"/>
          <a:ext cx="365125" cy="393700"/>
        </p:xfrm>
        <a:graphic>
          <a:graphicData uri="http://schemas.openxmlformats.org/presentationml/2006/ole">
            <mc:AlternateContent xmlns:mc="http://schemas.openxmlformats.org/markup-compatibility/2006">
              <mc:Choice xmlns:v="urn:schemas-microsoft-com:vml" Requires="v">
                <p:oleObj spid="_x0000_s386160" name="Equation" r:id="rId3" imgW="164880" imgH="177480" progId="Equation.3">
                  <p:embed/>
                </p:oleObj>
              </mc:Choice>
              <mc:Fallback>
                <p:oleObj name="Equation" r:id="rId3" imgW="164880" imgH="177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2276475"/>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6069" name="Object 5"/>
          <p:cNvGraphicFramePr>
            <a:graphicFrameLocks noChangeAspect="1"/>
          </p:cNvGraphicFramePr>
          <p:nvPr/>
        </p:nvGraphicFramePr>
        <p:xfrm>
          <a:off x="6659563" y="2276475"/>
          <a:ext cx="304800" cy="304800"/>
        </p:xfrm>
        <a:graphic>
          <a:graphicData uri="http://schemas.openxmlformats.org/presentationml/2006/ole">
            <mc:AlternateContent xmlns:mc="http://schemas.openxmlformats.org/markup-compatibility/2006">
              <mc:Choice xmlns:v="urn:schemas-microsoft-com:vml" Requires="v">
                <p:oleObj spid="_x0000_s386161" name="Equation" r:id="rId5" imgW="126720" imgH="126720" progId="Equation.3">
                  <p:embed/>
                </p:oleObj>
              </mc:Choice>
              <mc:Fallback>
                <p:oleObj name="Equation" r:id="rId5" imgW="126720" imgH="12672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9563" y="2276475"/>
                        <a:ext cx="3048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6070" name="Object 6"/>
          <p:cNvGraphicFramePr>
            <a:graphicFrameLocks noChangeAspect="1"/>
          </p:cNvGraphicFramePr>
          <p:nvPr/>
        </p:nvGraphicFramePr>
        <p:xfrm>
          <a:off x="2555875" y="4437063"/>
          <a:ext cx="365125" cy="393700"/>
        </p:xfrm>
        <a:graphic>
          <a:graphicData uri="http://schemas.openxmlformats.org/presentationml/2006/ole">
            <mc:AlternateContent xmlns:mc="http://schemas.openxmlformats.org/markup-compatibility/2006">
              <mc:Choice xmlns:v="urn:schemas-microsoft-com:vml" Requires="v">
                <p:oleObj spid="_x0000_s386162" name="Equation" r:id="rId7" imgW="164880" imgH="177480" progId="Equation.3">
                  <p:embed/>
                </p:oleObj>
              </mc:Choice>
              <mc:Fallback>
                <p:oleObj name="Equation" r:id="rId7" imgW="164880" imgH="177480" progId="Equation.3">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4437063"/>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6071" name="Object 7"/>
          <p:cNvGraphicFramePr>
            <a:graphicFrameLocks noChangeAspect="1"/>
          </p:cNvGraphicFramePr>
          <p:nvPr/>
        </p:nvGraphicFramePr>
        <p:xfrm>
          <a:off x="2555875" y="4868863"/>
          <a:ext cx="365125" cy="393700"/>
        </p:xfrm>
        <a:graphic>
          <a:graphicData uri="http://schemas.openxmlformats.org/presentationml/2006/ole">
            <mc:AlternateContent xmlns:mc="http://schemas.openxmlformats.org/markup-compatibility/2006">
              <mc:Choice xmlns:v="urn:schemas-microsoft-com:vml" Requires="v">
                <p:oleObj spid="_x0000_s386163" name="Equation" r:id="rId8" imgW="164880" imgH="177480" progId="Equation.3">
                  <p:embed/>
                </p:oleObj>
              </mc:Choice>
              <mc:Fallback>
                <p:oleObj name="Equation" r:id="rId8" imgW="164880" imgH="177480" progId="Equation.3">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4868863"/>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6072" name="Object 8"/>
          <p:cNvGraphicFramePr>
            <a:graphicFrameLocks noChangeAspect="1"/>
          </p:cNvGraphicFramePr>
          <p:nvPr/>
        </p:nvGraphicFramePr>
        <p:xfrm>
          <a:off x="3851275" y="4797425"/>
          <a:ext cx="365125" cy="393700"/>
        </p:xfrm>
        <a:graphic>
          <a:graphicData uri="http://schemas.openxmlformats.org/presentationml/2006/ole">
            <mc:AlternateContent xmlns:mc="http://schemas.openxmlformats.org/markup-compatibility/2006">
              <mc:Choice xmlns:v="urn:schemas-microsoft-com:vml" Requires="v">
                <p:oleObj spid="_x0000_s386164" name="Equation" r:id="rId9" imgW="164880" imgH="177480" progId="Equation.3">
                  <p:embed/>
                </p:oleObj>
              </mc:Choice>
              <mc:Fallback>
                <p:oleObj name="Equation" r:id="rId9" imgW="164880" imgH="177480" progId="Equation.3">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4797425"/>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6073" name="Object 9"/>
          <p:cNvGraphicFramePr>
            <a:graphicFrameLocks noChangeAspect="1"/>
          </p:cNvGraphicFramePr>
          <p:nvPr/>
        </p:nvGraphicFramePr>
        <p:xfrm>
          <a:off x="3851275" y="5157788"/>
          <a:ext cx="365125" cy="393700"/>
        </p:xfrm>
        <a:graphic>
          <a:graphicData uri="http://schemas.openxmlformats.org/presentationml/2006/ole">
            <mc:AlternateContent xmlns:mc="http://schemas.openxmlformats.org/markup-compatibility/2006">
              <mc:Choice xmlns:v="urn:schemas-microsoft-com:vml" Requires="v">
                <p:oleObj spid="_x0000_s386165" name="Equation" r:id="rId10" imgW="164880" imgH="177480" progId="Equation.3">
                  <p:embed/>
                </p:oleObj>
              </mc:Choice>
              <mc:Fallback>
                <p:oleObj name="Equation" r:id="rId10" imgW="164880" imgH="177480" progId="Equation.3">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5157788"/>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6074" name="Object 10"/>
          <p:cNvGraphicFramePr>
            <a:graphicFrameLocks noChangeAspect="1"/>
          </p:cNvGraphicFramePr>
          <p:nvPr/>
        </p:nvGraphicFramePr>
        <p:xfrm>
          <a:off x="3851275" y="5589588"/>
          <a:ext cx="365125" cy="393700"/>
        </p:xfrm>
        <a:graphic>
          <a:graphicData uri="http://schemas.openxmlformats.org/presentationml/2006/ole">
            <mc:AlternateContent xmlns:mc="http://schemas.openxmlformats.org/markup-compatibility/2006">
              <mc:Choice xmlns:v="urn:schemas-microsoft-com:vml" Requires="v">
                <p:oleObj spid="_x0000_s386166" name="Equation" r:id="rId11" imgW="164880" imgH="177480" progId="Equation.3">
                  <p:embed/>
                </p:oleObj>
              </mc:Choice>
              <mc:Fallback>
                <p:oleObj name="Equation" r:id="rId11" imgW="164880" imgH="177480" progId="Equation.3">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5589588"/>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6075" name="Object 11"/>
          <p:cNvGraphicFramePr>
            <a:graphicFrameLocks noChangeAspect="1"/>
          </p:cNvGraphicFramePr>
          <p:nvPr/>
        </p:nvGraphicFramePr>
        <p:xfrm>
          <a:off x="5148263" y="5157788"/>
          <a:ext cx="365125" cy="393700"/>
        </p:xfrm>
        <a:graphic>
          <a:graphicData uri="http://schemas.openxmlformats.org/presentationml/2006/ole">
            <mc:AlternateContent xmlns:mc="http://schemas.openxmlformats.org/markup-compatibility/2006">
              <mc:Choice xmlns:v="urn:schemas-microsoft-com:vml" Requires="v">
                <p:oleObj spid="_x0000_s386167" name="Equation" r:id="rId12" imgW="164880" imgH="177480" progId="Equation.3">
                  <p:embed/>
                </p:oleObj>
              </mc:Choice>
              <mc:Fallback>
                <p:oleObj name="Equation" r:id="rId12" imgW="164880" imgH="177480" progId="Equation.3">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263" y="5157788"/>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6076" name="Object 12"/>
          <p:cNvGraphicFramePr>
            <a:graphicFrameLocks noChangeAspect="1"/>
          </p:cNvGraphicFramePr>
          <p:nvPr/>
        </p:nvGraphicFramePr>
        <p:xfrm>
          <a:off x="2555875" y="5876925"/>
          <a:ext cx="365125" cy="393700"/>
        </p:xfrm>
        <a:graphic>
          <a:graphicData uri="http://schemas.openxmlformats.org/presentationml/2006/ole">
            <mc:AlternateContent xmlns:mc="http://schemas.openxmlformats.org/markup-compatibility/2006">
              <mc:Choice xmlns:v="urn:schemas-microsoft-com:vml" Requires="v">
                <p:oleObj spid="_x0000_s386168" name="Equation" r:id="rId13" imgW="164880" imgH="177480" progId="Equation.3">
                  <p:embed/>
                </p:oleObj>
              </mc:Choice>
              <mc:Fallback>
                <p:oleObj name="Equation" r:id="rId13" imgW="164880" imgH="17748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5876925"/>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6077" name="Object 13"/>
          <p:cNvGraphicFramePr>
            <a:graphicFrameLocks noChangeAspect="1"/>
          </p:cNvGraphicFramePr>
          <p:nvPr/>
        </p:nvGraphicFramePr>
        <p:xfrm>
          <a:off x="2555875" y="5589588"/>
          <a:ext cx="365125" cy="393700"/>
        </p:xfrm>
        <a:graphic>
          <a:graphicData uri="http://schemas.openxmlformats.org/presentationml/2006/ole">
            <mc:AlternateContent xmlns:mc="http://schemas.openxmlformats.org/markup-compatibility/2006">
              <mc:Choice xmlns:v="urn:schemas-microsoft-com:vml" Requires="v">
                <p:oleObj spid="_x0000_s386169" name="Equation" r:id="rId14" imgW="164880" imgH="177480" progId="Equation.3">
                  <p:embed/>
                </p:oleObj>
              </mc:Choice>
              <mc:Fallback>
                <p:oleObj name="Equation" r:id="rId14" imgW="164880" imgH="177480" progId="Equation.3">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5589588"/>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6078" name="Object 14"/>
          <p:cNvGraphicFramePr>
            <a:graphicFrameLocks noChangeAspect="1"/>
          </p:cNvGraphicFramePr>
          <p:nvPr/>
        </p:nvGraphicFramePr>
        <p:xfrm>
          <a:off x="2555875" y="5229225"/>
          <a:ext cx="365125" cy="393700"/>
        </p:xfrm>
        <a:graphic>
          <a:graphicData uri="http://schemas.openxmlformats.org/presentationml/2006/ole">
            <mc:AlternateContent xmlns:mc="http://schemas.openxmlformats.org/markup-compatibility/2006">
              <mc:Choice xmlns:v="urn:schemas-microsoft-com:vml" Requires="v">
                <p:oleObj spid="_x0000_s386170" name="Equation" r:id="rId15" imgW="164880" imgH="177480" progId="Equation.3">
                  <p:embed/>
                </p:oleObj>
              </mc:Choice>
              <mc:Fallback>
                <p:oleObj name="Equation" r:id="rId15" imgW="164880" imgH="177480" progId="Equation.3">
                  <p:embed/>
                  <p:pic>
                    <p:nvPicPr>
                      <p:cNvPr id="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5229225"/>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endParaRPr lang="zh-CN" altLang="zh-CN"/>
          </a:p>
        </p:txBody>
      </p:sp>
      <p:sp>
        <p:nvSpPr>
          <p:cNvPr id="217091" name="Text Box 3"/>
          <p:cNvSpPr txBox="1">
            <a:spLocks noChangeArrowheads="1"/>
          </p:cNvSpPr>
          <p:nvPr/>
        </p:nvSpPr>
        <p:spPr bwMode="auto">
          <a:xfrm>
            <a:off x="381000" y="558800"/>
            <a:ext cx="8305800" cy="457200"/>
          </a:xfrm>
          <a:prstGeom prst="rect">
            <a:avLst/>
          </a:prstGeom>
          <a:noFill/>
          <a:ln w="9525">
            <a:noFill/>
            <a:miter lim="800000"/>
            <a:headEnd/>
            <a:tailEnd/>
          </a:ln>
          <a:effectLst/>
        </p:spPr>
        <p:txBody>
          <a:bodyPr>
            <a:spAutoFit/>
          </a:bodyPr>
          <a:lstStyle/>
          <a:p>
            <a:r>
              <a:rPr kumimoji="1" lang="en-US" altLang="zh-CN" sz="2400">
                <a:latin typeface="楷体_GB2312" pitchFamily="49" charset="-122"/>
                <a:ea typeface="楷体_GB2312" pitchFamily="49" charset="-122"/>
              </a:rPr>
              <a:t>   </a:t>
            </a:r>
            <a:endParaRPr kumimoji="1" lang="en-US" altLang="zh-CN" sz="2400" baseline="-25000">
              <a:latin typeface="楷体_GB2312" pitchFamily="49" charset="-122"/>
              <a:ea typeface="楷体_GB2312" pitchFamily="49" charset="-122"/>
            </a:endParaRPr>
          </a:p>
        </p:txBody>
      </p:sp>
      <p:graphicFrame>
        <p:nvGraphicFramePr>
          <p:cNvPr id="217092" name="Object 4"/>
          <p:cNvGraphicFramePr>
            <a:graphicFrameLocks noChangeAspect="1"/>
          </p:cNvGraphicFramePr>
          <p:nvPr/>
        </p:nvGraphicFramePr>
        <p:xfrm>
          <a:off x="2667000" y="3933825"/>
          <a:ext cx="365125" cy="393700"/>
        </p:xfrm>
        <a:graphic>
          <a:graphicData uri="http://schemas.openxmlformats.org/presentationml/2006/ole">
            <mc:AlternateContent xmlns:mc="http://schemas.openxmlformats.org/markup-compatibility/2006">
              <mc:Choice xmlns:v="urn:schemas-microsoft-com:vml" Requires="v">
                <p:oleObj spid="_x0000_s387354" name="Equation" r:id="rId4" imgW="164880" imgH="177480" progId="Equation.3">
                  <p:embed/>
                </p:oleObj>
              </mc:Choice>
              <mc:Fallback>
                <p:oleObj name="Equation" r:id="rId4" imgW="164880" imgH="17748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3933825"/>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7093" name="Object 5"/>
          <p:cNvGraphicFramePr>
            <a:graphicFrameLocks noChangeAspect="1"/>
          </p:cNvGraphicFramePr>
          <p:nvPr/>
        </p:nvGraphicFramePr>
        <p:xfrm>
          <a:off x="3962400" y="3933825"/>
          <a:ext cx="365125" cy="393700"/>
        </p:xfrm>
        <a:graphic>
          <a:graphicData uri="http://schemas.openxmlformats.org/presentationml/2006/ole">
            <mc:AlternateContent xmlns:mc="http://schemas.openxmlformats.org/markup-compatibility/2006">
              <mc:Choice xmlns:v="urn:schemas-microsoft-com:vml" Requires="v">
                <p:oleObj spid="_x0000_s387355" name="Equation" r:id="rId6" imgW="164880" imgH="177480" progId="Equation.3">
                  <p:embed/>
                </p:oleObj>
              </mc:Choice>
              <mc:Fallback>
                <p:oleObj name="Equation" r:id="rId6" imgW="164880" imgH="17748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3933825"/>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7094" name="Object 6"/>
          <p:cNvGraphicFramePr>
            <a:graphicFrameLocks noChangeAspect="1"/>
          </p:cNvGraphicFramePr>
          <p:nvPr/>
        </p:nvGraphicFramePr>
        <p:xfrm>
          <a:off x="5257800" y="3933825"/>
          <a:ext cx="365125" cy="393700"/>
        </p:xfrm>
        <a:graphic>
          <a:graphicData uri="http://schemas.openxmlformats.org/presentationml/2006/ole">
            <mc:AlternateContent xmlns:mc="http://schemas.openxmlformats.org/markup-compatibility/2006">
              <mc:Choice xmlns:v="urn:schemas-microsoft-com:vml" Requires="v">
                <p:oleObj spid="_x0000_s387356" name="Equation" r:id="rId7" imgW="164880" imgH="177480" progId="Equation.3">
                  <p:embed/>
                </p:oleObj>
              </mc:Choice>
              <mc:Fallback>
                <p:oleObj name="Equation" r:id="rId7" imgW="164880" imgH="17748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3933825"/>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7095" name="Object 7"/>
          <p:cNvGraphicFramePr>
            <a:graphicFrameLocks noChangeAspect="1"/>
          </p:cNvGraphicFramePr>
          <p:nvPr/>
        </p:nvGraphicFramePr>
        <p:xfrm>
          <a:off x="8001000" y="1330325"/>
          <a:ext cx="365125" cy="393700"/>
        </p:xfrm>
        <a:graphic>
          <a:graphicData uri="http://schemas.openxmlformats.org/presentationml/2006/ole">
            <mc:AlternateContent xmlns:mc="http://schemas.openxmlformats.org/markup-compatibility/2006">
              <mc:Choice xmlns:v="urn:schemas-microsoft-com:vml" Requires="v">
                <p:oleObj spid="_x0000_s387357" name="Equation" r:id="rId8" imgW="164880" imgH="177480" progId="Equation.3">
                  <p:embed/>
                </p:oleObj>
              </mc:Choice>
              <mc:Fallback>
                <p:oleObj name="Equation" r:id="rId8" imgW="164880" imgH="177480" progId="Equation.3">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01000" y="1330325"/>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7096" name="Object 8"/>
          <p:cNvGraphicFramePr>
            <a:graphicFrameLocks noChangeAspect="1"/>
          </p:cNvGraphicFramePr>
          <p:nvPr/>
        </p:nvGraphicFramePr>
        <p:xfrm>
          <a:off x="2895600" y="2133600"/>
          <a:ext cx="365125" cy="393700"/>
        </p:xfrm>
        <a:graphic>
          <a:graphicData uri="http://schemas.openxmlformats.org/presentationml/2006/ole">
            <mc:AlternateContent xmlns:mc="http://schemas.openxmlformats.org/markup-compatibility/2006">
              <mc:Choice xmlns:v="urn:schemas-microsoft-com:vml" Requires="v">
                <p:oleObj spid="_x0000_s387358" name="Equation" r:id="rId10" imgW="164880" imgH="177480" progId="Equation.3">
                  <p:embed/>
                </p:oleObj>
              </mc:Choice>
              <mc:Fallback>
                <p:oleObj name="Equation" r:id="rId10" imgW="164880" imgH="177480" progId="Equation.3">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5600" y="2133600"/>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7097" name="Object 9"/>
          <p:cNvGraphicFramePr>
            <a:graphicFrameLocks noChangeAspect="1"/>
          </p:cNvGraphicFramePr>
          <p:nvPr/>
        </p:nvGraphicFramePr>
        <p:xfrm>
          <a:off x="2667000" y="2790825"/>
          <a:ext cx="365125" cy="393700"/>
        </p:xfrm>
        <a:graphic>
          <a:graphicData uri="http://schemas.openxmlformats.org/presentationml/2006/ole">
            <mc:AlternateContent xmlns:mc="http://schemas.openxmlformats.org/markup-compatibility/2006">
              <mc:Choice xmlns:v="urn:schemas-microsoft-com:vml" Requires="v">
                <p:oleObj spid="_x0000_s387359" name="Equation" r:id="rId11" imgW="164880" imgH="177480" progId="Equation.3">
                  <p:embed/>
                </p:oleObj>
              </mc:Choice>
              <mc:Fallback>
                <p:oleObj name="Equation" r:id="rId11" imgW="164880" imgH="177480" progId="Equation.3">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2790825"/>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7098" name="Object 10"/>
          <p:cNvGraphicFramePr>
            <a:graphicFrameLocks noChangeAspect="1"/>
          </p:cNvGraphicFramePr>
          <p:nvPr/>
        </p:nvGraphicFramePr>
        <p:xfrm>
          <a:off x="3962400" y="2790825"/>
          <a:ext cx="365125" cy="393700"/>
        </p:xfrm>
        <a:graphic>
          <a:graphicData uri="http://schemas.openxmlformats.org/presentationml/2006/ole">
            <mc:AlternateContent xmlns:mc="http://schemas.openxmlformats.org/markup-compatibility/2006">
              <mc:Choice xmlns:v="urn:schemas-microsoft-com:vml" Requires="v">
                <p:oleObj spid="_x0000_s387360" name="Equation" r:id="rId12" imgW="164880" imgH="177480" progId="Equation.3">
                  <p:embed/>
                </p:oleObj>
              </mc:Choice>
              <mc:Fallback>
                <p:oleObj name="Equation" r:id="rId12" imgW="164880" imgH="17748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2790825"/>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7099" name="Object 11"/>
          <p:cNvGraphicFramePr>
            <a:graphicFrameLocks noChangeAspect="1"/>
          </p:cNvGraphicFramePr>
          <p:nvPr/>
        </p:nvGraphicFramePr>
        <p:xfrm>
          <a:off x="5257800" y="2790825"/>
          <a:ext cx="365125" cy="393700"/>
        </p:xfrm>
        <a:graphic>
          <a:graphicData uri="http://schemas.openxmlformats.org/presentationml/2006/ole">
            <mc:AlternateContent xmlns:mc="http://schemas.openxmlformats.org/markup-compatibility/2006">
              <mc:Choice xmlns:v="urn:schemas-microsoft-com:vml" Requires="v">
                <p:oleObj spid="_x0000_s387361" name="Equation" r:id="rId13" imgW="164880" imgH="177480" progId="Equation.3">
                  <p:embed/>
                </p:oleObj>
              </mc:Choice>
              <mc:Fallback>
                <p:oleObj name="Equation" r:id="rId13" imgW="164880" imgH="177480" progId="Equation.3">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2790825"/>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7100" name="Object 12"/>
          <p:cNvGraphicFramePr>
            <a:graphicFrameLocks noChangeAspect="1"/>
          </p:cNvGraphicFramePr>
          <p:nvPr/>
        </p:nvGraphicFramePr>
        <p:xfrm>
          <a:off x="2667000" y="3171825"/>
          <a:ext cx="365125" cy="393700"/>
        </p:xfrm>
        <a:graphic>
          <a:graphicData uri="http://schemas.openxmlformats.org/presentationml/2006/ole">
            <mc:AlternateContent xmlns:mc="http://schemas.openxmlformats.org/markup-compatibility/2006">
              <mc:Choice xmlns:v="urn:schemas-microsoft-com:vml" Requires="v">
                <p:oleObj spid="_x0000_s387362" name="Equation" r:id="rId14" imgW="164880" imgH="177480" progId="Equation.3">
                  <p:embed/>
                </p:oleObj>
              </mc:Choice>
              <mc:Fallback>
                <p:oleObj name="Equation" r:id="rId14" imgW="164880" imgH="177480" progId="Equation.3">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3171825"/>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7101" name="Object 13"/>
          <p:cNvGraphicFramePr>
            <a:graphicFrameLocks noChangeAspect="1"/>
          </p:cNvGraphicFramePr>
          <p:nvPr/>
        </p:nvGraphicFramePr>
        <p:xfrm>
          <a:off x="3962400" y="3171825"/>
          <a:ext cx="365125" cy="393700"/>
        </p:xfrm>
        <a:graphic>
          <a:graphicData uri="http://schemas.openxmlformats.org/presentationml/2006/ole">
            <mc:AlternateContent xmlns:mc="http://schemas.openxmlformats.org/markup-compatibility/2006">
              <mc:Choice xmlns:v="urn:schemas-microsoft-com:vml" Requires="v">
                <p:oleObj spid="_x0000_s387363" name="Equation" r:id="rId15" imgW="164880" imgH="177480" progId="Equation.3">
                  <p:embed/>
                </p:oleObj>
              </mc:Choice>
              <mc:Fallback>
                <p:oleObj name="Equation" r:id="rId15" imgW="164880" imgH="177480" progId="Equation.3">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3171825"/>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7102" name="Object 14"/>
          <p:cNvGraphicFramePr>
            <a:graphicFrameLocks noChangeAspect="1"/>
          </p:cNvGraphicFramePr>
          <p:nvPr/>
        </p:nvGraphicFramePr>
        <p:xfrm>
          <a:off x="5257800" y="3171825"/>
          <a:ext cx="365125" cy="393700"/>
        </p:xfrm>
        <a:graphic>
          <a:graphicData uri="http://schemas.openxmlformats.org/presentationml/2006/ole">
            <mc:AlternateContent xmlns:mc="http://schemas.openxmlformats.org/markup-compatibility/2006">
              <mc:Choice xmlns:v="urn:schemas-microsoft-com:vml" Requires="v">
                <p:oleObj spid="_x0000_s387364" name="Equation" r:id="rId16" imgW="164880" imgH="177480" progId="Equation.3">
                  <p:embed/>
                </p:oleObj>
              </mc:Choice>
              <mc:Fallback>
                <p:oleObj name="Equation" r:id="rId16" imgW="164880" imgH="177480" progId="Equation.3">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3171825"/>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7103" name="Object 15"/>
          <p:cNvGraphicFramePr>
            <a:graphicFrameLocks noChangeAspect="1"/>
          </p:cNvGraphicFramePr>
          <p:nvPr/>
        </p:nvGraphicFramePr>
        <p:xfrm>
          <a:off x="2667000" y="3552825"/>
          <a:ext cx="365125" cy="393700"/>
        </p:xfrm>
        <a:graphic>
          <a:graphicData uri="http://schemas.openxmlformats.org/presentationml/2006/ole">
            <mc:AlternateContent xmlns:mc="http://schemas.openxmlformats.org/markup-compatibility/2006">
              <mc:Choice xmlns:v="urn:schemas-microsoft-com:vml" Requires="v">
                <p:oleObj spid="_x0000_s387365" name="Equation" r:id="rId17" imgW="164880" imgH="177480" progId="Equation.3">
                  <p:embed/>
                </p:oleObj>
              </mc:Choice>
              <mc:Fallback>
                <p:oleObj name="Equation" r:id="rId17" imgW="164880" imgH="177480" progId="Equation.3">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3552825"/>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7104" name="Object 16"/>
          <p:cNvGraphicFramePr>
            <a:graphicFrameLocks noChangeAspect="1"/>
          </p:cNvGraphicFramePr>
          <p:nvPr/>
        </p:nvGraphicFramePr>
        <p:xfrm>
          <a:off x="3962400" y="3552825"/>
          <a:ext cx="365125" cy="393700"/>
        </p:xfrm>
        <a:graphic>
          <a:graphicData uri="http://schemas.openxmlformats.org/presentationml/2006/ole">
            <mc:AlternateContent xmlns:mc="http://schemas.openxmlformats.org/markup-compatibility/2006">
              <mc:Choice xmlns:v="urn:schemas-microsoft-com:vml" Requires="v">
                <p:oleObj spid="_x0000_s387366" name="Equation" r:id="rId18" imgW="164880" imgH="177480" progId="Equation.3">
                  <p:embed/>
                </p:oleObj>
              </mc:Choice>
              <mc:Fallback>
                <p:oleObj name="Equation" r:id="rId18" imgW="164880" imgH="177480" progId="Equation.3">
                  <p:embed/>
                  <p:pic>
                    <p:nvPicPr>
                      <p:cNvPr id="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3552825"/>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7105" name="Object 17"/>
          <p:cNvGraphicFramePr>
            <a:graphicFrameLocks noChangeAspect="1"/>
          </p:cNvGraphicFramePr>
          <p:nvPr/>
        </p:nvGraphicFramePr>
        <p:xfrm>
          <a:off x="5257800" y="3552825"/>
          <a:ext cx="365125" cy="393700"/>
        </p:xfrm>
        <a:graphic>
          <a:graphicData uri="http://schemas.openxmlformats.org/presentationml/2006/ole">
            <mc:AlternateContent xmlns:mc="http://schemas.openxmlformats.org/markup-compatibility/2006">
              <mc:Choice xmlns:v="urn:schemas-microsoft-com:vml" Requires="v">
                <p:oleObj spid="_x0000_s387367" name="Equation" r:id="rId19" imgW="164880" imgH="177480" progId="Equation.3">
                  <p:embed/>
                </p:oleObj>
              </mc:Choice>
              <mc:Fallback>
                <p:oleObj name="Equation" r:id="rId19" imgW="164880" imgH="177480" progId="Equation.3">
                  <p:embed/>
                  <p:pic>
                    <p:nvPicPr>
                      <p:cNvPr id="0"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3552825"/>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8"/>
          <p:cNvGrpSpPr>
            <a:grpSpLocks/>
          </p:cNvGrpSpPr>
          <p:nvPr/>
        </p:nvGrpSpPr>
        <p:grpSpPr bwMode="auto">
          <a:xfrm>
            <a:off x="914400" y="4648200"/>
            <a:ext cx="76200" cy="1524000"/>
            <a:chOff x="624" y="2928"/>
            <a:chExt cx="48" cy="960"/>
          </a:xfrm>
        </p:grpSpPr>
        <p:sp>
          <p:nvSpPr>
            <p:cNvPr id="217107" name="Line 19"/>
            <p:cNvSpPr>
              <a:spLocks noChangeShapeType="1"/>
            </p:cNvSpPr>
            <p:nvPr/>
          </p:nvSpPr>
          <p:spPr bwMode="auto">
            <a:xfrm>
              <a:off x="624" y="2976"/>
              <a:ext cx="0" cy="864"/>
            </a:xfrm>
            <a:prstGeom prst="line">
              <a:avLst/>
            </a:prstGeom>
            <a:noFill/>
            <a:ln w="12700">
              <a:solidFill>
                <a:srgbClr val="000000"/>
              </a:solidFill>
              <a:round/>
              <a:headEnd/>
              <a:tailEnd/>
            </a:ln>
            <a:effectLst/>
          </p:spPr>
          <p:txBody>
            <a:bodyPr/>
            <a:lstStyle/>
            <a:p>
              <a:endParaRPr lang="zh-CN" altLang="en-US"/>
            </a:p>
          </p:txBody>
        </p:sp>
        <p:sp>
          <p:nvSpPr>
            <p:cNvPr id="217108" name="Line 20"/>
            <p:cNvSpPr>
              <a:spLocks noChangeShapeType="1"/>
            </p:cNvSpPr>
            <p:nvPr/>
          </p:nvSpPr>
          <p:spPr bwMode="auto">
            <a:xfrm>
              <a:off x="624" y="3840"/>
              <a:ext cx="48" cy="48"/>
            </a:xfrm>
            <a:prstGeom prst="line">
              <a:avLst/>
            </a:prstGeom>
            <a:noFill/>
            <a:ln w="12700">
              <a:solidFill>
                <a:srgbClr val="000000"/>
              </a:solidFill>
              <a:round/>
              <a:headEnd/>
              <a:tailEnd/>
            </a:ln>
            <a:effectLst/>
          </p:spPr>
          <p:txBody>
            <a:bodyPr/>
            <a:lstStyle/>
            <a:p>
              <a:endParaRPr lang="zh-CN" altLang="en-US"/>
            </a:p>
          </p:txBody>
        </p:sp>
        <p:sp>
          <p:nvSpPr>
            <p:cNvPr id="217109" name="Line 21"/>
            <p:cNvSpPr>
              <a:spLocks noChangeShapeType="1"/>
            </p:cNvSpPr>
            <p:nvPr/>
          </p:nvSpPr>
          <p:spPr bwMode="auto">
            <a:xfrm flipV="1">
              <a:off x="624" y="2928"/>
              <a:ext cx="48" cy="48"/>
            </a:xfrm>
            <a:prstGeom prst="line">
              <a:avLst/>
            </a:prstGeom>
            <a:noFill/>
            <a:ln w="12700">
              <a:solidFill>
                <a:srgbClr val="000000"/>
              </a:solidFill>
              <a:round/>
              <a:headEnd/>
              <a:tailEnd/>
            </a:ln>
            <a:effectLst/>
          </p:spPr>
          <p:txBody>
            <a:bodyPr/>
            <a:lstStyle/>
            <a:p>
              <a:endParaRPr lang="zh-CN" altLang="en-US"/>
            </a:p>
          </p:txBody>
        </p:sp>
      </p:grpSp>
      <p:grpSp>
        <p:nvGrpSpPr>
          <p:cNvPr id="3" name="Group 22"/>
          <p:cNvGrpSpPr>
            <a:grpSpLocks/>
          </p:cNvGrpSpPr>
          <p:nvPr/>
        </p:nvGrpSpPr>
        <p:grpSpPr bwMode="auto">
          <a:xfrm>
            <a:off x="1447800" y="4662488"/>
            <a:ext cx="76200" cy="1509712"/>
            <a:chOff x="912" y="2937"/>
            <a:chExt cx="48" cy="951"/>
          </a:xfrm>
        </p:grpSpPr>
        <p:sp>
          <p:nvSpPr>
            <p:cNvPr id="217111" name="Line 23"/>
            <p:cNvSpPr>
              <a:spLocks noChangeShapeType="1"/>
            </p:cNvSpPr>
            <p:nvPr/>
          </p:nvSpPr>
          <p:spPr bwMode="auto">
            <a:xfrm>
              <a:off x="960" y="2985"/>
              <a:ext cx="0" cy="864"/>
            </a:xfrm>
            <a:prstGeom prst="line">
              <a:avLst/>
            </a:prstGeom>
            <a:noFill/>
            <a:ln w="12700">
              <a:solidFill>
                <a:srgbClr val="000000"/>
              </a:solidFill>
              <a:round/>
              <a:headEnd/>
              <a:tailEnd/>
            </a:ln>
            <a:effectLst/>
          </p:spPr>
          <p:txBody>
            <a:bodyPr/>
            <a:lstStyle/>
            <a:p>
              <a:endParaRPr lang="zh-CN" altLang="en-US"/>
            </a:p>
          </p:txBody>
        </p:sp>
        <p:sp>
          <p:nvSpPr>
            <p:cNvPr id="217112" name="Line 24"/>
            <p:cNvSpPr>
              <a:spLocks noChangeShapeType="1"/>
            </p:cNvSpPr>
            <p:nvPr/>
          </p:nvSpPr>
          <p:spPr bwMode="auto">
            <a:xfrm>
              <a:off x="912" y="2937"/>
              <a:ext cx="48" cy="48"/>
            </a:xfrm>
            <a:prstGeom prst="line">
              <a:avLst/>
            </a:prstGeom>
            <a:noFill/>
            <a:ln w="12700">
              <a:solidFill>
                <a:srgbClr val="000000"/>
              </a:solidFill>
              <a:round/>
              <a:headEnd/>
              <a:tailEnd/>
            </a:ln>
            <a:effectLst/>
          </p:spPr>
          <p:txBody>
            <a:bodyPr/>
            <a:lstStyle/>
            <a:p>
              <a:endParaRPr lang="zh-CN" altLang="en-US"/>
            </a:p>
          </p:txBody>
        </p:sp>
        <p:sp>
          <p:nvSpPr>
            <p:cNvPr id="217113" name="Line 25"/>
            <p:cNvSpPr>
              <a:spLocks noChangeShapeType="1"/>
            </p:cNvSpPr>
            <p:nvPr/>
          </p:nvSpPr>
          <p:spPr bwMode="auto">
            <a:xfrm flipV="1">
              <a:off x="912" y="3840"/>
              <a:ext cx="48" cy="48"/>
            </a:xfrm>
            <a:prstGeom prst="line">
              <a:avLst/>
            </a:prstGeom>
            <a:noFill/>
            <a:ln w="12700">
              <a:solidFill>
                <a:srgbClr val="000000"/>
              </a:solidFill>
              <a:round/>
              <a:headEnd/>
              <a:tailEnd/>
            </a:ln>
            <a:effectLst/>
          </p:spPr>
          <p:txBody>
            <a:bodyPr/>
            <a:lstStyle/>
            <a:p>
              <a:endParaRPr lang="zh-CN" altLang="en-US"/>
            </a:p>
          </p:txBody>
        </p:sp>
      </p:grpSp>
      <p:grpSp>
        <p:nvGrpSpPr>
          <p:cNvPr id="4" name="Group 26"/>
          <p:cNvGrpSpPr>
            <a:grpSpLocks/>
          </p:cNvGrpSpPr>
          <p:nvPr/>
        </p:nvGrpSpPr>
        <p:grpSpPr bwMode="auto">
          <a:xfrm>
            <a:off x="4343400" y="4648200"/>
            <a:ext cx="76200" cy="1524000"/>
            <a:chOff x="624" y="2928"/>
            <a:chExt cx="48" cy="960"/>
          </a:xfrm>
        </p:grpSpPr>
        <p:sp>
          <p:nvSpPr>
            <p:cNvPr id="217115" name="Line 27"/>
            <p:cNvSpPr>
              <a:spLocks noChangeShapeType="1"/>
            </p:cNvSpPr>
            <p:nvPr/>
          </p:nvSpPr>
          <p:spPr bwMode="auto">
            <a:xfrm>
              <a:off x="624" y="2976"/>
              <a:ext cx="0" cy="864"/>
            </a:xfrm>
            <a:prstGeom prst="line">
              <a:avLst/>
            </a:prstGeom>
            <a:noFill/>
            <a:ln w="12700">
              <a:solidFill>
                <a:srgbClr val="000000"/>
              </a:solidFill>
              <a:round/>
              <a:headEnd/>
              <a:tailEnd/>
            </a:ln>
            <a:effectLst/>
          </p:spPr>
          <p:txBody>
            <a:bodyPr/>
            <a:lstStyle/>
            <a:p>
              <a:endParaRPr lang="zh-CN" altLang="en-US"/>
            </a:p>
          </p:txBody>
        </p:sp>
        <p:sp>
          <p:nvSpPr>
            <p:cNvPr id="217116" name="Line 28"/>
            <p:cNvSpPr>
              <a:spLocks noChangeShapeType="1"/>
            </p:cNvSpPr>
            <p:nvPr/>
          </p:nvSpPr>
          <p:spPr bwMode="auto">
            <a:xfrm>
              <a:off x="624" y="3840"/>
              <a:ext cx="48" cy="48"/>
            </a:xfrm>
            <a:prstGeom prst="line">
              <a:avLst/>
            </a:prstGeom>
            <a:noFill/>
            <a:ln w="12700">
              <a:solidFill>
                <a:srgbClr val="000000"/>
              </a:solidFill>
              <a:round/>
              <a:headEnd/>
              <a:tailEnd/>
            </a:ln>
            <a:effectLst/>
          </p:spPr>
          <p:txBody>
            <a:bodyPr/>
            <a:lstStyle/>
            <a:p>
              <a:endParaRPr lang="zh-CN" altLang="en-US"/>
            </a:p>
          </p:txBody>
        </p:sp>
        <p:sp>
          <p:nvSpPr>
            <p:cNvPr id="217117" name="Line 29"/>
            <p:cNvSpPr>
              <a:spLocks noChangeShapeType="1"/>
            </p:cNvSpPr>
            <p:nvPr/>
          </p:nvSpPr>
          <p:spPr bwMode="auto">
            <a:xfrm flipV="1">
              <a:off x="624" y="2928"/>
              <a:ext cx="48" cy="48"/>
            </a:xfrm>
            <a:prstGeom prst="line">
              <a:avLst/>
            </a:prstGeom>
            <a:noFill/>
            <a:ln w="12700">
              <a:solidFill>
                <a:srgbClr val="000000"/>
              </a:solidFill>
              <a:round/>
              <a:headEnd/>
              <a:tailEnd/>
            </a:ln>
            <a:effectLst/>
          </p:spPr>
          <p:txBody>
            <a:bodyPr/>
            <a:lstStyle/>
            <a:p>
              <a:endParaRPr lang="zh-CN" altLang="en-US"/>
            </a:p>
          </p:txBody>
        </p:sp>
      </p:grpSp>
      <p:grpSp>
        <p:nvGrpSpPr>
          <p:cNvPr id="5" name="Group 30"/>
          <p:cNvGrpSpPr>
            <a:grpSpLocks/>
          </p:cNvGrpSpPr>
          <p:nvPr/>
        </p:nvGrpSpPr>
        <p:grpSpPr bwMode="auto">
          <a:xfrm>
            <a:off x="4038600" y="4648200"/>
            <a:ext cx="76200" cy="1509713"/>
            <a:chOff x="912" y="2937"/>
            <a:chExt cx="48" cy="951"/>
          </a:xfrm>
        </p:grpSpPr>
        <p:sp>
          <p:nvSpPr>
            <p:cNvPr id="217119" name="Line 31"/>
            <p:cNvSpPr>
              <a:spLocks noChangeShapeType="1"/>
            </p:cNvSpPr>
            <p:nvPr/>
          </p:nvSpPr>
          <p:spPr bwMode="auto">
            <a:xfrm>
              <a:off x="960" y="2985"/>
              <a:ext cx="0" cy="864"/>
            </a:xfrm>
            <a:prstGeom prst="line">
              <a:avLst/>
            </a:prstGeom>
            <a:noFill/>
            <a:ln w="12700">
              <a:solidFill>
                <a:srgbClr val="000000"/>
              </a:solidFill>
              <a:round/>
              <a:headEnd/>
              <a:tailEnd/>
            </a:ln>
            <a:effectLst/>
          </p:spPr>
          <p:txBody>
            <a:bodyPr/>
            <a:lstStyle/>
            <a:p>
              <a:endParaRPr lang="zh-CN" altLang="en-US"/>
            </a:p>
          </p:txBody>
        </p:sp>
        <p:sp>
          <p:nvSpPr>
            <p:cNvPr id="217120" name="Line 32"/>
            <p:cNvSpPr>
              <a:spLocks noChangeShapeType="1"/>
            </p:cNvSpPr>
            <p:nvPr/>
          </p:nvSpPr>
          <p:spPr bwMode="auto">
            <a:xfrm>
              <a:off x="912" y="2937"/>
              <a:ext cx="48" cy="48"/>
            </a:xfrm>
            <a:prstGeom prst="line">
              <a:avLst/>
            </a:prstGeom>
            <a:noFill/>
            <a:ln w="12700">
              <a:solidFill>
                <a:srgbClr val="000000"/>
              </a:solidFill>
              <a:round/>
              <a:headEnd/>
              <a:tailEnd/>
            </a:ln>
            <a:effectLst/>
          </p:spPr>
          <p:txBody>
            <a:bodyPr/>
            <a:lstStyle/>
            <a:p>
              <a:endParaRPr lang="zh-CN" altLang="en-US"/>
            </a:p>
          </p:txBody>
        </p:sp>
        <p:sp>
          <p:nvSpPr>
            <p:cNvPr id="217121" name="Line 33"/>
            <p:cNvSpPr>
              <a:spLocks noChangeShapeType="1"/>
            </p:cNvSpPr>
            <p:nvPr/>
          </p:nvSpPr>
          <p:spPr bwMode="auto">
            <a:xfrm flipV="1">
              <a:off x="912" y="3840"/>
              <a:ext cx="48" cy="48"/>
            </a:xfrm>
            <a:prstGeom prst="line">
              <a:avLst/>
            </a:prstGeom>
            <a:noFill/>
            <a:ln w="12700">
              <a:solidFill>
                <a:srgbClr val="000000"/>
              </a:solidFill>
              <a:round/>
              <a:headEnd/>
              <a:tailEnd/>
            </a:ln>
            <a:effectLst/>
          </p:spPr>
          <p:txBody>
            <a:bodyPr/>
            <a:lstStyle/>
            <a:p>
              <a:endParaRPr lang="zh-CN" altLang="en-US"/>
            </a:p>
          </p:txBody>
        </p:sp>
      </p:grpSp>
      <p:grpSp>
        <p:nvGrpSpPr>
          <p:cNvPr id="6" name="Group 34"/>
          <p:cNvGrpSpPr>
            <a:grpSpLocks/>
          </p:cNvGrpSpPr>
          <p:nvPr/>
        </p:nvGrpSpPr>
        <p:grpSpPr bwMode="auto">
          <a:xfrm>
            <a:off x="4800600" y="4648200"/>
            <a:ext cx="76200" cy="1509713"/>
            <a:chOff x="912" y="2937"/>
            <a:chExt cx="48" cy="951"/>
          </a:xfrm>
        </p:grpSpPr>
        <p:sp>
          <p:nvSpPr>
            <p:cNvPr id="217123" name="Line 35"/>
            <p:cNvSpPr>
              <a:spLocks noChangeShapeType="1"/>
            </p:cNvSpPr>
            <p:nvPr/>
          </p:nvSpPr>
          <p:spPr bwMode="auto">
            <a:xfrm>
              <a:off x="960" y="2985"/>
              <a:ext cx="0" cy="864"/>
            </a:xfrm>
            <a:prstGeom prst="line">
              <a:avLst/>
            </a:prstGeom>
            <a:noFill/>
            <a:ln w="12700">
              <a:solidFill>
                <a:srgbClr val="000000"/>
              </a:solidFill>
              <a:round/>
              <a:headEnd/>
              <a:tailEnd/>
            </a:ln>
            <a:effectLst/>
          </p:spPr>
          <p:txBody>
            <a:bodyPr/>
            <a:lstStyle/>
            <a:p>
              <a:endParaRPr lang="zh-CN" altLang="en-US"/>
            </a:p>
          </p:txBody>
        </p:sp>
        <p:sp>
          <p:nvSpPr>
            <p:cNvPr id="217124" name="Line 36"/>
            <p:cNvSpPr>
              <a:spLocks noChangeShapeType="1"/>
            </p:cNvSpPr>
            <p:nvPr/>
          </p:nvSpPr>
          <p:spPr bwMode="auto">
            <a:xfrm>
              <a:off x="912" y="2937"/>
              <a:ext cx="48" cy="48"/>
            </a:xfrm>
            <a:prstGeom prst="line">
              <a:avLst/>
            </a:prstGeom>
            <a:noFill/>
            <a:ln w="12700">
              <a:solidFill>
                <a:srgbClr val="000000"/>
              </a:solidFill>
              <a:round/>
              <a:headEnd/>
              <a:tailEnd/>
            </a:ln>
            <a:effectLst/>
          </p:spPr>
          <p:txBody>
            <a:bodyPr/>
            <a:lstStyle/>
            <a:p>
              <a:endParaRPr lang="zh-CN" altLang="en-US"/>
            </a:p>
          </p:txBody>
        </p:sp>
        <p:sp>
          <p:nvSpPr>
            <p:cNvPr id="217125" name="Line 37"/>
            <p:cNvSpPr>
              <a:spLocks noChangeShapeType="1"/>
            </p:cNvSpPr>
            <p:nvPr/>
          </p:nvSpPr>
          <p:spPr bwMode="auto">
            <a:xfrm flipV="1">
              <a:off x="912" y="3840"/>
              <a:ext cx="48" cy="48"/>
            </a:xfrm>
            <a:prstGeom prst="line">
              <a:avLst/>
            </a:prstGeom>
            <a:noFill/>
            <a:ln w="12700">
              <a:solidFill>
                <a:srgbClr val="000000"/>
              </a:solidFill>
              <a:round/>
              <a:headEnd/>
              <a:tailEnd/>
            </a:ln>
            <a:effectLst/>
          </p:spPr>
          <p:txBody>
            <a:bodyPr/>
            <a:lstStyle/>
            <a:p>
              <a:endParaRPr lang="zh-CN" altLang="en-US"/>
            </a:p>
          </p:txBody>
        </p:sp>
      </p:grpSp>
      <p:grpSp>
        <p:nvGrpSpPr>
          <p:cNvPr id="7" name="Group 38"/>
          <p:cNvGrpSpPr>
            <a:grpSpLocks/>
          </p:cNvGrpSpPr>
          <p:nvPr/>
        </p:nvGrpSpPr>
        <p:grpSpPr bwMode="auto">
          <a:xfrm>
            <a:off x="1981200" y="4648200"/>
            <a:ext cx="76200" cy="1524000"/>
            <a:chOff x="624" y="2928"/>
            <a:chExt cx="48" cy="960"/>
          </a:xfrm>
        </p:grpSpPr>
        <p:sp>
          <p:nvSpPr>
            <p:cNvPr id="217127" name="Line 39"/>
            <p:cNvSpPr>
              <a:spLocks noChangeShapeType="1"/>
            </p:cNvSpPr>
            <p:nvPr/>
          </p:nvSpPr>
          <p:spPr bwMode="auto">
            <a:xfrm>
              <a:off x="624" y="2976"/>
              <a:ext cx="0" cy="864"/>
            </a:xfrm>
            <a:prstGeom prst="line">
              <a:avLst/>
            </a:prstGeom>
            <a:noFill/>
            <a:ln w="12700">
              <a:solidFill>
                <a:srgbClr val="000000"/>
              </a:solidFill>
              <a:round/>
              <a:headEnd/>
              <a:tailEnd/>
            </a:ln>
            <a:effectLst/>
          </p:spPr>
          <p:txBody>
            <a:bodyPr/>
            <a:lstStyle/>
            <a:p>
              <a:endParaRPr lang="zh-CN" altLang="en-US"/>
            </a:p>
          </p:txBody>
        </p:sp>
        <p:sp>
          <p:nvSpPr>
            <p:cNvPr id="217128" name="Line 40"/>
            <p:cNvSpPr>
              <a:spLocks noChangeShapeType="1"/>
            </p:cNvSpPr>
            <p:nvPr/>
          </p:nvSpPr>
          <p:spPr bwMode="auto">
            <a:xfrm>
              <a:off x="624" y="3840"/>
              <a:ext cx="48" cy="48"/>
            </a:xfrm>
            <a:prstGeom prst="line">
              <a:avLst/>
            </a:prstGeom>
            <a:noFill/>
            <a:ln w="12700">
              <a:solidFill>
                <a:srgbClr val="000000"/>
              </a:solidFill>
              <a:round/>
              <a:headEnd/>
              <a:tailEnd/>
            </a:ln>
            <a:effectLst/>
          </p:spPr>
          <p:txBody>
            <a:bodyPr/>
            <a:lstStyle/>
            <a:p>
              <a:endParaRPr lang="zh-CN" altLang="en-US"/>
            </a:p>
          </p:txBody>
        </p:sp>
        <p:sp>
          <p:nvSpPr>
            <p:cNvPr id="217129" name="Line 41"/>
            <p:cNvSpPr>
              <a:spLocks noChangeShapeType="1"/>
            </p:cNvSpPr>
            <p:nvPr/>
          </p:nvSpPr>
          <p:spPr bwMode="auto">
            <a:xfrm flipV="1">
              <a:off x="624" y="2928"/>
              <a:ext cx="48" cy="48"/>
            </a:xfrm>
            <a:prstGeom prst="line">
              <a:avLst/>
            </a:prstGeom>
            <a:noFill/>
            <a:ln w="12700">
              <a:solidFill>
                <a:srgbClr val="000000"/>
              </a:solidFill>
              <a:round/>
              <a:headEnd/>
              <a:tailEnd/>
            </a:ln>
            <a:effectLst/>
          </p:spPr>
          <p:txBody>
            <a:bodyPr/>
            <a:lstStyle/>
            <a:p>
              <a:endParaRPr lang="zh-CN" altLang="en-US"/>
            </a:p>
          </p:txBody>
        </p:sp>
      </p:grpSp>
      <p:sp>
        <p:nvSpPr>
          <p:cNvPr id="217130" name="Text Box 42"/>
          <p:cNvSpPr txBox="1">
            <a:spLocks noChangeArrowheads="1"/>
          </p:cNvSpPr>
          <p:nvPr/>
        </p:nvSpPr>
        <p:spPr bwMode="auto">
          <a:xfrm>
            <a:off x="596900" y="774700"/>
            <a:ext cx="8547100" cy="5632311"/>
          </a:xfrm>
          <a:prstGeom prst="rect">
            <a:avLst/>
          </a:prstGeom>
          <a:solidFill>
            <a:srgbClr val="CCFFFF"/>
          </a:solidFill>
          <a:ln w="9525">
            <a:noFill/>
            <a:miter lim="800000"/>
            <a:headEnd/>
            <a:tailEnd/>
          </a:ln>
          <a:effectLst/>
        </p:spPr>
        <p:txBody>
          <a:bodyPr>
            <a:spAutoFit/>
          </a:bodyPr>
          <a:lstStyle/>
          <a:p>
            <a:r>
              <a:rPr kumimoji="1" lang="en-US" altLang="zh-CN" sz="2400" dirty="0">
                <a:latin typeface="楷体_GB2312" pitchFamily="49" charset="-122"/>
                <a:ea typeface="楷体_GB2312" pitchFamily="49" charset="-122"/>
              </a:rPr>
              <a:t>   </a:t>
            </a:r>
            <a:r>
              <a:rPr kumimoji="1" lang="zh-CN" altLang="en-US" sz="2400" dirty="0">
                <a:latin typeface="楷体_GB2312" pitchFamily="49" charset="-122"/>
                <a:ea typeface="楷体_GB2312" pitchFamily="49" charset="-122"/>
              </a:rPr>
              <a:t>在</a:t>
            </a:r>
            <a:r>
              <a:rPr kumimoji="1" lang="en-US" altLang="zh-CN" sz="2400" dirty="0">
                <a:latin typeface="楷体_GB2312" pitchFamily="49" charset="-122"/>
                <a:ea typeface="楷体_GB2312" pitchFamily="49" charset="-122"/>
              </a:rPr>
              <a:t>AES</a:t>
            </a:r>
            <a:r>
              <a:rPr kumimoji="1" lang="zh-CN" altLang="en-US" sz="2400" dirty="0">
                <a:latin typeface="楷体_GB2312" pitchFamily="49" charset="-122"/>
                <a:ea typeface="楷体_GB2312" pitchFamily="49" charset="-122"/>
              </a:rPr>
              <a:t>中用模多项式</a:t>
            </a:r>
          </a:p>
          <a:p>
            <a:pPr algn="ctr"/>
            <a:r>
              <a:rPr kumimoji="1" lang="en-US" altLang="zh-CN" sz="2400" dirty="0">
                <a:latin typeface="楷体_GB2312" pitchFamily="49" charset="-122"/>
                <a:ea typeface="楷体_GB2312" pitchFamily="49" charset="-122"/>
              </a:rPr>
              <a:t>M(x)= x</a:t>
            </a:r>
            <a:r>
              <a:rPr kumimoji="1" lang="en-US" altLang="zh-CN" sz="2400" baseline="30000" dirty="0">
                <a:latin typeface="楷体_GB2312" pitchFamily="49" charset="-122"/>
                <a:ea typeface="楷体_GB2312" pitchFamily="49" charset="-122"/>
              </a:rPr>
              <a:t>4 </a:t>
            </a:r>
            <a:r>
              <a:rPr kumimoji="1" lang="en-US" altLang="zh-CN" sz="2400" dirty="0">
                <a:latin typeface="楷体_GB2312" pitchFamily="49" charset="-122"/>
                <a:ea typeface="楷体_GB2312" pitchFamily="49" charset="-122"/>
              </a:rPr>
              <a:t>+</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1</a:t>
            </a:r>
            <a:endParaRPr kumimoji="1" lang="en-US" altLang="zh-CN" sz="2400" baseline="-25000" dirty="0">
              <a:latin typeface="楷体_GB2312" pitchFamily="49" charset="-122"/>
              <a:ea typeface="楷体_GB2312" pitchFamily="49" charset="-122"/>
            </a:endParaRPr>
          </a:p>
          <a:p>
            <a:r>
              <a:rPr kumimoji="1" lang="en-US" altLang="zh-CN" sz="2400" dirty="0">
                <a:latin typeface="楷体_GB2312" pitchFamily="49" charset="-122"/>
                <a:ea typeface="楷体_GB2312" pitchFamily="49" charset="-122"/>
              </a:rPr>
              <a:t>AES</a:t>
            </a:r>
            <a:r>
              <a:rPr kumimoji="1" lang="zh-CN" altLang="en-US" sz="2400" dirty="0">
                <a:latin typeface="楷体_GB2312" pitchFamily="49" charset="-122"/>
                <a:ea typeface="楷体_GB2312" pitchFamily="49" charset="-122"/>
              </a:rPr>
              <a:t>中两个多项式的乘法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zh-CN" altLang="en-US" sz="2400" dirty="0">
                <a:latin typeface="楷体_GB2312" pitchFamily="49" charset="-122"/>
                <a:ea typeface="楷体_GB2312" pitchFamily="49" charset="-122"/>
              </a:rPr>
              <a:t>运算定义为模</a:t>
            </a:r>
            <a:r>
              <a:rPr kumimoji="1" lang="en-US" altLang="zh-CN" sz="2400" dirty="0">
                <a:latin typeface="楷体_GB2312" pitchFamily="49" charset="-122"/>
                <a:ea typeface="楷体_GB2312" pitchFamily="49" charset="-122"/>
              </a:rPr>
              <a:t>M</a:t>
            </a:r>
            <a:r>
              <a:rPr kumimoji="1" lang="zh-CN" altLang="en-US" sz="2400" dirty="0">
                <a:latin typeface="楷体_GB2312" pitchFamily="49" charset="-122"/>
                <a:ea typeface="楷体_GB2312" pitchFamily="49" charset="-122"/>
              </a:rPr>
              <a:t>（</a:t>
            </a:r>
            <a:r>
              <a:rPr kumimoji="1" lang="en-US" altLang="zh-CN" sz="2400" dirty="0">
                <a:latin typeface="楷体_GB2312" pitchFamily="49" charset="-122"/>
                <a:ea typeface="楷体_GB2312" pitchFamily="49" charset="-122"/>
              </a:rPr>
              <a:t>x</a:t>
            </a:r>
            <a:r>
              <a:rPr kumimoji="1" lang="zh-CN" altLang="en-US" sz="2400" dirty="0">
                <a:latin typeface="楷体_GB2312" pitchFamily="49" charset="-122"/>
                <a:ea typeface="楷体_GB2312" pitchFamily="49" charset="-122"/>
              </a:rPr>
              <a:t>）乘法，用  表示。</a:t>
            </a:r>
          </a:p>
          <a:p>
            <a:r>
              <a:rPr kumimoji="1" lang="zh-CN" altLang="en-US" sz="2400" dirty="0">
                <a:latin typeface="楷体_GB2312" pitchFamily="49" charset="-122"/>
                <a:ea typeface="楷体_GB2312" pitchFamily="49" charset="-122"/>
              </a:rPr>
              <a:t>    设</a:t>
            </a:r>
            <a:r>
              <a:rPr kumimoji="1" lang="en-US" altLang="zh-CN" sz="2400" dirty="0">
                <a:latin typeface="楷体_GB2312" pitchFamily="49" charset="-122"/>
                <a:ea typeface="楷体_GB2312" pitchFamily="49" charset="-122"/>
              </a:rPr>
              <a:t>d(x)= a(x)  b(x)= d</a:t>
            </a:r>
            <a:r>
              <a:rPr kumimoji="1" lang="en-US" altLang="zh-CN" sz="2400" baseline="-25000" dirty="0">
                <a:latin typeface="楷体_GB2312" pitchFamily="49" charset="-122"/>
                <a:ea typeface="楷体_GB2312" pitchFamily="49" charset="-122"/>
              </a:rPr>
              <a:t>3</a:t>
            </a:r>
            <a:r>
              <a:rPr kumimoji="1" lang="en-US" altLang="zh-CN" sz="2400" dirty="0">
                <a:latin typeface="楷体_GB2312" pitchFamily="49" charset="-122"/>
                <a:ea typeface="楷体_GB2312" pitchFamily="49" charset="-122"/>
              </a:rPr>
              <a:t>x</a:t>
            </a:r>
            <a:r>
              <a:rPr kumimoji="1" lang="en-US" altLang="zh-CN" sz="2400" baseline="30000" dirty="0">
                <a:latin typeface="楷体_GB2312" pitchFamily="49" charset="-122"/>
                <a:ea typeface="楷体_GB2312" pitchFamily="49" charset="-122"/>
              </a:rPr>
              <a:t>3</a:t>
            </a:r>
            <a:r>
              <a:rPr kumimoji="1" lang="en-US" altLang="zh-CN" sz="2400" dirty="0">
                <a:latin typeface="楷体_GB2312" pitchFamily="49" charset="-122"/>
                <a:ea typeface="楷体_GB2312" pitchFamily="49" charset="-122"/>
              </a:rPr>
              <a:t>+</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d</a:t>
            </a:r>
            <a:r>
              <a:rPr kumimoji="1" lang="en-US" altLang="zh-CN" sz="2400" baseline="-25000" dirty="0">
                <a:latin typeface="楷体_GB2312" pitchFamily="49" charset="-122"/>
                <a:ea typeface="楷体_GB2312" pitchFamily="49" charset="-122"/>
              </a:rPr>
              <a:t>2</a:t>
            </a:r>
            <a:r>
              <a:rPr kumimoji="1" lang="en-US" altLang="zh-CN" sz="2400" dirty="0">
                <a:latin typeface="楷体_GB2312" pitchFamily="49" charset="-122"/>
                <a:ea typeface="楷体_GB2312" pitchFamily="49" charset="-122"/>
              </a:rPr>
              <a:t>x</a:t>
            </a:r>
            <a:r>
              <a:rPr kumimoji="1" lang="en-US" altLang="zh-CN" sz="2400" baseline="30000" dirty="0">
                <a:latin typeface="楷体_GB2312" pitchFamily="49" charset="-122"/>
                <a:ea typeface="楷体_GB2312" pitchFamily="49" charset="-122"/>
              </a:rPr>
              <a:t>2</a:t>
            </a:r>
            <a:r>
              <a:rPr kumimoji="1" lang="en-US" altLang="zh-CN" sz="2400" dirty="0">
                <a:latin typeface="楷体_GB2312" pitchFamily="49" charset="-122"/>
                <a:ea typeface="楷体_GB2312" pitchFamily="49" charset="-122"/>
              </a:rPr>
              <a:t>+</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d</a:t>
            </a:r>
            <a:r>
              <a:rPr kumimoji="1" lang="en-US" altLang="zh-CN" sz="2400" baseline="-25000" dirty="0">
                <a:latin typeface="楷体_GB2312" pitchFamily="49" charset="-122"/>
                <a:ea typeface="楷体_GB2312" pitchFamily="49" charset="-122"/>
              </a:rPr>
              <a:t>1 </a:t>
            </a:r>
            <a:r>
              <a:rPr kumimoji="1" lang="en-US" altLang="zh-CN" sz="2400" dirty="0">
                <a:latin typeface="楷体_GB2312" pitchFamily="49" charset="-122"/>
                <a:ea typeface="楷体_GB2312" pitchFamily="49" charset="-122"/>
              </a:rPr>
              <a:t>x+</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d</a:t>
            </a:r>
            <a:r>
              <a:rPr kumimoji="1" lang="en-US" altLang="zh-CN" sz="2400" baseline="-25000" dirty="0">
                <a:latin typeface="楷体_GB2312" pitchFamily="49" charset="-122"/>
                <a:ea typeface="楷体_GB2312" pitchFamily="49" charset="-122"/>
              </a:rPr>
              <a:t>0</a:t>
            </a:r>
          </a:p>
          <a:p>
            <a:r>
              <a:rPr kumimoji="1" lang="zh-CN" altLang="en-US" sz="2400" dirty="0">
                <a:latin typeface="楷体_GB2312" pitchFamily="49" charset="-122"/>
                <a:ea typeface="楷体_GB2312" pitchFamily="49" charset="-122"/>
              </a:rPr>
              <a:t>则：</a:t>
            </a:r>
          </a:p>
          <a:p>
            <a:r>
              <a:rPr kumimoji="1" lang="zh-CN" altLang="en-US" sz="24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d</a:t>
            </a:r>
            <a:r>
              <a:rPr kumimoji="1" lang="en-US" altLang="zh-CN" sz="2400" baseline="-25000" dirty="0">
                <a:latin typeface="楷体_GB2312" pitchFamily="49" charset="-122"/>
                <a:ea typeface="楷体_GB2312" pitchFamily="49" charset="-122"/>
              </a:rPr>
              <a:t>0 </a:t>
            </a:r>
            <a:r>
              <a:rPr kumimoji="1" lang="en-US" altLang="zh-CN" sz="2400" dirty="0">
                <a:latin typeface="楷体_GB2312" pitchFamily="49" charset="-122"/>
                <a:ea typeface="楷体_GB2312" pitchFamily="49" charset="-122"/>
              </a:rPr>
              <a:t>= a</a:t>
            </a:r>
            <a:r>
              <a:rPr kumimoji="1" lang="en-US" altLang="zh-CN" sz="2400" baseline="-25000" dirty="0">
                <a:latin typeface="楷体_GB2312" pitchFamily="49" charset="-122"/>
                <a:ea typeface="楷体_GB2312" pitchFamily="49" charset="-122"/>
              </a:rPr>
              <a:t>0</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0    </a:t>
            </a:r>
            <a:r>
              <a:rPr kumimoji="1" lang="en-US" altLang="zh-CN" sz="2400" dirty="0">
                <a:latin typeface="楷体_GB2312" pitchFamily="49" charset="-122"/>
                <a:ea typeface="楷体_GB2312" pitchFamily="49" charset="-122"/>
              </a:rPr>
              <a:t>a</a:t>
            </a:r>
            <a:r>
              <a:rPr kumimoji="1" lang="en-US" altLang="zh-CN" sz="2400" baseline="-25000" dirty="0">
                <a:latin typeface="楷体_GB2312" pitchFamily="49" charset="-122"/>
                <a:ea typeface="楷体_GB2312" pitchFamily="49" charset="-122"/>
              </a:rPr>
              <a:t>3</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1    </a:t>
            </a:r>
            <a:r>
              <a:rPr kumimoji="1" lang="en-US" altLang="zh-CN" sz="2400" dirty="0">
                <a:latin typeface="楷体_GB2312" pitchFamily="49" charset="-122"/>
                <a:ea typeface="楷体_GB2312" pitchFamily="49" charset="-122"/>
              </a:rPr>
              <a:t>a</a:t>
            </a:r>
            <a:r>
              <a:rPr kumimoji="1" lang="en-US" altLang="zh-CN" sz="2400" baseline="-25000" dirty="0">
                <a:latin typeface="楷体_GB2312" pitchFamily="49" charset="-122"/>
                <a:ea typeface="楷体_GB2312" pitchFamily="49" charset="-122"/>
              </a:rPr>
              <a:t>2</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2    </a:t>
            </a:r>
            <a:r>
              <a:rPr kumimoji="1" lang="en-US" altLang="zh-CN" sz="2400" dirty="0">
                <a:latin typeface="楷体_GB2312" pitchFamily="49" charset="-122"/>
                <a:ea typeface="楷体_GB2312" pitchFamily="49" charset="-122"/>
              </a:rPr>
              <a:t>a</a:t>
            </a:r>
            <a:r>
              <a:rPr kumimoji="1" lang="en-US" altLang="zh-CN" sz="2400" baseline="-25000" dirty="0">
                <a:latin typeface="楷体_GB2312" pitchFamily="49" charset="-122"/>
                <a:ea typeface="楷体_GB2312" pitchFamily="49" charset="-122"/>
              </a:rPr>
              <a:t>1</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3</a:t>
            </a:r>
          </a:p>
          <a:p>
            <a:r>
              <a:rPr kumimoji="1" lang="en-US" altLang="zh-CN" sz="2400" dirty="0">
                <a:latin typeface="楷体_GB2312" pitchFamily="49" charset="-122"/>
                <a:ea typeface="楷体_GB2312" pitchFamily="49" charset="-122"/>
              </a:rPr>
              <a:t>    d</a:t>
            </a:r>
            <a:r>
              <a:rPr kumimoji="1" lang="en-US" altLang="zh-CN" sz="2400" baseline="-25000" dirty="0">
                <a:latin typeface="楷体_GB2312" pitchFamily="49" charset="-122"/>
                <a:ea typeface="楷体_GB2312" pitchFamily="49" charset="-122"/>
              </a:rPr>
              <a:t>1 </a:t>
            </a:r>
            <a:r>
              <a:rPr kumimoji="1" lang="en-US" altLang="zh-CN" sz="2400" dirty="0">
                <a:latin typeface="楷体_GB2312" pitchFamily="49" charset="-122"/>
                <a:ea typeface="楷体_GB2312" pitchFamily="49" charset="-122"/>
              </a:rPr>
              <a:t>= a</a:t>
            </a:r>
            <a:r>
              <a:rPr kumimoji="1" lang="en-US" altLang="zh-CN" sz="2400" baseline="-25000" dirty="0">
                <a:latin typeface="楷体_GB2312" pitchFamily="49" charset="-122"/>
                <a:ea typeface="楷体_GB2312" pitchFamily="49" charset="-122"/>
              </a:rPr>
              <a:t>1</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0    </a:t>
            </a:r>
            <a:r>
              <a:rPr kumimoji="1" lang="en-US" altLang="zh-CN" sz="2400" dirty="0">
                <a:latin typeface="楷体_GB2312" pitchFamily="49" charset="-122"/>
                <a:ea typeface="楷体_GB2312" pitchFamily="49" charset="-122"/>
              </a:rPr>
              <a:t>a</a:t>
            </a:r>
            <a:r>
              <a:rPr kumimoji="1" lang="en-US" altLang="zh-CN" sz="2400" baseline="-25000" dirty="0">
                <a:latin typeface="楷体_GB2312" pitchFamily="49" charset="-122"/>
                <a:ea typeface="楷体_GB2312" pitchFamily="49" charset="-122"/>
              </a:rPr>
              <a:t>0</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1    </a:t>
            </a:r>
            <a:r>
              <a:rPr kumimoji="1" lang="en-US" altLang="zh-CN" sz="2400" dirty="0">
                <a:latin typeface="楷体_GB2312" pitchFamily="49" charset="-122"/>
                <a:ea typeface="楷体_GB2312" pitchFamily="49" charset="-122"/>
              </a:rPr>
              <a:t>a</a:t>
            </a:r>
            <a:r>
              <a:rPr kumimoji="1" lang="en-US" altLang="zh-CN" sz="2400" baseline="-25000" dirty="0">
                <a:latin typeface="楷体_GB2312" pitchFamily="49" charset="-122"/>
                <a:ea typeface="楷体_GB2312" pitchFamily="49" charset="-122"/>
              </a:rPr>
              <a:t>3</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2    </a:t>
            </a:r>
            <a:r>
              <a:rPr kumimoji="1" lang="en-US" altLang="zh-CN" sz="2400" dirty="0">
                <a:latin typeface="楷体_GB2312" pitchFamily="49" charset="-122"/>
                <a:ea typeface="楷体_GB2312" pitchFamily="49" charset="-122"/>
              </a:rPr>
              <a:t>a</a:t>
            </a:r>
            <a:r>
              <a:rPr kumimoji="1" lang="en-US" altLang="zh-CN" sz="2400" baseline="-25000" dirty="0">
                <a:latin typeface="楷体_GB2312" pitchFamily="49" charset="-122"/>
                <a:ea typeface="楷体_GB2312" pitchFamily="49" charset="-122"/>
              </a:rPr>
              <a:t>2</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3</a:t>
            </a:r>
          </a:p>
          <a:p>
            <a:r>
              <a:rPr kumimoji="1" lang="en-US" altLang="zh-CN" sz="2400" dirty="0">
                <a:latin typeface="楷体_GB2312" pitchFamily="49" charset="-122"/>
                <a:ea typeface="楷体_GB2312" pitchFamily="49" charset="-122"/>
              </a:rPr>
              <a:t>    d</a:t>
            </a:r>
            <a:r>
              <a:rPr kumimoji="1" lang="en-US" altLang="zh-CN" sz="2400" baseline="-25000" dirty="0">
                <a:latin typeface="楷体_GB2312" pitchFamily="49" charset="-122"/>
                <a:ea typeface="楷体_GB2312" pitchFamily="49" charset="-122"/>
              </a:rPr>
              <a:t>2 </a:t>
            </a:r>
            <a:r>
              <a:rPr kumimoji="1" lang="en-US" altLang="zh-CN" sz="2400" dirty="0">
                <a:latin typeface="楷体_GB2312" pitchFamily="49" charset="-122"/>
                <a:ea typeface="楷体_GB2312" pitchFamily="49" charset="-122"/>
              </a:rPr>
              <a:t>= a</a:t>
            </a:r>
            <a:r>
              <a:rPr kumimoji="1" lang="en-US" altLang="zh-CN" sz="2400" baseline="-25000" dirty="0">
                <a:latin typeface="楷体_GB2312" pitchFamily="49" charset="-122"/>
                <a:ea typeface="楷体_GB2312" pitchFamily="49" charset="-122"/>
              </a:rPr>
              <a:t>2</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0    </a:t>
            </a:r>
            <a:r>
              <a:rPr kumimoji="1" lang="en-US" altLang="zh-CN" sz="2400" dirty="0">
                <a:latin typeface="楷体_GB2312" pitchFamily="49" charset="-122"/>
                <a:ea typeface="楷体_GB2312" pitchFamily="49" charset="-122"/>
              </a:rPr>
              <a:t>a</a:t>
            </a:r>
            <a:r>
              <a:rPr kumimoji="1" lang="en-US" altLang="zh-CN" sz="2400" baseline="-25000" dirty="0">
                <a:latin typeface="楷体_GB2312" pitchFamily="49" charset="-122"/>
                <a:ea typeface="楷体_GB2312" pitchFamily="49" charset="-122"/>
              </a:rPr>
              <a:t>1</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1    </a:t>
            </a:r>
            <a:r>
              <a:rPr kumimoji="1" lang="en-US" altLang="zh-CN" sz="2400" dirty="0">
                <a:latin typeface="楷体_GB2312" pitchFamily="49" charset="-122"/>
                <a:ea typeface="楷体_GB2312" pitchFamily="49" charset="-122"/>
              </a:rPr>
              <a:t>a</a:t>
            </a:r>
            <a:r>
              <a:rPr kumimoji="1" lang="en-US" altLang="zh-CN" sz="2400" baseline="-25000" dirty="0">
                <a:latin typeface="楷体_GB2312" pitchFamily="49" charset="-122"/>
                <a:ea typeface="楷体_GB2312" pitchFamily="49" charset="-122"/>
              </a:rPr>
              <a:t>0</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2    </a:t>
            </a:r>
            <a:r>
              <a:rPr kumimoji="1" lang="en-US" altLang="zh-CN" sz="2400" dirty="0">
                <a:latin typeface="楷体_GB2312" pitchFamily="49" charset="-122"/>
                <a:ea typeface="楷体_GB2312" pitchFamily="49" charset="-122"/>
              </a:rPr>
              <a:t>a</a:t>
            </a:r>
            <a:r>
              <a:rPr kumimoji="1" lang="en-US" altLang="zh-CN" sz="2400" baseline="-25000" dirty="0">
                <a:latin typeface="楷体_GB2312" pitchFamily="49" charset="-122"/>
                <a:ea typeface="楷体_GB2312" pitchFamily="49" charset="-122"/>
              </a:rPr>
              <a:t>3</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3</a:t>
            </a:r>
          </a:p>
          <a:p>
            <a:r>
              <a:rPr kumimoji="1" lang="en-US" altLang="zh-CN" sz="2400" dirty="0">
                <a:latin typeface="楷体_GB2312" pitchFamily="49" charset="-122"/>
                <a:ea typeface="楷体_GB2312" pitchFamily="49" charset="-122"/>
              </a:rPr>
              <a:t>    d</a:t>
            </a:r>
            <a:r>
              <a:rPr kumimoji="1" lang="en-US" altLang="zh-CN" sz="2400" baseline="-25000" dirty="0">
                <a:latin typeface="楷体_GB2312" pitchFamily="49" charset="-122"/>
                <a:ea typeface="楷体_GB2312" pitchFamily="49" charset="-122"/>
              </a:rPr>
              <a:t>3 </a:t>
            </a:r>
            <a:r>
              <a:rPr kumimoji="1" lang="en-US" altLang="zh-CN" sz="2400" dirty="0">
                <a:latin typeface="楷体_GB2312" pitchFamily="49" charset="-122"/>
                <a:ea typeface="楷体_GB2312" pitchFamily="49" charset="-122"/>
              </a:rPr>
              <a:t>= a</a:t>
            </a:r>
            <a:r>
              <a:rPr kumimoji="1" lang="en-US" altLang="zh-CN" sz="2400" baseline="-25000" dirty="0">
                <a:latin typeface="楷体_GB2312" pitchFamily="49" charset="-122"/>
                <a:ea typeface="楷体_GB2312" pitchFamily="49" charset="-122"/>
              </a:rPr>
              <a:t>3</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0    </a:t>
            </a:r>
            <a:r>
              <a:rPr kumimoji="1" lang="en-US" altLang="zh-CN" sz="2400" dirty="0">
                <a:latin typeface="楷体_GB2312" pitchFamily="49" charset="-122"/>
                <a:ea typeface="楷体_GB2312" pitchFamily="49" charset="-122"/>
              </a:rPr>
              <a:t>a</a:t>
            </a:r>
            <a:r>
              <a:rPr kumimoji="1" lang="en-US" altLang="zh-CN" sz="2400" baseline="-25000" dirty="0">
                <a:latin typeface="楷体_GB2312" pitchFamily="49" charset="-122"/>
                <a:ea typeface="楷体_GB2312" pitchFamily="49" charset="-122"/>
              </a:rPr>
              <a:t>2</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1    </a:t>
            </a:r>
            <a:r>
              <a:rPr kumimoji="1" lang="en-US" altLang="zh-CN" sz="2400" dirty="0">
                <a:latin typeface="楷体_GB2312" pitchFamily="49" charset="-122"/>
                <a:ea typeface="楷体_GB2312" pitchFamily="49" charset="-122"/>
              </a:rPr>
              <a:t>a</a:t>
            </a:r>
            <a:r>
              <a:rPr kumimoji="1" lang="en-US" altLang="zh-CN" sz="2400" baseline="-25000" dirty="0">
                <a:latin typeface="楷体_GB2312" pitchFamily="49" charset="-122"/>
                <a:ea typeface="楷体_GB2312" pitchFamily="49" charset="-122"/>
              </a:rPr>
              <a:t>1</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2    </a:t>
            </a:r>
            <a:r>
              <a:rPr kumimoji="1" lang="en-US" altLang="zh-CN" sz="2400" dirty="0">
                <a:latin typeface="楷体_GB2312" pitchFamily="49" charset="-122"/>
                <a:ea typeface="楷体_GB2312" pitchFamily="49" charset="-122"/>
              </a:rPr>
              <a:t>a</a:t>
            </a:r>
            <a:r>
              <a:rPr kumimoji="1" lang="en-US" altLang="zh-CN" sz="2400" baseline="-25000" dirty="0">
                <a:latin typeface="楷体_GB2312" pitchFamily="49" charset="-122"/>
                <a:ea typeface="楷体_GB2312" pitchFamily="49" charset="-122"/>
              </a:rPr>
              <a:t>0</a:t>
            </a:r>
            <a:r>
              <a:rPr kumimoji="1" lang="en-US" altLang="zh-CN" sz="2400" dirty="0">
                <a:latin typeface="楷体_GB2312" pitchFamily="49" charset="-122"/>
                <a:ea typeface="楷体_GB2312" pitchFamily="49" charset="-122"/>
              </a:rPr>
              <a:t> </a:t>
            </a:r>
            <a:r>
              <a:rPr kumimoji="1" lang="en-US" altLang="zh-CN" sz="2400" b="1" dirty="0">
                <a:latin typeface="Times New Roman"/>
                <a:ea typeface="楷体_GB2312" pitchFamily="49" charset="-122"/>
              </a:rPr>
              <a:t>·</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3</a:t>
            </a:r>
          </a:p>
          <a:p>
            <a:r>
              <a:rPr kumimoji="1" lang="zh-CN" altLang="en-US" sz="2400" dirty="0">
                <a:latin typeface="楷体_GB2312" pitchFamily="49" charset="-122"/>
                <a:ea typeface="楷体_GB2312" pitchFamily="49" charset="-122"/>
              </a:rPr>
              <a:t>可用矩阵表示：</a:t>
            </a:r>
          </a:p>
          <a:p>
            <a:r>
              <a:rPr kumimoji="1" lang="zh-CN" altLang="en-US" sz="24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d</a:t>
            </a:r>
            <a:r>
              <a:rPr kumimoji="1" lang="en-US" altLang="zh-CN" sz="2400" baseline="-25000" dirty="0">
                <a:latin typeface="楷体_GB2312" pitchFamily="49" charset="-122"/>
                <a:ea typeface="楷体_GB2312" pitchFamily="49" charset="-122"/>
              </a:rPr>
              <a:t>0   </a:t>
            </a:r>
            <a:r>
              <a:rPr kumimoji="1" lang="en-US" altLang="zh-CN" sz="2400" dirty="0">
                <a:latin typeface="楷体_GB2312" pitchFamily="49" charset="-122"/>
                <a:ea typeface="楷体_GB2312" pitchFamily="49" charset="-122"/>
              </a:rPr>
              <a:t>=  a</a:t>
            </a:r>
            <a:r>
              <a:rPr kumimoji="1" lang="en-US" altLang="zh-CN" sz="2400" baseline="-25000" dirty="0">
                <a:latin typeface="楷体_GB2312" pitchFamily="49" charset="-122"/>
                <a:ea typeface="楷体_GB2312" pitchFamily="49" charset="-122"/>
              </a:rPr>
              <a:t>0</a:t>
            </a:r>
            <a:r>
              <a:rPr kumimoji="1" lang="en-US" altLang="zh-CN" sz="2400" dirty="0">
                <a:latin typeface="楷体_GB2312" pitchFamily="49" charset="-122"/>
                <a:ea typeface="楷体_GB2312" pitchFamily="49" charset="-122"/>
              </a:rPr>
              <a:t>  a</a:t>
            </a:r>
            <a:r>
              <a:rPr kumimoji="1" lang="en-US" altLang="zh-CN" sz="2400" baseline="-25000" dirty="0">
                <a:latin typeface="楷体_GB2312" pitchFamily="49" charset="-122"/>
                <a:ea typeface="楷体_GB2312" pitchFamily="49" charset="-122"/>
              </a:rPr>
              <a:t>3</a:t>
            </a:r>
            <a:r>
              <a:rPr kumimoji="1" lang="en-US" altLang="zh-CN" sz="2400" dirty="0">
                <a:latin typeface="楷体_GB2312" pitchFamily="49" charset="-122"/>
                <a:ea typeface="楷体_GB2312" pitchFamily="49" charset="-122"/>
              </a:rPr>
              <a:t>  a</a:t>
            </a:r>
            <a:r>
              <a:rPr kumimoji="1" lang="en-US" altLang="zh-CN" sz="2400" baseline="-25000" dirty="0">
                <a:latin typeface="楷体_GB2312" pitchFamily="49" charset="-122"/>
                <a:ea typeface="楷体_GB2312" pitchFamily="49" charset="-122"/>
              </a:rPr>
              <a:t>2</a:t>
            </a:r>
            <a:r>
              <a:rPr kumimoji="1" lang="en-US" altLang="zh-CN" sz="2400" dirty="0">
                <a:latin typeface="楷体_GB2312" pitchFamily="49" charset="-122"/>
                <a:ea typeface="楷体_GB2312" pitchFamily="49" charset="-122"/>
              </a:rPr>
              <a:t>  a</a:t>
            </a:r>
            <a:r>
              <a:rPr kumimoji="1" lang="en-US" altLang="zh-CN" sz="2400" baseline="-25000" dirty="0">
                <a:latin typeface="楷体_GB2312" pitchFamily="49" charset="-122"/>
                <a:ea typeface="楷体_GB2312" pitchFamily="49" charset="-122"/>
              </a:rPr>
              <a:t>1</a:t>
            </a:r>
            <a:r>
              <a:rPr kumimoji="1" lang="en-US" altLang="zh-CN" sz="2400" dirty="0">
                <a:latin typeface="楷体_GB2312" pitchFamily="49" charset="-122"/>
                <a:ea typeface="楷体_GB2312" pitchFamily="49" charset="-122"/>
              </a:rPr>
              <a:t> </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0</a:t>
            </a:r>
          </a:p>
          <a:p>
            <a:r>
              <a:rPr kumimoji="1" lang="en-US" altLang="zh-CN" sz="2400" dirty="0">
                <a:latin typeface="楷体_GB2312" pitchFamily="49" charset="-122"/>
                <a:ea typeface="楷体_GB2312" pitchFamily="49" charset="-122"/>
              </a:rPr>
              <a:t>    d</a:t>
            </a:r>
            <a:r>
              <a:rPr kumimoji="1" lang="en-US" altLang="zh-CN" sz="2400" baseline="-25000" dirty="0">
                <a:latin typeface="楷体_GB2312" pitchFamily="49" charset="-122"/>
                <a:ea typeface="楷体_GB2312" pitchFamily="49" charset="-122"/>
              </a:rPr>
              <a:t>1   </a:t>
            </a:r>
            <a:r>
              <a:rPr kumimoji="1" lang="en-US" altLang="zh-CN" sz="2400" dirty="0">
                <a:latin typeface="楷体_GB2312" pitchFamily="49" charset="-122"/>
                <a:ea typeface="楷体_GB2312" pitchFamily="49" charset="-122"/>
              </a:rPr>
              <a:t>=  a</a:t>
            </a:r>
            <a:r>
              <a:rPr kumimoji="1" lang="en-US" altLang="zh-CN" sz="2400" baseline="-25000" dirty="0">
                <a:latin typeface="楷体_GB2312" pitchFamily="49" charset="-122"/>
                <a:ea typeface="楷体_GB2312" pitchFamily="49" charset="-122"/>
              </a:rPr>
              <a:t>1</a:t>
            </a:r>
            <a:r>
              <a:rPr kumimoji="1" lang="en-US" altLang="zh-CN" sz="2400" dirty="0">
                <a:latin typeface="楷体_GB2312" pitchFamily="49" charset="-122"/>
                <a:ea typeface="楷体_GB2312" pitchFamily="49" charset="-122"/>
              </a:rPr>
              <a:t> </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a</a:t>
            </a:r>
            <a:r>
              <a:rPr kumimoji="1" lang="en-US" altLang="zh-CN" sz="2400" baseline="-25000" dirty="0">
                <a:latin typeface="楷体_GB2312" pitchFamily="49" charset="-122"/>
                <a:ea typeface="楷体_GB2312" pitchFamily="49" charset="-122"/>
              </a:rPr>
              <a:t>0</a:t>
            </a:r>
            <a:r>
              <a:rPr kumimoji="1" lang="en-US" altLang="zh-CN" sz="2400" dirty="0">
                <a:latin typeface="楷体_GB2312" pitchFamily="49" charset="-122"/>
                <a:ea typeface="楷体_GB2312" pitchFamily="49" charset="-122"/>
              </a:rPr>
              <a:t>  a</a:t>
            </a:r>
            <a:r>
              <a:rPr kumimoji="1" lang="en-US" altLang="zh-CN" sz="2400" baseline="-25000" dirty="0">
                <a:latin typeface="楷体_GB2312" pitchFamily="49" charset="-122"/>
                <a:ea typeface="楷体_GB2312" pitchFamily="49" charset="-122"/>
              </a:rPr>
              <a:t>3</a:t>
            </a:r>
            <a:r>
              <a:rPr kumimoji="1" lang="en-US" altLang="zh-CN" sz="2400" dirty="0">
                <a:latin typeface="楷体_GB2312" pitchFamily="49" charset="-122"/>
                <a:ea typeface="楷体_GB2312" pitchFamily="49" charset="-122"/>
              </a:rPr>
              <a:t>  a</a:t>
            </a:r>
            <a:r>
              <a:rPr kumimoji="1" lang="en-US" altLang="zh-CN" sz="2400" baseline="-25000" dirty="0">
                <a:latin typeface="楷体_GB2312" pitchFamily="49" charset="-122"/>
                <a:ea typeface="楷体_GB2312" pitchFamily="49" charset="-122"/>
              </a:rPr>
              <a:t>2</a:t>
            </a:r>
            <a:r>
              <a:rPr kumimoji="1" lang="en-US" altLang="zh-CN" sz="2400" dirty="0">
                <a:latin typeface="楷体_GB2312" pitchFamily="49" charset="-122"/>
                <a:ea typeface="楷体_GB2312" pitchFamily="49" charset="-122"/>
              </a:rPr>
              <a:t> </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1</a:t>
            </a:r>
          </a:p>
          <a:p>
            <a:r>
              <a:rPr kumimoji="1" lang="en-US" altLang="zh-CN" sz="2400" dirty="0">
                <a:latin typeface="楷体_GB2312" pitchFamily="49" charset="-122"/>
                <a:ea typeface="楷体_GB2312" pitchFamily="49" charset="-122"/>
              </a:rPr>
              <a:t>    d</a:t>
            </a:r>
            <a:r>
              <a:rPr kumimoji="1" lang="en-US" altLang="zh-CN" sz="2400" baseline="-25000" dirty="0">
                <a:latin typeface="楷体_GB2312" pitchFamily="49" charset="-122"/>
                <a:ea typeface="楷体_GB2312" pitchFamily="49" charset="-122"/>
              </a:rPr>
              <a:t>2   </a:t>
            </a:r>
            <a:r>
              <a:rPr kumimoji="1" lang="en-US" altLang="zh-CN" sz="2400" dirty="0">
                <a:latin typeface="楷体_GB2312" pitchFamily="49" charset="-122"/>
                <a:ea typeface="楷体_GB2312" pitchFamily="49" charset="-122"/>
              </a:rPr>
              <a:t>=  a</a:t>
            </a:r>
            <a:r>
              <a:rPr kumimoji="1" lang="en-US" altLang="zh-CN" sz="2400" baseline="-25000" dirty="0">
                <a:latin typeface="楷体_GB2312" pitchFamily="49" charset="-122"/>
                <a:ea typeface="楷体_GB2312" pitchFamily="49" charset="-122"/>
              </a:rPr>
              <a:t>2</a:t>
            </a:r>
            <a:r>
              <a:rPr kumimoji="1" lang="en-US" altLang="zh-CN" sz="2400" dirty="0">
                <a:latin typeface="楷体_GB2312" pitchFamily="49" charset="-122"/>
                <a:ea typeface="楷体_GB2312" pitchFamily="49" charset="-122"/>
              </a:rPr>
              <a:t>  a</a:t>
            </a:r>
            <a:r>
              <a:rPr kumimoji="1" lang="en-US" altLang="zh-CN" sz="2400" baseline="-25000" dirty="0">
                <a:latin typeface="楷体_GB2312" pitchFamily="49" charset="-122"/>
                <a:ea typeface="楷体_GB2312" pitchFamily="49" charset="-122"/>
              </a:rPr>
              <a:t>1</a:t>
            </a:r>
            <a:r>
              <a:rPr kumimoji="1" lang="en-US" altLang="zh-CN" sz="2400" dirty="0">
                <a:latin typeface="楷体_GB2312" pitchFamily="49" charset="-122"/>
                <a:ea typeface="楷体_GB2312" pitchFamily="49" charset="-122"/>
              </a:rPr>
              <a:t> </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a</a:t>
            </a:r>
            <a:r>
              <a:rPr kumimoji="1" lang="en-US" altLang="zh-CN" sz="2400" baseline="-25000" dirty="0">
                <a:latin typeface="楷体_GB2312" pitchFamily="49" charset="-122"/>
                <a:ea typeface="楷体_GB2312" pitchFamily="49" charset="-122"/>
              </a:rPr>
              <a:t>0</a:t>
            </a:r>
            <a:r>
              <a:rPr kumimoji="1" lang="en-US" altLang="zh-CN" sz="2400" dirty="0">
                <a:latin typeface="楷体_GB2312" pitchFamily="49" charset="-122"/>
                <a:ea typeface="楷体_GB2312" pitchFamily="49" charset="-122"/>
              </a:rPr>
              <a:t>  a</a:t>
            </a:r>
            <a:r>
              <a:rPr kumimoji="1" lang="en-US" altLang="zh-CN" sz="2400" baseline="-25000" dirty="0">
                <a:latin typeface="楷体_GB2312" pitchFamily="49" charset="-122"/>
                <a:ea typeface="楷体_GB2312" pitchFamily="49" charset="-122"/>
              </a:rPr>
              <a:t>3</a:t>
            </a:r>
            <a:r>
              <a:rPr kumimoji="1" lang="en-US" altLang="zh-CN" sz="2400" dirty="0">
                <a:latin typeface="楷体_GB2312" pitchFamily="49" charset="-122"/>
                <a:ea typeface="楷体_GB2312" pitchFamily="49" charset="-122"/>
              </a:rPr>
              <a:t> </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2</a:t>
            </a:r>
          </a:p>
          <a:p>
            <a:r>
              <a:rPr kumimoji="1" lang="en-US" altLang="zh-CN" sz="2400" dirty="0">
                <a:latin typeface="楷体_GB2312" pitchFamily="49" charset="-122"/>
                <a:ea typeface="楷体_GB2312" pitchFamily="49" charset="-122"/>
              </a:rPr>
              <a:t>    d</a:t>
            </a:r>
            <a:r>
              <a:rPr kumimoji="1" lang="en-US" altLang="zh-CN" sz="2400" baseline="-25000" dirty="0">
                <a:latin typeface="楷体_GB2312" pitchFamily="49" charset="-122"/>
                <a:ea typeface="楷体_GB2312" pitchFamily="49" charset="-122"/>
              </a:rPr>
              <a:t>3   </a:t>
            </a:r>
            <a:r>
              <a:rPr kumimoji="1" lang="en-US" altLang="zh-CN" sz="2400" dirty="0">
                <a:latin typeface="楷体_GB2312" pitchFamily="49" charset="-122"/>
                <a:ea typeface="楷体_GB2312" pitchFamily="49" charset="-122"/>
              </a:rPr>
              <a:t>=  a</a:t>
            </a:r>
            <a:r>
              <a:rPr kumimoji="1" lang="en-US" altLang="zh-CN" sz="2400" baseline="-25000" dirty="0">
                <a:latin typeface="楷体_GB2312" pitchFamily="49" charset="-122"/>
                <a:ea typeface="楷体_GB2312" pitchFamily="49" charset="-122"/>
              </a:rPr>
              <a:t>3</a:t>
            </a:r>
            <a:r>
              <a:rPr kumimoji="1" lang="en-US" altLang="zh-CN" sz="2400" dirty="0">
                <a:latin typeface="楷体_GB2312" pitchFamily="49" charset="-122"/>
                <a:ea typeface="楷体_GB2312" pitchFamily="49" charset="-122"/>
              </a:rPr>
              <a:t>  a</a:t>
            </a:r>
            <a:r>
              <a:rPr kumimoji="1" lang="en-US" altLang="zh-CN" sz="2400" baseline="-25000" dirty="0">
                <a:latin typeface="楷体_GB2312" pitchFamily="49" charset="-122"/>
                <a:ea typeface="楷体_GB2312" pitchFamily="49" charset="-122"/>
              </a:rPr>
              <a:t>2</a:t>
            </a:r>
            <a:r>
              <a:rPr kumimoji="1" lang="en-US" altLang="zh-CN" sz="2400" dirty="0">
                <a:latin typeface="楷体_GB2312" pitchFamily="49" charset="-122"/>
                <a:ea typeface="楷体_GB2312" pitchFamily="49" charset="-122"/>
              </a:rPr>
              <a:t>  a</a:t>
            </a:r>
            <a:r>
              <a:rPr kumimoji="1" lang="en-US" altLang="zh-CN" sz="2400" baseline="-25000" dirty="0">
                <a:latin typeface="楷体_GB2312" pitchFamily="49" charset="-122"/>
                <a:ea typeface="楷体_GB2312" pitchFamily="49" charset="-122"/>
              </a:rPr>
              <a:t>1</a:t>
            </a:r>
            <a:r>
              <a:rPr kumimoji="1" lang="en-US" altLang="zh-CN" sz="2400" dirty="0">
                <a:latin typeface="楷体_GB2312" pitchFamily="49" charset="-122"/>
                <a:ea typeface="楷体_GB2312" pitchFamily="49" charset="-122"/>
              </a:rPr>
              <a:t>  a</a:t>
            </a:r>
            <a:r>
              <a:rPr kumimoji="1" lang="en-US" altLang="zh-CN" sz="2400" baseline="-25000" dirty="0">
                <a:latin typeface="楷体_GB2312" pitchFamily="49" charset="-122"/>
                <a:ea typeface="楷体_GB2312" pitchFamily="49" charset="-122"/>
              </a:rPr>
              <a:t>0</a:t>
            </a:r>
            <a:r>
              <a:rPr kumimoji="1" lang="en-US" altLang="zh-CN" sz="2400" dirty="0">
                <a:latin typeface="楷体_GB2312" pitchFamily="49" charset="-122"/>
                <a:ea typeface="楷体_GB2312" pitchFamily="49" charset="-122"/>
              </a:rPr>
              <a:t>   b</a:t>
            </a:r>
            <a:r>
              <a:rPr kumimoji="1" lang="en-US" altLang="zh-CN" sz="2400" baseline="-25000" dirty="0">
                <a:latin typeface="楷体_GB2312" pitchFamily="49" charset="-122"/>
                <a:ea typeface="楷体_GB2312" pitchFamily="49" charset="-122"/>
              </a:rPr>
              <a:t>3</a:t>
            </a:r>
          </a:p>
        </p:txBody>
      </p:sp>
      <p:graphicFrame>
        <p:nvGraphicFramePr>
          <p:cNvPr id="217131" name="Object 43"/>
          <p:cNvGraphicFramePr>
            <a:graphicFrameLocks noChangeAspect="1"/>
          </p:cNvGraphicFramePr>
          <p:nvPr/>
        </p:nvGraphicFramePr>
        <p:xfrm>
          <a:off x="2882900" y="4149725"/>
          <a:ext cx="365125" cy="393700"/>
        </p:xfrm>
        <a:graphic>
          <a:graphicData uri="http://schemas.openxmlformats.org/presentationml/2006/ole">
            <mc:AlternateContent xmlns:mc="http://schemas.openxmlformats.org/markup-compatibility/2006">
              <mc:Choice xmlns:v="urn:schemas-microsoft-com:vml" Requires="v">
                <p:oleObj spid="_x0000_s387368" name="Equation" r:id="rId20" imgW="164880" imgH="177480" progId="Equation.3">
                  <p:embed/>
                </p:oleObj>
              </mc:Choice>
              <mc:Fallback>
                <p:oleObj name="Equation" r:id="rId20" imgW="164880" imgH="177480" progId="Equation.3">
                  <p:embed/>
                  <p:pic>
                    <p:nvPicPr>
                      <p:cNvPr id="0" name="Picture 16"/>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2900" y="4149725"/>
                        <a:ext cx="365125" cy="393700"/>
                      </a:xfrm>
                      <a:prstGeom prst="rect">
                        <a:avLst/>
                      </a:prstGeom>
                      <a:solidFill>
                        <a:srgbClr val="CCFFFF"/>
                      </a:solidFill>
                    </p:spPr>
                  </p:pic>
                </p:oleObj>
              </mc:Fallback>
            </mc:AlternateContent>
          </a:graphicData>
        </a:graphic>
      </p:graphicFrame>
      <p:graphicFrame>
        <p:nvGraphicFramePr>
          <p:cNvPr id="217132" name="Object 44"/>
          <p:cNvGraphicFramePr>
            <a:graphicFrameLocks noChangeAspect="1"/>
          </p:cNvGraphicFramePr>
          <p:nvPr/>
        </p:nvGraphicFramePr>
        <p:xfrm>
          <a:off x="4178300" y="4149725"/>
          <a:ext cx="365125" cy="393700"/>
        </p:xfrm>
        <a:graphic>
          <a:graphicData uri="http://schemas.openxmlformats.org/presentationml/2006/ole">
            <mc:AlternateContent xmlns:mc="http://schemas.openxmlformats.org/markup-compatibility/2006">
              <mc:Choice xmlns:v="urn:schemas-microsoft-com:vml" Requires="v">
                <p:oleObj spid="_x0000_s387369" name="Equation" r:id="rId21" imgW="164880" imgH="177480" progId="Equation.3">
                  <p:embed/>
                </p:oleObj>
              </mc:Choice>
              <mc:Fallback>
                <p:oleObj name="Equation" r:id="rId21" imgW="164880" imgH="177480" progId="Equation.3">
                  <p:embed/>
                  <p:pic>
                    <p:nvPicPr>
                      <p:cNvPr id="0" name="Picture 17"/>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8300" y="4149725"/>
                        <a:ext cx="365125" cy="393700"/>
                      </a:xfrm>
                      <a:prstGeom prst="rect">
                        <a:avLst/>
                      </a:prstGeom>
                      <a:solidFill>
                        <a:srgbClr val="CCFFFF"/>
                      </a:solidFill>
                    </p:spPr>
                  </p:pic>
                </p:oleObj>
              </mc:Fallback>
            </mc:AlternateContent>
          </a:graphicData>
        </a:graphic>
      </p:graphicFrame>
      <p:graphicFrame>
        <p:nvGraphicFramePr>
          <p:cNvPr id="217133" name="Object 45"/>
          <p:cNvGraphicFramePr>
            <a:graphicFrameLocks noChangeAspect="1"/>
          </p:cNvGraphicFramePr>
          <p:nvPr/>
        </p:nvGraphicFramePr>
        <p:xfrm>
          <a:off x="5473700" y="4149725"/>
          <a:ext cx="365125" cy="393700"/>
        </p:xfrm>
        <a:graphic>
          <a:graphicData uri="http://schemas.openxmlformats.org/presentationml/2006/ole">
            <mc:AlternateContent xmlns:mc="http://schemas.openxmlformats.org/markup-compatibility/2006">
              <mc:Choice xmlns:v="urn:schemas-microsoft-com:vml" Requires="v">
                <p:oleObj spid="_x0000_s387370" name="Equation" r:id="rId22" imgW="164880" imgH="177480" progId="Equation.3">
                  <p:embed/>
                </p:oleObj>
              </mc:Choice>
              <mc:Fallback>
                <p:oleObj name="Equation" r:id="rId22" imgW="164880" imgH="177480" progId="Equation.3">
                  <p:embed/>
                  <p:pic>
                    <p:nvPicPr>
                      <p:cNvPr id="0" name="Picture 18"/>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3700" y="4149725"/>
                        <a:ext cx="365125" cy="393700"/>
                      </a:xfrm>
                      <a:prstGeom prst="rect">
                        <a:avLst/>
                      </a:prstGeom>
                      <a:solidFill>
                        <a:srgbClr val="CCFFFF"/>
                      </a:solidFill>
                    </p:spPr>
                  </p:pic>
                </p:oleObj>
              </mc:Fallback>
            </mc:AlternateContent>
          </a:graphicData>
        </a:graphic>
      </p:graphicFrame>
      <p:graphicFrame>
        <p:nvGraphicFramePr>
          <p:cNvPr id="217134" name="Object 46"/>
          <p:cNvGraphicFramePr>
            <a:graphicFrameLocks noChangeAspect="1"/>
          </p:cNvGraphicFramePr>
          <p:nvPr/>
        </p:nvGraphicFramePr>
        <p:xfrm>
          <a:off x="8216900" y="1546225"/>
          <a:ext cx="365125" cy="393700"/>
        </p:xfrm>
        <a:graphic>
          <a:graphicData uri="http://schemas.openxmlformats.org/presentationml/2006/ole">
            <mc:AlternateContent xmlns:mc="http://schemas.openxmlformats.org/markup-compatibility/2006">
              <mc:Choice xmlns:v="urn:schemas-microsoft-com:vml" Requires="v">
                <p:oleObj spid="_x0000_s387371" name="Equation" r:id="rId23" imgW="164880" imgH="177480" progId="Equation.3">
                  <p:embed/>
                </p:oleObj>
              </mc:Choice>
              <mc:Fallback>
                <p:oleObj name="Equation" r:id="rId23" imgW="164880" imgH="177480" progId="Equation.3">
                  <p:embed/>
                  <p:pic>
                    <p:nvPicPr>
                      <p:cNvPr id="0" name="Picture 19"/>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16900" y="1546225"/>
                        <a:ext cx="365125" cy="393700"/>
                      </a:xfrm>
                      <a:prstGeom prst="rect">
                        <a:avLst/>
                      </a:prstGeom>
                      <a:solidFill>
                        <a:srgbClr val="CCFFFF"/>
                      </a:solidFill>
                    </p:spPr>
                  </p:pic>
                </p:oleObj>
              </mc:Fallback>
            </mc:AlternateContent>
          </a:graphicData>
        </a:graphic>
      </p:graphicFrame>
      <p:graphicFrame>
        <p:nvGraphicFramePr>
          <p:cNvPr id="217135" name="Object 47"/>
          <p:cNvGraphicFramePr>
            <a:graphicFrameLocks noChangeAspect="1"/>
          </p:cNvGraphicFramePr>
          <p:nvPr/>
        </p:nvGraphicFramePr>
        <p:xfrm>
          <a:off x="3111500" y="2349500"/>
          <a:ext cx="365125" cy="393700"/>
        </p:xfrm>
        <a:graphic>
          <a:graphicData uri="http://schemas.openxmlformats.org/presentationml/2006/ole">
            <mc:AlternateContent xmlns:mc="http://schemas.openxmlformats.org/markup-compatibility/2006">
              <mc:Choice xmlns:v="urn:schemas-microsoft-com:vml" Requires="v">
                <p:oleObj spid="_x0000_s387372" name="Equation" r:id="rId24" imgW="164880" imgH="177480" progId="Equation.3">
                  <p:embed/>
                </p:oleObj>
              </mc:Choice>
              <mc:Fallback>
                <p:oleObj name="Equation" r:id="rId24" imgW="164880" imgH="177480" progId="Equation.3">
                  <p:embed/>
                  <p:pic>
                    <p:nvPicPr>
                      <p:cNvPr id="0" name="Picture 20"/>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11500" y="2349500"/>
                        <a:ext cx="365125" cy="393700"/>
                      </a:xfrm>
                      <a:prstGeom prst="rect">
                        <a:avLst/>
                      </a:prstGeom>
                      <a:solidFill>
                        <a:srgbClr val="CCFFFF"/>
                      </a:solidFill>
                    </p:spPr>
                  </p:pic>
                </p:oleObj>
              </mc:Fallback>
            </mc:AlternateContent>
          </a:graphicData>
        </a:graphic>
      </p:graphicFrame>
      <p:graphicFrame>
        <p:nvGraphicFramePr>
          <p:cNvPr id="217136" name="Object 48"/>
          <p:cNvGraphicFramePr>
            <a:graphicFrameLocks noChangeAspect="1"/>
          </p:cNvGraphicFramePr>
          <p:nvPr/>
        </p:nvGraphicFramePr>
        <p:xfrm>
          <a:off x="2882900" y="3006725"/>
          <a:ext cx="365125" cy="393700"/>
        </p:xfrm>
        <a:graphic>
          <a:graphicData uri="http://schemas.openxmlformats.org/presentationml/2006/ole">
            <mc:AlternateContent xmlns:mc="http://schemas.openxmlformats.org/markup-compatibility/2006">
              <mc:Choice xmlns:v="urn:schemas-microsoft-com:vml" Requires="v">
                <p:oleObj spid="_x0000_s387373" name="Equation" r:id="rId25" imgW="164880" imgH="177480" progId="Equation.3">
                  <p:embed/>
                </p:oleObj>
              </mc:Choice>
              <mc:Fallback>
                <p:oleObj name="Equation" r:id="rId25" imgW="164880" imgH="177480" progId="Equation.3">
                  <p:embed/>
                  <p:pic>
                    <p:nvPicPr>
                      <p:cNvPr id="0" name="Picture 2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2900" y="3006725"/>
                        <a:ext cx="365125" cy="393700"/>
                      </a:xfrm>
                      <a:prstGeom prst="rect">
                        <a:avLst/>
                      </a:prstGeom>
                      <a:solidFill>
                        <a:srgbClr val="CCFFFF"/>
                      </a:solidFill>
                    </p:spPr>
                  </p:pic>
                </p:oleObj>
              </mc:Fallback>
            </mc:AlternateContent>
          </a:graphicData>
        </a:graphic>
      </p:graphicFrame>
      <p:graphicFrame>
        <p:nvGraphicFramePr>
          <p:cNvPr id="217137" name="Object 49"/>
          <p:cNvGraphicFramePr>
            <a:graphicFrameLocks noChangeAspect="1"/>
          </p:cNvGraphicFramePr>
          <p:nvPr/>
        </p:nvGraphicFramePr>
        <p:xfrm>
          <a:off x="4178300" y="3006725"/>
          <a:ext cx="365125" cy="393700"/>
        </p:xfrm>
        <a:graphic>
          <a:graphicData uri="http://schemas.openxmlformats.org/presentationml/2006/ole">
            <mc:AlternateContent xmlns:mc="http://schemas.openxmlformats.org/markup-compatibility/2006">
              <mc:Choice xmlns:v="urn:schemas-microsoft-com:vml" Requires="v">
                <p:oleObj spid="_x0000_s387374" name="Equation" r:id="rId26" imgW="164880" imgH="177480" progId="Equation.3">
                  <p:embed/>
                </p:oleObj>
              </mc:Choice>
              <mc:Fallback>
                <p:oleObj name="Equation" r:id="rId26" imgW="164880" imgH="177480" progId="Equation.3">
                  <p:embed/>
                  <p:pic>
                    <p:nvPicPr>
                      <p:cNvPr id="0" name="Picture 22"/>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8300" y="3006725"/>
                        <a:ext cx="365125" cy="393700"/>
                      </a:xfrm>
                      <a:prstGeom prst="rect">
                        <a:avLst/>
                      </a:prstGeom>
                      <a:solidFill>
                        <a:srgbClr val="CCFFFF"/>
                      </a:solidFill>
                    </p:spPr>
                  </p:pic>
                </p:oleObj>
              </mc:Fallback>
            </mc:AlternateContent>
          </a:graphicData>
        </a:graphic>
      </p:graphicFrame>
      <p:graphicFrame>
        <p:nvGraphicFramePr>
          <p:cNvPr id="217138" name="Object 50"/>
          <p:cNvGraphicFramePr>
            <a:graphicFrameLocks noChangeAspect="1"/>
          </p:cNvGraphicFramePr>
          <p:nvPr/>
        </p:nvGraphicFramePr>
        <p:xfrm>
          <a:off x="5473700" y="3006725"/>
          <a:ext cx="365125" cy="393700"/>
        </p:xfrm>
        <a:graphic>
          <a:graphicData uri="http://schemas.openxmlformats.org/presentationml/2006/ole">
            <mc:AlternateContent xmlns:mc="http://schemas.openxmlformats.org/markup-compatibility/2006">
              <mc:Choice xmlns:v="urn:schemas-microsoft-com:vml" Requires="v">
                <p:oleObj spid="_x0000_s387375" name="Equation" r:id="rId27" imgW="164880" imgH="177480" progId="Equation.3">
                  <p:embed/>
                </p:oleObj>
              </mc:Choice>
              <mc:Fallback>
                <p:oleObj name="Equation" r:id="rId27" imgW="164880" imgH="177480" progId="Equation.3">
                  <p:embed/>
                  <p:pic>
                    <p:nvPicPr>
                      <p:cNvPr id="0" name="Picture 23"/>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3700" y="3006725"/>
                        <a:ext cx="365125" cy="393700"/>
                      </a:xfrm>
                      <a:prstGeom prst="rect">
                        <a:avLst/>
                      </a:prstGeom>
                      <a:solidFill>
                        <a:srgbClr val="CCFFFF"/>
                      </a:solidFill>
                    </p:spPr>
                  </p:pic>
                </p:oleObj>
              </mc:Fallback>
            </mc:AlternateContent>
          </a:graphicData>
        </a:graphic>
      </p:graphicFrame>
      <p:graphicFrame>
        <p:nvGraphicFramePr>
          <p:cNvPr id="217139" name="Object 51"/>
          <p:cNvGraphicFramePr>
            <a:graphicFrameLocks noChangeAspect="1"/>
          </p:cNvGraphicFramePr>
          <p:nvPr/>
        </p:nvGraphicFramePr>
        <p:xfrm>
          <a:off x="2882900" y="3387725"/>
          <a:ext cx="365125" cy="393700"/>
        </p:xfrm>
        <a:graphic>
          <a:graphicData uri="http://schemas.openxmlformats.org/presentationml/2006/ole">
            <mc:AlternateContent xmlns:mc="http://schemas.openxmlformats.org/markup-compatibility/2006">
              <mc:Choice xmlns:v="urn:schemas-microsoft-com:vml" Requires="v">
                <p:oleObj spid="_x0000_s387376" name="Equation" r:id="rId28" imgW="164880" imgH="177480" progId="Equation.3">
                  <p:embed/>
                </p:oleObj>
              </mc:Choice>
              <mc:Fallback>
                <p:oleObj name="Equation" r:id="rId28" imgW="164880" imgH="177480" progId="Equation.3">
                  <p:embed/>
                  <p:pic>
                    <p:nvPicPr>
                      <p:cNvPr id="0" name="Picture 24"/>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2900" y="3387725"/>
                        <a:ext cx="365125" cy="393700"/>
                      </a:xfrm>
                      <a:prstGeom prst="rect">
                        <a:avLst/>
                      </a:prstGeom>
                      <a:solidFill>
                        <a:srgbClr val="CCFFFF"/>
                      </a:solidFill>
                    </p:spPr>
                  </p:pic>
                </p:oleObj>
              </mc:Fallback>
            </mc:AlternateContent>
          </a:graphicData>
        </a:graphic>
      </p:graphicFrame>
      <p:graphicFrame>
        <p:nvGraphicFramePr>
          <p:cNvPr id="217140" name="Object 52"/>
          <p:cNvGraphicFramePr>
            <a:graphicFrameLocks noChangeAspect="1"/>
          </p:cNvGraphicFramePr>
          <p:nvPr/>
        </p:nvGraphicFramePr>
        <p:xfrm>
          <a:off x="4178300" y="3387725"/>
          <a:ext cx="365125" cy="393700"/>
        </p:xfrm>
        <a:graphic>
          <a:graphicData uri="http://schemas.openxmlformats.org/presentationml/2006/ole">
            <mc:AlternateContent xmlns:mc="http://schemas.openxmlformats.org/markup-compatibility/2006">
              <mc:Choice xmlns:v="urn:schemas-microsoft-com:vml" Requires="v">
                <p:oleObj spid="_x0000_s387377" name="Equation" r:id="rId29" imgW="164880" imgH="177480" progId="Equation.3">
                  <p:embed/>
                </p:oleObj>
              </mc:Choice>
              <mc:Fallback>
                <p:oleObj name="Equation" r:id="rId29" imgW="164880" imgH="177480" progId="Equation.3">
                  <p:embed/>
                  <p:pic>
                    <p:nvPicPr>
                      <p:cNvPr id="0" name="Picture 25"/>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8300" y="3387725"/>
                        <a:ext cx="365125" cy="393700"/>
                      </a:xfrm>
                      <a:prstGeom prst="rect">
                        <a:avLst/>
                      </a:prstGeom>
                      <a:solidFill>
                        <a:srgbClr val="CCFFFF"/>
                      </a:solidFill>
                    </p:spPr>
                  </p:pic>
                </p:oleObj>
              </mc:Fallback>
            </mc:AlternateContent>
          </a:graphicData>
        </a:graphic>
      </p:graphicFrame>
      <p:graphicFrame>
        <p:nvGraphicFramePr>
          <p:cNvPr id="217141" name="Object 53"/>
          <p:cNvGraphicFramePr>
            <a:graphicFrameLocks noChangeAspect="1"/>
          </p:cNvGraphicFramePr>
          <p:nvPr/>
        </p:nvGraphicFramePr>
        <p:xfrm>
          <a:off x="5473700" y="3387725"/>
          <a:ext cx="365125" cy="393700"/>
        </p:xfrm>
        <a:graphic>
          <a:graphicData uri="http://schemas.openxmlformats.org/presentationml/2006/ole">
            <mc:AlternateContent xmlns:mc="http://schemas.openxmlformats.org/markup-compatibility/2006">
              <mc:Choice xmlns:v="urn:schemas-microsoft-com:vml" Requires="v">
                <p:oleObj spid="_x0000_s387378" name="Equation" r:id="rId30" imgW="164880" imgH="177480" progId="Equation.3">
                  <p:embed/>
                </p:oleObj>
              </mc:Choice>
              <mc:Fallback>
                <p:oleObj name="Equation" r:id="rId30" imgW="164880" imgH="177480" progId="Equation.3">
                  <p:embed/>
                  <p:pic>
                    <p:nvPicPr>
                      <p:cNvPr id="0" name="Picture 26"/>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3700" y="3387725"/>
                        <a:ext cx="365125" cy="393700"/>
                      </a:xfrm>
                      <a:prstGeom prst="rect">
                        <a:avLst/>
                      </a:prstGeom>
                      <a:solidFill>
                        <a:srgbClr val="CCFFFF"/>
                      </a:solidFill>
                    </p:spPr>
                  </p:pic>
                </p:oleObj>
              </mc:Fallback>
            </mc:AlternateContent>
          </a:graphicData>
        </a:graphic>
      </p:graphicFrame>
      <p:graphicFrame>
        <p:nvGraphicFramePr>
          <p:cNvPr id="217142" name="Object 54"/>
          <p:cNvGraphicFramePr>
            <a:graphicFrameLocks noChangeAspect="1"/>
          </p:cNvGraphicFramePr>
          <p:nvPr/>
        </p:nvGraphicFramePr>
        <p:xfrm>
          <a:off x="2882900" y="3768725"/>
          <a:ext cx="365125" cy="393700"/>
        </p:xfrm>
        <a:graphic>
          <a:graphicData uri="http://schemas.openxmlformats.org/presentationml/2006/ole">
            <mc:AlternateContent xmlns:mc="http://schemas.openxmlformats.org/markup-compatibility/2006">
              <mc:Choice xmlns:v="urn:schemas-microsoft-com:vml" Requires="v">
                <p:oleObj spid="_x0000_s387379" name="Equation" r:id="rId31" imgW="164880" imgH="177480" progId="Equation.3">
                  <p:embed/>
                </p:oleObj>
              </mc:Choice>
              <mc:Fallback>
                <p:oleObj name="Equation" r:id="rId31" imgW="164880" imgH="177480" progId="Equation.3">
                  <p:embed/>
                  <p:pic>
                    <p:nvPicPr>
                      <p:cNvPr id="0" name="Picture 27"/>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2900" y="3768725"/>
                        <a:ext cx="365125" cy="393700"/>
                      </a:xfrm>
                      <a:prstGeom prst="rect">
                        <a:avLst/>
                      </a:prstGeom>
                      <a:solidFill>
                        <a:srgbClr val="CCFFFF"/>
                      </a:solidFill>
                    </p:spPr>
                  </p:pic>
                </p:oleObj>
              </mc:Fallback>
            </mc:AlternateContent>
          </a:graphicData>
        </a:graphic>
      </p:graphicFrame>
      <p:graphicFrame>
        <p:nvGraphicFramePr>
          <p:cNvPr id="217143" name="Object 55"/>
          <p:cNvGraphicFramePr>
            <a:graphicFrameLocks noChangeAspect="1"/>
          </p:cNvGraphicFramePr>
          <p:nvPr/>
        </p:nvGraphicFramePr>
        <p:xfrm>
          <a:off x="4178300" y="3768725"/>
          <a:ext cx="365125" cy="393700"/>
        </p:xfrm>
        <a:graphic>
          <a:graphicData uri="http://schemas.openxmlformats.org/presentationml/2006/ole">
            <mc:AlternateContent xmlns:mc="http://schemas.openxmlformats.org/markup-compatibility/2006">
              <mc:Choice xmlns:v="urn:schemas-microsoft-com:vml" Requires="v">
                <p:oleObj spid="_x0000_s387380" name="Equation" r:id="rId32" imgW="164880" imgH="177480" progId="Equation.3">
                  <p:embed/>
                </p:oleObj>
              </mc:Choice>
              <mc:Fallback>
                <p:oleObj name="Equation" r:id="rId32" imgW="164880" imgH="177480" progId="Equation.3">
                  <p:embed/>
                  <p:pic>
                    <p:nvPicPr>
                      <p:cNvPr id="0" name="Picture 28"/>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8300" y="3768725"/>
                        <a:ext cx="365125" cy="393700"/>
                      </a:xfrm>
                      <a:prstGeom prst="rect">
                        <a:avLst/>
                      </a:prstGeom>
                      <a:solidFill>
                        <a:srgbClr val="CCFFFF"/>
                      </a:solidFill>
                    </p:spPr>
                  </p:pic>
                </p:oleObj>
              </mc:Fallback>
            </mc:AlternateContent>
          </a:graphicData>
        </a:graphic>
      </p:graphicFrame>
      <p:graphicFrame>
        <p:nvGraphicFramePr>
          <p:cNvPr id="217144" name="Object 56"/>
          <p:cNvGraphicFramePr>
            <a:graphicFrameLocks noChangeAspect="1"/>
          </p:cNvGraphicFramePr>
          <p:nvPr/>
        </p:nvGraphicFramePr>
        <p:xfrm>
          <a:off x="5473700" y="3768725"/>
          <a:ext cx="365125" cy="393700"/>
        </p:xfrm>
        <a:graphic>
          <a:graphicData uri="http://schemas.openxmlformats.org/presentationml/2006/ole">
            <mc:AlternateContent xmlns:mc="http://schemas.openxmlformats.org/markup-compatibility/2006">
              <mc:Choice xmlns:v="urn:schemas-microsoft-com:vml" Requires="v">
                <p:oleObj spid="_x0000_s387381" name="Equation" r:id="rId33" imgW="164880" imgH="177480" progId="Equation.3">
                  <p:embed/>
                </p:oleObj>
              </mc:Choice>
              <mc:Fallback>
                <p:oleObj name="Equation" r:id="rId33" imgW="164880" imgH="177480" progId="Equation.3">
                  <p:embed/>
                  <p:pic>
                    <p:nvPicPr>
                      <p:cNvPr id="0" name="Picture 29"/>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3700" y="3768725"/>
                        <a:ext cx="365125" cy="393700"/>
                      </a:xfrm>
                      <a:prstGeom prst="rect">
                        <a:avLst/>
                      </a:prstGeom>
                      <a:solidFill>
                        <a:srgbClr val="CCFFFF"/>
                      </a:solidFill>
                    </p:spPr>
                  </p:pic>
                </p:oleObj>
              </mc:Fallback>
            </mc:AlternateContent>
          </a:graphicData>
        </a:graphic>
      </p:graphicFrame>
      <p:grpSp>
        <p:nvGrpSpPr>
          <p:cNvPr id="8" name="Group 57"/>
          <p:cNvGrpSpPr>
            <a:grpSpLocks/>
          </p:cNvGrpSpPr>
          <p:nvPr/>
        </p:nvGrpSpPr>
        <p:grpSpPr bwMode="auto">
          <a:xfrm>
            <a:off x="1130300" y="4864100"/>
            <a:ext cx="76200" cy="1524000"/>
            <a:chOff x="624" y="2928"/>
            <a:chExt cx="48" cy="960"/>
          </a:xfrm>
        </p:grpSpPr>
        <p:sp>
          <p:nvSpPr>
            <p:cNvPr id="217146" name="Line 58"/>
            <p:cNvSpPr>
              <a:spLocks noChangeShapeType="1"/>
            </p:cNvSpPr>
            <p:nvPr/>
          </p:nvSpPr>
          <p:spPr bwMode="auto">
            <a:xfrm>
              <a:off x="624" y="2976"/>
              <a:ext cx="0" cy="864"/>
            </a:xfrm>
            <a:prstGeom prst="line">
              <a:avLst/>
            </a:prstGeom>
            <a:noFill/>
            <a:ln w="12700">
              <a:solidFill>
                <a:srgbClr val="000000"/>
              </a:solidFill>
              <a:round/>
              <a:headEnd/>
              <a:tailEnd/>
            </a:ln>
            <a:effectLst/>
          </p:spPr>
          <p:txBody>
            <a:bodyPr/>
            <a:lstStyle/>
            <a:p>
              <a:endParaRPr lang="zh-CN" altLang="en-US"/>
            </a:p>
          </p:txBody>
        </p:sp>
        <p:sp>
          <p:nvSpPr>
            <p:cNvPr id="217147" name="Line 59"/>
            <p:cNvSpPr>
              <a:spLocks noChangeShapeType="1"/>
            </p:cNvSpPr>
            <p:nvPr/>
          </p:nvSpPr>
          <p:spPr bwMode="auto">
            <a:xfrm>
              <a:off x="624" y="3840"/>
              <a:ext cx="48" cy="48"/>
            </a:xfrm>
            <a:prstGeom prst="line">
              <a:avLst/>
            </a:prstGeom>
            <a:noFill/>
            <a:ln w="12700">
              <a:solidFill>
                <a:srgbClr val="000000"/>
              </a:solidFill>
              <a:round/>
              <a:headEnd/>
              <a:tailEnd/>
            </a:ln>
            <a:effectLst/>
          </p:spPr>
          <p:txBody>
            <a:bodyPr/>
            <a:lstStyle/>
            <a:p>
              <a:endParaRPr lang="zh-CN" altLang="en-US"/>
            </a:p>
          </p:txBody>
        </p:sp>
        <p:sp>
          <p:nvSpPr>
            <p:cNvPr id="217148" name="Line 60"/>
            <p:cNvSpPr>
              <a:spLocks noChangeShapeType="1"/>
            </p:cNvSpPr>
            <p:nvPr/>
          </p:nvSpPr>
          <p:spPr bwMode="auto">
            <a:xfrm flipV="1">
              <a:off x="624" y="2928"/>
              <a:ext cx="48" cy="48"/>
            </a:xfrm>
            <a:prstGeom prst="line">
              <a:avLst/>
            </a:prstGeom>
            <a:noFill/>
            <a:ln w="12700">
              <a:solidFill>
                <a:srgbClr val="000000"/>
              </a:solidFill>
              <a:round/>
              <a:headEnd/>
              <a:tailEnd/>
            </a:ln>
            <a:effectLst/>
          </p:spPr>
          <p:txBody>
            <a:bodyPr/>
            <a:lstStyle/>
            <a:p>
              <a:endParaRPr lang="zh-CN" altLang="en-US"/>
            </a:p>
          </p:txBody>
        </p:sp>
      </p:grpSp>
      <p:grpSp>
        <p:nvGrpSpPr>
          <p:cNvPr id="9" name="Group 61"/>
          <p:cNvGrpSpPr>
            <a:grpSpLocks/>
          </p:cNvGrpSpPr>
          <p:nvPr/>
        </p:nvGrpSpPr>
        <p:grpSpPr bwMode="auto">
          <a:xfrm>
            <a:off x="1663700" y="4878388"/>
            <a:ext cx="76200" cy="1509712"/>
            <a:chOff x="912" y="2937"/>
            <a:chExt cx="48" cy="951"/>
          </a:xfrm>
        </p:grpSpPr>
        <p:sp>
          <p:nvSpPr>
            <p:cNvPr id="217150" name="Line 62"/>
            <p:cNvSpPr>
              <a:spLocks noChangeShapeType="1"/>
            </p:cNvSpPr>
            <p:nvPr/>
          </p:nvSpPr>
          <p:spPr bwMode="auto">
            <a:xfrm>
              <a:off x="960" y="2985"/>
              <a:ext cx="0" cy="864"/>
            </a:xfrm>
            <a:prstGeom prst="line">
              <a:avLst/>
            </a:prstGeom>
            <a:noFill/>
            <a:ln w="12700">
              <a:solidFill>
                <a:srgbClr val="000000"/>
              </a:solidFill>
              <a:round/>
              <a:headEnd/>
              <a:tailEnd/>
            </a:ln>
            <a:effectLst/>
          </p:spPr>
          <p:txBody>
            <a:bodyPr/>
            <a:lstStyle/>
            <a:p>
              <a:endParaRPr lang="zh-CN" altLang="en-US"/>
            </a:p>
          </p:txBody>
        </p:sp>
        <p:sp>
          <p:nvSpPr>
            <p:cNvPr id="217151" name="Line 63"/>
            <p:cNvSpPr>
              <a:spLocks noChangeShapeType="1"/>
            </p:cNvSpPr>
            <p:nvPr/>
          </p:nvSpPr>
          <p:spPr bwMode="auto">
            <a:xfrm>
              <a:off x="912" y="2937"/>
              <a:ext cx="48" cy="48"/>
            </a:xfrm>
            <a:prstGeom prst="line">
              <a:avLst/>
            </a:prstGeom>
            <a:noFill/>
            <a:ln w="12700">
              <a:solidFill>
                <a:srgbClr val="000000"/>
              </a:solidFill>
              <a:round/>
              <a:headEnd/>
              <a:tailEnd/>
            </a:ln>
            <a:effectLst/>
          </p:spPr>
          <p:txBody>
            <a:bodyPr/>
            <a:lstStyle/>
            <a:p>
              <a:endParaRPr lang="zh-CN" altLang="en-US"/>
            </a:p>
          </p:txBody>
        </p:sp>
        <p:sp>
          <p:nvSpPr>
            <p:cNvPr id="217152" name="Line 64"/>
            <p:cNvSpPr>
              <a:spLocks noChangeShapeType="1"/>
            </p:cNvSpPr>
            <p:nvPr/>
          </p:nvSpPr>
          <p:spPr bwMode="auto">
            <a:xfrm flipV="1">
              <a:off x="912" y="3840"/>
              <a:ext cx="48" cy="48"/>
            </a:xfrm>
            <a:prstGeom prst="line">
              <a:avLst/>
            </a:prstGeom>
            <a:noFill/>
            <a:ln w="12700">
              <a:solidFill>
                <a:srgbClr val="000000"/>
              </a:solidFill>
              <a:round/>
              <a:headEnd/>
              <a:tailEnd/>
            </a:ln>
            <a:effectLst/>
          </p:spPr>
          <p:txBody>
            <a:bodyPr/>
            <a:lstStyle/>
            <a:p>
              <a:endParaRPr lang="zh-CN" altLang="en-US"/>
            </a:p>
          </p:txBody>
        </p:sp>
      </p:grpSp>
      <p:grpSp>
        <p:nvGrpSpPr>
          <p:cNvPr id="10" name="Group 65"/>
          <p:cNvGrpSpPr>
            <a:grpSpLocks/>
          </p:cNvGrpSpPr>
          <p:nvPr/>
        </p:nvGrpSpPr>
        <p:grpSpPr bwMode="auto">
          <a:xfrm>
            <a:off x="4559300" y="4864100"/>
            <a:ext cx="76200" cy="1524000"/>
            <a:chOff x="624" y="2928"/>
            <a:chExt cx="48" cy="960"/>
          </a:xfrm>
        </p:grpSpPr>
        <p:sp>
          <p:nvSpPr>
            <p:cNvPr id="217154" name="Line 66"/>
            <p:cNvSpPr>
              <a:spLocks noChangeShapeType="1"/>
            </p:cNvSpPr>
            <p:nvPr/>
          </p:nvSpPr>
          <p:spPr bwMode="auto">
            <a:xfrm>
              <a:off x="624" y="2976"/>
              <a:ext cx="0" cy="864"/>
            </a:xfrm>
            <a:prstGeom prst="line">
              <a:avLst/>
            </a:prstGeom>
            <a:noFill/>
            <a:ln w="12700">
              <a:solidFill>
                <a:srgbClr val="000000"/>
              </a:solidFill>
              <a:round/>
              <a:headEnd/>
              <a:tailEnd/>
            </a:ln>
            <a:effectLst/>
          </p:spPr>
          <p:txBody>
            <a:bodyPr/>
            <a:lstStyle/>
            <a:p>
              <a:endParaRPr lang="zh-CN" altLang="en-US"/>
            </a:p>
          </p:txBody>
        </p:sp>
        <p:sp>
          <p:nvSpPr>
            <p:cNvPr id="217155" name="Line 67"/>
            <p:cNvSpPr>
              <a:spLocks noChangeShapeType="1"/>
            </p:cNvSpPr>
            <p:nvPr/>
          </p:nvSpPr>
          <p:spPr bwMode="auto">
            <a:xfrm>
              <a:off x="624" y="3840"/>
              <a:ext cx="48" cy="48"/>
            </a:xfrm>
            <a:prstGeom prst="line">
              <a:avLst/>
            </a:prstGeom>
            <a:noFill/>
            <a:ln w="12700">
              <a:solidFill>
                <a:srgbClr val="000000"/>
              </a:solidFill>
              <a:round/>
              <a:headEnd/>
              <a:tailEnd/>
            </a:ln>
            <a:effectLst/>
          </p:spPr>
          <p:txBody>
            <a:bodyPr/>
            <a:lstStyle/>
            <a:p>
              <a:endParaRPr lang="zh-CN" altLang="en-US"/>
            </a:p>
          </p:txBody>
        </p:sp>
        <p:sp>
          <p:nvSpPr>
            <p:cNvPr id="217156" name="Line 68"/>
            <p:cNvSpPr>
              <a:spLocks noChangeShapeType="1"/>
            </p:cNvSpPr>
            <p:nvPr/>
          </p:nvSpPr>
          <p:spPr bwMode="auto">
            <a:xfrm flipV="1">
              <a:off x="624" y="2928"/>
              <a:ext cx="48" cy="48"/>
            </a:xfrm>
            <a:prstGeom prst="line">
              <a:avLst/>
            </a:prstGeom>
            <a:noFill/>
            <a:ln w="12700">
              <a:solidFill>
                <a:srgbClr val="000000"/>
              </a:solidFill>
              <a:round/>
              <a:headEnd/>
              <a:tailEnd/>
            </a:ln>
            <a:effectLst/>
          </p:spPr>
          <p:txBody>
            <a:bodyPr/>
            <a:lstStyle/>
            <a:p>
              <a:endParaRPr lang="zh-CN" altLang="en-US"/>
            </a:p>
          </p:txBody>
        </p:sp>
      </p:grpSp>
      <p:grpSp>
        <p:nvGrpSpPr>
          <p:cNvPr id="11" name="Group 69"/>
          <p:cNvGrpSpPr>
            <a:grpSpLocks/>
          </p:cNvGrpSpPr>
          <p:nvPr/>
        </p:nvGrpSpPr>
        <p:grpSpPr bwMode="auto">
          <a:xfrm>
            <a:off x="4254500" y="4864100"/>
            <a:ext cx="76200" cy="1509713"/>
            <a:chOff x="912" y="2937"/>
            <a:chExt cx="48" cy="951"/>
          </a:xfrm>
        </p:grpSpPr>
        <p:sp>
          <p:nvSpPr>
            <p:cNvPr id="217158" name="Line 70"/>
            <p:cNvSpPr>
              <a:spLocks noChangeShapeType="1"/>
            </p:cNvSpPr>
            <p:nvPr/>
          </p:nvSpPr>
          <p:spPr bwMode="auto">
            <a:xfrm>
              <a:off x="960" y="2985"/>
              <a:ext cx="0" cy="864"/>
            </a:xfrm>
            <a:prstGeom prst="line">
              <a:avLst/>
            </a:prstGeom>
            <a:noFill/>
            <a:ln w="12700">
              <a:solidFill>
                <a:srgbClr val="000000"/>
              </a:solidFill>
              <a:round/>
              <a:headEnd/>
              <a:tailEnd/>
            </a:ln>
            <a:effectLst/>
          </p:spPr>
          <p:txBody>
            <a:bodyPr/>
            <a:lstStyle/>
            <a:p>
              <a:endParaRPr lang="zh-CN" altLang="en-US"/>
            </a:p>
          </p:txBody>
        </p:sp>
        <p:sp>
          <p:nvSpPr>
            <p:cNvPr id="217159" name="Line 71"/>
            <p:cNvSpPr>
              <a:spLocks noChangeShapeType="1"/>
            </p:cNvSpPr>
            <p:nvPr/>
          </p:nvSpPr>
          <p:spPr bwMode="auto">
            <a:xfrm>
              <a:off x="912" y="2937"/>
              <a:ext cx="48" cy="48"/>
            </a:xfrm>
            <a:prstGeom prst="line">
              <a:avLst/>
            </a:prstGeom>
            <a:noFill/>
            <a:ln w="12700">
              <a:solidFill>
                <a:srgbClr val="000000"/>
              </a:solidFill>
              <a:round/>
              <a:headEnd/>
              <a:tailEnd/>
            </a:ln>
            <a:effectLst/>
          </p:spPr>
          <p:txBody>
            <a:bodyPr/>
            <a:lstStyle/>
            <a:p>
              <a:endParaRPr lang="zh-CN" altLang="en-US"/>
            </a:p>
          </p:txBody>
        </p:sp>
        <p:sp>
          <p:nvSpPr>
            <p:cNvPr id="217160" name="Line 72"/>
            <p:cNvSpPr>
              <a:spLocks noChangeShapeType="1"/>
            </p:cNvSpPr>
            <p:nvPr/>
          </p:nvSpPr>
          <p:spPr bwMode="auto">
            <a:xfrm flipV="1">
              <a:off x="912" y="3840"/>
              <a:ext cx="48" cy="48"/>
            </a:xfrm>
            <a:prstGeom prst="line">
              <a:avLst/>
            </a:prstGeom>
            <a:noFill/>
            <a:ln w="12700">
              <a:solidFill>
                <a:srgbClr val="000000"/>
              </a:solidFill>
              <a:round/>
              <a:headEnd/>
              <a:tailEnd/>
            </a:ln>
            <a:effectLst/>
          </p:spPr>
          <p:txBody>
            <a:bodyPr/>
            <a:lstStyle/>
            <a:p>
              <a:endParaRPr lang="zh-CN" altLang="en-US"/>
            </a:p>
          </p:txBody>
        </p:sp>
      </p:grpSp>
      <p:grpSp>
        <p:nvGrpSpPr>
          <p:cNvPr id="12" name="Group 73"/>
          <p:cNvGrpSpPr>
            <a:grpSpLocks/>
          </p:cNvGrpSpPr>
          <p:nvPr/>
        </p:nvGrpSpPr>
        <p:grpSpPr bwMode="auto">
          <a:xfrm>
            <a:off x="5016500" y="4864100"/>
            <a:ext cx="76200" cy="1509713"/>
            <a:chOff x="912" y="2937"/>
            <a:chExt cx="48" cy="951"/>
          </a:xfrm>
        </p:grpSpPr>
        <p:sp>
          <p:nvSpPr>
            <p:cNvPr id="217162" name="Line 74"/>
            <p:cNvSpPr>
              <a:spLocks noChangeShapeType="1"/>
            </p:cNvSpPr>
            <p:nvPr/>
          </p:nvSpPr>
          <p:spPr bwMode="auto">
            <a:xfrm>
              <a:off x="960" y="2985"/>
              <a:ext cx="0" cy="864"/>
            </a:xfrm>
            <a:prstGeom prst="line">
              <a:avLst/>
            </a:prstGeom>
            <a:noFill/>
            <a:ln w="12700">
              <a:solidFill>
                <a:srgbClr val="000000"/>
              </a:solidFill>
              <a:round/>
              <a:headEnd/>
              <a:tailEnd/>
            </a:ln>
            <a:effectLst/>
          </p:spPr>
          <p:txBody>
            <a:bodyPr/>
            <a:lstStyle/>
            <a:p>
              <a:endParaRPr lang="zh-CN" altLang="en-US"/>
            </a:p>
          </p:txBody>
        </p:sp>
        <p:sp>
          <p:nvSpPr>
            <p:cNvPr id="217163" name="Line 75"/>
            <p:cNvSpPr>
              <a:spLocks noChangeShapeType="1"/>
            </p:cNvSpPr>
            <p:nvPr/>
          </p:nvSpPr>
          <p:spPr bwMode="auto">
            <a:xfrm>
              <a:off x="912" y="2937"/>
              <a:ext cx="48" cy="48"/>
            </a:xfrm>
            <a:prstGeom prst="line">
              <a:avLst/>
            </a:prstGeom>
            <a:noFill/>
            <a:ln w="12700">
              <a:solidFill>
                <a:srgbClr val="000000"/>
              </a:solidFill>
              <a:round/>
              <a:headEnd/>
              <a:tailEnd/>
            </a:ln>
            <a:effectLst/>
          </p:spPr>
          <p:txBody>
            <a:bodyPr/>
            <a:lstStyle/>
            <a:p>
              <a:endParaRPr lang="zh-CN" altLang="en-US"/>
            </a:p>
          </p:txBody>
        </p:sp>
        <p:sp>
          <p:nvSpPr>
            <p:cNvPr id="217164" name="Line 76"/>
            <p:cNvSpPr>
              <a:spLocks noChangeShapeType="1"/>
            </p:cNvSpPr>
            <p:nvPr/>
          </p:nvSpPr>
          <p:spPr bwMode="auto">
            <a:xfrm flipV="1">
              <a:off x="912" y="3840"/>
              <a:ext cx="48" cy="48"/>
            </a:xfrm>
            <a:prstGeom prst="line">
              <a:avLst/>
            </a:prstGeom>
            <a:noFill/>
            <a:ln w="12700">
              <a:solidFill>
                <a:srgbClr val="000000"/>
              </a:solidFill>
              <a:round/>
              <a:headEnd/>
              <a:tailEnd/>
            </a:ln>
            <a:effectLst/>
          </p:spPr>
          <p:txBody>
            <a:bodyPr/>
            <a:lstStyle/>
            <a:p>
              <a:endParaRPr lang="zh-CN" altLang="en-US"/>
            </a:p>
          </p:txBody>
        </p:sp>
      </p:grpSp>
      <p:grpSp>
        <p:nvGrpSpPr>
          <p:cNvPr id="13" name="Group 77"/>
          <p:cNvGrpSpPr>
            <a:grpSpLocks/>
          </p:cNvGrpSpPr>
          <p:nvPr/>
        </p:nvGrpSpPr>
        <p:grpSpPr bwMode="auto">
          <a:xfrm>
            <a:off x="2197100" y="4864100"/>
            <a:ext cx="76200" cy="1524000"/>
            <a:chOff x="624" y="2928"/>
            <a:chExt cx="48" cy="960"/>
          </a:xfrm>
        </p:grpSpPr>
        <p:sp>
          <p:nvSpPr>
            <p:cNvPr id="217166" name="Line 78"/>
            <p:cNvSpPr>
              <a:spLocks noChangeShapeType="1"/>
            </p:cNvSpPr>
            <p:nvPr/>
          </p:nvSpPr>
          <p:spPr bwMode="auto">
            <a:xfrm>
              <a:off x="624" y="2976"/>
              <a:ext cx="0" cy="864"/>
            </a:xfrm>
            <a:prstGeom prst="line">
              <a:avLst/>
            </a:prstGeom>
            <a:noFill/>
            <a:ln w="12700">
              <a:solidFill>
                <a:srgbClr val="000000"/>
              </a:solidFill>
              <a:round/>
              <a:headEnd/>
              <a:tailEnd/>
            </a:ln>
            <a:effectLst/>
          </p:spPr>
          <p:txBody>
            <a:bodyPr/>
            <a:lstStyle/>
            <a:p>
              <a:endParaRPr lang="zh-CN" altLang="en-US"/>
            </a:p>
          </p:txBody>
        </p:sp>
        <p:sp>
          <p:nvSpPr>
            <p:cNvPr id="217167" name="Line 79"/>
            <p:cNvSpPr>
              <a:spLocks noChangeShapeType="1"/>
            </p:cNvSpPr>
            <p:nvPr/>
          </p:nvSpPr>
          <p:spPr bwMode="auto">
            <a:xfrm>
              <a:off x="624" y="3840"/>
              <a:ext cx="48" cy="48"/>
            </a:xfrm>
            <a:prstGeom prst="line">
              <a:avLst/>
            </a:prstGeom>
            <a:noFill/>
            <a:ln w="12700">
              <a:solidFill>
                <a:srgbClr val="000000"/>
              </a:solidFill>
              <a:round/>
              <a:headEnd/>
              <a:tailEnd/>
            </a:ln>
            <a:effectLst/>
          </p:spPr>
          <p:txBody>
            <a:bodyPr/>
            <a:lstStyle/>
            <a:p>
              <a:endParaRPr lang="zh-CN" altLang="en-US"/>
            </a:p>
          </p:txBody>
        </p:sp>
        <p:sp>
          <p:nvSpPr>
            <p:cNvPr id="217168" name="Line 80"/>
            <p:cNvSpPr>
              <a:spLocks noChangeShapeType="1"/>
            </p:cNvSpPr>
            <p:nvPr/>
          </p:nvSpPr>
          <p:spPr bwMode="auto">
            <a:xfrm flipV="1">
              <a:off x="624" y="2928"/>
              <a:ext cx="48" cy="48"/>
            </a:xfrm>
            <a:prstGeom prst="line">
              <a:avLst/>
            </a:prstGeom>
            <a:noFill/>
            <a:ln w="12700">
              <a:solidFill>
                <a:srgbClr val="000000"/>
              </a:solidFill>
              <a:round/>
              <a:headEnd/>
              <a:tailEnd/>
            </a:ln>
            <a:effectLst/>
          </p:spPr>
          <p:txBody>
            <a:bodyPr/>
            <a:lstStyle/>
            <a:p>
              <a:endParaRPr lang="zh-CN" altLang="en-US"/>
            </a:p>
          </p:txBody>
        </p:sp>
      </p:gr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endParaRPr lang="zh-CN" altLang="zh-CN"/>
          </a:p>
        </p:txBody>
      </p:sp>
      <p:sp>
        <p:nvSpPr>
          <p:cNvPr id="219139" name="Text Box 3"/>
          <p:cNvSpPr txBox="1">
            <a:spLocks noChangeArrowheads="1"/>
          </p:cNvSpPr>
          <p:nvPr/>
        </p:nvSpPr>
        <p:spPr bwMode="auto">
          <a:xfrm>
            <a:off x="228600" y="558800"/>
            <a:ext cx="8305800" cy="5509200"/>
          </a:xfrm>
          <a:prstGeom prst="rect">
            <a:avLst/>
          </a:prstGeom>
          <a:solidFill>
            <a:srgbClr val="CCFFFF"/>
          </a:solidFill>
          <a:ln w="9525">
            <a:noFill/>
            <a:miter lim="800000"/>
            <a:headEnd/>
            <a:tailEnd/>
          </a:ln>
          <a:effectLst/>
        </p:spPr>
        <p:txBody>
          <a:bodyPr>
            <a:spAutoFit/>
          </a:bodyPr>
          <a:lstStyle/>
          <a:p>
            <a:r>
              <a:rPr kumimoji="1" lang="en-US" altLang="zh-CN" sz="2400" dirty="0">
                <a:latin typeface="楷体_GB2312" pitchFamily="49" charset="-122"/>
                <a:ea typeface="楷体_GB2312" pitchFamily="49" charset="-122"/>
              </a:rPr>
              <a:t>   </a:t>
            </a:r>
            <a:r>
              <a:rPr kumimoji="1" lang="zh-CN" altLang="en-US" sz="2400" dirty="0">
                <a:latin typeface="楷体_GB2312" pitchFamily="49" charset="-122"/>
                <a:ea typeface="楷体_GB2312" pitchFamily="49" charset="-122"/>
              </a:rPr>
              <a:t>由于</a:t>
            </a:r>
            <a:r>
              <a:rPr kumimoji="1" lang="en-US" altLang="zh-CN" sz="2400" dirty="0">
                <a:latin typeface="楷体_GB2312" pitchFamily="49" charset="-122"/>
                <a:ea typeface="楷体_GB2312" pitchFamily="49" charset="-122"/>
              </a:rPr>
              <a:t>M</a:t>
            </a:r>
            <a:r>
              <a:rPr kumimoji="1" lang="zh-CN" altLang="en-US" sz="2400" dirty="0">
                <a:latin typeface="楷体_GB2312" pitchFamily="49" charset="-122"/>
                <a:ea typeface="楷体_GB2312" pitchFamily="49" charset="-122"/>
              </a:rPr>
              <a:t>（</a:t>
            </a:r>
            <a:r>
              <a:rPr kumimoji="1" lang="en-US" altLang="zh-CN" sz="2400" dirty="0">
                <a:latin typeface="楷体_GB2312" pitchFamily="49" charset="-122"/>
                <a:ea typeface="楷体_GB2312" pitchFamily="49" charset="-122"/>
              </a:rPr>
              <a:t>x</a:t>
            </a:r>
            <a:r>
              <a:rPr kumimoji="1" lang="zh-CN" altLang="en-US" sz="2400" dirty="0">
                <a:latin typeface="楷体_GB2312" pitchFamily="49" charset="-122"/>
                <a:ea typeface="楷体_GB2312" pitchFamily="49" charset="-122"/>
              </a:rPr>
              <a:t>）不是不可约的，被一个固定多项式相乘不一定是可逆的。在</a:t>
            </a:r>
            <a:r>
              <a:rPr kumimoji="1" lang="en-US" altLang="zh-CN" sz="2400" dirty="0">
                <a:latin typeface="楷体_GB2312" pitchFamily="49" charset="-122"/>
                <a:ea typeface="楷体_GB2312" pitchFamily="49" charset="-122"/>
              </a:rPr>
              <a:t>AES</a:t>
            </a:r>
            <a:r>
              <a:rPr kumimoji="1" lang="zh-CN" altLang="en-US" sz="2400" dirty="0">
                <a:latin typeface="楷体_GB2312" pitchFamily="49" charset="-122"/>
                <a:ea typeface="楷体_GB2312" pitchFamily="49" charset="-122"/>
              </a:rPr>
              <a:t>中用选择一个有逆元素的固定多项式</a:t>
            </a:r>
          </a:p>
          <a:p>
            <a:r>
              <a:rPr kumimoji="1" lang="zh-CN" altLang="en-US" sz="24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a</a:t>
            </a:r>
            <a:r>
              <a:rPr kumimoji="1" lang="zh-CN" altLang="en-US" sz="2400" dirty="0">
                <a:latin typeface="楷体_GB2312" pitchFamily="49" charset="-122"/>
                <a:ea typeface="楷体_GB2312" pitchFamily="49" charset="-122"/>
              </a:rPr>
              <a:t>（</a:t>
            </a:r>
            <a:r>
              <a:rPr kumimoji="1" lang="en-US" altLang="zh-CN" sz="2400" dirty="0">
                <a:latin typeface="楷体_GB2312" pitchFamily="49" charset="-122"/>
                <a:ea typeface="楷体_GB2312" pitchFamily="49" charset="-122"/>
              </a:rPr>
              <a:t>x</a:t>
            </a:r>
            <a:r>
              <a:rPr kumimoji="1" lang="zh-CN" altLang="en-US" sz="24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 {03}x</a:t>
            </a:r>
            <a:r>
              <a:rPr kumimoji="1" lang="en-US" altLang="zh-CN" sz="2400" baseline="30000" dirty="0">
                <a:latin typeface="楷体_GB2312" pitchFamily="49" charset="-122"/>
                <a:ea typeface="楷体_GB2312" pitchFamily="49" charset="-122"/>
              </a:rPr>
              <a:t>3  </a:t>
            </a:r>
            <a:r>
              <a:rPr kumimoji="1" lang="en-US" altLang="zh-CN" sz="2400" dirty="0">
                <a:latin typeface="楷体_GB2312" pitchFamily="49" charset="-122"/>
                <a:ea typeface="楷体_GB2312" pitchFamily="49" charset="-122"/>
              </a:rPr>
              <a:t>+</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{01}x</a:t>
            </a:r>
            <a:r>
              <a:rPr kumimoji="1" lang="en-US" altLang="zh-CN" sz="2400" baseline="30000" dirty="0">
                <a:latin typeface="楷体_GB2312" pitchFamily="49" charset="-122"/>
                <a:ea typeface="楷体_GB2312" pitchFamily="49" charset="-122"/>
              </a:rPr>
              <a:t>3 </a:t>
            </a:r>
            <a:r>
              <a:rPr kumimoji="1" lang="en-US" altLang="zh-CN" sz="2400" dirty="0">
                <a:latin typeface="楷体_GB2312" pitchFamily="49" charset="-122"/>
                <a:ea typeface="楷体_GB2312" pitchFamily="49" charset="-122"/>
              </a:rPr>
              <a:t>+</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{01}x</a:t>
            </a:r>
            <a:r>
              <a:rPr kumimoji="1" lang="en-US" altLang="zh-CN" sz="2400" baseline="30000" dirty="0">
                <a:latin typeface="楷体_GB2312" pitchFamily="49" charset="-122"/>
                <a:ea typeface="楷体_GB2312" pitchFamily="49" charset="-122"/>
              </a:rPr>
              <a:t>3  </a:t>
            </a:r>
            <a:r>
              <a:rPr kumimoji="1" lang="en-US" altLang="zh-CN" sz="2400" dirty="0">
                <a:latin typeface="楷体_GB2312" pitchFamily="49" charset="-122"/>
                <a:ea typeface="楷体_GB2312" pitchFamily="49" charset="-122"/>
              </a:rPr>
              <a:t>+</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{02} </a:t>
            </a:r>
          </a:p>
          <a:p>
            <a:r>
              <a:rPr kumimoji="1" lang="en-US" altLang="zh-CN" sz="2400" dirty="0">
                <a:latin typeface="楷体_GB2312" pitchFamily="49" charset="-122"/>
                <a:ea typeface="楷体_GB2312" pitchFamily="49" charset="-122"/>
              </a:rPr>
              <a:t> a</a:t>
            </a:r>
            <a:r>
              <a:rPr kumimoji="1" lang="en-US" altLang="zh-CN" sz="2400" baseline="30000" dirty="0">
                <a:latin typeface="楷体_GB2312" pitchFamily="49" charset="-122"/>
                <a:ea typeface="楷体_GB2312" pitchFamily="49" charset="-122"/>
              </a:rPr>
              <a:t>-1</a:t>
            </a:r>
            <a:r>
              <a:rPr kumimoji="1" lang="zh-CN" altLang="en-US" sz="2400" dirty="0">
                <a:latin typeface="楷体_GB2312" pitchFamily="49" charset="-122"/>
                <a:ea typeface="楷体_GB2312" pitchFamily="49" charset="-122"/>
              </a:rPr>
              <a:t>（</a:t>
            </a:r>
            <a:r>
              <a:rPr kumimoji="1" lang="en-US" altLang="zh-CN" sz="2400" dirty="0">
                <a:latin typeface="楷体_GB2312" pitchFamily="49" charset="-122"/>
                <a:ea typeface="楷体_GB2312" pitchFamily="49" charset="-122"/>
              </a:rPr>
              <a:t>x</a:t>
            </a:r>
            <a:r>
              <a:rPr kumimoji="1" lang="zh-CN" altLang="en-US" sz="2400" dirty="0">
                <a:latin typeface="楷体_GB2312" pitchFamily="49" charset="-122"/>
                <a:ea typeface="楷体_GB2312" pitchFamily="49" charset="-122"/>
              </a:rPr>
              <a:t>）</a:t>
            </a:r>
            <a:r>
              <a:rPr kumimoji="1" lang="en-US" altLang="zh-CN" sz="2400" dirty="0">
                <a:latin typeface="楷体_GB2312" pitchFamily="49" charset="-122"/>
                <a:ea typeface="楷体_GB2312" pitchFamily="49" charset="-122"/>
              </a:rPr>
              <a:t>= {0b}x</a:t>
            </a:r>
            <a:r>
              <a:rPr kumimoji="1" lang="en-US" altLang="zh-CN" sz="2400" baseline="30000" dirty="0">
                <a:latin typeface="楷体_GB2312" pitchFamily="49" charset="-122"/>
                <a:ea typeface="楷体_GB2312" pitchFamily="49" charset="-122"/>
              </a:rPr>
              <a:t>3  </a:t>
            </a:r>
            <a:r>
              <a:rPr kumimoji="1" lang="en-US" altLang="zh-CN" sz="2400" dirty="0">
                <a:latin typeface="楷体_GB2312" pitchFamily="49" charset="-122"/>
                <a:ea typeface="楷体_GB2312" pitchFamily="49" charset="-122"/>
              </a:rPr>
              <a:t>+</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{0d}x</a:t>
            </a:r>
            <a:r>
              <a:rPr kumimoji="1" lang="en-US" altLang="zh-CN" sz="2400" baseline="30000" dirty="0">
                <a:latin typeface="楷体_GB2312" pitchFamily="49" charset="-122"/>
                <a:ea typeface="楷体_GB2312" pitchFamily="49" charset="-122"/>
              </a:rPr>
              <a:t>3 </a:t>
            </a:r>
            <a:r>
              <a:rPr kumimoji="1" lang="en-US" altLang="zh-CN" sz="2400" dirty="0">
                <a:latin typeface="楷体_GB2312" pitchFamily="49" charset="-122"/>
                <a:ea typeface="楷体_GB2312" pitchFamily="49" charset="-122"/>
              </a:rPr>
              <a:t>+</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{09}x</a:t>
            </a:r>
            <a:r>
              <a:rPr kumimoji="1" lang="en-US" altLang="zh-CN" sz="2400" baseline="30000" dirty="0">
                <a:latin typeface="楷体_GB2312" pitchFamily="49" charset="-122"/>
                <a:ea typeface="楷体_GB2312" pitchFamily="49" charset="-122"/>
              </a:rPr>
              <a:t>3  </a:t>
            </a:r>
            <a:r>
              <a:rPr kumimoji="1" lang="en-US" altLang="zh-CN" sz="2400" dirty="0">
                <a:latin typeface="楷体_GB2312" pitchFamily="49" charset="-122"/>
                <a:ea typeface="楷体_GB2312" pitchFamily="49" charset="-122"/>
              </a:rPr>
              <a:t>+</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{0e} </a:t>
            </a:r>
            <a:endParaRPr kumimoji="1" lang="en-US" altLang="zh-CN" sz="2400" baseline="-25000" dirty="0">
              <a:latin typeface="楷体_GB2312" pitchFamily="49" charset="-122"/>
              <a:ea typeface="楷体_GB2312" pitchFamily="49" charset="-122"/>
            </a:endParaRPr>
          </a:p>
          <a:p>
            <a:r>
              <a:rPr kumimoji="1" lang="zh-CN" altLang="en-US" sz="2400" dirty="0">
                <a:latin typeface="楷体_GB2312" pitchFamily="49" charset="-122"/>
                <a:ea typeface="楷体_GB2312" pitchFamily="49" charset="-122"/>
              </a:rPr>
              <a:t>考虑</a:t>
            </a:r>
            <a:r>
              <a:rPr kumimoji="1" lang="en-US" altLang="zh-CN" sz="2400" dirty="0">
                <a:latin typeface="楷体_GB2312" pitchFamily="49" charset="-122"/>
                <a:ea typeface="楷体_GB2312" pitchFamily="49" charset="-122"/>
              </a:rPr>
              <a:t>x</a:t>
            </a:r>
            <a:r>
              <a:rPr kumimoji="1" lang="zh-CN" altLang="en-US" sz="2400" dirty="0">
                <a:latin typeface="楷体_GB2312" pitchFamily="49" charset="-122"/>
                <a:ea typeface="楷体_GB2312" pitchFamily="49" charset="-122"/>
              </a:rPr>
              <a:t>乘</a:t>
            </a:r>
            <a:r>
              <a:rPr kumimoji="1" lang="en-US" altLang="zh-CN" sz="2400" dirty="0">
                <a:latin typeface="楷体_GB2312" pitchFamily="49" charset="-122"/>
                <a:ea typeface="楷体_GB2312" pitchFamily="49" charset="-122"/>
              </a:rPr>
              <a:t>b(x)</a:t>
            </a:r>
            <a:r>
              <a:rPr kumimoji="1" lang="zh-CN" altLang="en-US" sz="2400" dirty="0">
                <a:latin typeface="楷体_GB2312" pitchFamily="49" charset="-122"/>
                <a:ea typeface="楷体_GB2312" pitchFamily="49" charset="-122"/>
              </a:rPr>
              <a:t>，有：</a:t>
            </a:r>
          </a:p>
          <a:p>
            <a:pPr algn="ctr"/>
            <a:r>
              <a:rPr kumimoji="1" lang="en-US" altLang="zh-CN" sz="2400" dirty="0">
                <a:latin typeface="楷体_GB2312" pitchFamily="49" charset="-122"/>
                <a:ea typeface="楷体_GB2312" pitchFamily="49" charset="-122"/>
              </a:rPr>
              <a:t>x  b(x)= b</a:t>
            </a:r>
            <a:r>
              <a:rPr kumimoji="1" lang="en-US" altLang="zh-CN" sz="2400" baseline="-25000" dirty="0">
                <a:latin typeface="楷体_GB2312" pitchFamily="49" charset="-122"/>
                <a:ea typeface="楷体_GB2312" pitchFamily="49" charset="-122"/>
              </a:rPr>
              <a:t>2</a:t>
            </a:r>
            <a:r>
              <a:rPr kumimoji="1" lang="en-US" altLang="zh-CN" sz="2400" dirty="0">
                <a:latin typeface="楷体_GB2312" pitchFamily="49" charset="-122"/>
                <a:ea typeface="楷体_GB2312" pitchFamily="49" charset="-122"/>
              </a:rPr>
              <a:t>x</a:t>
            </a:r>
            <a:r>
              <a:rPr kumimoji="1" lang="en-US" altLang="zh-CN" sz="2400" baseline="30000" dirty="0">
                <a:latin typeface="楷体_GB2312" pitchFamily="49" charset="-122"/>
                <a:ea typeface="楷体_GB2312" pitchFamily="49" charset="-122"/>
              </a:rPr>
              <a:t>3</a:t>
            </a:r>
            <a:r>
              <a:rPr kumimoji="1" lang="en-US" altLang="zh-CN" sz="2400" dirty="0">
                <a:latin typeface="楷体_GB2312" pitchFamily="49" charset="-122"/>
                <a:ea typeface="楷体_GB2312" pitchFamily="49" charset="-122"/>
              </a:rPr>
              <a:t>+</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1</a:t>
            </a:r>
            <a:r>
              <a:rPr kumimoji="1" lang="en-US" altLang="zh-CN" sz="2400" dirty="0">
                <a:latin typeface="楷体_GB2312" pitchFamily="49" charset="-122"/>
                <a:ea typeface="楷体_GB2312" pitchFamily="49" charset="-122"/>
              </a:rPr>
              <a:t>x</a:t>
            </a:r>
            <a:r>
              <a:rPr kumimoji="1" lang="en-US" altLang="zh-CN" sz="2400" baseline="30000" dirty="0">
                <a:latin typeface="楷体_GB2312" pitchFamily="49" charset="-122"/>
                <a:ea typeface="楷体_GB2312" pitchFamily="49" charset="-122"/>
              </a:rPr>
              <a:t>2</a:t>
            </a:r>
            <a:r>
              <a:rPr kumimoji="1" lang="en-US" altLang="zh-CN" sz="2400" dirty="0">
                <a:latin typeface="楷体_GB2312" pitchFamily="49" charset="-122"/>
                <a:ea typeface="楷体_GB2312" pitchFamily="49" charset="-122"/>
              </a:rPr>
              <a:t>+</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0 </a:t>
            </a:r>
            <a:r>
              <a:rPr kumimoji="1" lang="en-US" altLang="zh-CN" sz="2400" dirty="0">
                <a:latin typeface="楷体_GB2312" pitchFamily="49" charset="-122"/>
                <a:ea typeface="楷体_GB2312" pitchFamily="49" charset="-122"/>
              </a:rPr>
              <a:t>x+</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3</a:t>
            </a:r>
            <a:endParaRPr kumimoji="1" lang="en-US" altLang="zh-CN" sz="2400" dirty="0">
              <a:latin typeface="楷体_GB2312" pitchFamily="49" charset="-122"/>
              <a:ea typeface="楷体_GB2312" pitchFamily="49" charset="-122"/>
            </a:endParaRPr>
          </a:p>
          <a:p>
            <a:r>
              <a:rPr kumimoji="1" lang="zh-CN" altLang="en-US" sz="2400" dirty="0">
                <a:latin typeface="楷体_GB2312" pitchFamily="49" charset="-122"/>
                <a:ea typeface="楷体_GB2312" pitchFamily="49" charset="-122"/>
              </a:rPr>
              <a:t>设</a:t>
            </a:r>
          </a:p>
          <a:p>
            <a:pPr algn="ctr"/>
            <a:r>
              <a:rPr kumimoji="1" lang="en-US" altLang="zh-CN" sz="2400" dirty="0">
                <a:latin typeface="楷体_GB2312" pitchFamily="49" charset="-122"/>
                <a:ea typeface="楷体_GB2312" pitchFamily="49" charset="-122"/>
              </a:rPr>
              <a:t>c</a:t>
            </a:r>
            <a:r>
              <a:rPr kumimoji="1" lang="zh-CN" altLang="en-US" sz="2400" dirty="0">
                <a:latin typeface="楷体_GB2312" pitchFamily="49" charset="-122"/>
                <a:ea typeface="楷体_GB2312" pitchFamily="49" charset="-122"/>
              </a:rPr>
              <a:t>（</a:t>
            </a:r>
            <a:r>
              <a:rPr kumimoji="1" lang="en-US" altLang="zh-CN" sz="2400" dirty="0">
                <a:latin typeface="楷体_GB2312" pitchFamily="49" charset="-122"/>
                <a:ea typeface="楷体_GB2312" pitchFamily="49" charset="-122"/>
              </a:rPr>
              <a:t>x</a:t>
            </a:r>
            <a:r>
              <a:rPr kumimoji="1" lang="zh-CN" altLang="en-US" sz="2400" dirty="0">
                <a:latin typeface="楷体_GB2312" pitchFamily="49" charset="-122"/>
                <a:ea typeface="楷体_GB2312" pitchFamily="49" charset="-122"/>
              </a:rPr>
              <a:t>）</a:t>
            </a:r>
            <a:r>
              <a:rPr kumimoji="1" lang="en-US" altLang="zh-CN" sz="2400" dirty="0">
                <a:latin typeface="楷体_GB2312" pitchFamily="49" charset="-122"/>
                <a:ea typeface="楷体_GB2312" pitchFamily="49" charset="-122"/>
              </a:rPr>
              <a:t>= x  b(x)= c</a:t>
            </a:r>
            <a:r>
              <a:rPr kumimoji="1" lang="en-US" altLang="zh-CN" sz="2400" baseline="-25000" dirty="0">
                <a:latin typeface="楷体_GB2312" pitchFamily="49" charset="-122"/>
                <a:ea typeface="楷体_GB2312" pitchFamily="49" charset="-122"/>
              </a:rPr>
              <a:t>3</a:t>
            </a:r>
            <a:r>
              <a:rPr kumimoji="1" lang="en-US" altLang="zh-CN" sz="2400" dirty="0">
                <a:latin typeface="楷体_GB2312" pitchFamily="49" charset="-122"/>
                <a:ea typeface="楷体_GB2312" pitchFamily="49" charset="-122"/>
              </a:rPr>
              <a:t>x</a:t>
            </a:r>
            <a:r>
              <a:rPr kumimoji="1" lang="en-US" altLang="zh-CN" sz="2400" baseline="30000" dirty="0">
                <a:latin typeface="楷体_GB2312" pitchFamily="49" charset="-122"/>
                <a:ea typeface="楷体_GB2312" pitchFamily="49" charset="-122"/>
              </a:rPr>
              <a:t>3</a:t>
            </a:r>
            <a:r>
              <a:rPr kumimoji="1" lang="en-US" altLang="zh-CN" sz="2400" dirty="0">
                <a:latin typeface="楷体_GB2312" pitchFamily="49" charset="-122"/>
                <a:ea typeface="楷体_GB2312" pitchFamily="49" charset="-122"/>
              </a:rPr>
              <a:t>+</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c</a:t>
            </a:r>
            <a:r>
              <a:rPr kumimoji="1" lang="en-US" altLang="zh-CN" sz="2400" baseline="-25000" dirty="0">
                <a:latin typeface="楷体_GB2312" pitchFamily="49" charset="-122"/>
                <a:ea typeface="楷体_GB2312" pitchFamily="49" charset="-122"/>
              </a:rPr>
              <a:t>2</a:t>
            </a:r>
            <a:r>
              <a:rPr kumimoji="1" lang="en-US" altLang="zh-CN" sz="2400" dirty="0">
                <a:latin typeface="楷体_GB2312" pitchFamily="49" charset="-122"/>
                <a:ea typeface="楷体_GB2312" pitchFamily="49" charset="-122"/>
              </a:rPr>
              <a:t>x</a:t>
            </a:r>
            <a:r>
              <a:rPr kumimoji="1" lang="en-US" altLang="zh-CN" sz="2400" baseline="30000" dirty="0">
                <a:latin typeface="楷体_GB2312" pitchFamily="49" charset="-122"/>
                <a:ea typeface="楷体_GB2312" pitchFamily="49" charset="-122"/>
              </a:rPr>
              <a:t>2</a:t>
            </a:r>
            <a:r>
              <a:rPr kumimoji="1" lang="en-US" altLang="zh-CN" sz="2400" dirty="0">
                <a:latin typeface="楷体_GB2312" pitchFamily="49" charset="-122"/>
                <a:ea typeface="楷体_GB2312" pitchFamily="49" charset="-122"/>
              </a:rPr>
              <a:t>+</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c</a:t>
            </a:r>
            <a:r>
              <a:rPr kumimoji="1" lang="en-US" altLang="zh-CN" sz="2400" baseline="-25000" dirty="0">
                <a:latin typeface="楷体_GB2312" pitchFamily="49" charset="-122"/>
                <a:ea typeface="楷体_GB2312" pitchFamily="49" charset="-122"/>
              </a:rPr>
              <a:t>1 </a:t>
            </a:r>
            <a:r>
              <a:rPr kumimoji="1" lang="en-US" altLang="zh-CN" sz="2400" dirty="0">
                <a:latin typeface="楷体_GB2312" pitchFamily="49" charset="-122"/>
                <a:ea typeface="楷体_GB2312" pitchFamily="49" charset="-122"/>
              </a:rPr>
              <a:t>x+</a:t>
            </a:r>
            <a:r>
              <a:rPr kumimoji="1" lang="en-US" altLang="zh-CN" sz="2400" baseline="-250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c</a:t>
            </a:r>
            <a:r>
              <a:rPr kumimoji="1" lang="en-US" altLang="zh-CN" sz="2400" baseline="-25000" dirty="0">
                <a:latin typeface="楷体_GB2312" pitchFamily="49" charset="-122"/>
                <a:ea typeface="楷体_GB2312" pitchFamily="49" charset="-122"/>
              </a:rPr>
              <a:t>0</a:t>
            </a:r>
            <a:endParaRPr kumimoji="1" lang="en-US" altLang="zh-CN" sz="2400" dirty="0">
              <a:latin typeface="楷体_GB2312" pitchFamily="49" charset="-122"/>
              <a:ea typeface="楷体_GB2312" pitchFamily="49" charset="-122"/>
            </a:endParaRPr>
          </a:p>
          <a:p>
            <a:r>
              <a:rPr kumimoji="1" lang="zh-CN" altLang="en-US" sz="2400" dirty="0">
                <a:latin typeface="楷体_GB2312" pitchFamily="49" charset="-122"/>
                <a:ea typeface="楷体_GB2312" pitchFamily="49" charset="-122"/>
              </a:rPr>
              <a:t>可用矩阵表示：</a:t>
            </a:r>
          </a:p>
          <a:p>
            <a:r>
              <a:rPr kumimoji="1" lang="zh-CN" altLang="en-US" sz="2400"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c</a:t>
            </a:r>
            <a:r>
              <a:rPr kumimoji="1" lang="en-US" altLang="zh-CN" sz="2400" baseline="-25000" dirty="0">
                <a:latin typeface="楷体_GB2312" pitchFamily="49" charset="-122"/>
                <a:ea typeface="楷体_GB2312" pitchFamily="49" charset="-122"/>
              </a:rPr>
              <a:t>0   </a:t>
            </a:r>
            <a:r>
              <a:rPr kumimoji="1" lang="en-US" altLang="zh-CN" sz="2400" dirty="0">
                <a:latin typeface="楷体_GB2312" pitchFamily="49" charset="-122"/>
                <a:ea typeface="楷体_GB2312" pitchFamily="49" charset="-122"/>
              </a:rPr>
              <a:t>=  00  00  00  01 </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0</a:t>
            </a:r>
          </a:p>
          <a:p>
            <a:r>
              <a:rPr kumimoji="1" lang="en-US" altLang="zh-CN" sz="2400" dirty="0">
                <a:latin typeface="楷体_GB2312" pitchFamily="49" charset="-122"/>
                <a:ea typeface="楷体_GB2312" pitchFamily="49" charset="-122"/>
              </a:rPr>
              <a:t>    c</a:t>
            </a:r>
            <a:r>
              <a:rPr kumimoji="1" lang="en-US" altLang="zh-CN" sz="2400" baseline="-25000" dirty="0">
                <a:latin typeface="楷体_GB2312" pitchFamily="49" charset="-122"/>
                <a:ea typeface="楷体_GB2312" pitchFamily="49" charset="-122"/>
              </a:rPr>
              <a:t>1   </a:t>
            </a:r>
            <a:r>
              <a:rPr kumimoji="1" lang="en-US" altLang="zh-CN" sz="2400" dirty="0">
                <a:latin typeface="楷体_GB2312" pitchFamily="49" charset="-122"/>
                <a:ea typeface="楷体_GB2312" pitchFamily="49" charset="-122"/>
              </a:rPr>
              <a:t>=  01 </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00  00  00 </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1</a:t>
            </a:r>
          </a:p>
          <a:p>
            <a:r>
              <a:rPr kumimoji="1" lang="en-US" altLang="zh-CN" sz="2400" dirty="0">
                <a:latin typeface="楷体_GB2312" pitchFamily="49" charset="-122"/>
                <a:ea typeface="楷体_GB2312" pitchFamily="49" charset="-122"/>
              </a:rPr>
              <a:t>    c</a:t>
            </a:r>
            <a:r>
              <a:rPr kumimoji="1" lang="en-US" altLang="zh-CN" sz="2400" baseline="-25000" dirty="0">
                <a:latin typeface="楷体_GB2312" pitchFamily="49" charset="-122"/>
                <a:ea typeface="楷体_GB2312" pitchFamily="49" charset="-122"/>
              </a:rPr>
              <a:t>2   </a:t>
            </a:r>
            <a:r>
              <a:rPr kumimoji="1" lang="en-US" altLang="zh-CN" sz="2400" dirty="0">
                <a:latin typeface="楷体_GB2312" pitchFamily="49" charset="-122"/>
                <a:ea typeface="楷体_GB2312" pitchFamily="49" charset="-122"/>
              </a:rPr>
              <a:t>=  00  01 </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00  00 </a:t>
            </a:r>
            <a:r>
              <a:rPr kumimoji="1" lang="en-US" altLang="zh-CN" sz="2400" b="1" dirty="0">
                <a:latin typeface="楷体_GB2312" pitchFamily="49" charset="-122"/>
                <a:ea typeface="楷体_GB2312" pitchFamily="49" charset="-122"/>
              </a:rPr>
              <a:t>  </a:t>
            </a:r>
            <a:r>
              <a:rPr kumimoji="1" lang="en-US" altLang="zh-CN" sz="2400" dirty="0">
                <a:latin typeface="楷体_GB2312" pitchFamily="49" charset="-122"/>
                <a:ea typeface="楷体_GB2312" pitchFamily="49" charset="-122"/>
              </a:rPr>
              <a:t>b</a:t>
            </a:r>
            <a:r>
              <a:rPr kumimoji="1" lang="en-US" altLang="zh-CN" sz="2400" baseline="-25000" dirty="0">
                <a:latin typeface="楷体_GB2312" pitchFamily="49" charset="-122"/>
                <a:ea typeface="楷体_GB2312" pitchFamily="49" charset="-122"/>
              </a:rPr>
              <a:t>2</a:t>
            </a:r>
          </a:p>
          <a:p>
            <a:r>
              <a:rPr kumimoji="1" lang="en-US" altLang="zh-CN" sz="2400" dirty="0">
                <a:latin typeface="楷体_GB2312" pitchFamily="49" charset="-122"/>
                <a:ea typeface="楷体_GB2312" pitchFamily="49" charset="-122"/>
              </a:rPr>
              <a:t>    c</a:t>
            </a:r>
            <a:r>
              <a:rPr kumimoji="1" lang="en-US" altLang="zh-CN" sz="2400" baseline="-25000" dirty="0">
                <a:latin typeface="楷体_GB2312" pitchFamily="49" charset="-122"/>
                <a:ea typeface="楷体_GB2312" pitchFamily="49" charset="-122"/>
              </a:rPr>
              <a:t>3   </a:t>
            </a:r>
            <a:r>
              <a:rPr kumimoji="1" lang="en-US" altLang="zh-CN" sz="2400" dirty="0">
                <a:latin typeface="楷体_GB2312" pitchFamily="49" charset="-122"/>
                <a:ea typeface="楷体_GB2312" pitchFamily="49" charset="-122"/>
              </a:rPr>
              <a:t>=  00  00  01  00   b</a:t>
            </a:r>
            <a:r>
              <a:rPr kumimoji="1" lang="en-US" altLang="zh-CN" sz="2400" baseline="-25000" dirty="0">
                <a:latin typeface="楷体_GB2312" pitchFamily="49" charset="-122"/>
                <a:ea typeface="楷体_GB2312" pitchFamily="49" charset="-122"/>
              </a:rPr>
              <a:t>3</a:t>
            </a:r>
          </a:p>
          <a:p>
            <a:endParaRPr kumimoji="1" lang="en-US" altLang="zh-CN" sz="2400" baseline="-25000" dirty="0">
              <a:latin typeface="楷体_GB2312" pitchFamily="49" charset="-122"/>
              <a:ea typeface="楷体_GB2312" pitchFamily="49" charset="-122"/>
            </a:endParaRPr>
          </a:p>
          <a:p>
            <a:r>
              <a:rPr kumimoji="1" lang="zh-CN" altLang="en-US" sz="2400" dirty="0">
                <a:latin typeface="楷体_GB2312" pitchFamily="49" charset="-122"/>
                <a:ea typeface="楷体_GB2312" pitchFamily="49" charset="-122"/>
              </a:rPr>
              <a:t>因此，用</a:t>
            </a:r>
            <a:r>
              <a:rPr kumimoji="1" lang="en-US" altLang="zh-CN" sz="2400" dirty="0">
                <a:latin typeface="楷体_GB2312" pitchFamily="49" charset="-122"/>
                <a:ea typeface="楷体_GB2312" pitchFamily="49" charset="-122"/>
              </a:rPr>
              <a:t>x</a:t>
            </a:r>
            <a:r>
              <a:rPr kumimoji="1" lang="zh-CN" altLang="en-US" sz="2400" dirty="0">
                <a:latin typeface="楷体_GB2312" pitchFamily="49" charset="-122"/>
                <a:ea typeface="楷体_GB2312" pitchFamily="49" charset="-122"/>
              </a:rPr>
              <a:t>乘</a:t>
            </a:r>
            <a:r>
              <a:rPr kumimoji="1" lang="en-US" altLang="zh-CN" sz="2400" dirty="0">
                <a:latin typeface="楷体_GB2312" pitchFamily="49" charset="-122"/>
                <a:ea typeface="楷体_GB2312" pitchFamily="49" charset="-122"/>
              </a:rPr>
              <a:t>b(x)</a:t>
            </a:r>
            <a:r>
              <a:rPr kumimoji="1" lang="zh-CN" altLang="en-US" sz="2400" dirty="0">
                <a:latin typeface="楷体_GB2312" pitchFamily="49" charset="-122"/>
                <a:ea typeface="楷体_GB2312" pitchFamily="49" charset="-122"/>
              </a:rPr>
              <a:t>表示为一个</a:t>
            </a:r>
            <a:r>
              <a:rPr kumimoji="1" lang="en-US" altLang="zh-CN" sz="2400" dirty="0">
                <a:latin typeface="楷体_GB2312" pitchFamily="49" charset="-122"/>
                <a:ea typeface="楷体_GB2312" pitchFamily="49" charset="-122"/>
              </a:rPr>
              <a:t>4</a:t>
            </a:r>
            <a:r>
              <a:rPr kumimoji="1" lang="zh-CN" altLang="en-US" sz="2400" dirty="0">
                <a:latin typeface="楷体_GB2312" pitchFamily="49" charset="-122"/>
                <a:ea typeface="楷体_GB2312" pitchFamily="49" charset="-122"/>
              </a:rPr>
              <a:t>字节字的左循环移位。</a:t>
            </a:r>
          </a:p>
        </p:txBody>
      </p:sp>
      <p:grpSp>
        <p:nvGrpSpPr>
          <p:cNvPr id="2" name="Group 4"/>
          <p:cNvGrpSpPr>
            <a:grpSpLocks/>
          </p:cNvGrpSpPr>
          <p:nvPr/>
        </p:nvGrpSpPr>
        <p:grpSpPr bwMode="auto">
          <a:xfrm>
            <a:off x="838200" y="3886200"/>
            <a:ext cx="76200" cy="1524000"/>
            <a:chOff x="624" y="2928"/>
            <a:chExt cx="48" cy="960"/>
          </a:xfrm>
        </p:grpSpPr>
        <p:sp>
          <p:nvSpPr>
            <p:cNvPr id="219141" name="Line 5"/>
            <p:cNvSpPr>
              <a:spLocks noChangeShapeType="1"/>
            </p:cNvSpPr>
            <p:nvPr/>
          </p:nvSpPr>
          <p:spPr bwMode="auto">
            <a:xfrm>
              <a:off x="624" y="2976"/>
              <a:ext cx="0" cy="864"/>
            </a:xfrm>
            <a:prstGeom prst="line">
              <a:avLst/>
            </a:prstGeom>
            <a:noFill/>
            <a:ln w="12700">
              <a:solidFill>
                <a:srgbClr val="000000"/>
              </a:solidFill>
              <a:round/>
              <a:headEnd/>
              <a:tailEnd/>
            </a:ln>
            <a:effectLst/>
          </p:spPr>
          <p:txBody>
            <a:bodyPr/>
            <a:lstStyle/>
            <a:p>
              <a:endParaRPr lang="zh-CN" altLang="en-US"/>
            </a:p>
          </p:txBody>
        </p:sp>
        <p:sp>
          <p:nvSpPr>
            <p:cNvPr id="219142" name="Line 6"/>
            <p:cNvSpPr>
              <a:spLocks noChangeShapeType="1"/>
            </p:cNvSpPr>
            <p:nvPr/>
          </p:nvSpPr>
          <p:spPr bwMode="auto">
            <a:xfrm>
              <a:off x="624" y="3840"/>
              <a:ext cx="48" cy="48"/>
            </a:xfrm>
            <a:prstGeom prst="line">
              <a:avLst/>
            </a:prstGeom>
            <a:noFill/>
            <a:ln w="12700">
              <a:solidFill>
                <a:srgbClr val="000000"/>
              </a:solidFill>
              <a:round/>
              <a:headEnd/>
              <a:tailEnd/>
            </a:ln>
            <a:effectLst/>
          </p:spPr>
          <p:txBody>
            <a:bodyPr/>
            <a:lstStyle/>
            <a:p>
              <a:endParaRPr lang="zh-CN" altLang="en-US"/>
            </a:p>
          </p:txBody>
        </p:sp>
        <p:sp>
          <p:nvSpPr>
            <p:cNvPr id="219143" name="Line 7"/>
            <p:cNvSpPr>
              <a:spLocks noChangeShapeType="1"/>
            </p:cNvSpPr>
            <p:nvPr/>
          </p:nvSpPr>
          <p:spPr bwMode="auto">
            <a:xfrm flipV="1">
              <a:off x="624" y="2928"/>
              <a:ext cx="48" cy="48"/>
            </a:xfrm>
            <a:prstGeom prst="line">
              <a:avLst/>
            </a:prstGeom>
            <a:noFill/>
            <a:ln w="12700">
              <a:solidFill>
                <a:srgbClr val="000000"/>
              </a:solidFill>
              <a:round/>
              <a:headEnd/>
              <a:tailEnd/>
            </a:ln>
            <a:effectLst/>
          </p:spPr>
          <p:txBody>
            <a:bodyPr/>
            <a:lstStyle/>
            <a:p>
              <a:endParaRPr lang="zh-CN" altLang="en-US"/>
            </a:p>
          </p:txBody>
        </p:sp>
      </p:grpSp>
      <p:grpSp>
        <p:nvGrpSpPr>
          <p:cNvPr id="3" name="Group 8"/>
          <p:cNvGrpSpPr>
            <a:grpSpLocks/>
          </p:cNvGrpSpPr>
          <p:nvPr/>
        </p:nvGrpSpPr>
        <p:grpSpPr bwMode="auto">
          <a:xfrm>
            <a:off x="1295400" y="3900488"/>
            <a:ext cx="76200" cy="1509712"/>
            <a:chOff x="912" y="2937"/>
            <a:chExt cx="48" cy="951"/>
          </a:xfrm>
        </p:grpSpPr>
        <p:sp>
          <p:nvSpPr>
            <p:cNvPr id="219145" name="Line 9"/>
            <p:cNvSpPr>
              <a:spLocks noChangeShapeType="1"/>
            </p:cNvSpPr>
            <p:nvPr/>
          </p:nvSpPr>
          <p:spPr bwMode="auto">
            <a:xfrm>
              <a:off x="960" y="2985"/>
              <a:ext cx="0" cy="864"/>
            </a:xfrm>
            <a:prstGeom prst="line">
              <a:avLst/>
            </a:prstGeom>
            <a:noFill/>
            <a:ln w="12700">
              <a:solidFill>
                <a:srgbClr val="000000"/>
              </a:solidFill>
              <a:round/>
              <a:headEnd/>
              <a:tailEnd/>
            </a:ln>
            <a:effectLst/>
          </p:spPr>
          <p:txBody>
            <a:bodyPr/>
            <a:lstStyle/>
            <a:p>
              <a:endParaRPr lang="zh-CN" altLang="en-US"/>
            </a:p>
          </p:txBody>
        </p:sp>
        <p:sp>
          <p:nvSpPr>
            <p:cNvPr id="219146" name="Line 10"/>
            <p:cNvSpPr>
              <a:spLocks noChangeShapeType="1"/>
            </p:cNvSpPr>
            <p:nvPr/>
          </p:nvSpPr>
          <p:spPr bwMode="auto">
            <a:xfrm>
              <a:off x="912" y="2937"/>
              <a:ext cx="48" cy="48"/>
            </a:xfrm>
            <a:prstGeom prst="line">
              <a:avLst/>
            </a:prstGeom>
            <a:noFill/>
            <a:ln w="12700">
              <a:solidFill>
                <a:srgbClr val="000000"/>
              </a:solidFill>
              <a:round/>
              <a:headEnd/>
              <a:tailEnd/>
            </a:ln>
            <a:effectLst/>
          </p:spPr>
          <p:txBody>
            <a:bodyPr/>
            <a:lstStyle/>
            <a:p>
              <a:endParaRPr lang="zh-CN" altLang="en-US"/>
            </a:p>
          </p:txBody>
        </p:sp>
        <p:sp>
          <p:nvSpPr>
            <p:cNvPr id="219147" name="Line 11"/>
            <p:cNvSpPr>
              <a:spLocks noChangeShapeType="1"/>
            </p:cNvSpPr>
            <p:nvPr/>
          </p:nvSpPr>
          <p:spPr bwMode="auto">
            <a:xfrm flipV="1">
              <a:off x="912" y="3840"/>
              <a:ext cx="48" cy="48"/>
            </a:xfrm>
            <a:prstGeom prst="line">
              <a:avLst/>
            </a:prstGeom>
            <a:noFill/>
            <a:ln w="12700">
              <a:solidFill>
                <a:srgbClr val="000000"/>
              </a:solidFill>
              <a:round/>
              <a:headEnd/>
              <a:tailEnd/>
            </a:ln>
            <a:effectLst/>
          </p:spPr>
          <p:txBody>
            <a:bodyPr/>
            <a:lstStyle/>
            <a:p>
              <a:endParaRPr lang="zh-CN" altLang="en-US"/>
            </a:p>
          </p:txBody>
        </p:sp>
      </p:grpSp>
      <p:grpSp>
        <p:nvGrpSpPr>
          <p:cNvPr id="4" name="Group 12"/>
          <p:cNvGrpSpPr>
            <a:grpSpLocks/>
          </p:cNvGrpSpPr>
          <p:nvPr/>
        </p:nvGrpSpPr>
        <p:grpSpPr bwMode="auto">
          <a:xfrm>
            <a:off x="4419600" y="3886200"/>
            <a:ext cx="76200" cy="1524000"/>
            <a:chOff x="624" y="2928"/>
            <a:chExt cx="48" cy="960"/>
          </a:xfrm>
        </p:grpSpPr>
        <p:sp>
          <p:nvSpPr>
            <p:cNvPr id="219149" name="Line 13"/>
            <p:cNvSpPr>
              <a:spLocks noChangeShapeType="1"/>
            </p:cNvSpPr>
            <p:nvPr/>
          </p:nvSpPr>
          <p:spPr bwMode="auto">
            <a:xfrm>
              <a:off x="624" y="2976"/>
              <a:ext cx="0" cy="864"/>
            </a:xfrm>
            <a:prstGeom prst="line">
              <a:avLst/>
            </a:prstGeom>
            <a:noFill/>
            <a:ln w="12700">
              <a:solidFill>
                <a:srgbClr val="000000"/>
              </a:solidFill>
              <a:round/>
              <a:headEnd/>
              <a:tailEnd/>
            </a:ln>
            <a:effectLst/>
          </p:spPr>
          <p:txBody>
            <a:bodyPr/>
            <a:lstStyle/>
            <a:p>
              <a:endParaRPr lang="zh-CN" altLang="en-US"/>
            </a:p>
          </p:txBody>
        </p:sp>
        <p:sp>
          <p:nvSpPr>
            <p:cNvPr id="219150" name="Line 14"/>
            <p:cNvSpPr>
              <a:spLocks noChangeShapeType="1"/>
            </p:cNvSpPr>
            <p:nvPr/>
          </p:nvSpPr>
          <p:spPr bwMode="auto">
            <a:xfrm>
              <a:off x="624" y="3840"/>
              <a:ext cx="48" cy="48"/>
            </a:xfrm>
            <a:prstGeom prst="line">
              <a:avLst/>
            </a:prstGeom>
            <a:noFill/>
            <a:ln w="12700">
              <a:solidFill>
                <a:srgbClr val="000000"/>
              </a:solidFill>
              <a:round/>
              <a:headEnd/>
              <a:tailEnd/>
            </a:ln>
            <a:effectLst/>
          </p:spPr>
          <p:txBody>
            <a:bodyPr/>
            <a:lstStyle/>
            <a:p>
              <a:endParaRPr lang="zh-CN" altLang="en-US"/>
            </a:p>
          </p:txBody>
        </p:sp>
        <p:sp>
          <p:nvSpPr>
            <p:cNvPr id="219151" name="Line 15"/>
            <p:cNvSpPr>
              <a:spLocks noChangeShapeType="1"/>
            </p:cNvSpPr>
            <p:nvPr/>
          </p:nvSpPr>
          <p:spPr bwMode="auto">
            <a:xfrm flipV="1">
              <a:off x="624" y="2928"/>
              <a:ext cx="48" cy="48"/>
            </a:xfrm>
            <a:prstGeom prst="line">
              <a:avLst/>
            </a:prstGeom>
            <a:noFill/>
            <a:ln w="12700">
              <a:solidFill>
                <a:srgbClr val="000000"/>
              </a:solidFill>
              <a:round/>
              <a:headEnd/>
              <a:tailEnd/>
            </a:ln>
            <a:effectLst/>
          </p:spPr>
          <p:txBody>
            <a:bodyPr/>
            <a:lstStyle/>
            <a:p>
              <a:endParaRPr lang="zh-CN" altLang="en-US"/>
            </a:p>
          </p:txBody>
        </p:sp>
      </p:grpSp>
      <p:grpSp>
        <p:nvGrpSpPr>
          <p:cNvPr id="5" name="Group 16"/>
          <p:cNvGrpSpPr>
            <a:grpSpLocks/>
          </p:cNvGrpSpPr>
          <p:nvPr/>
        </p:nvGrpSpPr>
        <p:grpSpPr bwMode="auto">
          <a:xfrm>
            <a:off x="4114800" y="3886200"/>
            <a:ext cx="76200" cy="1509713"/>
            <a:chOff x="912" y="2937"/>
            <a:chExt cx="48" cy="951"/>
          </a:xfrm>
        </p:grpSpPr>
        <p:sp>
          <p:nvSpPr>
            <p:cNvPr id="219153" name="Line 17"/>
            <p:cNvSpPr>
              <a:spLocks noChangeShapeType="1"/>
            </p:cNvSpPr>
            <p:nvPr/>
          </p:nvSpPr>
          <p:spPr bwMode="auto">
            <a:xfrm>
              <a:off x="960" y="2985"/>
              <a:ext cx="0" cy="864"/>
            </a:xfrm>
            <a:prstGeom prst="line">
              <a:avLst/>
            </a:prstGeom>
            <a:noFill/>
            <a:ln w="12700">
              <a:solidFill>
                <a:srgbClr val="000000"/>
              </a:solidFill>
              <a:round/>
              <a:headEnd/>
              <a:tailEnd/>
            </a:ln>
            <a:effectLst/>
          </p:spPr>
          <p:txBody>
            <a:bodyPr/>
            <a:lstStyle/>
            <a:p>
              <a:endParaRPr lang="zh-CN" altLang="en-US"/>
            </a:p>
          </p:txBody>
        </p:sp>
        <p:sp>
          <p:nvSpPr>
            <p:cNvPr id="219154" name="Line 18"/>
            <p:cNvSpPr>
              <a:spLocks noChangeShapeType="1"/>
            </p:cNvSpPr>
            <p:nvPr/>
          </p:nvSpPr>
          <p:spPr bwMode="auto">
            <a:xfrm>
              <a:off x="912" y="2937"/>
              <a:ext cx="48" cy="48"/>
            </a:xfrm>
            <a:prstGeom prst="line">
              <a:avLst/>
            </a:prstGeom>
            <a:noFill/>
            <a:ln w="12700">
              <a:solidFill>
                <a:srgbClr val="000000"/>
              </a:solidFill>
              <a:round/>
              <a:headEnd/>
              <a:tailEnd/>
            </a:ln>
            <a:effectLst/>
          </p:spPr>
          <p:txBody>
            <a:bodyPr/>
            <a:lstStyle/>
            <a:p>
              <a:endParaRPr lang="zh-CN" altLang="en-US"/>
            </a:p>
          </p:txBody>
        </p:sp>
        <p:sp>
          <p:nvSpPr>
            <p:cNvPr id="219155" name="Line 19"/>
            <p:cNvSpPr>
              <a:spLocks noChangeShapeType="1"/>
            </p:cNvSpPr>
            <p:nvPr/>
          </p:nvSpPr>
          <p:spPr bwMode="auto">
            <a:xfrm flipV="1">
              <a:off x="912" y="3840"/>
              <a:ext cx="48" cy="48"/>
            </a:xfrm>
            <a:prstGeom prst="line">
              <a:avLst/>
            </a:prstGeom>
            <a:noFill/>
            <a:ln w="12700">
              <a:solidFill>
                <a:srgbClr val="000000"/>
              </a:solidFill>
              <a:round/>
              <a:headEnd/>
              <a:tailEnd/>
            </a:ln>
            <a:effectLst/>
          </p:spPr>
          <p:txBody>
            <a:bodyPr/>
            <a:lstStyle/>
            <a:p>
              <a:endParaRPr lang="zh-CN" altLang="en-US"/>
            </a:p>
          </p:txBody>
        </p:sp>
      </p:grpSp>
      <p:grpSp>
        <p:nvGrpSpPr>
          <p:cNvPr id="6" name="Group 20"/>
          <p:cNvGrpSpPr>
            <a:grpSpLocks/>
          </p:cNvGrpSpPr>
          <p:nvPr/>
        </p:nvGrpSpPr>
        <p:grpSpPr bwMode="auto">
          <a:xfrm>
            <a:off x="4876800" y="3886200"/>
            <a:ext cx="76200" cy="1509713"/>
            <a:chOff x="912" y="2937"/>
            <a:chExt cx="48" cy="951"/>
          </a:xfrm>
        </p:grpSpPr>
        <p:sp>
          <p:nvSpPr>
            <p:cNvPr id="219157" name="Line 21"/>
            <p:cNvSpPr>
              <a:spLocks noChangeShapeType="1"/>
            </p:cNvSpPr>
            <p:nvPr/>
          </p:nvSpPr>
          <p:spPr bwMode="auto">
            <a:xfrm>
              <a:off x="960" y="2985"/>
              <a:ext cx="0" cy="864"/>
            </a:xfrm>
            <a:prstGeom prst="line">
              <a:avLst/>
            </a:prstGeom>
            <a:noFill/>
            <a:ln w="12700">
              <a:solidFill>
                <a:srgbClr val="000000"/>
              </a:solidFill>
              <a:round/>
              <a:headEnd/>
              <a:tailEnd/>
            </a:ln>
            <a:effectLst/>
          </p:spPr>
          <p:txBody>
            <a:bodyPr/>
            <a:lstStyle/>
            <a:p>
              <a:endParaRPr lang="zh-CN" altLang="en-US"/>
            </a:p>
          </p:txBody>
        </p:sp>
        <p:sp>
          <p:nvSpPr>
            <p:cNvPr id="219158" name="Line 22"/>
            <p:cNvSpPr>
              <a:spLocks noChangeShapeType="1"/>
            </p:cNvSpPr>
            <p:nvPr/>
          </p:nvSpPr>
          <p:spPr bwMode="auto">
            <a:xfrm>
              <a:off x="912" y="2937"/>
              <a:ext cx="48" cy="48"/>
            </a:xfrm>
            <a:prstGeom prst="line">
              <a:avLst/>
            </a:prstGeom>
            <a:noFill/>
            <a:ln w="12700">
              <a:solidFill>
                <a:srgbClr val="000000"/>
              </a:solidFill>
              <a:round/>
              <a:headEnd/>
              <a:tailEnd/>
            </a:ln>
            <a:effectLst/>
          </p:spPr>
          <p:txBody>
            <a:bodyPr/>
            <a:lstStyle/>
            <a:p>
              <a:endParaRPr lang="zh-CN" altLang="en-US"/>
            </a:p>
          </p:txBody>
        </p:sp>
        <p:sp>
          <p:nvSpPr>
            <p:cNvPr id="219159" name="Line 23"/>
            <p:cNvSpPr>
              <a:spLocks noChangeShapeType="1"/>
            </p:cNvSpPr>
            <p:nvPr/>
          </p:nvSpPr>
          <p:spPr bwMode="auto">
            <a:xfrm flipV="1">
              <a:off x="912" y="3840"/>
              <a:ext cx="48" cy="48"/>
            </a:xfrm>
            <a:prstGeom prst="line">
              <a:avLst/>
            </a:prstGeom>
            <a:noFill/>
            <a:ln w="12700">
              <a:solidFill>
                <a:srgbClr val="000000"/>
              </a:solidFill>
              <a:round/>
              <a:headEnd/>
              <a:tailEnd/>
            </a:ln>
            <a:effectLst/>
          </p:spPr>
          <p:txBody>
            <a:bodyPr/>
            <a:lstStyle/>
            <a:p>
              <a:endParaRPr lang="zh-CN" altLang="en-US"/>
            </a:p>
          </p:txBody>
        </p:sp>
      </p:grpSp>
      <p:grpSp>
        <p:nvGrpSpPr>
          <p:cNvPr id="7" name="Group 24"/>
          <p:cNvGrpSpPr>
            <a:grpSpLocks/>
          </p:cNvGrpSpPr>
          <p:nvPr/>
        </p:nvGrpSpPr>
        <p:grpSpPr bwMode="auto">
          <a:xfrm>
            <a:off x="1828800" y="3886200"/>
            <a:ext cx="76200" cy="1524000"/>
            <a:chOff x="624" y="2928"/>
            <a:chExt cx="48" cy="960"/>
          </a:xfrm>
        </p:grpSpPr>
        <p:sp>
          <p:nvSpPr>
            <p:cNvPr id="219161" name="Line 25"/>
            <p:cNvSpPr>
              <a:spLocks noChangeShapeType="1"/>
            </p:cNvSpPr>
            <p:nvPr/>
          </p:nvSpPr>
          <p:spPr bwMode="auto">
            <a:xfrm>
              <a:off x="624" y="2976"/>
              <a:ext cx="0" cy="864"/>
            </a:xfrm>
            <a:prstGeom prst="line">
              <a:avLst/>
            </a:prstGeom>
            <a:noFill/>
            <a:ln w="12700">
              <a:solidFill>
                <a:srgbClr val="000000"/>
              </a:solidFill>
              <a:round/>
              <a:headEnd/>
              <a:tailEnd/>
            </a:ln>
            <a:effectLst/>
          </p:spPr>
          <p:txBody>
            <a:bodyPr/>
            <a:lstStyle/>
            <a:p>
              <a:endParaRPr lang="zh-CN" altLang="en-US"/>
            </a:p>
          </p:txBody>
        </p:sp>
        <p:sp>
          <p:nvSpPr>
            <p:cNvPr id="219162" name="Line 26"/>
            <p:cNvSpPr>
              <a:spLocks noChangeShapeType="1"/>
            </p:cNvSpPr>
            <p:nvPr/>
          </p:nvSpPr>
          <p:spPr bwMode="auto">
            <a:xfrm>
              <a:off x="624" y="3840"/>
              <a:ext cx="48" cy="48"/>
            </a:xfrm>
            <a:prstGeom prst="line">
              <a:avLst/>
            </a:prstGeom>
            <a:noFill/>
            <a:ln w="12700">
              <a:solidFill>
                <a:srgbClr val="000000"/>
              </a:solidFill>
              <a:round/>
              <a:headEnd/>
              <a:tailEnd/>
            </a:ln>
            <a:effectLst/>
          </p:spPr>
          <p:txBody>
            <a:bodyPr/>
            <a:lstStyle/>
            <a:p>
              <a:endParaRPr lang="zh-CN" altLang="en-US"/>
            </a:p>
          </p:txBody>
        </p:sp>
        <p:sp>
          <p:nvSpPr>
            <p:cNvPr id="219163" name="Line 27"/>
            <p:cNvSpPr>
              <a:spLocks noChangeShapeType="1"/>
            </p:cNvSpPr>
            <p:nvPr/>
          </p:nvSpPr>
          <p:spPr bwMode="auto">
            <a:xfrm flipV="1">
              <a:off x="624" y="2928"/>
              <a:ext cx="48" cy="48"/>
            </a:xfrm>
            <a:prstGeom prst="line">
              <a:avLst/>
            </a:prstGeom>
            <a:noFill/>
            <a:ln w="12700">
              <a:solidFill>
                <a:srgbClr val="000000"/>
              </a:solidFill>
              <a:round/>
              <a:headEnd/>
              <a:tailEnd/>
            </a:ln>
            <a:effectLst/>
          </p:spPr>
          <p:txBody>
            <a:bodyPr/>
            <a:lstStyle/>
            <a:p>
              <a:endParaRPr lang="zh-CN" altLang="en-US"/>
            </a:p>
          </p:txBody>
        </p:sp>
      </p:grpSp>
      <p:graphicFrame>
        <p:nvGraphicFramePr>
          <p:cNvPr id="219164" name="Object 28"/>
          <p:cNvGraphicFramePr>
            <a:graphicFrameLocks noChangeAspect="1"/>
          </p:cNvGraphicFramePr>
          <p:nvPr/>
        </p:nvGraphicFramePr>
        <p:xfrm>
          <a:off x="2576513" y="2492375"/>
          <a:ext cx="333375" cy="360363"/>
        </p:xfrm>
        <a:graphic>
          <a:graphicData uri="http://schemas.openxmlformats.org/presentationml/2006/ole">
            <mc:AlternateContent xmlns:mc="http://schemas.openxmlformats.org/markup-compatibility/2006">
              <mc:Choice xmlns:v="urn:schemas-microsoft-com:vml" Requires="v">
                <p:oleObj spid="_x0000_s388118" name="Equation" r:id="rId3" imgW="164880" imgH="177480" progId="Equation.3">
                  <p:embed/>
                </p:oleObj>
              </mc:Choice>
              <mc:Fallback>
                <p:oleObj name="Equation" r:id="rId3" imgW="164880" imgH="177480" progId="Equation.3">
                  <p:embed/>
                  <p:pic>
                    <p:nvPicPr>
                      <p:cNvPr id="0" name="Picture 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6513" y="2492375"/>
                        <a:ext cx="333375" cy="360363"/>
                      </a:xfrm>
                      <a:prstGeom prst="rect">
                        <a:avLst/>
                      </a:prstGeom>
                      <a:solidFill>
                        <a:srgbClr val="CCFFFF"/>
                      </a:solidFill>
                    </p:spPr>
                  </p:pic>
                </p:oleObj>
              </mc:Fallback>
            </mc:AlternateContent>
          </a:graphicData>
        </a:graphic>
      </p:graphicFrame>
      <p:graphicFrame>
        <p:nvGraphicFramePr>
          <p:cNvPr id="219165" name="Object 29"/>
          <p:cNvGraphicFramePr>
            <a:graphicFrameLocks noChangeAspect="1"/>
          </p:cNvGraphicFramePr>
          <p:nvPr/>
        </p:nvGraphicFramePr>
        <p:xfrm>
          <a:off x="3235325" y="3200400"/>
          <a:ext cx="277813" cy="300038"/>
        </p:xfrm>
        <a:graphic>
          <a:graphicData uri="http://schemas.openxmlformats.org/presentationml/2006/ole">
            <mc:AlternateContent xmlns:mc="http://schemas.openxmlformats.org/markup-compatibility/2006">
              <mc:Choice xmlns:v="urn:schemas-microsoft-com:vml" Requires="v">
                <p:oleObj spid="_x0000_s388119" name="Equation" r:id="rId5" imgW="164880" imgH="177480" progId="Equation.3">
                  <p:embed/>
                </p:oleObj>
              </mc:Choice>
              <mc:Fallback>
                <p:oleObj name="Equation" r:id="rId5" imgW="164880" imgH="177480" progId="Equation.3">
                  <p:embed/>
                  <p:pic>
                    <p:nvPicPr>
                      <p:cNvPr id="0" name="Picture 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325" y="3200400"/>
                        <a:ext cx="277813" cy="300038"/>
                      </a:xfrm>
                      <a:prstGeom prst="rect">
                        <a:avLst/>
                      </a:prstGeom>
                      <a:solidFill>
                        <a:srgbClr val="CCFFFF"/>
                      </a:solidFill>
                    </p:spPr>
                  </p:pic>
                </p:oleObj>
              </mc:Fallback>
            </mc:AlternateContent>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0217" y="1569910"/>
            <a:ext cx="7961133" cy="4539833"/>
          </a:xfrm>
          <a:prstGeom prst="rect">
            <a:avLst/>
          </a:prstGeom>
        </p:spPr>
        <p:txBody>
          <a:bodyPr vert="horz" wrap="square" lIns="0" tIns="0" rIns="0" bIns="0" rtlCol="0">
            <a:spAutoFit/>
          </a:bodyPr>
          <a:lstStyle/>
          <a:p>
            <a:pPr marL="12724"/>
            <a:r>
              <a:rPr sz="3206" b="1" spc="-5" dirty="0">
                <a:latin typeface="Times New Roman"/>
                <a:cs typeface="Times New Roman"/>
              </a:rPr>
              <a:t>1</a:t>
            </a:r>
            <a:r>
              <a:rPr sz="3206" b="1" spc="-5" dirty="0">
                <a:latin typeface="宋体"/>
                <a:cs typeface="宋体"/>
              </a:rPr>
              <a:t>、</a:t>
            </a:r>
            <a:r>
              <a:rPr sz="3206" b="1" spc="-5" dirty="0">
                <a:latin typeface="Times New Roman"/>
                <a:cs typeface="Times New Roman"/>
              </a:rPr>
              <a:t>AES</a:t>
            </a:r>
            <a:r>
              <a:rPr sz="3206" b="1" spc="-5" dirty="0">
                <a:latin typeface="宋体"/>
                <a:cs typeface="宋体"/>
              </a:rPr>
              <a:t>的基础域是有限</a:t>
            </a:r>
            <a:r>
              <a:rPr sz="3206" b="1" spc="-15" dirty="0">
                <a:latin typeface="宋体"/>
                <a:cs typeface="宋体"/>
              </a:rPr>
              <a:t>域</a:t>
            </a:r>
            <a:r>
              <a:rPr sz="3206" b="1" spc="-812" dirty="0">
                <a:latin typeface="宋体"/>
                <a:cs typeface="宋体"/>
              </a:rPr>
              <a:t> </a:t>
            </a:r>
            <a:r>
              <a:rPr sz="3206" b="1" spc="-10" dirty="0">
                <a:latin typeface="Times New Roman"/>
                <a:cs typeface="Times New Roman"/>
              </a:rPr>
              <a:t>GF(2</a:t>
            </a:r>
            <a:r>
              <a:rPr sz="3156" b="1" baseline="26455" dirty="0">
                <a:latin typeface="Times New Roman"/>
                <a:cs typeface="Times New Roman"/>
              </a:rPr>
              <a:t>8</a:t>
            </a:r>
            <a:r>
              <a:rPr sz="3206" b="1" spc="-5" dirty="0">
                <a:latin typeface="Times New Roman"/>
                <a:cs typeface="Times New Roman"/>
              </a:rPr>
              <a:t>)</a:t>
            </a:r>
            <a:endParaRPr sz="3206" dirty="0">
              <a:latin typeface="Times New Roman"/>
              <a:cs typeface="Times New Roman"/>
            </a:endParaRPr>
          </a:p>
          <a:p>
            <a:pPr marL="12724">
              <a:spcBef>
                <a:spcPts val="1222"/>
              </a:spcBef>
            </a:pPr>
            <a:r>
              <a:rPr sz="2805" spc="321" dirty="0">
                <a:latin typeface="Lucida Sans Unicode"/>
                <a:cs typeface="Lucida Sans Unicode"/>
              </a:rPr>
              <a:t>·</a:t>
            </a:r>
            <a:r>
              <a:rPr sz="2805" spc="-190" dirty="0">
                <a:latin typeface="Lucida Sans Unicode"/>
                <a:cs typeface="Lucida Sans Unicode"/>
              </a:rPr>
              <a:t> </a:t>
            </a:r>
            <a:r>
              <a:rPr sz="2805" b="1" dirty="0">
                <a:latin typeface="宋体"/>
                <a:cs typeface="宋体"/>
              </a:rPr>
              <a:t>一个字节的全</a:t>
            </a:r>
            <a:r>
              <a:rPr sz="2805" b="1" spc="-5" dirty="0">
                <a:latin typeface="宋体"/>
                <a:cs typeface="宋体"/>
              </a:rPr>
              <a:t>体</a:t>
            </a:r>
            <a:r>
              <a:rPr sz="2805" b="1" dirty="0">
                <a:latin typeface="Times New Roman"/>
                <a:cs typeface="Times New Roman"/>
              </a:rPr>
              <a:t>25</a:t>
            </a:r>
            <a:r>
              <a:rPr sz="2805" b="1" spc="-5" dirty="0">
                <a:latin typeface="Times New Roman"/>
                <a:cs typeface="Times New Roman"/>
              </a:rPr>
              <a:t>6</a:t>
            </a:r>
            <a:r>
              <a:rPr sz="2805" b="1" dirty="0">
                <a:latin typeface="宋体"/>
                <a:cs typeface="宋体"/>
              </a:rPr>
              <a:t>种取值构成一</a:t>
            </a:r>
            <a:r>
              <a:rPr sz="2805" b="1" spc="-10" dirty="0">
                <a:latin typeface="宋体"/>
                <a:cs typeface="宋体"/>
              </a:rPr>
              <a:t>个</a:t>
            </a:r>
            <a:r>
              <a:rPr sz="2805" b="1" dirty="0">
                <a:latin typeface="Times New Roman"/>
                <a:cs typeface="Times New Roman"/>
              </a:rPr>
              <a:t>GF(</a:t>
            </a:r>
            <a:r>
              <a:rPr sz="2805" b="1" spc="5" dirty="0">
                <a:latin typeface="Times New Roman"/>
                <a:cs typeface="Times New Roman"/>
              </a:rPr>
              <a:t>2</a:t>
            </a:r>
            <a:r>
              <a:rPr sz="2855" b="1" baseline="23391" dirty="0">
                <a:latin typeface="Times New Roman"/>
                <a:cs typeface="Times New Roman"/>
              </a:rPr>
              <a:t>8</a:t>
            </a:r>
            <a:r>
              <a:rPr sz="2805" b="1" dirty="0">
                <a:latin typeface="Times New Roman"/>
                <a:cs typeface="Times New Roman"/>
              </a:rPr>
              <a:t>)</a:t>
            </a:r>
            <a:endParaRPr sz="2805" dirty="0">
              <a:latin typeface="Times New Roman"/>
              <a:cs typeface="Times New Roman"/>
            </a:endParaRPr>
          </a:p>
          <a:p>
            <a:pPr marL="12724">
              <a:spcBef>
                <a:spcPts val="5"/>
              </a:spcBef>
            </a:pPr>
            <a:r>
              <a:rPr sz="2805" spc="321" dirty="0">
                <a:latin typeface="Lucida Sans Unicode"/>
                <a:cs typeface="Lucida Sans Unicode"/>
              </a:rPr>
              <a:t>·</a:t>
            </a:r>
            <a:r>
              <a:rPr sz="2805" spc="-190" dirty="0">
                <a:latin typeface="Lucida Sans Unicode"/>
                <a:cs typeface="Lucida Sans Unicode"/>
              </a:rPr>
              <a:t> </a:t>
            </a:r>
            <a:r>
              <a:rPr sz="2805" b="1" spc="-5" dirty="0">
                <a:latin typeface="宋体"/>
                <a:cs typeface="宋体"/>
              </a:rPr>
              <a:t>一个</a:t>
            </a:r>
            <a:r>
              <a:rPr sz="2805" b="1" dirty="0">
                <a:latin typeface="Times New Roman"/>
                <a:cs typeface="Times New Roman"/>
              </a:rPr>
              <a:t>GF(2</a:t>
            </a:r>
            <a:r>
              <a:rPr sz="2805" b="1" spc="-5" dirty="0">
                <a:latin typeface="Times New Roman"/>
                <a:cs typeface="Times New Roman"/>
              </a:rPr>
              <a:t>)</a:t>
            </a:r>
            <a:r>
              <a:rPr sz="2805" b="1" dirty="0">
                <a:latin typeface="宋体"/>
                <a:cs typeface="宋体"/>
              </a:rPr>
              <a:t>上的</a:t>
            </a:r>
            <a:r>
              <a:rPr sz="2805" b="1" dirty="0">
                <a:latin typeface="Times New Roman"/>
                <a:cs typeface="Times New Roman"/>
              </a:rPr>
              <a:t>8</a:t>
            </a:r>
            <a:r>
              <a:rPr sz="2805" b="1" dirty="0">
                <a:latin typeface="宋体"/>
                <a:cs typeface="宋体"/>
              </a:rPr>
              <a:t>次多项式可生成一</a:t>
            </a:r>
            <a:r>
              <a:rPr sz="2805" b="1" spc="-10" dirty="0">
                <a:latin typeface="宋体"/>
                <a:cs typeface="宋体"/>
              </a:rPr>
              <a:t>个</a:t>
            </a:r>
            <a:r>
              <a:rPr sz="2805" b="1" spc="-716" dirty="0">
                <a:latin typeface="宋体"/>
                <a:cs typeface="宋体"/>
              </a:rPr>
              <a:t> </a:t>
            </a:r>
            <a:r>
              <a:rPr sz="2805" b="1" dirty="0">
                <a:latin typeface="Times New Roman"/>
                <a:cs typeface="Times New Roman"/>
              </a:rPr>
              <a:t>GF(</a:t>
            </a:r>
            <a:r>
              <a:rPr sz="2805" b="1" spc="10" dirty="0">
                <a:latin typeface="Times New Roman"/>
                <a:cs typeface="Times New Roman"/>
              </a:rPr>
              <a:t>2</a:t>
            </a:r>
            <a:r>
              <a:rPr sz="2855" b="1" baseline="23391" dirty="0">
                <a:latin typeface="Times New Roman"/>
                <a:cs typeface="Times New Roman"/>
              </a:rPr>
              <a:t>8</a:t>
            </a:r>
            <a:r>
              <a:rPr sz="2805" b="1" dirty="0">
                <a:latin typeface="Times New Roman"/>
                <a:cs typeface="Times New Roman"/>
              </a:rPr>
              <a:t>)</a:t>
            </a:r>
            <a:endParaRPr sz="2805" dirty="0">
              <a:latin typeface="Times New Roman"/>
              <a:cs typeface="Times New Roman"/>
            </a:endParaRPr>
          </a:p>
          <a:p>
            <a:pPr marL="12724"/>
            <a:r>
              <a:rPr sz="2805" spc="321" dirty="0">
                <a:latin typeface="Lucida Sans Unicode"/>
                <a:cs typeface="Lucida Sans Unicode"/>
              </a:rPr>
              <a:t>·</a:t>
            </a:r>
            <a:r>
              <a:rPr sz="2805" spc="-190" dirty="0">
                <a:latin typeface="Lucida Sans Unicode"/>
                <a:cs typeface="Lucida Sans Unicode"/>
              </a:rPr>
              <a:t> </a:t>
            </a:r>
            <a:r>
              <a:rPr sz="2805" b="1" dirty="0">
                <a:solidFill>
                  <a:srgbClr val="FF0000"/>
                </a:solidFill>
                <a:latin typeface="Times New Roman"/>
                <a:cs typeface="Times New Roman"/>
              </a:rPr>
              <a:t>GF(2</a:t>
            </a:r>
            <a:r>
              <a:rPr sz="2855" b="1" baseline="23391" dirty="0">
                <a:solidFill>
                  <a:srgbClr val="FF0000"/>
                </a:solidFill>
                <a:latin typeface="Times New Roman"/>
                <a:cs typeface="Times New Roman"/>
              </a:rPr>
              <a:t>8</a:t>
            </a:r>
            <a:r>
              <a:rPr sz="2805" b="1" dirty="0">
                <a:solidFill>
                  <a:srgbClr val="FF0000"/>
                </a:solidFill>
                <a:latin typeface="Times New Roman"/>
                <a:cs typeface="Times New Roman"/>
              </a:rPr>
              <a:t>)</a:t>
            </a:r>
            <a:r>
              <a:rPr sz="2805" b="1" dirty="0">
                <a:solidFill>
                  <a:srgbClr val="FF0000"/>
                </a:solidFill>
                <a:latin typeface="宋体"/>
                <a:cs typeface="宋体"/>
              </a:rPr>
              <a:t>的全体元素构成加法交换群、线性空间。</a:t>
            </a:r>
            <a:endParaRPr sz="2805" dirty="0">
              <a:latin typeface="宋体"/>
              <a:cs typeface="宋体"/>
            </a:endParaRPr>
          </a:p>
          <a:p>
            <a:pPr marL="12724">
              <a:spcBef>
                <a:spcPts val="5"/>
              </a:spcBef>
            </a:pPr>
            <a:r>
              <a:rPr sz="2805" spc="321" dirty="0">
                <a:latin typeface="Lucida Sans Unicode"/>
                <a:cs typeface="Lucida Sans Unicode"/>
              </a:rPr>
              <a:t>·</a:t>
            </a:r>
            <a:r>
              <a:rPr sz="2805" spc="-190" dirty="0">
                <a:latin typeface="Lucida Sans Unicode"/>
                <a:cs typeface="Lucida Sans Unicode"/>
              </a:rPr>
              <a:t> </a:t>
            </a:r>
            <a:r>
              <a:rPr sz="2805" b="1" dirty="0">
                <a:solidFill>
                  <a:srgbClr val="3333CC"/>
                </a:solidFill>
                <a:latin typeface="Times New Roman"/>
                <a:cs typeface="Times New Roman"/>
              </a:rPr>
              <a:t>GF(2</a:t>
            </a:r>
            <a:r>
              <a:rPr sz="2855" b="1" baseline="23391" dirty="0">
                <a:solidFill>
                  <a:srgbClr val="3333CC"/>
                </a:solidFill>
                <a:latin typeface="Times New Roman"/>
                <a:cs typeface="Times New Roman"/>
              </a:rPr>
              <a:t>8</a:t>
            </a:r>
            <a:r>
              <a:rPr sz="2805" b="1" dirty="0">
                <a:solidFill>
                  <a:srgbClr val="3333CC"/>
                </a:solidFill>
                <a:latin typeface="Times New Roman"/>
                <a:cs typeface="Times New Roman"/>
              </a:rPr>
              <a:t>)</a:t>
            </a:r>
            <a:r>
              <a:rPr sz="2805" b="1" dirty="0">
                <a:solidFill>
                  <a:srgbClr val="3333CC"/>
                </a:solidFill>
                <a:latin typeface="宋体"/>
                <a:cs typeface="宋体"/>
              </a:rPr>
              <a:t>的非零元素构成乘法循环群。</a:t>
            </a:r>
            <a:endParaRPr sz="2805" dirty="0">
              <a:latin typeface="宋体"/>
              <a:cs typeface="宋体"/>
            </a:endParaRPr>
          </a:p>
          <a:p>
            <a:pPr marL="12724"/>
            <a:r>
              <a:rPr sz="2805" spc="321" dirty="0">
                <a:latin typeface="Lucida Sans Unicode"/>
                <a:cs typeface="Lucida Sans Unicode"/>
              </a:rPr>
              <a:t>·</a:t>
            </a:r>
            <a:r>
              <a:rPr sz="2805" spc="-190" dirty="0">
                <a:latin typeface="Lucida Sans Unicode"/>
                <a:cs typeface="Lucida Sans Unicode"/>
              </a:rPr>
              <a:t> </a:t>
            </a:r>
            <a:r>
              <a:rPr sz="2805" b="1" dirty="0">
                <a:latin typeface="Times New Roman"/>
                <a:cs typeface="Times New Roman"/>
              </a:rPr>
              <a:t>GF(2</a:t>
            </a:r>
            <a:r>
              <a:rPr sz="2855" b="1" baseline="23391" dirty="0">
                <a:latin typeface="Times New Roman"/>
                <a:cs typeface="Times New Roman"/>
              </a:rPr>
              <a:t>8</a:t>
            </a:r>
            <a:r>
              <a:rPr sz="2805" b="1" dirty="0">
                <a:latin typeface="Times New Roman"/>
                <a:cs typeface="Times New Roman"/>
              </a:rPr>
              <a:t>)</a:t>
            </a:r>
            <a:r>
              <a:rPr sz="2805" b="1" dirty="0">
                <a:latin typeface="宋体"/>
                <a:cs typeface="宋体"/>
              </a:rPr>
              <a:t>中的元素有多种表示：</a:t>
            </a:r>
            <a:endParaRPr sz="2805" dirty="0">
              <a:latin typeface="宋体"/>
              <a:cs typeface="宋体"/>
            </a:endParaRPr>
          </a:p>
          <a:p>
            <a:pPr marL="241758" marR="746906" indent="-50260">
              <a:lnSpc>
                <a:spcPct val="99700"/>
              </a:lnSpc>
              <a:spcBef>
                <a:spcPts val="506"/>
              </a:spcBef>
            </a:pPr>
            <a:r>
              <a:rPr sz="3607" b="1" spc="-7" baseline="2314" dirty="0">
                <a:latin typeface="宋体"/>
                <a:cs typeface="宋体"/>
              </a:rPr>
              <a:t>字节</a:t>
            </a:r>
            <a:r>
              <a:rPr sz="3607" b="1" spc="-15" baseline="2314" dirty="0">
                <a:latin typeface="宋体"/>
                <a:cs typeface="宋体"/>
              </a:rPr>
              <a:t>：</a:t>
            </a:r>
            <a:r>
              <a:rPr sz="3607" b="1" spc="-916" baseline="2314" dirty="0">
                <a:latin typeface="宋体"/>
                <a:cs typeface="宋体"/>
              </a:rPr>
              <a:t> </a:t>
            </a:r>
            <a:r>
              <a:rPr sz="3607" baseline="2314" dirty="0">
                <a:latin typeface="Times New Roman"/>
                <a:cs typeface="Times New Roman"/>
              </a:rPr>
              <a:t>GF(2</a:t>
            </a:r>
            <a:r>
              <a:rPr sz="2405" baseline="27777" dirty="0">
                <a:latin typeface="Times New Roman"/>
                <a:cs typeface="Times New Roman"/>
              </a:rPr>
              <a:t>8</a:t>
            </a:r>
            <a:r>
              <a:rPr sz="3607" baseline="2314" dirty="0">
                <a:latin typeface="Times New Roman"/>
                <a:cs typeface="Times New Roman"/>
              </a:rPr>
              <a:t>) ={(</a:t>
            </a:r>
            <a:r>
              <a:rPr sz="3607" i="1" spc="-15" baseline="2314" dirty="0">
                <a:latin typeface="Times New Roman"/>
                <a:cs typeface="Times New Roman"/>
              </a:rPr>
              <a:t>a</a:t>
            </a:r>
            <a:r>
              <a:rPr sz="2405" baseline="-17361" dirty="0">
                <a:latin typeface="Times New Roman"/>
                <a:cs typeface="Times New Roman"/>
              </a:rPr>
              <a:t>7</a:t>
            </a:r>
            <a:r>
              <a:rPr sz="3607" baseline="2314" dirty="0">
                <a:latin typeface="Times New Roman"/>
                <a:cs typeface="Times New Roman"/>
              </a:rPr>
              <a:t>,</a:t>
            </a:r>
            <a:r>
              <a:rPr sz="3607" i="1" baseline="2314" dirty="0">
                <a:latin typeface="Times New Roman"/>
                <a:cs typeface="Times New Roman"/>
              </a:rPr>
              <a:t>a</a:t>
            </a:r>
            <a:r>
              <a:rPr sz="2405" baseline="-17361" dirty="0">
                <a:latin typeface="Times New Roman"/>
                <a:cs typeface="Times New Roman"/>
              </a:rPr>
              <a:t>6</a:t>
            </a:r>
            <a:r>
              <a:rPr sz="3607" spc="-15" baseline="2314" dirty="0">
                <a:latin typeface="Times New Roman"/>
                <a:cs typeface="Times New Roman"/>
              </a:rPr>
              <a:t>,</a:t>
            </a:r>
            <a:r>
              <a:rPr sz="3607" baseline="2314" dirty="0">
                <a:latin typeface="Times New Roman"/>
                <a:cs typeface="Times New Roman"/>
              </a:rPr>
              <a:t>…</a:t>
            </a:r>
            <a:r>
              <a:rPr sz="3607" i="1" baseline="2314" dirty="0">
                <a:latin typeface="Times New Roman"/>
                <a:cs typeface="Times New Roman"/>
              </a:rPr>
              <a:t>a</a:t>
            </a:r>
            <a:r>
              <a:rPr sz="2405" baseline="-17361" dirty="0">
                <a:latin typeface="Times New Roman"/>
                <a:cs typeface="Times New Roman"/>
              </a:rPr>
              <a:t>1</a:t>
            </a:r>
            <a:r>
              <a:rPr sz="3607" spc="-15" baseline="2314" dirty="0">
                <a:latin typeface="Times New Roman"/>
                <a:cs typeface="Times New Roman"/>
              </a:rPr>
              <a:t>,</a:t>
            </a:r>
            <a:r>
              <a:rPr sz="3607" i="1" baseline="2314" dirty="0">
                <a:latin typeface="Times New Roman"/>
                <a:cs typeface="Times New Roman"/>
              </a:rPr>
              <a:t>a</a:t>
            </a:r>
            <a:r>
              <a:rPr sz="2405" baseline="-17361" dirty="0">
                <a:latin typeface="Times New Roman"/>
                <a:cs typeface="Times New Roman"/>
              </a:rPr>
              <a:t>0</a:t>
            </a:r>
            <a:r>
              <a:rPr sz="3607" spc="-1059" baseline="2314" dirty="0">
                <a:latin typeface="Times New Roman"/>
                <a:cs typeface="Times New Roman"/>
              </a:rPr>
              <a:t>)</a:t>
            </a:r>
            <a:r>
              <a:rPr sz="2405" dirty="0">
                <a:solidFill>
                  <a:srgbClr val="C0C0C0"/>
                </a:solidFill>
                <a:latin typeface="Times New Roman"/>
                <a:cs typeface="Times New Roman"/>
              </a:rPr>
              <a:t>)</a:t>
            </a:r>
            <a:r>
              <a:rPr sz="2405" spc="-301" dirty="0">
                <a:solidFill>
                  <a:srgbClr val="C0C0C0"/>
                </a:solidFill>
                <a:latin typeface="Times New Roman"/>
                <a:cs typeface="Times New Roman"/>
              </a:rPr>
              <a:t> </a:t>
            </a:r>
            <a:r>
              <a:rPr sz="3607" baseline="2314" dirty="0">
                <a:latin typeface="Times New Roman"/>
                <a:cs typeface="Times New Roman"/>
              </a:rPr>
              <a:t>|</a:t>
            </a:r>
            <a:r>
              <a:rPr sz="3607" i="1" baseline="2314" dirty="0">
                <a:latin typeface="Times New Roman"/>
                <a:cs typeface="Times New Roman"/>
              </a:rPr>
              <a:t>a</a:t>
            </a:r>
            <a:r>
              <a:rPr sz="2405" i="1" spc="-7" baseline="-17361" dirty="0">
                <a:latin typeface="Times New Roman"/>
                <a:cs typeface="Times New Roman"/>
              </a:rPr>
              <a:t>i</a:t>
            </a:r>
            <a:r>
              <a:rPr sz="3607" spc="-7" baseline="2314" dirty="0">
                <a:latin typeface="Symbol"/>
                <a:cs typeface="Symbol"/>
              </a:rPr>
              <a:t></a:t>
            </a:r>
            <a:r>
              <a:rPr sz="3607" baseline="2314" dirty="0">
                <a:latin typeface="Times New Roman"/>
                <a:cs typeface="Times New Roman"/>
              </a:rPr>
              <a:t> GF(2)} </a:t>
            </a:r>
            <a:endParaRPr lang="en-US" sz="3607" baseline="2314" dirty="0">
              <a:latin typeface="Times New Roman"/>
              <a:cs typeface="Times New Roman"/>
            </a:endParaRPr>
          </a:p>
          <a:p>
            <a:pPr marL="241758" marR="746906" indent="-50260">
              <a:lnSpc>
                <a:spcPct val="99700"/>
              </a:lnSpc>
              <a:spcBef>
                <a:spcPts val="506"/>
              </a:spcBef>
            </a:pPr>
            <a:r>
              <a:rPr sz="2405" b="1" dirty="0" err="1">
                <a:latin typeface="宋体"/>
                <a:cs typeface="宋体"/>
              </a:rPr>
              <a:t>多项式形式</a:t>
            </a:r>
            <a:r>
              <a:rPr sz="2405" b="1" spc="-10" dirty="0">
                <a:latin typeface="宋体"/>
                <a:cs typeface="宋体"/>
              </a:rPr>
              <a:t>：</a:t>
            </a:r>
            <a:r>
              <a:rPr sz="2405" b="1" spc="-611" dirty="0">
                <a:latin typeface="宋体"/>
                <a:cs typeface="宋体"/>
              </a:rPr>
              <a:t> </a:t>
            </a:r>
            <a:r>
              <a:rPr sz="2405" dirty="0">
                <a:latin typeface="Times New Roman"/>
                <a:cs typeface="Times New Roman"/>
              </a:rPr>
              <a:t>GF(</a:t>
            </a:r>
            <a:r>
              <a:rPr sz="2405" spc="5" dirty="0">
                <a:latin typeface="Times New Roman"/>
                <a:cs typeface="Times New Roman"/>
              </a:rPr>
              <a:t>2</a:t>
            </a:r>
            <a:r>
              <a:rPr sz="2405" baseline="24305" dirty="0">
                <a:latin typeface="Times New Roman"/>
                <a:cs typeface="Times New Roman"/>
              </a:rPr>
              <a:t>8</a:t>
            </a:r>
            <a:r>
              <a:rPr sz="2405" dirty="0">
                <a:latin typeface="Times New Roman"/>
                <a:cs typeface="Times New Roman"/>
              </a:rPr>
              <a:t>)</a:t>
            </a:r>
            <a:r>
              <a:rPr sz="2405" spc="-5" dirty="0">
                <a:latin typeface="Times New Roman"/>
                <a:cs typeface="Times New Roman"/>
              </a:rPr>
              <a:t> =</a:t>
            </a:r>
            <a:r>
              <a:rPr sz="2405" dirty="0">
                <a:latin typeface="Times New Roman"/>
                <a:cs typeface="Times New Roman"/>
              </a:rPr>
              <a:t>{</a:t>
            </a:r>
            <a:r>
              <a:rPr sz="2405" i="1" dirty="0">
                <a:latin typeface="Times New Roman"/>
                <a:cs typeface="Times New Roman"/>
              </a:rPr>
              <a:t>a</a:t>
            </a:r>
            <a:r>
              <a:rPr sz="2405" spc="-7" baseline="-20833" dirty="0">
                <a:latin typeface="Times New Roman"/>
                <a:cs typeface="Times New Roman"/>
              </a:rPr>
              <a:t>7</a:t>
            </a:r>
            <a:r>
              <a:rPr sz="2405" i="1" spc="-5" dirty="0">
                <a:latin typeface="Times New Roman"/>
                <a:cs typeface="Times New Roman"/>
              </a:rPr>
              <a:t>x</a:t>
            </a:r>
            <a:r>
              <a:rPr sz="2405" spc="-7" baseline="24305" dirty="0">
                <a:latin typeface="Times New Roman"/>
                <a:cs typeface="Times New Roman"/>
              </a:rPr>
              <a:t>7</a:t>
            </a:r>
            <a:r>
              <a:rPr sz="2405" dirty="0">
                <a:latin typeface="Times New Roman"/>
                <a:cs typeface="Times New Roman"/>
              </a:rPr>
              <a:t>+</a:t>
            </a:r>
            <a:r>
              <a:rPr sz="2405" spc="-5" dirty="0">
                <a:latin typeface="Times New Roman"/>
                <a:cs typeface="Times New Roman"/>
              </a:rPr>
              <a:t>…+</a:t>
            </a:r>
            <a:r>
              <a:rPr sz="2405" i="1" dirty="0">
                <a:latin typeface="Times New Roman"/>
                <a:cs typeface="Times New Roman"/>
              </a:rPr>
              <a:t>a</a:t>
            </a:r>
            <a:r>
              <a:rPr sz="2405" spc="-7" baseline="-20833" dirty="0">
                <a:latin typeface="Times New Roman"/>
                <a:cs typeface="Times New Roman"/>
              </a:rPr>
              <a:t>1</a:t>
            </a:r>
            <a:r>
              <a:rPr sz="2405" i="1" spc="-5" dirty="0">
                <a:latin typeface="Times New Roman"/>
                <a:cs typeface="Times New Roman"/>
              </a:rPr>
              <a:t>x</a:t>
            </a:r>
            <a:r>
              <a:rPr sz="2405" dirty="0">
                <a:latin typeface="Times New Roman"/>
                <a:cs typeface="Times New Roman"/>
              </a:rPr>
              <a:t>+</a:t>
            </a:r>
            <a:r>
              <a:rPr sz="2405" i="1" spc="-10" dirty="0">
                <a:latin typeface="Times New Roman"/>
                <a:cs typeface="Times New Roman"/>
              </a:rPr>
              <a:t>a</a:t>
            </a:r>
            <a:r>
              <a:rPr sz="2405" baseline="-20833" dirty="0">
                <a:latin typeface="Times New Roman"/>
                <a:cs typeface="Times New Roman"/>
              </a:rPr>
              <a:t>0</a:t>
            </a:r>
            <a:r>
              <a:rPr sz="2405" spc="-7" baseline="-20833" dirty="0">
                <a:latin typeface="Times New Roman"/>
                <a:cs typeface="Times New Roman"/>
              </a:rPr>
              <a:t> </a:t>
            </a:r>
            <a:r>
              <a:rPr sz="2405" dirty="0">
                <a:latin typeface="Times New Roman"/>
                <a:cs typeface="Times New Roman"/>
              </a:rPr>
              <a:t>|</a:t>
            </a:r>
            <a:r>
              <a:rPr sz="2405" i="1" dirty="0">
                <a:latin typeface="Times New Roman"/>
                <a:cs typeface="Times New Roman"/>
              </a:rPr>
              <a:t>a</a:t>
            </a:r>
            <a:r>
              <a:rPr sz="2405" i="1" spc="-7" baseline="-20833" dirty="0">
                <a:latin typeface="Times New Roman"/>
                <a:cs typeface="Times New Roman"/>
              </a:rPr>
              <a:t>i</a:t>
            </a:r>
            <a:r>
              <a:rPr sz="2405" spc="-5" dirty="0">
                <a:latin typeface="Symbol"/>
                <a:cs typeface="Symbol"/>
              </a:rPr>
              <a:t></a:t>
            </a:r>
            <a:r>
              <a:rPr sz="2405" spc="5" dirty="0">
                <a:latin typeface="Times New Roman"/>
                <a:cs typeface="Times New Roman"/>
              </a:rPr>
              <a:t> </a:t>
            </a:r>
            <a:r>
              <a:rPr sz="2405" dirty="0">
                <a:latin typeface="Times New Roman"/>
                <a:cs typeface="Times New Roman"/>
              </a:rPr>
              <a:t>GF(2)} </a:t>
            </a:r>
            <a:endParaRPr lang="en-US" sz="2405" dirty="0">
              <a:latin typeface="Times New Roman"/>
              <a:cs typeface="Times New Roman"/>
            </a:endParaRPr>
          </a:p>
          <a:p>
            <a:pPr marL="241758" marR="746906" indent="-50260">
              <a:lnSpc>
                <a:spcPct val="99700"/>
              </a:lnSpc>
              <a:spcBef>
                <a:spcPts val="506"/>
              </a:spcBef>
            </a:pPr>
            <a:r>
              <a:rPr sz="2405" b="1" dirty="0" err="1">
                <a:latin typeface="宋体"/>
                <a:cs typeface="宋体"/>
              </a:rPr>
              <a:t>指数形式：</a:t>
            </a:r>
            <a:r>
              <a:rPr sz="2405" dirty="0" err="1">
                <a:latin typeface="Times New Roman"/>
                <a:cs typeface="Times New Roman"/>
              </a:rPr>
              <a:t>GF</a:t>
            </a:r>
            <a:r>
              <a:rPr sz="2405" dirty="0">
                <a:latin typeface="Times New Roman"/>
                <a:cs typeface="Times New Roman"/>
              </a:rPr>
              <a:t>(2</a:t>
            </a:r>
            <a:r>
              <a:rPr sz="2405" baseline="24305" dirty="0">
                <a:latin typeface="Times New Roman"/>
                <a:cs typeface="Times New Roman"/>
              </a:rPr>
              <a:t>8</a:t>
            </a:r>
            <a:r>
              <a:rPr sz="2405" dirty="0">
                <a:latin typeface="Times New Roman"/>
                <a:cs typeface="Times New Roman"/>
              </a:rPr>
              <a:t>)*=</a:t>
            </a:r>
            <a:r>
              <a:rPr sz="2405" spc="-5" dirty="0">
                <a:latin typeface="Times New Roman"/>
                <a:cs typeface="Times New Roman"/>
              </a:rPr>
              <a:t>{</a:t>
            </a:r>
            <a:r>
              <a:rPr sz="2405" spc="-10" dirty="0">
                <a:latin typeface="Symbol"/>
                <a:cs typeface="Symbol"/>
              </a:rPr>
              <a:t></a:t>
            </a:r>
            <a:r>
              <a:rPr sz="2405" baseline="24305" dirty="0">
                <a:latin typeface="Times New Roman"/>
                <a:cs typeface="Times New Roman"/>
              </a:rPr>
              <a:t>0</a:t>
            </a:r>
            <a:r>
              <a:rPr sz="2405" dirty="0">
                <a:latin typeface="Times New Roman"/>
                <a:cs typeface="Times New Roman"/>
              </a:rPr>
              <a:t>,</a:t>
            </a:r>
            <a:r>
              <a:rPr sz="2405" spc="-200" dirty="0">
                <a:latin typeface="Times New Roman"/>
                <a:cs typeface="Times New Roman"/>
              </a:rPr>
              <a:t> </a:t>
            </a:r>
            <a:r>
              <a:rPr sz="2405" spc="-15" dirty="0">
                <a:latin typeface="Symbol"/>
                <a:cs typeface="Symbol"/>
              </a:rPr>
              <a:t></a:t>
            </a:r>
            <a:r>
              <a:rPr sz="2405" spc="-7" baseline="24305" dirty="0">
                <a:latin typeface="Times New Roman"/>
                <a:cs typeface="Times New Roman"/>
              </a:rPr>
              <a:t>1</a:t>
            </a:r>
            <a:r>
              <a:rPr sz="2405" dirty="0">
                <a:latin typeface="Times New Roman"/>
                <a:cs typeface="Times New Roman"/>
              </a:rPr>
              <a:t>… </a:t>
            </a:r>
            <a:r>
              <a:rPr sz="2405" spc="-5" dirty="0">
                <a:latin typeface="Symbol"/>
                <a:cs typeface="Symbol"/>
              </a:rPr>
              <a:t></a:t>
            </a:r>
            <a:r>
              <a:rPr sz="2405" baseline="24305" dirty="0">
                <a:latin typeface="Times New Roman"/>
                <a:cs typeface="Times New Roman"/>
              </a:rPr>
              <a:t>254</a:t>
            </a:r>
            <a:r>
              <a:rPr sz="2405" dirty="0">
                <a:latin typeface="Times New Roman"/>
                <a:cs typeface="Times New Roman"/>
              </a:rPr>
              <a:t>}</a:t>
            </a:r>
            <a:r>
              <a:rPr sz="2405" dirty="0">
                <a:latin typeface="宋体"/>
                <a:cs typeface="宋体"/>
              </a:rPr>
              <a:t>，</a:t>
            </a:r>
            <a:r>
              <a:rPr sz="2405" spc="-601" dirty="0">
                <a:latin typeface="宋体"/>
                <a:cs typeface="宋体"/>
              </a:rPr>
              <a:t> </a:t>
            </a:r>
            <a:r>
              <a:rPr sz="1803" spc="-5" dirty="0">
                <a:latin typeface="Symbol"/>
                <a:cs typeface="Symbol"/>
              </a:rPr>
              <a:t></a:t>
            </a:r>
            <a:r>
              <a:rPr sz="2405" b="1" dirty="0">
                <a:latin typeface="宋体"/>
                <a:cs typeface="宋体"/>
              </a:rPr>
              <a:t>是一个本原元 对数形式：</a:t>
            </a:r>
            <a:r>
              <a:rPr sz="2405" dirty="0">
                <a:latin typeface="Times New Roman"/>
                <a:cs typeface="Times New Roman"/>
              </a:rPr>
              <a:t>GF(2</a:t>
            </a:r>
            <a:r>
              <a:rPr sz="2405" baseline="24305" dirty="0">
                <a:latin typeface="Times New Roman"/>
                <a:cs typeface="Times New Roman"/>
              </a:rPr>
              <a:t>8</a:t>
            </a:r>
            <a:r>
              <a:rPr sz="2405" spc="-5" dirty="0">
                <a:latin typeface="Times New Roman"/>
                <a:cs typeface="Times New Roman"/>
              </a:rPr>
              <a:t>)*={0</a:t>
            </a:r>
            <a:r>
              <a:rPr sz="2405" dirty="0">
                <a:latin typeface="Times New Roman"/>
                <a:cs typeface="Times New Roman"/>
              </a:rPr>
              <a:t>,</a:t>
            </a:r>
            <a:r>
              <a:rPr sz="2405" spc="-190" dirty="0">
                <a:latin typeface="Times New Roman"/>
                <a:cs typeface="Times New Roman"/>
              </a:rPr>
              <a:t> </a:t>
            </a:r>
            <a:r>
              <a:rPr sz="2405" dirty="0">
                <a:latin typeface="Times New Roman"/>
                <a:cs typeface="Times New Roman"/>
              </a:rPr>
              <a:t>1… 254</a:t>
            </a:r>
            <a:r>
              <a:rPr sz="2405" dirty="0" smtClean="0">
                <a:latin typeface="Times New Roman"/>
                <a:cs typeface="Times New Roman"/>
              </a:rPr>
              <a:t>}</a:t>
            </a:r>
            <a:r>
              <a:rPr sz="2805" spc="321" dirty="0" smtClean="0">
                <a:latin typeface="Lucida Sans Unicode"/>
                <a:cs typeface="Lucida Sans Unicode"/>
              </a:rPr>
              <a:t>·</a:t>
            </a:r>
            <a:r>
              <a:rPr sz="2805" spc="-190" dirty="0" smtClean="0">
                <a:latin typeface="Lucida Sans Unicode"/>
                <a:cs typeface="Lucida Sans Unicode"/>
              </a:rPr>
              <a:t> </a:t>
            </a:r>
            <a:endParaRPr sz="2805" dirty="0">
              <a:latin typeface="宋体"/>
              <a:cs typeface="宋体"/>
            </a:endParaRPr>
          </a:p>
        </p:txBody>
      </p:sp>
      <p:sp>
        <p:nvSpPr>
          <p:cNvPr id="4" name="object 4"/>
          <p:cNvSpPr txBox="1">
            <a:spLocks noGrp="1"/>
          </p:cNvSpPr>
          <p:nvPr>
            <p:ph type="sldNum" sz="quarter" idx="4294967295"/>
          </p:nvPr>
        </p:nvSpPr>
        <p:spPr>
          <a:xfrm>
            <a:off x="4241" y="1"/>
            <a:ext cx="0" cy="647530"/>
          </a:xfrm>
          <a:prstGeom prst="rect">
            <a:avLst/>
          </a:prstGeom>
        </p:spPr>
        <p:txBody>
          <a:bodyPr vert="horz" wrap="square" lIns="0" tIns="0" rIns="0" bIns="0" rtlCol="0">
            <a:spAutoFit/>
          </a:bodyPr>
          <a:lstStyle/>
          <a:p>
            <a:pPr marL="25448"/>
            <a:fld id="{81D60167-4931-47E6-BA6A-407CBD079E47}" type="slidenum">
              <a:rPr spc="-5" dirty="0"/>
              <a:pPr marL="25448"/>
              <a:t>124</a:t>
            </a:fld>
            <a:endParaRPr spc="-5" dirty="0"/>
          </a:p>
        </p:txBody>
      </p:sp>
      <p:sp>
        <p:nvSpPr>
          <p:cNvPr id="3" name="object 3"/>
          <p:cNvSpPr txBox="1">
            <a:spLocks noGrp="1"/>
          </p:cNvSpPr>
          <p:nvPr>
            <p:ph type="title"/>
          </p:nvPr>
        </p:nvSpPr>
        <p:spPr>
          <a:xfrm>
            <a:off x="3027239" y="818228"/>
            <a:ext cx="3089917" cy="551305"/>
          </a:xfrm>
          <a:prstGeom prst="rect">
            <a:avLst/>
          </a:prstGeom>
        </p:spPr>
        <p:txBody>
          <a:bodyPr vert="horz" wrap="square" lIns="0" tIns="0" rIns="0" bIns="0" numCol="1" rtlCol="0" anchor="ctr" anchorCtr="0" compatLnSpc="1">
            <a:prstTxWarp prst="textNoShape">
              <a:avLst/>
            </a:prstTxWarp>
            <a:spAutoFit/>
          </a:bodyPr>
          <a:lstStyle/>
          <a:p>
            <a:pPr marL="12724">
              <a:lnSpc>
                <a:spcPts val="4574"/>
              </a:lnSpc>
            </a:pPr>
            <a:r>
              <a:rPr lang="zh-CN" altLang="en-US" spc="-5" dirty="0" smtClean="0"/>
              <a:t>回顾  </a:t>
            </a:r>
            <a:r>
              <a:rPr spc="-5" dirty="0" err="1" smtClean="0"/>
              <a:t>数学基础</a:t>
            </a:r>
            <a:endParaRPr spc="-5" dirty="0"/>
          </a:p>
        </p:txBody>
      </p:sp>
    </p:spTree>
    <p:extLst>
      <p:ext uri="{BB962C8B-B14F-4D97-AF65-F5344CB8AC3E}">
        <p14:creationId xmlns:p14="http://schemas.microsoft.com/office/powerpoint/2010/main" val="901033757"/>
      </p:ext>
    </p:extLst>
  </p:cSld>
  <p:clrMapOvr>
    <a:masterClrMapping/>
  </p:clrMapOvr>
  <p:transition>
    <p:wedg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1968" y="1569909"/>
            <a:ext cx="8571228" cy="4586384"/>
          </a:xfrm>
          <a:prstGeom prst="rect">
            <a:avLst/>
          </a:prstGeom>
        </p:spPr>
        <p:txBody>
          <a:bodyPr vert="horz" wrap="square" lIns="0" tIns="0" rIns="0" bIns="0" rtlCol="0">
            <a:spAutoFit/>
          </a:bodyPr>
          <a:lstStyle/>
          <a:p>
            <a:pPr marL="470793"/>
            <a:r>
              <a:rPr sz="3206" b="1" spc="-5" dirty="0">
                <a:latin typeface="Times New Roman"/>
                <a:cs typeface="Times New Roman"/>
              </a:rPr>
              <a:t>2</a:t>
            </a:r>
            <a:r>
              <a:rPr sz="3206" b="1" spc="-15" dirty="0">
                <a:latin typeface="宋体"/>
                <a:cs typeface="宋体"/>
              </a:rPr>
              <a:t>、</a:t>
            </a:r>
            <a:r>
              <a:rPr sz="3206" b="1" spc="-807" dirty="0">
                <a:latin typeface="宋体"/>
                <a:cs typeface="宋体"/>
              </a:rPr>
              <a:t> </a:t>
            </a:r>
            <a:r>
              <a:rPr sz="3206" b="1" spc="-5" dirty="0">
                <a:latin typeface="Times New Roman"/>
                <a:cs typeface="Times New Roman"/>
              </a:rPr>
              <a:t>AES</a:t>
            </a:r>
            <a:r>
              <a:rPr sz="3206" b="1" spc="-5" dirty="0">
                <a:latin typeface="宋体"/>
                <a:cs typeface="宋体"/>
              </a:rPr>
              <a:t>的</a:t>
            </a:r>
            <a:r>
              <a:rPr sz="3206" b="1" spc="-10" dirty="0">
                <a:latin typeface="Times New Roman"/>
                <a:cs typeface="Times New Roman"/>
              </a:rPr>
              <a:t>GF(2</a:t>
            </a:r>
            <a:r>
              <a:rPr sz="3156" b="1" baseline="26455" dirty="0">
                <a:latin typeface="Times New Roman"/>
                <a:cs typeface="Times New Roman"/>
              </a:rPr>
              <a:t>8</a:t>
            </a:r>
            <a:r>
              <a:rPr sz="3206" b="1" spc="-10" dirty="0">
                <a:latin typeface="Times New Roman"/>
                <a:cs typeface="Times New Roman"/>
              </a:rPr>
              <a:t>)</a:t>
            </a:r>
            <a:r>
              <a:rPr sz="3206" b="1" spc="-5" dirty="0">
                <a:latin typeface="宋体"/>
                <a:cs typeface="宋体"/>
              </a:rPr>
              <a:t>表示</a:t>
            </a:r>
            <a:endParaRPr sz="3206">
              <a:latin typeface="宋体"/>
              <a:cs typeface="宋体"/>
            </a:endParaRPr>
          </a:p>
          <a:p>
            <a:pPr marL="470793">
              <a:spcBef>
                <a:spcPts val="20"/>
              </a:spcBef>
            </a:pPr>
            <a:r>
              <a:rPr sz="2805" spc="316" dirty="0">
                <a:solidFill>
                  <a:srgbClr val="FF0000"/>
                </a:solidFill>
                <a:latin typeface="Lucida Sans Unicode"/>
                <a:cs typeface="Lucida Sans Unicode"/>
              </a:rPr>
              <a:t>·</a:t>
            </a:r>
            <a:r>
              <a:rPr sz="2805" b="1" spc="-5" dirty="0">
                <a:solidFill>
                  <a:srgbClr val="FF0000"/>
                </a:solidFill>
                <a:latin typeface="Times New Roman"/>
                <a:cs typeface="Times New Roman"/>
              </a:rPr>
              <a:t>AE</a:t>
            </a:r>
            <a:r>
              <a:rPr sz="2805" b="1" dirty="0">
                <a:solidFill>
                  <a:srgbClr val="FF0000"/>
                </a:solidFill>
                <a:latin typeface="Times New Roman"/>
                <a:cs typeface="Times New Roman"/>
              </a:rPr>
              <a:t>S</a:t>
            </a:r>
            <a:r>
              <a:rPr sz="2805" b="1" dirty="0">
                <a:solidFill>
                  <a:srgbClr val="FF0000"/>
                </a:solidFill>
                <a:latin typeface="宋体"/>
                <a:cs typeface="宋体"/>
              </a:rPr>
              <a:t>采用</a:t>
            </a:r>
            <a:r>
              <a:rPr sz="2805" b="1" dirty="0">
                <a:solidFill>
                  <a:srgbClr val="FF0000"/>
                </a:solidFill>
                <a:latin typeface="Times New Roman"/>
                <a:cs typeface="Times New Roman"/>
              </a:rPr>
              <a:t>GF(2</a:t>
            </a:r>
            <a:r>
              <a:rPr sz="2805" b="1" spc="-5" dirty="0">
                <a:solidFill>
                  <a:srgbClr val="FF0000"/>
                </a:solidFill>
                <a:latin typeface="Times New Roman"/>
                <a:cs typeface="Times New Roman"/>
              </a:rPr>
              <a:t>)</a:t>
            </a:r>
            <a:r>
              <a:rPr sz="2805" b="1" spc="-5" dirty="0">
                <a:solidFill>
                  <a:srgbClr val="FF0000"/>
                </a:solidFill>
                <a:latin typeface="宋体"/>
                <a:cs typeface="宋体"/>
              </a:rPr>
              <a:t>上</a:t>
            </a:r>
            <a:r>
              <a:rPr sz="2805" b="1" dirty="0">
                <a:solidFill>
                  <a:srgbClr val="FF0000"/>
                </a:solidFill>
                <a:latin typeface="宋体"/>
                <a:cs typeface="宋体"/>
              </a:rPr>
              <a:t>既约多项</a:t>
            </a:r>
            <a:r>
              <a:rPr sz="2805" b="1" spc="-5" dirty="0">
                <a:solidFill>
                  <a:srgbClr val="FF0000"/>
                </a:solidFill>
                <a:latin typeface="宋体"/>
                <a:cs typeface="宋体"/>
              </a:rPr>
              <a:t>式</a:t>
            </a:r>
            <a:r>
              <a:rPr sz="2805" b="1" i="1" dirty="0">
                <a:solidFill>
                  <a:srgbClr val="FF0000"/>
                </a:solidFill>
                <a:latin typeface="Times New Roman"/>
                <a:cs typeface="Times New Roman"/>
              </a:rPr>
              <a:t>m</a:t>
            </a:r>
            <a:r>
              <a:rPr sz="2805" b="1" i="1" spc="-5" dirty="0">
                <a:solidFill>
                  <a:srgbClr val="FF0000"/>
                </a:solidFill>
                <a:latin typeface="Times New Roman"/>
                <a:cs typeface="Times New Roman"/>
              </a:rPr>
              <a:t> </a:t>
            </a:r>
            <a:r>
              <a:rPr sz="2805" b="1" dirty="0">
                <a:solidFill>
                  <a:srgbClr val="FF0000"/>
                </a:solidFill>
                <a:latin typeface="Times New Roman"/>
                <a:cs typeface="Times New Roman"/>
              </a:rPr>
              <a:t>(</a:t>
            </a:r>
            <a:r>
              <a:rPr sz="2805" b="1" i="1" dirty="0">
                <a:solidFill>
                  <a:srgbClr val="FF0000"/>
                </a:solidFill>
                <a:latin typeface="Times New Roman"/>
                <a:cs typeface="Times New Roman"/>
              </a:rPr>
              <a:t>x</a:t>
            </a:r>
            <a:r>
              <a:rPr sz="2805" b="1" dirty="0">
                <a:solidFill>
                  <a:srgbClr val="FF0000"/>
                </a:solidFill>
                <a:latin typeface="Times New Roman"/>
                <a:cs typeface="Times New Roman"/>
              </a:rPr>
              <a:t>)</a:t>
            </a:r>
            <a:r>
              <a:rPr sz="2805" b="1" spc="-204" dirty="0">
                <a:solidFill>
                  <a:srgbClr val="FF0000"/>
                </a:solidFill>
                <a:latin typeface="Times New Roman"/>
                <a:cs typeface="Times New Roman"/>
              </a:rPr>
              <a:t> </a:t>
            </a:r>
            <a:r>
              <a:rPr sz="2805" b="1" dirty="0">
                <a:solidFill>
                  <a:srgbClr val="FF0000"/>
                </a:solidFill>
                <a:latin typeface="宋体"/>
                <a:cs typeface="宋体"/>
              </a:rPr>
              <a:t>生成</a:t>
            </a:r>
            <a:r>
              <a:rPr sz="2805" b="1" dirty="0">
                <a:solidFill>
                  <a:srgbClr val="FF0000"/>
                </a:solidFill>
                <a:latin typeface="Times New Roman"/>
                <a:cs typeface="Times New Roman"/>
              </a:rPr>
              <a:t>GF(</a:t>
            </a:r>
            <a:r>
              <a:rPr sz="2805" b="1" spc="10" dirty="0">
                <a:solidFill>
                  <a:srgbClr val="FF0000"/>
                </a:solidFill>
                <a:latin typeface="Times New Roman"/>
                <a:cs typeface="Times New Roman"/>
              </a:rPr>
              <a:t>2</a:t>
            </a:r>
            <a:r>
              <a:rPr sz="2855" b="1" baseline="23391" dirty="0">
                <a:solidFill>
                  <a:srgbClr val="FF0000"/>
                </a:solidFill>
                <a:latin typeface="Times New Roman"/>
                <a:cs typeface="Times New Roman"/>
              </a:rPr>
              <a:t>8</a:t>
            </a:r>
            <a:r>
              <a:rPr sz="2805" b="1" dirty="0">
                <a:solidFill>
                  <a:srgbClr val="FF0000"/>
                </a:solidFill>
                <a:latin typeface="Times New Roman"/>
                <a:cs typeface="Times New Roman"/>
              </a:rPr>
              <a:t>)</a:t>
            </a:r>
            <a:r>
              <a:rPr sz="2805" b="1" spc="-5" dirty="0">
                <a:solidFill>
                  <a:srgbClr val="FF0000"/>
                </a:solidFill>
                <a:latin typeface="Times New Roman"/>
                <a:cs typeface="Times New Roman"/>
              </a:rPr>
              <a:t> </a:t>
            </a:r>
            <a:r>
              <a:rPr sz="2805" b="1" spc="-10" dirty="0">
                <a:solidFill>
                  <a:srgbClr val="FF0000"/>
                </a:solidFill>
                <a:latin typeface="宋体"/>
                <a:cs typeface="宋体"/>
              </a:rPr>
              <a:t>：</a:t>
            </a:r>
            <a:endParaRPr sz="2805">
              <a:latin typeface="宋体"/>
              <a:cs typeface="宋体"/>
            </a:endParaRPr>
          </a:p>
          <a:p>
            <a:pPr marL="1272413">
              <a:spcBef>
                <a:spcPts val="5"/>
              </a:spcBef>
            </a:pPr>
            <a:r>
              <a:rPr sz="2805" b="1" i="1" dirty="0">
                <a:solidFill>
                  <a:srgbClr val="FF0000"/>
                </a:solidFill>
                <a:latin typeface="Times New Roman"/>
                <a:cs typeface="Times New Roman"/>
              </a:rPr>
              <a:t>m</a:t>
            </a:r>
            <a:r>
              <a:rPr sz="2805" b="1" i="1" spc="-5" dirty="0">
                <a:solidFill>
                  <a:srgbClr val="FF0000"/>
                </a:solidFill>
                <a:latin typeface="Times New Roman"/>
                <a:cs typeface="Times New Roman"/>
              </a:rPr>
              <a:t> </a:t>
            </a:r>
            <a:r>
              <a:rPr sz="2805" b="1" spc="-5" dirty="0">
                <a:solidFill>
                  <a:srgbClr val="FF0000"/>
                </a:solidFill>
                <a:latin typeface="Times New Roman"/>
                <a:cs typeface="Times New Roman"/>
              </a:rPr>
              <a:t>(</a:t>
            </a:r>
            <a:r>
              <a:rPr sz="2805" b="1" i="1" spc="-5" dirty="0">
                <a:solidFill>
                  <a:srgbClr val="FF0000"/>
                </a:solidFill>
                <a:latin typeface="Times New Roman"/>
                <a:cs typeface="Times New Roman"/>
              </a:rPr>
              <a:t>x</a:t>
            </a:r>
            <a:r>
              <a:rPr sz="2805" b="1" dirty="0">
                <a:solidFill>
                  <a:srgbClr val="FF0000"/>
                </a:solidFill>
                <a:latin typeface="Times New Roman"/>
                <a:cs typeface="Times New Roman"/>
              </a:rPr>
              <a:t>) = </a:t>
            </a:r>
            <a:r>
              <a:rPr sz="2805" b="1" i="1" spc="5" dirty="0">
                <a:solidFill>
                  <a:srgbClr val="FF0000"/>
                </a:solidFill>
                <a:latin typeface="Times New Roman"/>
                <a:cs typeface="Times New Roman"/>
              </a:rPr>
              <a:t>x</a:t>
            </a:r>
            <a:r>
              <a:rPr sz="2855" b="1" baseline="23391" dirty="0">
                <a:solidFill>
                  <a:srgbClr val="FF0000"/>
                </a:solidFill>
                <a:latin typeface="Times New Roman"/>
                <a:cs typeface="Times New Roman"/>
              </a:rPr>
              <a:t>8</a:t>
            </a:r>
            <a:r>
              <a:rPr sz="2805" b="1" spc="-5" dirty="0">
                <a:solidFill>
                  <a:srgbClr val="FF0000"/>
                </a:solidFill>
                <a:latin typeface="Times New Roman"/>
                <a:cs typeface="Times New Roman"/>
              </a:rPr>
              <a:t>+</a:t>
            </a:r>
            <a:r>
              <a:rPr sz="2805" b="1" i="1" spc="5" dirty="0">
                <a:solidFill>
                  <a:srgbClr val="FF0000"/>
                </a:solidFill>
                <a:latin typeface="Times New Roman"/>
                <a:cs typeface="Times New Roman"/>
              </a:rPr>
              <a:t>x</a:t>
            </a:r>
            <a:r>
              <a:rPr sz="2855" b="1" spc="-7" baseline="23391" dirty="0">
                <a:solidFill>
                  <a:srgbClr val="FF0000"/>
                </a:solidFill>
                <a:latin typeface="Times New Roman"/>
                <a:cs typeface="Times New Roman"/>
              </a:rPr>
              <a:t>4</a:t>
            </a:r>
            <a:r>
              <a:rPr sz="2805" b="1" spc="-5" dirty="0">
                <a:solidFill>
                  <a:srgbClr val="FF0000"/>
                </a:solidFill>
                <a:latin typeface="Times New Roman"/>
                <a:cs typeface="Times New Roman"/>
              </a:rPr>
              <a:t>+</a:t>
            </a:r>
            <a:r>
              <a:rPr sz="2805" b="1" i="1" spc="5" dirty="0">
                <a:solidFill>
                  <a:srgbClr val="FF0000"/>
                </a:solidFill>
                <a:latin typeface="Times New Roman"/>
                <a:cs typeface="Times New Roman"/>
              </a:rPr>
              <a:t>x</a:t>
            </a:r>
            <a:r>
              <a:rPr sz="2855" b="1" baseline="23391" dirty="0">
                <a:solidFill>
                  <a:srgbClr val="FF0000"/>
                </a:solidFill>
                <a:latin typeface="Times New Roman"/>
                <a:cs typeface="Times New Roman"/>
              </a:rPr>
              <a:t>3</a:t>
            </a:r>
            <a:r>
              <a:rPr sz="2805" b="1" spc="-5" dirty="0">
                <a:solidFill>
                  <a:srgbClr val="FF0000"/>
                </a:solidFill>
                <a:latin typeface="Times New Roman"/>
                <a:cs typeface="Times New Roman"/>
              </a:rPr>
              <a:t>+</a:t>
            </a:r>
            <a:r>
              <a:rPr sz="2805" b="1" i="1" dirty="0">
                <a:solidFill>
                  <a:srgbClr val="FF0000"/>
                </a:solidFill>
                <a:latin typeface="Times New Roman"/>
                <a:cs typeface="Times New Roman"/>
              </a:rPr>
              <a:t>x</a:t>
            </a:r>
            <a:r>
              <a:rPr sz="2805" b="1" spc="-5" dirty="0">
                <a:solidFill>
                  <a:srgbClr val="FF0000"/>
                </a:solidFill>
                <a:latin typeface="Times New Roman"/>
                <a:cs typeface="Times New Roman"/>
              </a:rPr>
              <a:t>+1</a:t>
            </a:r>
            <a:endParaRPr sz="2805">
              <a:latin typeface="Times New Roman"/>
              <a:cs typeface="Times New Roman"/>
            </a:endParaRPr>
          </a:p>
          <a:p>
            <a:pPr marL="470793"/>
            <a:r>
              <a:rPr sz="2805" spc="316" dirty="0">
                <a:latin typeface="Lucida Sans Unicode"/>
                <a:cs typeface="Lucida Sans Unicode"/>
              </a:rPr>
              <a:t>·</a:t>
            </a:r>
            <a:r>
              <a:rPr sz="2805" b="1" dirty="0">
                <a:latin typeface="Times New Roman"/>
                <a:cs typeface="Times New Roman"/>
              </a:rPr>
              <a:t>GF(2</a:t>
            </a:r>
            <a:r>
              <a:rPr sz="2855" b="1" baseline="23391" dirty="0">
                <a:latin typeface="Times New Roman"/>
                <a:cs typeface="Times New Roman"/>
              </a:rPr>
              <a:t>8</a:t>
            </a:r>
            <a:r>
              <a:rPr sz="2805" b="1" dirty="0">
                <a:latin typeface="Times New Roman"/>
                <a:cs typeface="Times New Roman"/>
              </a:rPr>
              <a:t>)</a:t>
            </a:r>
            <a:r>
              <a:rPr sz="2805" b="1" spc="-5" dirty="0">
                <a:latin typeface="宋体"/>
                <a:cs typeface="宋体"/>
              </a:rPr>
              <a:t>的</a:t>
            </a:r>
            <a:r>
              <a:rPr sz="2805" b="1" dirty="0">
                <a:latin typeface="宋体"/>
                <a:cs typeface="宋体"/>
              </a:rPr>
              <a:t>元素采用</a:t>
            </a:r>
            <a:r>
              <a:rPr sz="2805" b="1" dirty="0">
                <a:latin typeface="Times New Roman"/>
                <a:cs typeface="Times New Roman"/>
              </a:rPr>
              <a:t>GF(2</a:t>
            </a:r>
            <a:r>
              <a:rPr sz="2805" b="1" spc="-5" dirty="0">
                <a:latin typeface="Times New Roman"/>
                <a:cs typeface="Times New Roman"/>
              </a:rPr>
              <a:t>)</a:t>
            </a:r>
            <a:r>
              <a:rPr sz="2805" b="1" spc="-5" dirty="0">
                <a:latin typeface="宋体"/>
                <a:cs typeface="宋体"/>
              </a:rPr>
              <a:t>上</a:t>
            </a:r>
            <a:r>
              <a:rPr sz="2805" b="1" dirty="0">
                <a:latin typeface="宋体"/>
                <a:cs typeface="宋体"/>
              </a:rPr>
              <a:t>的多项式表示。</a:t>
            </a:r>
            <a:endParaRPr sz="2805">
              <a:latin typeface="宋体"/>
              <a:cs typeface="宋体"/>
            </a:endParaRPr>
          </a:p>
          <a:p>
            <a:pPr marL="12724" indent="358184">
              <a:spcBef>
                <a:spcPts val="5"/>
              </a:spcBef>
              <a:tabLst>
                <a:tab pos="8558250" algn="l"/>
              </a:tabLst>
            </a:pPr>
            <a:r>
              <a:rPr sz="2805" b="1" spc="401" dirty="0">
                <a:latin typeface="宋体"/>
                <a:cs typeface="宋体"/>
              </a:rPr>
              <a:t>字</a:t>
            </a:r>
            <a:r>
              <a:rPr sz="2805" b="1" spc="-10" dirty="0">
                <a:latin typeface="宋体"/>
                <a:cs typeface="宋体"/>
              </a:rPr>
              <a:t>节</a:t>
            </a:r>
            <a:r>
              <a:rPr sz="2805" dirty="0">
                <a:latin typeface="Times New Roman"/>
                <a:cs typeface="Times New Roman"/>
              </a:rPr>
              <a:t>B</a:t>
            </a:r>
            <a:r>
              <a:rPr sz="2805" spc="-306" dirty="0">
                <a:latin typeface="Times New Roman"/>
                <a:cs typeface="Times New Roman"/>
              </a:rPr>
              <a:t> </a:t>
            </a:r>
            <a:r>
              <a:rPr sz="2805" dirty="0">
                <a:latin typeface="宋体"/>
                <a:cs typeface="宋体"/>
              </a:rPr>
              <a:t>＝</a:t>
            </a:r>
            <a:r>
              <a:rPr sz="2805" spc="-1002" dirty="0">
                <a:latin typeface="宋体"/>
                <a:cs typeface="宋体"/>
              </a:rPr>
              <a:t> </a:t>
            </a:r>
            <a:r>
              <a:rPr sz="2805" i="1" spc="5" dirty="0">
                <a:latin typeface="Times New Roman"/>
                <a:cs typeface="Times New Roman"/>
              </a:rPr>
              <a:t>b</a:t>
            </a:r>
            <a:r>
              <a:rPr sz="2855" spc="-7" baseline="-20467" dirty="0">
                <a:latin typeface="Times New Roman"/>
                <a:cs typeface="Times New Roman"/>
              </a:rPr>
              <a:t>7</a:t>
            </a:r>
            <a:r>
              <a:rPr sz="2805" i="1" dirty="0">
                <a:latin typeface="Times New Roman"/>
                <a:cs typeface="Times New Roman"/>
              </a:rPr>
              <a:t>b</a:t>
            </a:r>
            <a:r>
              <a:rPr sz="2855" spc="-7" baseline="-20467" dirty="0">
                <a:latin typeface="Times New Roman"/>
                <a:cs typeface="Times New Roman"/>
              </a:rPr>
              <a:t>6</a:t>
            </a:r>
            <a:r>
              <a:rPr sz="2805" i="1" spc="-5" dirty="0">
                <a:latin typeface="Times New Roman"/>
                <a:cs typeface="Times New Roman"/>
              </a:rPr>
              <a:t>b</a:t>
            </a:r>
            <a:r>
              <a:rPr sz="2855" baseline="-20467" dirty="0">
                <a:latin typeface="Times New Roman"/>
                <a:cs typeface="Times New Roman"/>
              </a:rPr>
              <a:t>5</a:t>
            </a:r>
            <a:r>
              <a:rPr sz="2805" i="1" spc="-5" dirty="0">
                <a:latin typeface="Times New Roman"/>
                <a:cs typeface="Times New Roman"/>
              </a:rPr>
              <a:t>b</a:t>
            </a:r>
            <a:r>
              <a:rPr sz="2855" baseline="-20467" dirty="0">
                <a:latin typeface="Times New Roman"/>
                <a:cs typeface="Times New Roman"/>
              </a:rPr>
              <a:t>4</a:t>
            </a:r>
            <a:r>
              <a:rPr sz="2805" i="1" spc="-5" dirty="0">
                <a:latin typeface="Times New Roman"/>
                <a:cs typeface="Times New Roman"/>
              </a:rPr>
              <a:t>b</a:t>
            </a:r>
            <a:r>
              <a:rPr sz="2855" spc="-7" baseline="-20467" dirty="0">
                <a:latin typeface="Times New Roman"/>
                <a:cs typeface="Times New Roman"/>
              </a:rPr>
              <a:t>3</a:t>
            </a:r>
            <a:r>
              <a:rPr sz="2805" i="1" dirty="0">
                <a:latin typeface="Times New Roman"/>
                <a:cs typeface="Times New Roman"/>
              </a:rPr>
              <a:t>b</a:t>
            </a:r>
            <a:r>
              <a:rPr sz="2855" spc="-7" baseline="-20467" dirty="0">
                <a:latin typeface="Times New Roman"/>
                <a:cs typeface="Times New Roman"/>
              </a:rPr>
              <a:t>2</a:t>
            </a:r>
            <a:r>
              <a:rPr sz="2805" i="1" dirty="0">
                <a:latin typeface="Times New Roman"/>
                <a:cs typeface="Times New Roman"/>
              </a:rPr>
              <a:t>b</a:t>
            </a:r>
            <a:r>
              <a:rPr sz="2855" spc="-7" baseline="-20467" dirty="0">
                <a:latin typeface="Times New Roman"/>
                <a:cs typeface="Times New Roman"/>
              </a:rPr>
              <a:t>1</a:t>
            </a:r>
            <a:r>
              <a:rPr sz="2805" i="1" spc="-5" dirty="0">
                <a:latin typeface="Times New Roman"/>
                <a:cs typeface="Times New Roman"/>
              </a:rPr>
              <a:t>b</a:t>
            </a:r>
            <a:r>
              <a:rPr sz="2855" baseline="-20467" dirty="0">
                <a:latin typeface="Times New Roman"/>
                <a:cs typeface="Times New Roman"/>
              </a:rPr>
              <a:t>0</a:t>
            </a:r>
            <a:r>
              <a:rPr sz="2855" spc="-120" baseline="-20467" dirty="0">
                <a:latin typeface="Times New Roman"/>
                <a:cs typeface="Times New Roman"/>
              </a:rPr>
              <a:t> </a:t>
            </a:r>
            <a:r>
              <a:rPr sz="2805" b="1" spc="396" dirty="0">
                <a:latin typeface="宋体"/>
                <a:cs typeface="宋体"/>
              </a:rPr>
              <a:t>可表示</a:t>
            </a:r>
            <a:r>
              <a:rPr sz="2805" b="1" spc="-10" dirty="0">
                <a:latin typeface="宋体"/>
                <a:cs typeface="宋体"/>
              </a:rPr>
              <a:t>成</a:t>
            </a:r>
            <a:r>
              <a:rPr sz="2805" b="1" dirty="0">
                <a:latin typeface="Times New Roman"/>
                <a:cs typeface="Times New Roman"/>
              </a:rPr>
              <a:t>GF(2)</a:t>
            </a:r>
            <a:r>
              <a:rPr sz="2805" b="1" spc="-301" dirty="0">
                <a:latin typeface="Times New Roman"/>
                <a:cs typeface="Times New Roman"/>
              </a:rPr>
              <a:t> </a:t>
            </a:r>
            <a:r>
              <a:rPr sz="2805" b="1" spc="-10" dirty="0">
                <a:latin typeface="宋体"/>
                <a:cs typeface="宋体"/>
              </a:rPr>
              <a:t>上</a:t>
            </a:r>
            <a:r>
              <a:rPr sz="2805" b="1" spc="-1007" dirty="0">
                <a:latin typeface="宋体"/>
                <a:cs typeface="宋体"/>
              </a:rPr>
              <a:t> </a:t>
            </a:r>
            <a:r>
              <a:rPr sz="2805" b="1" spc="396" dirty="0">
                <a:latin typeface="宋体"/>
                <a:cs typeface="宋体"/>
              </a:rPr>
              <a:t>的多</a:t>
            </a:r>
            <a:r>
              <a:rPr sz="2805" b="1" spc="-10" dirty="0">
                <a:latin typeface="宋体"/>
                <a:cs typeface="宋体"/>
              </a:rPr>
              <a:t>项</a:t>
            </a:r>
            <a:r>
              <a:rPr sz="2805" b="1" dirty="0">
                <a:latin typeface="宋体"/>
                <a:cs typeface="宋体"/>
              </a:rPr>
              <a:t>	</a:t>
            </a:r>
            <a:endParaRPr sz="2805">
              <a:latin typeface="宋体"/>
              <a:cs typeface="宋体"/>
            </a:endParaRPr>
          </a:p>
          <a:p>
            <a:pPr marL="12724">
              <a:lnSpc>
                <a:spcPts val="3281"/>
              </a:lnSpc>
              <a:spcBef>
                <a:spcPts val="175"/>
              </a:spcBef>
            </a:pPr>
            <a:r>
              <a:rPr sz="2805" b="1" dirty="0">
                <a:latin typeface="宋体"/>
                <a:cs typeface="宋体"/>
              </a:rPr>
              <a:t>式：</a:t>
            </a:r>
            <a:endParaRPr sz="2805">
              <a:latin typeface="宋体"/>
              <a:cs typeface="宋体"/>
            </a:endParaRPr>
          </a:p>
          <a:p>
            <a:pPr marL="458069" indent="546501">
              <a:lnSpc>
                <a:spcPts val="3281"/>
              </a:lnSpc>
            </a:pPr>
            <a:r>
              <a:rPr sz="2805" i="1" spc="5" dirty="0">
                <a:latin typeface="Times New Roman"/>
                <a:cs typeface="Times New Roman"/>
              </a:rPr>
              <a:t>b</a:t>
            </a:r>
            <a:r>
              <a:rPr sz="2855" spc="-7" baseline="-20467" dirty="0">
                <a:latin typeface="Times New Roman"/>
                <a:cs typeface="Times New Roman"/>
              </a:rPr>
              <a:t>7</a:t>
            </a:r>
            <a:r>
              <a:rPr sz="2805" i="1" spc="-10" dirty="0">
                <a:latin typeface="Times New Roman"/>
                <a:cs typeface="Times New Roman"/>
              </a:rPr>
              <a:t>x</a:t>
            </a:r>
            <a:r>
              <a:rPr sz="2855" spc="-7" baseline="23391" dirty="0">
                <a:latin typeface="Times New Roman"/>
                <a:cs typeface="Times New Roman"/>
              </a:rPr>
              <a:t>7</a:t>
            </a:r>
            <a:r>
              <a:rPr sz="2805" spc="-5" dirty="0">
                <a:latin typeface="Times New Roman"/>
                <a:cs typeface="Times New Roman"/>
              </a:rPr>
              <a:t>+</a:t>
            </a:r>
            <a:r>
              <a:rPr sz="2805" i="1" spc="-5" dirty="0">
                <a:latin typeface="Times New Roman"/>
                <a:cs typeface="Times New Roman"/>
              </a:rPr>
              <a:t>b</a:t>
            </a:r>
            <a:r>
              <a:rPr sz="2855" spc="-7" baseline="-20467" dirty="0">
                <a:latin typeface="Times New Roman"/>
                <a:cs typeface="Times New Roman"/>
              </a:rPr>
              <a:t>6</a:t>
            </a:r>
            <a:r>
              <a:rPr sz="2805" i="1" spc="-5" dirty="0">
                <a:latin typeface="Times New Roman"/>
                <a:cs typeface="Times New Roman"/>
              </a:rPr>
              <a:t>x</a:t>
            </a:r>
            <a:r>
              <a:rPr sz="2855" spc="-7" baseline="23391" dirty="0">
                <a:latin typeface="Times New Roman"/>
                <a:cs typeface="Times New Roman"/>
              </a:rPr>
              <a:t>6</a:t>
            </a:r>
            <a:r>
              <a:rPr sz="2805" spc="-5" dirty="0">
                <a:latin typeface="Times New Roman"/>
                <a:cs typeface="Times New Roman"/>
              </a:rPr>
              <a:t>+</a:t>
            </a:r>
            <a:r>
              <a:rPr sz="2805" i="1" spc="-5" dirty="0">
                <a:latin typeface="Times New Roman"/>
                <a:cs typeface="Times New Roman"/>
              </a:rPr>
              <a:t>b</a:t>
            </a:r>
            <a:r>
              <a:rPr sz="2855" spc="-7" baseline="-20467" dirty="0">
                <a:latin typeface="Times New Roman"/>
                <a:cs typeface="Times New Roman"/>
              </a:rPr>
              <a:t>5</a:t>
            </a:r>
            <a:r>
              <a:rPr sz="2805" i="1" spc="-5" dirty="0">
                <a:latin typeface="Times New Roman"/>
                <a:cs typeface="Times New Roman"/>
              </a:rPr>
              <a:t>x</a:t>
            </a:r>
            <a:r>
              <a:rPr sz="2855" spc="-7" baseline="23391" dirty="0">
                <a:latin typeface="Times New Roman"/>
                <a:cs typeface="Times New Roman"/>
              </a:rPr>
              <a:t>5</a:t>
            </a:r>
            <a:r>
              <a:rPr sz="2805" spc="-5" dirty="0">
                <a:latin typeface="Times New Roman"/>
                <a:cs typeface="Times New Roman"/>
              </a:rPr>
              <a:t>+</a:t>
            </a:r>
            <a:r>
              <a:rPr sz="2805" i="1" spc="-5" dirty="0">
                <a:latin typeface="Times New Roman"/>
                <a:cs typeface="Times New Roman"/>
              </a:rPr>
              <a:t>b</a:t>
            </a:r>
            <a:r>
              <a:rPr sz="2855" spc="-7" baseline="-20467" dirty="0">
                <a:latin typeface="Times New Roman"/>
                <a:cs typeface="Times New Roman"/>
              </a:rPr>
              <a:t>4</a:t>
            </a:r>
            <a:r>
              <a:rPr sz="2805" i="1" spc="-5" dirty="0">
                <a:latin typeface="Times New Roman"/>
                <a:cs typeface="Times New Roman"/>
              </a:rPr>
              <a:t>x</a:t>
            </a:r>
            <a:r>
              <a:rPr sz="2855" spc="-7" baseline="23391" dirty="0">
                <a:latin typeface="Times New Roman"/>
                <a:cs typeface="Times New Roman"/>
              </a:rPr>
              <a:t>4</a:t>
            </a:r>
            <a:r>
              <a:rPr sz="2805" spc="-5" dirty="0">
                <a:latin typeface="Times New Roman"/>
                <a:cs typeface="Times New Roman"/>
              </a:rPr>
              <a:t>+</a:t>
            </a:r>
            <a:r>
              <a:rPr sz="2805" i="1" spc="-5" dirty="0">
                <a:latin typeface="Times New Roman"/>
                <a:cs typeface="Times New Roman"/>
              </a:rPr>
              <a:t>b</a:t>
            </a:r>
            <a:r>
              <a:rPr sz="2855" spc="-7" baseline="-20467" dirty="0">
                <a:latin typeface="Times New Roman"/>
                <a:cs typeface="Times New Roman"/>
              </a:rPr>
              <a:t>3</a:t>
            </a:r>
            <a:r>
              <a:rPr sz="2805" i="1" spc="-5" dirty="0">
                <a:latin typeface="Times New Roman"/>
                <a:cs typeface="Times New Roman"/>
              </a:rPr>
              <a:t>x</a:t>
            </a:r>
            <a:r>
              <a:rPr sz="2855" spc="-7" baseline="23391" dirty="0">
                <a:latin typeface="Times New Roman"/>
                <a:cs typeface="Times New Roman"/>
              </a:rPr>
              <a:t>3</a:t>
            </a:r>
            <a:r>
              <a:rPr sz="2805" spc="-5" dirty="0">
                <a:latin typeface="Times New Roman"/>
                <a:cs typeface="Times New Roman"/>
              </a:rPr>
              <a:t>+</a:t>
            </a:r>
            <a:r>
              <a:rPr sz="2805" i="1" spc="-5" dirty="0">
                <a:latin typeface="Times New Roman"/>
                <a:cs typeface="Times New Roman"/>
              </a:rPr>
              <a:t>b</a:t>
            </a:r>
            <a:r>
              <a:rPr sz="2855" spc="-7" baseline="-20467" dirty="0">
                <a:latin typeface="Times New Roman"/>
                <a:cs typeface="Times New Roman"/>
              </a:rPr>
              <a:t>2</a:t>
            </a:r>
            <a:r>
              <a:rPr sz="2805" i="1" spc="-5" dirty="0">
                <a:latin typeface="Times New Roman"/>
                <a:cs typeface="Times New Roman"/>
              </a:rPr>
              <a:t>x</a:t>
            </a:r>
            <a:r>
              <a:rPr sz="2855" spc="-7" baseline="23391" dirty="0">
                <a:latin typeface="Times New Roman"/>
                <a:cs typeface="Times New Roman"/>
              </a:rPr>
              <a:t>2</a:t>
            </a:r>
            <a:r>
              <a:rPr sz="2805" spc="-5" dirty="0">
                <a:latin typeface="Times New Roman"/>
                <a:cs typeface="Times New Roman"/>
              </a:rPr>
              <a:t>+</a:t>
            </a:r>
            <a:r>
              <a:rPr sz="2805" i="1" spc="-5" dirty="0">
                <a:latin typeface="Times New Roman"/>
                <a:cs typeface="Times New Roman"/>
              </a:rPr>
              <a:t>b</a:t>
            </a:r>
            <a:r>
              <a:rPr sz="2855" spc="-7" baseline="-20467" dirty="0">
                <a:latin typeface="Times New Roman"/>
                <a:cs typeface="Times New Roman"/>
              </a:rPr>
              <a:t>1</a:t>
            </a:r>
            <a:r>
              <a:rPr sz="2805" i="1" spc="-10" dirty="0">
                <a:latin typeface="Times New Roman"/>
                <a:cs typeface="Times New Roman"/>
              </a:rPr>
              <a:t>x</a:t>
            </a:r>
            <a:r>
              <a:rPr sz="2805" spc="-5" dirty="0">
                <a:latin typeface="Times New Roman"/>
                <a:cs typeface="Times New Roman"/>
              </a:rPr>
              <a:t>+</a:t>
            </a:r>
            <a:r>
              <a:rPr sz="2805" i="1" spc="-5" dirty="0">
                <a:latin typeface="Times New Roman"/>
                <a:cs typeface="Times New Roman"/>
              </a:rPr>
              <a:t>b</a:t>
            </a:r>
            <a:r>
              <a:rPr sz="2855" baseline="-20467" dirty="0">
                <a:latin typeface="Times New Roman"/>
                <a:cs typeface="Times New Roman"/>
              </a:rPr>
              <a:t>0</a:t>
            </a:r>
            <a:endParaRPr sz="2855" baseline="-20467">
              <a:latin typeface="Times New Roman"/>
              <a:cs typeface="Times New Roman"/>
            </a:endParaRPr>
          </a:p>
          <a:p>
            <a:pPr marL="1157260" indent="-699827">
              <a:spcBef>
                <a:spcPts val="1443"/>
              </a:spcBef>
            </a:pPr>
            <a:r>
              <a:rPr sz="2805" b="1" dirty="0">
                <a:latin typeface="宋体"/>
                <a:cs typeface="宋体"/>
              </a:rPr>
              <a:t>例：字节</a:t>
            </a:r>
            <a:r>
              <a:rPr sz="2805" dirty="0">
                <a:latin typeface="Times New Roman"/>
                <a:cs typeface="Times New Roman"/>
              </a:rPr>
              <a:t>5</a:t>
            </a:r>
            <a:r>
              <a:rPr sz="2805" spc="-5" dirty="0">
                <a:latin typeface="Times New Roman"/>
                <a:cs typeface="Times New Roman"/>
              </a:rPr>
              <a:t>7</a:t>
            </a:r>
            <a:r>
              <a:rPr sz="2805" spc="-10" dirty="0">
                <a:latin typeface="宋体"/>
                <a:cs typeface="宋体"/>
              </a:rPr>
              <a:t>＝</a:t>
            </a:r>
            <a:r>
              <a:rPr sz="2805" spc="-5" dirty="0">
                <a:latin typeface="Times New Roman"/>
                <a:cs typeface="Times New Roman"/>
              </a:rPr>
              <a:t>01010111</a:t>
            </a:r>
            <a:r>
              <a:rPr sz="2805" b="1" dirty="0">
                <a:latin typeface="宋体"/>
                <a:cs typeface="宋体"/>
              </a:rPr>
              <a:t>的多项式表示：</a:t>
            </a:r>
            <a:endParaRPr sz="2805">
              <a:latin typeface="宋体"/>
              <a:cs typeface="宋体"/>
            </a:endParaRPr>
          </a:p>
          <a:p>
            <a:pPr>
              <a:spcBef>
                <a:spcPts val="31"/>
              </a:spcBef>
            </a:pPr>
            <a:endParaRPr sz="2906">
              <a:latin typeface="Times New Roman"/>
              <a:cs typeface="Times New Roman"/>
            </a:endParaRPr>
          </a:p>
          <a:p>
            <a:pPr marR="1603240" algn="ctr">
              <a:lnSpc>
                <a:spcPts val="3351"/>
              </a:lnSpc>
              <a:tabLst>
                <a:tab pos="2671431" algn="l"/>
              </a:tabLst>
            </a:pPr>
            <a:r>
              <a:rPr sz="2805" spc="-5" dirty="0">
                <a:latin typeface="Times New Roman"/>
                <a:cs typeface="Times New Roman"/>
              </a:rPr>
              <a:t>0101011</a:t>
            </a:r>
            <a:r>
              <a:rPr sz="2805" dirty="0">
                <a:latin typeface="Times New Roman"/>
                <a:cs typeface="Times New Roman"/>
              </a:rPr>
              <a:t>1	</a:t>
            </a:r>
            <a:r>
              <a:rPr sz="2805" i="1" spc="-5" dirty="0">
                <a:latin typeface="Times New Roman"/>
                <a:cs typeface="Times New Roman"/>
              </a:rPr>
              <a:t>x</a:t>
            </a:r>
            <a:r>
              <a:rPr sz="2855" spc="-7" baseline="23391" dirty="0">
                <a:latin typeface="Times New Roman"/>
                <a:cs typeface="Times New Roman"/>
              </a:rPr>
              <a:t>6</a:t>
            </a:r>
            <a:r>
              <a:rPr sz="2805" spc="-10" dirty="0">
                <a:latin typeface="Times New Roman"/>
                <a:cs typeface="Times New Roman"/>
              </a:rPr>
              <a:t>+</a:t>
            </a:r>
            <a:r>
              <a:rPr sz="2805" i="1" spc="-5" dirty="0">
                <a:latin typeface="Times New Roman"/>
                <a:cs typeface="Times New Roman"/>
              </a:rPr>
              <a:t>x</a:t>
            </a:r>
            <a:r>
              <a:rPr sz="2855" spc="-7" baseline="23391" dirty="0">
                <a:latin typeface="Times New Roman"/>
                <a:cs typeface="Times New Roman"/>
              </a:rPr>
              <a:t>4</a:t>
            </a:r>
            <a:r>
              <a:rPr sz="2805" spc="-10" dirty="0">
                <a:latin typeface="Times New Roman"/>
                <a:cs typeface="Times New Roman"/>
              </a:rPr>
              <a:t>+</a:t>
            </a:r>
            <a:r>
              <a:rPr sz="2805" i="1" spc="-5" dirty="0">
                <a:latin typeface="Times New Roman"/>
                <a:cs typeface="Times New Roman"/>
              </a:rPr>
              <a:t>x</a:t>
            </a:r>
            <a:r>
              <a:rPr sz="2855" spc="-7" baseline="23391" dirty="0">
                <a:latin typeface="Times New Roman"/>
                <a:cs typeface="Times New Roman"/>
              </a:rPr>
              <a:t>2</a:t>
            </a:r>
            <a:r>
              <a:rPr sz="2805" spc="-5" dirty="0">
                <a:latin typeface="Times New Roman"/>
                <a:cs typeface="Times New Roman"/>
              </a:rPr>
              <a:t>+</a:t>
            </a:r>
            <a:r>
              <a:rPr sz="2805" i="1" spc="-10" dirty="0">
                <a:latin typeface="Times New Roman"/>
                <a:cs typeface="Times New Roman"/>
              </a:rPr>
              <a:t>x</a:t>
            </a:r>
            <a:r>
              <a:rPr sz="2805" spc="-5" dirty="0">
                <a:latin typeface="Times New Roman"/>
                <a:cs typeface="Times New Roman"/>
              </a:rPr>
              <a:t>+1</a:t>
            </a:r>
            <a:endParaRPr sz="2805">
              <a:latin typeface="Times New Roman"/>
              <a:cs typeface="Times New Roman"/>
            </a:endParaRPr>
          </a:p>
        </p:txBody>
      </p:sp>
      <p:sp>
        <p:nvSpPr>
          <p:cNvPr id="3" name="object 3"/>
          <p:cNvSpPr/>
          <p:nvPr/>
        </p:nvSpPr>
        <p:spPr>
          <a:xfrm>
            <a:off x="3078902" y="5664785"/>
            <a:ext cx="916096" cy="305365"/>
          </a:xfrm>
          <a:custGeom>
            <a:avLst/>
            <a:gdLst/>
            <a:ahLst/>
            <a:cxnLst/>
            <a:rect l="l" t="t" r="r" b="b"/>
            <a:pathLst>
              <a:path w="914400" h="304800">
                <a:moveTo>
                  <a:pt x="0" y="152400"/>
                </a:moveTo>
                <a:lnTo>
                  <a:pt x="182879" y="304800"/>
                </a:lnTo>
                <a:lnTo>
                  <a:pt x="182879" y="228600"/>
                </a:lnTo>
                <a:lnTo>
                  <a:pt x="731519" y="228600"/>
                </a:lnTo>
                <a:lnTo>
                  <a:pt x="731519" y="304800"/>
                </a:lnTo>
                <a:lnTo>
                  <a:pt x="914400" y="152400"/>
                </a:lnTo>
                <a:lnTo>
                  <a:pt x="731519" y="0"/>
                </a:lnTo>
                <a:lnTo>
                  <a:pt x="731519" y="76200"/>
                </a:lnTo>
                <a:lnTo>
                  <a:pt x="182879" y="76200"/>
                </a:lnTo>
                <a:lnTo>
                  <a:pt x="182879" y="0"/>
                </a:lnTo>
                <a:lnTo>
                  <a:pt x="0" y="152400"/>
                </a:lnTo>
                <a:close/>
              </a:path>
            </a:pathLst>
          </a:custGeom>
          <a:ln w="9525">
            <a:solidFill>
              <a:srgbClr val="000000"/>
            </a:solidFill>
          </a:ln>
        </p:spPr>
        <p:txBody>
          <a:bodyPr wrap="square" lIns="0" tIns="0" rIns="0" bIns="0" rtlCol="0"/>
          <a:lstStyle/>
          <a:p>
            <a:endParaRPr sz="1403"/>
          </a:p>
        </p:txBody>
      </p:sp>
      <p:sp>
        <p:nvSpPr>
          <p:cNvPr id="4" name="object 4"/>
          <p:cNvSpPr/>
          <p:nvPr/>
        </p:nvSpPr>
        <p:spPr>
          <a:xfrm>
            <a:off x="4500379" y="3695177"/>
            <a:ext cx="2381215" cy="549022"/>
          </a:xfrm>
          <a:custGeom>
            <a:avLst/>
            <a:gdLst/>
            <a:ahLst/>
            <a:cxnLst/>
            <a:rect l="l" t="t" r="r" b="b"/>
            <a:pathLst>
              <a:path w="2376804" h="548004">
                <a:moveTo>
                  <a:pt x="82296" y="0"/>
                </a:moveTo>
                <a:lnTo>
                  <a:pt x="0" y="21336"/>
                </a:lnTo>
                <a:lnTo>
                  <a:pt x="57912" y="67402"/>
                </a:lnTo>
                <a:lnTo>
                  <a:pt x="57912" y="33527"/>
                </a:lnTo>
                <a:lnTo>
                  <a:pt x="59436" y="30479"/>
                </a:lnTo>
                <a:lnTo>
                  <a:pt x="63246" y="29717"/>
                </a:lnTo>
                <a:lnTo>
                  <a:pt x="75691" y="32362"/>
                </a:lnTo>
                <a:lnTo>
                  <a:pt x="82296" y="0"/>
                </a:lnTo>
                <a:close/>
              </a:path>
              <a:path w="2376804" h="548004">
                <a:moveTo>
                  <a:pt x="75691" y="32362"/>
                </a:moveTo>
                <a:lnTo>
                  <a:pt x="63246" y="29717"/>
                </a:lnTo>
                <a:lnTo>
                  <a:pt x="59436" y="30479"/>
                </a:lnTo>
                <a:lnTo>
                  <a:pt x="57912" y="33527"/>
                </a:lnTo>
                <a:lnTo>
                  <a:pt x="58674" y="37337"/>
                </a:lnTo>
                <a:lnTo>
                  <a:pt x="60960" y="39624"/>
                </a:lnTo>
                <a:lnTo>
                  <a:pt x="73659" y="42317"/>
                </a:lnTo>
                <a:lnTo>
                  <a:pt x="75691" y="32362"/>
                </a:lnTo>
                <a:close/>
              </a:path>
              <a:path w="2376804" h="548004">
                <a:moveTo>
                  <a:pt x="73659" y="42317"/>
                </a:moveTo>
                <a:lnTo>
                  <a:pt x="60960" y="39624"/>
                </a:lnTo>
                <a:lnTo>
                  <a:pt x="58674" y="37337"/>
                </a:lnTo>
                <a:lnTo>
                  <a:pt x="57912" y="33527"/>
                </a:lnTo>
                <a:lnTo>
                  <a:pt x="57912" y="67402"/>
                </a:lnTo>
                <a:lnTo>
                  <a:pt x="67056" y="74675"/>
                </a:lnTo>
                <a:lnTo>
                  <a:pt x="73659" y="42317"/>
                </a:lnTo>
                <a:close/>
              </a:path>
              <a:path w="2376804" h="548004">
                <a:moveTo>
                  <a:pt x="2303432" y="505643"/>
                </a:moveTo>
                <a:lnTo>
                  <a:pt x="75691" y="32362"/>
                </a:lnTo>
                <a:lnTo>
                  <a:pt x="73659" y="42317"/>
                </a:lnTo>
                <a:lnTo>
                  <a:pt x="2301457" y="514858"/>
                </a:lnTo>
                <a:lnTo>
                  <a:pt x="2303432" y="505643"/>
                </a:lnTo>
                <a:close/>
              </a:path>
              <a:path w="2376804" h="548004">
                <a:moveTo>
                  <a:pt x="2319515" y="541360"/>
                </a:moveTo>
                <a:lnTo>
                  <a:pt x="2319515" y="514349"/>
                </a:lnTo>
                <a:lnTo>
                  <a:pt x="2317242" y="517397"/>
                </a:lnTo>
                <a:lnTo>
                  <a:pt x="2313431" y="517397"/>
                </a:lnTo>
                <a:lnTo>
                  <a:pt x="2301457" y="514858"/>
                </a:lnTo>
                <a:lnTo>
                  <a:pt x="2294381" y="547877"/>
                </a:lnTo>
                <a:lnTo>
                  <a:pt x="2319515" y="541360"/>
                </a:lnTo>
                <a:close/>
              </a:path>
              <a:path w="2376804" h="548004">
                <a:moveTo>
                  <a:pt x="2319515" y="514349"/>
                </a:moveTo>
                <a:lnTo>
                  <a:pt x="2318766" y="510539"/>
                </a:lnTo>
                <a:lnTo>
                  <a:pt x="2315718" y="508253"/>
                </a:lnTo>
                <a:lnTo>
                  <a:pt x="2303432" y="505643"/>
                </a:lnTo>
                <a:lnTo>
                  <a:pt x="2301457" y="514858"/>
                </a:lnTo>
                <a:lnTo>
                  <a:pt x="2313431" y="517397"/>
                </a:lnTo>
                <a:lnTo>
                  <a:pt x="2317242" y="517397"/>
                </a:lnTo>
                <a:lnTo>
                  <a:pt x="2319515" y="514349"/>
                </a:lnTo>
                <a:close/>
              </a:path>
              <a:path w="2376804" h="548004">
                <a:moveTo>
                  <a:pt x="2376665" y="526541"/>
                </a:moveTo>
                <a:lnTo>
                  <a:pt x="2310384" y="473201"/>
                </a:lnTo>
                <a:lnTo>
                  <a:pt x="2303432" y="505643"/>
                </a:lnTo>
                <a:lnTo>
                  <a:pt x="2315718" y="508253"/>
                </a:lnTo>
                <a:lnTo>
                  <a:pt x="2318766" y="510539"/>
                </a:lnTo>
                <a:lnTo>
                  <a:pt x="2319515" y="514349"/>
                </a:lnTo>
                <a:lnTo>
                  <a:pt x="2319515" y="541360"/>
                </a:lnTo>
                <a:lnTo>
                  <a:pt x="2376665" y="526541"/>
                </a:lnTo>
                <a:close/>
              </a:path>
            </a:pathLst>
          </a:custGeom>
          <a:solidFill>
            <a:srgbClr val="FF0000"/>
          </a:solidFill>
        </p:spPr>
        <p:txBody>
          <a:bodyPr wrap="square" lIns="0" tIns="0" rIns="0" bIns="0" rtlCol="0"/>
          <a:lstStyle/>
          <a:p>
            <a:endParaRPr sz="1403"/>
          </a:p>
        </p:txBody>
      </p:sp>
      <p:sp>
        <p:nvSpPr>
          <p:cNvPr id="5" name="object 5"/>
          <p:cNvSpPr/>
          <p:nvPr/>
        </p:nvSpPr>
        <p:spPr>
          <a:xfrm>
            <a:off x="1542150" y="3644791"/>
            <a:ext cx="648902" cy="578286"/>
          </a:xfrm>
          <a:custGeom>
            <a:avLst/>
            <a:gdLst/>
            <a:ahLst/>
            <a:cxnLst/>
            <a:rect l="l" t="t" r="r" b="b"/>
            <a:pathLst>
              <a:path w="647700" h="577214">
                <a:moveTo>
                  <a:pt x="54070" y="522327"/>
                </a:moveTo>
                <a:lnTo>
                  <a:pt x="32003" y="497586"/>
                </a:lnTo>
                <a:lnTo>
                  <a:pt x="0" y="576834"/>
                </a:lnTo>
                <a:lnTo>
                  <a:pt x="42671" y="564980"/>
                </a:lnTo>
                <a:lnTo>
                  <a:pt x="42671" y="534162"/>
                </a:lnTo>
                <a:lnTo>
                  <a:pt x="44195" y="531113"/>
                </a:lnTo>
                <a:lnTo>
                  <a:pt x="54070" y="522327"/>
                </a:lnTo>
                <a:close/>
              </a:path>
              <a:path w="647700" h="577214">
                <a:moveTo>
                  <a:pt x="60509" y="529546"/>
                </a:moveTo>
                <a:lnTo>
                  <a:pt x="54070" y="522327"/>
                </a:lnTo>
                <a:lnTo>
                  <a:pt x="44195" y="531113"/>
                </a:lnTo>
                <a:lnTo>
                  <a:pt x="42671" y="534162"/>
                </a:lnTo>
                <a:lnTo>
                  <a:pt x="44195" y="537210"/>
                </a:lnTo>
                <a:lnTo>
                  <a:pt x="47243" y="538734"/>
                </a:lnTo>
                <a:lnTo>
                  <a:pt x="51053" y="537972"/>
                </a:lnTo>
                <a:lnTo>
                  <a:pt x="60509" y="529546"/>
                </a:lnTo>
                <a:close/>
              </a:path>
              <a:path w="647700" h="577214">
                <a:moveTo>
                  <a:pt x="82295" y="553974"/>
                </a:moveTo>
                <a:lnTo>
                  <a:pt x="60509" y="529546"/>
                </a:lnTo>
                <a:lnTo>
                  <a:pt x="51053" y="537972"/>
                </a:lnTo>
                <a:lnTo>
                  <a:pt x="47243" y="538734"/>
                </a:lnTo>
                <a:lnTo>
                  <a:pt x="44195" y="537210"/>
                </a:lnTo>
                <a:lnTo>
                  <a:pt x="42671" y="534162"/>
                </a:lnTo>
                <a:lnTo>
                  <a:pt x="42671" y="564980"/>
                </a:lnTo>
                <a:lnTo>
                  <a:pt x="82295" y="553974"/>
                </a:lnTo>
                <a:close/>
              </a:path>
              <a:path w="647700" h="577214">
                <a:moveTo>
                  <a:pt x="594039" y="54152"/>
                </a:moveTo>
                <a:lnTo>
                  <a:pt x="587921" y="47303"/>
                </a:lnTo>
                <a:lnTo>
                  <a:pt x="54070" y="522327"/>
                </a:lnTo>
                <a:lnTo>
                  <a:pt x="60509" y="529546"/>
                </a:lnTo>
                <a:lnTo>
                  <a:pt x="594039" y="54152"/>
                </a:lnTo>
                <a:close/>
              </a:path>
              <a:path w="647700" h="577214">
                <a:moveTo>
                  <a:pt x="647700" y="0"/>
                </a:moveTo>
                <a:lnTo>
                  <a:pt x="565403" y="22098"/>
                </a:lnTo>
                <a:lnTo>
                  <a:pt x="587921" y="47303"/>
                </a:lnTo>
                <a:lnTo>
                  <a:pt x="597407" y="38862"/>
                </a:lnTo>
                <a:lnTo>
                  <a:pt x="600456" y="38100"/>
                </a:lnTo>
                <a:lnTo>
                  <a:pt x="604265" y="39624"/>
                </a:lnTo>
                <a:lnTo>
                  <a:pt x="605027" y="42672"/>
                </a:lnTo>
                <a:lnTo>
                  <a:pt x="605027" y="66453"/>
                </a:lnTo>
                <a:lnTo>
                  <a:pt x="616457" y="79248"/>
                </a:lnTo>
                <a:lnTo>
                  <a:pt x="647700" y="0"/>
                </a:lnTo>
                <a:close/>
              </a:path>
              <a:path w="647700" h="577214">
                <a:moveTo>
                  <a:pt x="605027" y="42672"/>
                </a:moveTo>
                <a:lnTo>
                  <a:pt x="604265" y="39624"/>
                </a:lnTo>
                <a:lnTo>
                  <a:pt x="600456" y="38100"/>
                </a:lnTo>
                <a:lnTo>
                  <a:pt x="597407" y="38862"/>
                </a:lnTo>
                <a:lnTo>
                  <a:pt x="587921" y="47303"/>
                </a:lnTo>
                <a:lnTo>
                  <a:pt x="594039" y="54152"/>
                </a:lnTo>
                <a:lnTo>
                  <a:pt x="603503" y="45720"/>
                </a:lnTo>
                <a:lnTo>
                  <a:pt x="605027" y="42672"/>
                </a:lnTo>
                <a:close/>
              </a:path>
              <a:path w="647700" h="577214">
                <a:moveTo>
                  <a:pt x="605027" y="66453"/>
                </a:moveTo>
                <a:lnTo>
                  <a:pt x="605027" y="42672"/>
                </a:lnTo>
                <a:lnTo>
                  <a:pt x="603503" y="45720"/>
                </a:lnTo>
                <a:lnTo>
                  <a:pt x="594039" y="54152"/>
                </a:lnTo>
                <a:lnTo>
                  <a:pt x="605027" y="66453"/>
                </a:lnTo>
                <a:close/>
              </a:path>
            </a:pathLst>
          </a:custGeom>
          <a:solidFill>
            <a:srgbClr val="FF0000"/>
          </a:solidFill>
        </p:spPr>
        <p:txBody>
          <a:bodyPr wrap="square" lIns="0" tIns="0" rIns="0" bIns="0" rtlCol="0"/>
          <a:lstStyle/>
          <a:p>
            <a:endParaRPr sz="1403"/>
          </a:p>
        </p:txBody>
      </p:sp>
      <p:sp>
        <p:nvSpPr>
          <p:cNvPr id="6" name="object 6"/>
          <p:cNvSpPr txBox="1">
            <a:spLocks noGrp="1"/>
          </p:cNvSpPr>
          <p:nvPr>
            <p:ph type="title"/>
          </p:nvPr>
        </p:nvSpPr>
        <p:spPr>
          <a:xfrm>
            <a:off x="3027239" y="818228"/>
            <a:ext cx="3089917" cy="551305"/>
          </a:xfrm>
          <a:prstGeom prst="rect">
            <a:avLst/>
          </a:prstGeom>
        </p:spPr>
        <p:txBody>
          <a:bodyPr vert="horz" wrap="square" lIns="0" tIns="0" rIns="0" bIns="0" numCol="1" rtlCol="0" anchor="ctr" anchorCtr="0" compatLnSpc="1">
            <a:prstTxWarp prst="textNoShape">
              <a:avLst/>
            </a:prstTxWarp>
            <a:spAutoFit/>
          </a:bodyPr>
          <a:lstStyle/>
          <a:p>
            <a:pPr marL="12724">
              <a:lnSpc>
                <a:spcPts val="4574"/>
              </a:lnSpc>
            </a:pPr>
            <a:r>
              <a:rPr lang="zh-CN" altLang="en-US" spc="-5" dirty="0" smtClean="0"/>
              <a:t>回顾  </a:t>
            </a:r>
            <a:r>
              <a:rPr spc="-5" dirty="0" err="1" smtClean="0"/>
              <a:t>数学基础</a:t>
            </a:r>
            <a:endParaRPr spc="-5" dirty="0"/>
          </a:p>
        </p:txBody>
      </p:sp>
      <p:sp>
        <p:nvSpPr>
          <p:cNvPr id="7" name="object 7"/>
          <p:cNvSpPr txBox="1">
            <a:spLocks noGrp="1"/>
          </p:cNvSpPr>
          <p:nvPr>
            <p:ph type="sldNum" sz="quarter" idx="4294967295"/>
          </p:nvPr>
        </p:nvSpPr>
        <p:spPr>
          <a:xfrm>
            <a:off x="4241" y="1"/>
            <a:ext cx="0" cy="647530"/>
          </a:xfrm>
          <a:prstGeom prst="rect">
            <a:avLst/>
          </a:prstGeom>
        </p:spPr>
        <p:txBody>
          <a:bodyPr vert="horz" wrap="square" lIns="0" tIns="0" rIns="0" bIns="0" rtlCol="0">
            <a:spAutoFit/>
          </a:bodyPr>
          <a:lstStyle/>
          <a:p>
            <a:pPr marL="25448"/>
            <a:fld id="{81D60167-4931-47E6-BA6A-407CBD079E47}" type="slidenum">
              <a:rPr spc="-5" dirty="0"/>
              <a:pPr marL="25448"/>
              <a:t>125</a:t>
            </a:fld>
            <a:endParaRPr spc="-5" dirty="0"/>
          </a:p>
        </p:txBody>
      </p:sp>
    </p:spTree>
    <p:extLst>
      <p:ext uri="{BB962C8B-B14F-4D97-AF65-F5344CB8AC3E}">
        <p14:creationId xmlns:p14="http://schemas.microsoft.com/office/powerpoint/2010/main" val="2697257335"/>
      </p:ext>
    </p:extLst>
  </p:cSld>
  <p:clrMapOvr>
    <a:masterClrMapping/>
  </p:clrMapOvr>
  <p:transition>
    <p:wedg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4094" y="1569910"/>
            <a:ext cx="7169091" cy="4703457"/>
          </a:xfrm>
          <a:prstGeom prst="rect">
            <a:avLst/>
          </a:prstGeom>
        </p:spPr>
        <p:txBody>
          <a:bodyPr vert="horz" wrap="square" lIns="0" tIns="0" rIns="0" bIns="0" rtlCol="0">
            <a:spAutoFit/>
          </a:bodyPr>
          <a:lstStyle/>
          <a:p>
            <a:pPr marL="26083"/>
            <a:r>
              <a:rPr sz="3206" b="1" spc="-5" dirty="0">
                <a:latin typeface="Times New Roman"/>
                <a:cs typeface="Times New Roman"/>
              </a:rPr>
              <a:t>2</a:t>
            </a:r>
            <a:r>
              <a:rPr sz="3206" b="1" spc="-15" dirty="0">
                <a:latin typeface="宋体"/>
                <a:cs typeface="宋体"/>
              </a:rPr>
              <a:t>、</a:t>
            </a:r>
            <a:r>
              <a:rPr sz="3206" b="1" spc="-807" dirty="0">
                <a:latin typeface="宋体"/>
                <a:cs typeface="宋体"/>
              </a:rPr>
              <a:t> </a:t>
            </a:r>
            <a:r>
              <a:rPr sz="3206" b="1" spc="-5" dirty="0">
                <a:latin typeface="Times New Roman"/>
                <a:cs typeface="Times New Roman"/>
              </a:rPr>
              <a:t>AES</a:t>
            </a:r>
            <a:r>
              <a:rPr sz="3206" b="1" spc="-5" dirty="0">
                <a:latin typeface="宋体"/>
                <a:cs typeface="宋体"/>
              </a:rPr>
              <a:t>的</a:t>
            </a:r>
            <a:r>
              <a:rPr sz="3206" b="1" spc="-10" dirty="0">
                <a:latin typeface="Times New Roman"/>
                <a:cs typeface="Times New Roman"/>
              </a:rPr>
              <a:t>GF(2</a:t>
            </a:r>
            <a:r>
              <a:rPr sz="3156" b="1" baseline="26455" dirty="0">
                <a:latin typeface="Times New Roman"/>
                <a:cs typeface="Times New Roman"/>
              </a:rPr>
              <a:t>8</a:t>
            </a:r>
            <a:r>
              <a:rPr sz="3206" b="1" spc="-10" dirty="0">
                <a:latin typeface="Times New Roman"/>
                <a:cs typeface="Times New Roman"/>
              </a:rPr>
              <a:t>)</a:t>
            </a:r>
            <a:r>
              <a:rPr sz="3206" b="1" spc="-5" dirty="0">
                <a:latin typeface="宋体"/>
                <a:cs typeface="宋体"/>
              </a:rPr>
              <a:t>表示</a:t>
            </a:r>
            <a:endParaRPr sz="3206" dirty="0">
              <a:latin typeface="宋体"/>
              <a:cs typeface="宋体"/>
            </a:endParaRPr>
          </a:p>
          <a:p>
            <a:pPr marL="24812" marR="516600" indent="636">
              <a:spcBef>
                <a:spcPts val="20"/>
              </a:spcBef>
            </a:pPr>
            <a:r>
              <a:rPr sz="2805" spc="316" dirty="0">
                <a:latin typeface="Lucida Sans Unicode"/>
                <a:cs typeface="Lucida Sans Unicode"/>
              </a:rPr>
              <a:t>·</a:t>
            </a:r>
            <a:r>
              <a:rPr sz="2805" b="1" dirty="0">
                <a:solidFill>
                  <a:srgbClr val="FF0000"/>
                </a:solidFill>
                <a:latin typeface="宋体"/>
                <a:cs typeface="宋体"/>
              </a:rPr>
              <a:t>加法：两个元素多项式的系数按位</a:t>
            </a:r>
            <a:r>
              <a:rPr sz="2805" b="1" spc="-10" dirty="0">
                <a:solidFill>
                  <a:srgbClr val="FF0000"/>
                </a:solidFill>
                <a:latin typeface="宋体"/>
                <a:cs typeface="宋体"/>
              </a:rPr>
              <a:t>模</a:t>
            </a:r>
            <a:r>
              <a:rPr sz="2805" b="1" spc="-716" dirty="0">
                <a:solidFill>
                  <a:srgbClr val="FF0000"/>
                </a:solidFill>
                <a:latin typeface="宋体"/>
                <a:cs typeface="宋体"/>
              </a:rPr>
              <a:t> </a:t>
            </a:r>
            <a:r>
              <a:rPr sz="2805" b="1" dirty="0">
                <a:solidFill>
                  <a:srgbClr val="FF0000"/>
                </a:solidFill>
                <a:latin typeface="Times New Roman"/>
                <a:cs typeface="Times New Roman"/>
              </a:rPr>
              <a:t>2</a:t>
            </a:r>
            <a:r>
              <a:rPr sz="2805" b="1" spc="-10" dirty="0">
                <a:solidFill>
                  <a:srgbClr val="FF0000"/>
                </a:solidFill>
                <a:latin typeface="宋体"/>
                <a:cs typeface="宋体"/>
              </a:rPr>
              <a:t>加</a:t>
            </a:r>
            <a:r>
              <a:rPr sz="2805" b="1" spc="-5" dirty="0">
                <a:solidFill>
                  <a:srgbClr val="FF0000"/>
                </a:solidFill>
                <a:latin typeface="宋体"/>
                <a:cs typeface="宋体"/>
              </a:rPr>
              <a:t> </a:t>
            </a:r>
            <a:r>
              <a:rPr sz="2805" b="1" spc="-5" dirty="0">
                <a:latin typeface="宋体"/>
                <a:cs typeface="宋体"/>
              </a:rPr>
              <a:t>例</a:t>
            </a:r>
            <a:r>
              <a:rPr sz="2805" b="1" dirty="0">
                <a:latin typeface="Times New Roman"/>
                <a:cs typeface="Times New Roman"/>
              </a:rPr>
              <a:t>2</a:t>
            </a:r>
            <a:r>
              <a:rPr sz="2805" b="1" spc="-5" dirty="0">
                <a:latin typeface="宋体"/>
                <a:cs typeface="宋体"/>
              </a:rPr>
              <a:t>：</a:t>
            </a:r>
            <a:r>
              <a:rPr sz="2805" dirty="0">
                <a:latin typeface="Times New Roman"/>
                <a:cs typeface="Times New Roman"/>
              </a:rPr>
              <a:t>5</a:t>
            </a:r>
            <a:r>
              <a:rPr sz="2805" spc="-5" dirty="0">
                <a:latin typeface="Times New Roman"/>
                <a:cs typeface="Times New Roman"/>
              </a:rPr>
              <a:t>7</a:t>
            </a:r>
            <a:r>
              <a:rPr sz="2805" dirty="0">
                <a:latin typeface="宋体"/>
                <a:cs typeface="宋体"/>
              </a:rPr>
              <a:t>＋</a:t>
            </a:r>
            <a:r>
              <a:rPr sz="2805" spc="-5" dirty="0">
                <a:latin typeface="Times New Roman"/>
                <a:cs typeface="Times New Roman"/>
              </a:rPr>
              <a:t>8</a:t>
            </a:r>
            <a:r>
              <a:rPr sz="2805" spc="-10" dirty="0">
                <a:latin typeface="Times New Roman"/>
                <a:cs typeface="Times New Roman"/>
              </a:rPr>
              <a:t>3</a:t>
            </a:r>
            <a:r>
              <a:rPr sz="2805" dirty="0">
                <a:latin typeface="宋体"/>
                <a:cs typeface="宋体"/>
              </a:rPr>
              <a:t>＝</a:t>
            </a:r>
            <a:r>
              <a:rPr sz="2805" spc="-5" dirty="0">
                <a:latin typeface="Times New Roman"/>
                <a:cs typeface="Times New Roman"/>
              </a:rPr>
              <a:t>D4 </a:t>
            </a:r>
            <a:r>
              <a:rPr sz="2805" dirty="0">
                <a:latin typeface="Times New Roman"/>
                <a:cs typeface="Times New Roman"/>
              </a:rPr>
              <a:t>(</a:t>
            </a:r>
            <a:r>
              <a:rPr sz="2805" i="1" spc="5" dirty="0">
                <a:latin typeface="Times New Roman"/>
                <a:cs typeface="Times New Roman"/>
              </a:rPr>
              <a:t>x</a:t>
            </a:r>
            <a:r>
              <a:rPr sz="2855" spc="-7" baseline="23391" dirty="0">
                <a:latin typeface="Times New Roman"/>
                <a:cs typeface="Times New Roman"/>
              </a:rPr>
              <a:t>6</a:t>
            </a:r>
            <a:r>
              <a:rPr sz="2805" spc="-5" dirty="0">
                <a:latin typeface="Times New Roman"/>
                <a:cs typeface="Times New Roman"/>
              </a:rPr>
              <a:t>+</a:t>
            </a:r>
            <a:r>
              <a:rPr sz="2805" i="1" spc="-10" dirty="0">
                <a:latin typeface="Times New Roman"/>
                <a:cs typeface="Times New Roman"/>
              </a:rPr>
              <a:t>x</a:t>
            </a:r>
            <a:r>
              <a:rPr sz="2855" baseline="23391" dirty="0">
                <a:latin typeface="Times New Roman"/>
                <a:cs typeface="Times New Roman"/>
              </a:rPr>
              <a:t>4</a:t>
            </a:r>
            <a:r>
              <a:rPr sz="2805" spc="-10" dirty="0">
                <a:latin typeface="Times New Roman"/>
                <a:cs typeface="Times New Roman"/>
              </a:rPr>
              <a:t>+</a:t>
            </a:r>
            <a:r>
              <a:rPr sz="2805" i="1" spc="-10" dirty="0">
                <a:latin typeface="Times New Roman"/>
                <a:cs typeface="Times New Roman"/>
              </a:rPr>
              <a:t>x</a:t>
            </a:r>
            <a:r>
              <a:rPr sz="2855" spc="-7" baseline="23391" dirty="0">
                <a:latin typeface="Times New Roman"/>
                <a:cs typeface="Times New Roman"/>
              </a:rPr>
              <a:t>2</a:t>
            </a:r>
            <a:r>
              <a:rPr sz="2805" spc="-5" dirty="0">
                <a:latin typeface="Times New Roman"/>
                <a:cs typeface="Times New Roman"/>
              </a:rPr>
              <a:t>+</a:t>
            </a:r>
            <a:r>
              <a:rPr sz="2805" i="1" spc="-10" dirty="0">
                <a:latin typeface="Times New Roman"/>
                <a:cs typeface="Times New Roman"/>
              </a:rPr>
              <a:t>x</a:t>
            </a:r>
            <a:r>
              <a:rPr sz="2805" spc="-5" dirty="0">
                <a:latin typeface="Times New Roman"/>
                <a:cs typeface="Times New Roman"/>
              </a:rPr>
              <a:t>+1</a:t>
            </a:r>
            <a:r>
              <a:rPr sz="2805" dirty="0">
                <a:latin typeface="Times New Roman"/>
                <a:cs typeface="Times New Roman"/>
              </a:rPr>
              <a:t>)</a:t>
            </a:r>
            <a:r>
              <a:rPr sz="2805" dirty="0">
                <a:latin typeface="宋体"/>
                <a:cs typeface="宋体"/>
              </a:rPr>
              <a:t>⊕</a:t>
            </a:r>
            <a:r>
              <a:rPr sz="2805" dirty="0">
                <a:latin typeface="Times New Roman"/>
                <a:cs typeface="Times New Roman"/>
              </a:rPr>
              <a:t>(</a:t>
            </a:r>
            <a:r>
              <a:rPr sz="2805" i="1" spc="-10" dirty="0">
                <a:latin typeface="Times New Roman"/>
                <a:cs typeface="Times New Roman"/>
              </a:rPr>
              <a:t>x</a:t>
            </a:r>
            <a:r>
              <a:rPr sz="2855" baseline="23391" dirty="0">
                <a:latin typeface="Times New Roman"/>
                <a:cs typeface="Times New Roman"/>
              </a:rPr>
              <a:t>7</a:t>
            </a:r>
            <a:r>
              <a:rPr sz="2805" spc="-10" dirty="0">
                <a:latin typeface="Times New Roman"/>
                <a:cs typeface="Times New Roman"/>
              </a:rPr>
              <a:t>+</a:t>
            </a:r>
            <a:r>
              <a:rPr sz="2805" i="1" spc="-5" dirty="0">
                <a:latin typeface="Times New Roman"/>
                <a:cs typeface="Times New Roman"/>
              </a:rPr>
              <a:t>x</a:t>
            </a:r>
            <a:r>
              <a:rPr sz="2805" spc="-5" dirty="0">
                <a:latin typeface="Times New Roman"/>
                <a:cs typeface="Times New Roman"/>
              </a:rPr>
              <a:t>+1)</a:t>
            </a:r>
            <a:r>
              <a:rPr sz="2805" dirty="0">
                <a:latin typeface="Times New Roman"/>
                <a:cs typeface="Times New Roman"/>
              </a:rPr>
              <a:t>=</a:t>
            </a:r>
            <a:r>
              <a:rPr sz="2805" spc="-10" dirty="0">
                <a:latin typeface="Times New Roman"/>
                <a:cs typeface="Times New Roman"/>
              </a:rPr>
              <a:t> </a:t>
            </a:r>
            <a:r>
              <a:rPr sz="2805" i="1" spc="-5" dirty="0">
                <a:latin typeface="Times New Roman"/>
                <a:cs typeface="Times New Roman"/>
              </a:rPr>
              <a:t>x</a:t>
            </a:r>
            <a:r>
              <a:rPr sz="2855" baseline="23391" dirty="0">
                <a:latin typeface="Times New Roman"/>
                <a:cs typeface="Times New Roman"/>
              </a:rPr>
              <a:t>7</a:t>
            </a:r>
            <a:r>
              <a:rPr sz="2805" spc="-10" dirty="0">
                <a:latin typeface="Times New Roman"/>
                <a:cs typeface="Times New Roman"/>
              </a:rPr>
              <a:t>+</a:t>
            </a:r>
            <a:r>
              <a:rPr sz="2805" i="1" spc="-10" dirty="0">
                <a:latin typeface="Times New Roman"/>
                <a:cs typeface="Times New Roman"/>
              </a:rPr>
              <a:t>x</a:t>
            </a:r>
            <a:r>
              <a:rPr sz="2855" spc="-7" baseline="23391" dirty="0">
                <a:latin typeface="Times New Roman"/>
                <a:cs typeface="Times New Roman"/>
              </a:rPr>
              <a:t>6</a:t>
            </a:r>
            <a:r>
              <a:rPr sz="2805" spc="-5" dirty="0">
                <a:latin typeface="Times New Roman"/>
                <a:cs typeface="Times New Roman"/>
              </a:rPr>
              <a:t>+</a:t>
            </a:r>
            <a:r>
              <a:rPr sz="2805" i="1" spc="-10" dirty="0">
                <a:latin typeface="Times New Roman"/>
                <a:cs typeface="Times New Roman"/>
              </a:rPr>
              <a:t>x</a:t>
            </a:r>
            <a:r>
              <a:rPr sz="2855" baseline="23391" dirty="0">
                <a:latin typeface="Times New Roman"/>
                <a:cs typeface="Times New Roman"/>
              </a:rPr>
              <a:t>4</a:t>
            </a:r>
            <a:r>
              <a:rPr sz="2805" spc="-10" dirty="0">
                <a:latin typeface="Times New Roman"/>
                <a:cs typeface="Times New Roman"/>
              </a:rPr>
              <a:t>+</a:t>
            </a:r>
            <a:r>
              <a:rPr sz="2805" i="1" spc="-5" dirty="0">
                <a:latin typeface="Times New Roman"/>
                <a:cs typeface="Times New Roman"/>
              </a:rPr>
              <a:t>x</a:t>
            </a:r>
            <a:r>
              <a:rPr sz="2855" baseline="23391" dirty="0">
                <a:latin typeface="Times New Roman"/>
                <a:cs typeface="Times New Roman"/>
              </a:rPr>
              <a:t>2</a:t>
            </a:r>
          </a:p>
          <a:p>
            <a:pPr marL="26083">
              <a:spcBef>
                <a:spcPts val="5"/>
              </a:spcBef>
            </a:pPr>
            <a:r>
              <a:rPr sz="2805" spc="316" dirty="0">
                <a:solidFill>
                  <a:srgbClr val="FF0000"/>
                </a:solidFill>
                <a:latin typeface="Lucida Sans Unicode"/>
                <a:cs typeface="Lucida Sans Unicode"/>
              </a:rPr>
              <a:t>·</a:t>
            </a:r>
            <a:r>
              <a:rPr sz="2805" b="1" dirty="0">
                <a:solidFill>
                  <a:srgbClr val="FF0000"/>
                </a:solidFill>
                <a:latin typeface="宋体"/>
                <a:cs typeface="宋体"/>
              </a:rPr>
              <a:t>乘法：两个元素多项式相乘，</a:t>
            </a:r>
            <a:r>
              <a:rPr sz="2805" b="1" spc="-10" dirty="0">
                <a:solidFill>
                  <a:srgbClr val="FF0000"/>
                </a:solidFill>
                <a:latin typeface="宋体"/>
                <a:cs typeface="宋体"/>
              </a:rPr>
              <a:t>模</a:t>
            </a:r>
            <a:r>
              <a:rPr sz="2805" b="1" spc="-716" dirty="0">
                <a:solidFill>
                  <a:srgbClr val="FF0000"/>
                </a:solidFill>
                <a:latin typeface="宋体"/>
                <a:cs typeface="宋体"/>
              </a:rPr>
              <a:t> </a:t>
            </a:r>
            <a:r>
              <a:rPr sz="2805" b="1" i="1" dirty="0">
                <a:solidFill>
                  <a:srgbClr val="FF0000"/>
                </a:solidFill>
                <a:latin typeface="Times New Roman"/>
                <a:cs typeface="Times New Roman"/>
              </a:rPr>
              <a:t>m</a:t>
            </a:r>
            <a:r>
              <a:rPr sz="2805" b="1" i="1" spc="-5" dirty="0">
                <a:solidFill>
                  <a:srgbClr val="FF0000"/>
                </a:solidFill>
                <a:latin typeface="Times New Roman"/>
                <a:cs typeface="Times New Roman"/>
              </a:rPr>
              <a:t> </a:t>
            </a:r>
            <a:r>
              <a:rPr sz="2805" b="1" spc="-5" dirty="0">
                <a:solidFill>
                  <a:srgbClr val="FF0000"/>
                </a:solidFill>
                <a:latin typeface="Times New Roman"/>
                <a:cs typeface="Times New Roman"/>
              </a:rPr>
              <a:t>(</a:t>
            </a:r>
            <a:r>
              <a:rPr sz="2805" b="1" i="1" spc="-5" dirty="0">
                <a:solidFill>
                  <a:srgbClr val="FF0000"/>
                </a:solidFill>
                <a:latin typeface="Times New Roman"/>
                <a:cs typeface="Times New Roman"/>
              </a:rPr>
              <a:t>x</a:t>
            </a:r>
            <a:r>
              <a:rPr sz="2805" b="1" dirty="0">
                <a:solidFill>
                  <a:srgbClr val="FF0000"/>
                </a:solidFill>
                <a:latin typeface="Times New Roman"/>
                <a:cs typeface="Times New Roman"/>
              </a:rPr>
              <a:t>)</a:t>
            </a:r>
            <a:endParaRPr sz="2805" dirty="0">
              <a:latin typeface="Times New Roman"/>
              <a:cs typeface="Times New Roman"/>
            </a:endParaRPr>
          </a:p>
          <a:p>
            <a:pPr marL="12724"/>
            <a:r>
              <a:rPr sz="2805" b="1" spc="-5" dirty="0">
                <a:latin typeface="宋体"/>
                <a:cs typeface="宋体"/>
              </a:rPr>
              <a:t>例</a:t>
            </a:r>
            <a:r>
              <a:rPr sz="2805" b="1" dirty="0">
                <a:latin typeface="Times New Roman"/>
                <a:cs typeface="Times New Roman"/>
              </a:rPr>
              <a:t>3</a:t>
            </a:r>
            <a:r>
              <a:rPr sz="2805" b="1" spc="-5" dirty="0">
                <a:latin typeface="宋体"/>
                <a:cs typeface="宋体"/>
              </a:rPr>
              <a:t>：</a:t>
            </a:r>
            <a:r>
              <a:rPr sz="2805" dirty="0">
                <a:latin typeface="Times New Roman"/>
                <a:cs typeface="Times New Roman"/>
              </a:rPr>
              <a:t>5</a:t>
            </a:r>
            <a:r>
              <a:rPr sz="2805" spc="-5" dirty="0">
                <a:latin typeface="Times New Roman"/>
                <a:cs typeface="Times New Roman"/>
              </a:rPr>
              <a:t>7</a:t>
            </a:r>
            <a:r>
              <a:rPr sz="2805" dirty="0">
                <a:latin typeface="宋体"/>
                <a:cs typeface="宋体"/>
              </a:rPr>
              <a:t>×</a:t>
            </a:r>
            <a:r>
              <a:rPr sz="2805" spc="-5" dirty="0">
                <a:latin typeface="Times New Roman"/>
                <a:cs typeface="Times New Roman"/>
              </a:rPr>
              <a:t>8</a:t>
            </a:r>
            <a:r>
              <a:rPr sz="2805" spc="-10" dirty="0">
                <a:latin typeface="Times New Roman"/>
                <a:cs typeface="Times New Roman"/>
              </a:rPr>
              <a:t>3</a:t>
            </a:r>
            <a:r>
              <a:rPr sz="2805" dirty="0">
                <a:latin typeface="宋体"/>
                <a:cs typeface="宋体"/>
              </a:rPr>
              <a:t>＝</a:t>
            </a:r>
            <a:r>
              <a:rPr sz="2805" spc="-10" dirty="0">
                <a:latin typeface="Times New Roman"/>
                <a:cs typeface="Times New Roman"/>
              </a:rPr>
              <a:t>C1</a:t>
            </a:r>
            <a:endParaRPr sz="2805" dirty="0">
              <a:latin typeface="Times New Roman"/>
              <a:cs typeface="Times New Roman"/>
            </a:endParaRPr>
          </a:p>
          <a:p>
            <a:pPr marL="24812"/>
            <a:r>
              <a:rPr sz="2805" dirty="0">
                <a:latin typeface="Times New Roman"/>
                <a:cs typeface="Times New Roman"/>
              </a:rPr>
              <a:t>(</a:t>
            </a:r>
            <a:r>
              <a:rPr sz="2805" i="1" spc="5" dirty="0">
                <a:latin typeface="Times New Roman"/>
                <a:cs typeface="Times New Roman"/>
              </a:rPr>
              <a:t>x</a:t>
            </a:r>
            <a:r>
              <a:rPr sz="2855" baseline="23391" dirty="0">
                <a:latin typeface="Times New Roman"/>
                <a:cs typeface="Times New Roman"/>
              </a:rPr>
              <a:t>6</a:t>
            </a:r>
            <a:r>
              <a:rPr sz="2805" spc="-10" dirty="0">
                <a:latin typeface="Times New Roman"/>
                <a:cs typeface="Times New Roman"/>
              </a:rPr>
              <a:t>+</a:t>
            </a:r>
            <a:r>
              <a:rPr sz="2805" i="1" spc="-10" dirty="0">
                <a:latin typeface="Times New Roman"/>
                <a:cs typeface="Times New Roman"/>
              </a:rPr>
              <a:t>x</a:t>
            </a:r>
            <a:r>
              <a:rPr sz="2855" spc="-7" baseline="23391" dirty="0">
                <a:latin typeface="Times New Roman"/>
                <a:cs typeface="Times New Roman"/>
              </a:rPr>
              <a:t>4</a:t>
            </a:r>
            <a:r>
              <a:rPr sz="2805" spc="-5" dirty="0">
                <a:latin typeface="Times New Roman"/>
                <a:cs typeface="Times New Roman"/>
              </a:rPr>
              <a:t>+</a:t>
            </a:r>
            <a:r>
              <a:rPr sz="2805" i="1" spc="-10" dirty="0">
                <a:latin typeface="Times New Roman"/>
                <a:cs typeface="Times New Roman"/>
              </a:rPr>
              <a:t>x</a:t>
            </a:r>
            <a:r>
              <a:rPr sz="2855" baseline="23391" dirty="0">
                <a:latin typeface="Times New Roman"/>
                <a:cs typeface="Times New Roman"/>
              </a:rPr>
              <a:t>2</a:t>
            </a:r>
            <a:r>
              <a:rPr sz="2805" spc="-10" dirty="0">
                <a:latin typeface="Times New Roman"/>
                <a:cs typeface="Times New Roman"/>
              </a:rPr>
              <a:t>+</a:t>
            </a:r>
            <a:r>
              <a:rPr sz="2805" i="1" spc="-5" dirty="0">
                <a:latin typeface="Times New Roman"/>
                <a:cs typeface="Times New Roman"/>
              </a:rPr>
              <a:t>x</a:t>
            </a:r>
            <a:r>
              <a:rPr sz="2805" spc="-5" dirty="0">
                <a:latin typeface="Times New Roman"/>
                <a:cs typeface="Times New Roman"/>
              </a:rPr>
              <a:t>+1)</a:t>
            </a:r>
            <a:r>
              <a:rPr sz="2805" dirty="0">
                <a:latin typeface="宋体"/>
                <a:cs typeface="宋体"/>
              </a:rPr>
              <a:t>×</a:t>
            </a:r>
            <a:r>
              <a:rPr sz="2805" dirty="0">
                <a:latin typeface="Times New Roman"/>
                <a:cs typeface="Times New Roman"/>
              </a:rPr>
              <a:t>(</a:t>
            </a:r>
            <a:r>
              <a:rPr sz="2805" i="1" spc="-5" dirty="0">
                <a:latin typeface="Times New Roman"/>
                <a:cs typeface="Times New Roman"/>
              </a:rPr>
              <a:t>x</a:t>
            </a:r>
            <a:r>
              <a:rPr sz="2855" spc="-7" baseline="23391" dirty="0">
                <a:latin typeface="Times New Roman"/>
                <a:cs typeface="Times New Roman"/>
              </a:rPr>
              <a:t>7</a:t>
            </a:r>
            <a:r>
              <a:rPr sz="2805" spc="-5" dirty="0">
                <a:latin typeface="Times New Roman"/>
                <a:cs typeface="Times New Roman"/>
              </a:rPr>
              <a:t>+</a:t>
            </a:r>
            <a:r>
              <a:rPr sz="2805" i="1" spc="-10" dirty="0">
                <a:latin typeface="Times New Roman"/>
                <a:cs typeface="Times New Roman"/>
              </a:rPr>
              <a:t>x</a:t>
            </a:r>
            <a:r>
              <a:rPr sz="2805" dirty="0">
                <a:latin typeface="Times New Roman"/>
                <a:cs typeface="Times New Roman"/>
              </a:rPr>
              <a:t>+1)</a:t>
            </a:r>
            <a:r>
              <a:rPr sz="2805" spc="-10" dirty="0">
                <a:latin typeface="Times New Roman"/>
                <a:cs typeface="Times New Roman"/>
              </a:rPr>
              <a:t>=</a:t>
            </a:r>
            <a:r>
              <a:rPr sz="2805" i="1" spc="-10" dirty="0">
                <a:latin typeface="Times New Roman"/>
                <a:cs typeface="Times New Roman"/>
              </a:rPr>
              <a:t>x</a:t>
            </a:r>
            <a:r>
              <a:rPr sz="2855" spc="-7" baseline="23391" dirty="0">
                <a:latin typeface="Times New Roman"/>
                <a:cs typeface="Times New Roman"/>
              </a:rPr>
              <a:t>7</a:t>
            </a:r>
            <a:r>
              <a:rPr sz="2805" spc="-5" dirty="0">
                <a:latin typeface="Times New Roman"/>
                <a:cs typeface="Times New Roman"/>
              </a:rPr>
              <a:t>+</a:t>
            </a:r>
            <a:r>
              <a:rPr sz="2805" i="1" spc="-10" dirty="0">
                <a:latin typeface="Times New Roman"/>
                <a:cs typeface="Times New Roman"/>
              </a:rPr>
              <a:t>x</a:t>
            </a:r>
            <a:r>
              <a:rPr sz="2855" baseline="23391" dirty="0">
                <a:latin typeface="Times New Roman"/>
                <a:cs typeface="Times New Roman"/>
              </a:rPr>
              <a:t>6</a:t>
            </a:r>
            <a:r>
              <a:rPr sz="2805" spc="-10" dirty="0">
                <a:latin typeface="Times New Roman"/>
                <a:cs typeface="Times New Roman"/>
              </a:rPr>
              <a:t>+</a:t>
            </a:r>
            <a:r>
              <a:rPr sz="2805" dirty="0">
                <a:latin typeface="Times New Roman"/>
                <a:cs typeface="Times New Roman"/>
              </a:rPr>
              <a:t>1</a:t>
            </a:r>
            <a:r>
              <a:rPr sz="2805" spc="10" dirty="0">
                <a:latin typeface="Times New Roman"/>
                <a:cs typeface="Times New Roman"/>
              </a:rPr>
              <a:t> </a:t>
            </a:r>
            <a:r>
              <a:rPr sz="2805" spc="-10" dirty="0">
                <a:latin typeface="Times New Roman"/>
                <a:cs typeface="Times New Roman"/>
              </a:rPr>
              <a:t>mo</a:t>
            </a:r>
            <a:r>
              <a:rPr sz="2805" dirty="0">
                <a:latin typeface="Times New Roman"/>
                <a:cs typeface="Times New Roman"/>
              </a:rPr>
              <a:t>d</a:t>
            </a:r>
            <a:r>
              <a:rPr sz="2805" spc="5" dirty="0">
                <a:latin typeface="Times New Roman"/>
                <a:cs typeface="Times New Roman"/>
              </a:rPr>
              <a:t> </a:t>
            </a:r>
            <a:r>
              <a:rPr sz="2805" i="1" dirty="0">
                <a:latin typeface="Times New Roman"/>
                <a:cs typeface="Times New Roman"/>
              </a:rPr>
              <a:t>m </a:t>
            </a:r>
            <a:r>
              <a:rPr sz="2805" spc="-5" dirty="0">
                <a:latin typeface="Times New Roman"/>
                <a:cs typeface="Times New Roman"/>
              </a:rPr>
              <a:t>(</a:t>
            </a:r>
            <a:r>
              <a:rPr sz="2805" i="1" spc="-5" dirty="0">
                <a:latin typeface="Times New Roman"/>
                <a:cs typeface="Times New Roman"/>
              </a:rPr>
              <a:t>x</a:t>
            </a:r>
            <a:r>
              <a:rPr sz="2805" dirty="0">
                <a:latin typeface="Times New Roman"/>
                <a:cs typeface="Times New Roman"/>
              </a:rPr>
              <a:t>)</a:t>
            </a:r>
          </a:p>
          <a:p>
            <a:pPr marL="25448">
              <a:spcBef>
                <a:spcPts val="5"/>
              </a:spcBef>
              <a:tabLst>
                <a:tab pos="3956568" algn="l"/>
              </a:tabLst>
            </a:pPr>
            <a:r>
              <a:rPr sz="2805" spc="316" dirty="0">
                <a:solidFill>
                  <a:srgbClr val="FF0000"/>
                </a:solidFill>
                <a:latin typeface="Lucida Sans Unicode"/>
                <a:cs typeface="Lucida Sans Unicode"/>
              </a:rPr>
              <a:t>·</a:t>
            </a:r>
            <a:r>
              <a:rPr sz="2805" b="1" dirty="0">
                <a:solidFill>
                  <a:srgbClr val="FF0000"/>
                </a:solidFill>
                <a:latin typeface="宋体"/>
                <a:cs typeface="宋体"/>
              </a:rPr>
              <a:t>乘法单位元：字节</a:t>
            </a:r>
            <a:r>
              <a:rPr sz="2805" b="1" spc="-5" dirty="0">
                <a:solidFill>
                  <a:srgbClr val="FF0000"/>
                </a:solidFill>
                <a:latin typeface="Times New Roman"/>
                <a:cs typeface="Times New Roman"/>
              </a:rPr>
              <a:t>0</a:t>
            </a:r>
            <a:r>
              <a:rPr sz="2805" b="1" dirty="0">
                <a:solidFill>
                  <a:srgbClr val="FF0000"/>
                </a:solidFill>
                <a:latin typeface="Times New Roman"/>
                <a:cs typeface="Times New Roman"/>
              </a:rPr>
              <a:t>1	</a:t>
            </a:r>
            <a:r>
              <a:rPr sz="2805" b="1" spc="-5" dirty="0">
                <a:solidFill>
                  <a:srgbClr val="FF0000"/>
                </a:solidFill>
                <a:latin typeface="宋体"/>
                <a:cs typeface="宋体"/>
              </a:rPr>
              <a:t>多项</a:t>
            </a:r>
            <a:r>
              <a:rPr sz="2805" b="1" spc="-10" dirty="0">
                <a:solidFill>
                  <a:srgbClr val="FF0000"/>
                </a:solidFill>
                <a:latin typeface="宋体"/>
                <a:cs typeface="宋体"/>
              </a:rPr>
              <a:t>式</a:t>
            </a:r>
            <a:r>
              <a:rPr sz="2805" b="1" spc="-711" dirty="0">
                <a:solidFill>
                  <a:srgbClr val="FF0000"/>
                </a:solidFill>
                <a:latin typeface="宋体"/>
                <a:cs typeface="宋体"/>
              </a:rPr>
              <a:t> </a:t>
            </a:r>
            <a:r>
              <a:rPr sz="2805" b="1" dirty="0">
                <a:solidFill>
                  <a:srgbClr val="FF0000"/>
                </a:solidFill>
                <a:latin typeface="Times New Roman"/>
                <a:cs typeface="Times New Roman"/>
              </a:rPr>
              <a:t>1</a:t>
            </a:r>
            <a:endParaRPr sz="2805" dirty="0">
              <a:latin typeface="Times New Roman"/>
              <a:cs typeface="Times New Roman"/>
            </a:endParaRPr>
          </a:p>
          <a:p>
            <a:pPr marL="24812">
              <a:lnSpc>
                <a:spcPts val="3231"/>
              </a:lnSpc>
              <a:spcBef>
                <a:spcPts val="170"/>
              </a:spcBef>
            </a:pPr>
            <a:r>
              <a:rPr sz="2805" spc="316" dirty="0">
                <a:solidFill>
                  <a:srgbClr val="FF0000"/>
                </a:solidFill>
                <a:latin typeface="Lucida Sans Unicode"/>
                <a:cs typeface="Lucida Sans Unicode"/>
              </a:rPr>
              <a:t>·</a:t>
            </a:r>
            <a:r>
              <a:rPr sz="2805" b="1" dirty="0">
                <a:solidFill>
                  <a:srgbClr val="FF0000"/>
                </a:solidFill>
                <a:latin typeface="宋体"/>
                <a:cs typeface="宋体"/>
              </a:rPr>
              <a:t>乘法逆元：</a:t>
            </a:r>
            <a:endParaRPr sz="2805" dirty="0">
              <a:latin typeface="宋体"/>
              <a:cs typeface="宋体"/>
            </a:endParaRPr>
          </a:p>
          <a:p>
            <a:pPr marL="484152">
              <a:lnSpc>
                <a:spcPts val="2860"/>
              </a:lnSpc>
            </a:pPr>
            <a:r>
              <a:rPr sz="2405" spc="271" dirty="0">
                <a:latin typeface="Lucida Sans Unicode"/>
                <a:cs typeface="Lucida Sans Unicode"/>
              </a:rPr>
              <a:t>•</a:t>
            </a:r>
            <a:r>
              <a:rPr sz="2405" spc="-165" dirty="0">
                <a:latin typeface="Lucida Sans Unicode"/>
                <a:cs typeface="Lucida Sans Unicode"/>
              </a:rPr>
              <a:t> </a:t>
            </a:r>
            <a:r>
              <a:rPr sz="2405" b="1" spc="-10" dirty="0">
                <a:latin typeface="宋体"/>
                <a:cs typeface="宋体"/>
              </a:rPr>
              <a:t>设</a:t>
            </a:r>
            <a:r>
              <a:rPr sz="2405" b="1" i="1" dirty="0">
                <a:latin typeface="Times New Roman"/>
                <a:cs typeface="Times New Roman"/>
              </a:rPr>
              <a:t>a</a:t>
            </a:r>
            <a:r>
              <a:rPr sz="2405" b="1" dirty="0">
                <a:latin typeface="Times New Roman"/>
                <a:cs typeface="Times New Roman"/>
              </a:rPr>
              <a:t>(</a:t>
            </a:r>
            <a:r>
              <a:rPr sz="2405" b="1" i="1" dirty="0">
                <a:latin typeface="Times New Roman"/>
                <a:cs typeface="Times New Roman"/>
              </a:rPr>
              <a:t>x</a:t>
            </a:r>
            <a:r>
              <a:rPr sz="2405" b="1" spc="-5" dirty="0">
                <a:latin typeface="Times New Roman"/>
                <a:cs typeface="Times New Roman"/>
              </a:rPr>
              <a:t>)</a:t>
            </a:r>
            <a:r>
              <a:rPr sz="2405" b="1" dirty="0">
                <a:latin typeface="宋体"/>
                <a:cs typeface="宋体"/>
              </a:rPr>
              <a:t>的逆元</a:t>
            </a:r>
            <a:r>
              <a:rPr sz="2405" b="1" spc="-10" dirty="0">
                <a:latin typeface="宋体"/>
                <a:cs typeface="宋体"/>
              </a:rPr>
              <a:t>为</a:t>
            </a:r>
            <a:r>
              <a:rPr sz="2405" b="1" i="1" dirty="0">
                <a:latin typeface="Times New Roman"/>
                <a:cs typeface="Times New Roman"/>
              </a:rPr>
              <a:t>b</a:t>
            </a:r>
            <a:r>
              <a:rPr sz="2405" b="1" spc="-5" dirty="0">
                <a:latin typeface="Times New Roman"/>
                <a:cs typeface="Times New Roman"/>
              </a:rPr>
              <a:t>(</a:t>
            </a:r>
            <a:r>
              <a:rPr sz="2405" b="1" i="1" dirty="0">
                <a:latin typeface="Times New Roman"/>
                <a:cs typeface="Times New Roman"/>
              </a:rPr>
              <a:t>x</a:t>
            </a:r>
            <a:r>
              <a:rPr sz="2405" b="1" spc="-5" dirty="0">
                <a:latin typeface="Times New Roman"/>
                <a:cs typeface="Times New Roman"/>
              </a:rPr>
              <a:t>)</a:t>
            </a:r>
            <a:r>
              <a:rPr sz="2405" b="1" dirty="0">
                <a:latin typeface="宋体"/>
                <a:cs typeface="宋体"/>
              </a:rPr>
              <a:t>，</a:t>
            </a:r>
            <a:r>
              <a:rPr sz="2405" b="1" spc="-10" dirty="0">
                <a:latin typeface="宋体"/>
                <a:cs typeface="宋体"/>
              </a:rPr>
              <a:t>则</a:t>
            </a:r>
            <a:r>
              <a:rPr sz="2405" b="1" spc="-596" dirty="0">
                <a:latin typeface="宋体"/>
                <a:cs typeface="宋体"/>
              </a:rPr>
              <a:t> </a:t>
            </a:r>
            <a:r>
              <a:rPr sz="2405" b="1" i="1" dirty="0">
                <a:latin typeface="Times New Roman"/>
                <a:cs typeface="Times New Roman"/>
              </a:rPr>
              <a:t>a</a:t>
            </a:r>
            <a:r>
              <a:rPr sz="2405" b="1" spc="-5" dirty="0">
                <a:latin typeface="Times New Roman"/>
                <a:cs typeface="Times New Roman"/>
              </a:rPr>
              <a:t>(</a:t>
            </a:r>
            <a:r>
              <a:rPr sz="2405" b="1" i="1" dirty="0">
                <a:latin typeface="Times New Roman"/>
                <a:cs typeface="Times New Roman"/>
              </a:rPr>
              <a:t>x</a:t>
            </a:r>
            <a:r>
              <a:rPr sz="2405" b="1" spc="-5" dirty="0">
                <a:latin typeface="Times New Roman"/>
                <a:cs typeface="Times New Roman"/>
              </a:rPr>
              <a:t>)</a:t>
            </a:r>
            <a:r>
              <a:rPr sz="2405" b="1" i="1" dirty="0">
                <a:latin typeface="Times New Roman"/>
                <a:cs typeface="Times New Roman"/>
              </a:rPr>
              <a:t>b</a:t>
            </a:r>
            <a:r>
              <a:rPr sz="2405" b="1" spc="-5" dirty="0">
                <a:latin typeface="Times New Roman"/>
                <a:cs typeface="Times New Roman"/>
              </a:rPr>
              <a:t>(</a:t>
            </a:r>
            <a:r>
              <a:rPr sz="2405" b="1" i="1" dirty="0">
                <a:latin typeface="Times New Roman"/>
                <a:cs typeface="Times New Roman"/>
              </a:rPr>
              <a:t>x</a:t>
            </a:r>
            <a:r>
              <a:rPr sz="2405" b="1" spc="-5" dirty="0">
                <a:latin typeface="Times New Roman"/>
                <a:cs typeface="Times New Roman"/>
              </a:rPr>
              <a:t>)</a:t>
            </a:r>
            <a:r>
              <a:rPr sz="2405" b="1" i="1" dirty="0">
                <a:latin typeface="Times New Roman"/>
                <a:cs typeface="Times New Roman"/>
              </a:rPr>
              <a:t>=</a:t>
            </a:r>
            <a:r>
              <a:rPr sz="2405" b="1" dirty="0">
                <a:latin typeface="Times New Roman"/>
                <a:cs typeface="Times New Roman"/>
              </a:rPr>
              <a:t>1</a:t>
            </a:r>
            <a:r>
              <a:rPr sz="2405" b="1" spc="-5" dirty="0">
                <a:latin typeface="Times New Roman"/>
                <a:cs typeface="Times New Roman"/>
              </a:rPr>
              <a:t> mo</a:t>
            </a:r>
            <a:r>
              <a:rPr sz="2405" b="1" dirty="0">
                <a:latin typeface="Times New Roman"/>
                <a:cs typeface="Times New Roman"/>
              </a:rPr>
              <a:t>d </a:t>
            </a:r>
            <a:r>
              <a:rPr sz="2405" b="1" i="1" dirty="0">
                <a:latin typeface="Times New Roman"/>
                <a:cs typeface="Times New Roman"/>
              </a:rPr>
              <a:t>m</a:t>
            </a:r>
            <a:r>
              <a:rPr sz="2405" b="1" i="1" spc="-5" dirty="0">
                <a:latin typeface="Times New Roman"/>
                <a:cs typeface="Times New Roman"/>
              </a:rPr>
              <a:t> </a:t>
            </a:r>
            <a:r>
              <a:rPr sz="2405" b="1" spc="-5" dirty="0">
                <a:latin typeface="Times New Roman"/>
                <a:cs typeface="Times New Roman"/>
              </a:rPr>
              <a:t>(</a:t>
            </a:r>
            <a:r>
              <a:rPr sz="2405" b="1" i="1" dirty="0">
                <a:latin typeface="Times New Roman"/>
                <a:cs typeface="Times New Roman"/>
              </a:rPr>
              <a:t>x</a:t>
            </a:r>
            <a:r>
              <a:rPr sz="2405" b="1" dirty="0">
                <a:latin typeface="Times New Roman"/>
                <a:cs typeface="Times New Roman"/>
              </a:rPr>
              <a:t>)</a:t>
            </a:r>
            <a:r>
              <a:rPr sz="2405" b="1" spc="10" dirty="0">
                <a:latin typeface="Times New Roman"/>
                <a:cs typeface="Times New Roman"/>
              </a:rPr>
              <a:t> </a:t>
            </a:r>
            <a:r>
              <a:rPr sz="2505" b="1" i="1" spc="-110" dirty="0">
                <a:latin typeface="宋体"/>
                <a:cs typeface="宋体"/>
              </a:rPr>
              <a:t>。</a:t>
            </a:r>
            <a:endParaRPr sz="2505" dirty="0">
              <a:latin typeface="宋体"/>
              <a:cs typeface="宋体"/>
            </a:endParaRPr>
          </a:p>
          <a:p>
            <a:pPr marL="484152">
              <a:lnSpc>
                <a:spcPts val="2875"/>
              </a:lnSpc>
            </a:pPr>
            <a:r>
              <a:rPr sz="2405" spc="271" dirty="0">
                <a:latin typeface="Lucida Sans Unicode"/>
                <a:cs typeface="Lucida Sans Unicode"/>
              </a:rPr>
              <a:t>•</a:t>
            </a:r>
            <a:r>
              <a:rPr sz="2405" spc="-165" dirty="0">
                <a:latin typeface="Lucida Sans Unicode"/>
                <a:cs typeface="Lucida Sans Unicode"/>
              </a:rPr>
              <a:t> </a:t>
            </a:r>
            <a:r>
              <a:rPr sz="2405" b="1" dirty="0">
                <a:latin typeface="宋体"/>
                <a:cs typeface="宋体"/>
              </a:rPr>
              <a:t>可根</a:t>
            </a:r>
            <a:r>
              <a:rPr sz="2405" b="1" spc="-5" dirty="0">
                <a:latin typeface="宋体"/>
                <a:cs typeface="宋体"/>
              </a:rPr>
              <a:t>据</a:t>
            </a:r>
            <a:r>
              <a:rPr sz="2405" b="1" dirty="0">
                <a:latin typeface="Times New Roman"/>
                <a:cs typeface="Times New Roman"/>
              </a:rPr>
              <a:t>Euc</a:t>
            </a:r>
            <a:r>
              <a:rPr sz="2405" b="1" spc="-10" dirty="0">
                <a:latin typeface="Times New Roman"/>
                <a:cs typeface="Times New Roman"/>
              </a:rPr>
              <a:t>l</a:t>
            </a:r>
            <a:r>
              <a:rPr sz="2405" b="1" dirty="0">
                <a:latin typeface="Times New Roman"/>
                <a:cs typeface="Times New Roman"/>
              </a:rPr>
              <a:t>id</a:t>
            </a:r>
            <a:r>
              <a:rPr sz="2405" b="1" dirty="0">
                <a:latin typeface="宋体"/>
                <a:cs typeface="宋体"/>
              </a:rPr>
              <a:t>算法可求</a:t>
            </a:r>
            <a:r>
              <a:rPr sz="2405" b="1" spc="-10" dirty="0">
                <a:latin typeface="宋体"/>
                <a:cs typeface="宋体"/>
              </a:rPr>
              <a:t>出</a:t>
            </a:r>
            <a:r>
              <a:rPr sz="2405" b="1" i="1" dirty="0">
                <a:latin typeface="Times New Roman"/>
                <a:cs typeface="Times New Roman"/>
              </a:rPr>
              <a:t>b</a:t>
            </a:r>
            <a:r>
              <a:rPr sz="2405" b="1" spc="-5" dirty="0">
                <a:latin typeface="Times New Roman"/>
                <a:cs typeface="Times New Roman"/>
              </a:rPr>
              <a:t>(</a:t>
            </a:r>
            <a:r>
              <a:rPr sz="2405" b="1" i="1" dirty="0">
                <a:latin typeface="Times New Roman"/>
                <a:cs typeface="Times New Roman"/>
              </a:rPr>
              <a:t>x</a:t>
            </a:r>
            <a:r>
              <a:rPr sz="2405" b="1" dirty="0">
                <a:latin typeface="Times New Roman"/>
                <a:cs typeface="Times New Roman"/>
              </a:rPr>
              <a:t>)</a:t>
            </a:r>
            <a:r>
              <a:rPr sz="2405" b="1" spc="-100" dirty="0">
                <a:latin typeface="Times New Roman"/>
                <a:cs typeface="Times New Roman"/>
              </a:rPr>
              <a:t> </a:t>
            </a:r>
            <a:r>
              <a:rPr sz="2405" b="1" spc="-10" dirty="0">
                <a:latin typeface="宋体"/>
                <a:cs typeface="宋体"/>
              </a:rPr>
              <a:t>。</a:t>
            </a:r>
            <a:endParaRPr sz="2405" dirty="0">
              <a:latin typeface="宋体"/>
              <a:cs typeface="宋体"/>
            </a:endParaRPr>
          </a:p>
        </p:txBody>
      </p:sp>
      <p:sp>
        <p:nvSpPr>
          <p:cNvPr id="4" name="object 4"/>
          <p:cNvSpPr txBox="1">
            <a:spLocks noGrp="1"/>
          </p:cNvSpPr>
          <p:nvPr>
            <p:ph type="sldNum" sz="quarter" idx="4294967295"/>
          </p:nvPr>
        </p:nvSpPr>
        <p:spPr>
          <a:xfrm>
            <a:off x="4241" y="1"/>
            <a:ext cx="0" cy="647530"/>
          </a:xfrm>
          <a:prstGeom prst="rect">
            <a:avLst/>
          </a:prstGeom>
        </p:spPr>
        <p:txBody>
          <a:bodyPr vert="horz" wrap="square" lIns="0" tIns="0" rIns="0" bIns="0" rtlCol="0">
            <a:spAutoFit/>
          </a:bodyPr>
          <a:lstStyle/>
          <a:p>
            <a:pPr marL="25448"/>
            <a:fld id="{81D60167-4931-47E6-BA6A-407CBD079E47}" type="slidenum">
              <a:rPr spc="-5" dirty="0"/>
              <a:pPr marL="25448"/>
              <a:t>126</a:t>
            </a:fld>
            <a:endParaRPr spc="-5" dirty="0"/>
          </a:p>
        </p:txBody>
      </p:sp>
      <p:sp>
        <p:nvSpPr>
          <p:cNvPr id="3" name="object 3"/>
          <p:cNvSpPr txBox="1">
            <a:spLocks noGrp="1"/>
          </p:cNvSpPr>
          <p:nvPr>
            <p:ph type="title"/>
          </p:nvPr>
        </p:nvSpPr>
        <p:spPr>
          <a:xfrm>
            <a:off x="3027239" y="818228"/>
            <a:ext cx="3089917" cy="551305"/>
          </a:xfrm>
          <a:prstGeom prst="rect">
            <a:avLst/>
          </a:prstGeom>
        </p:spPr>
        <p:txBody>
          <a:bodyPr vert="horz" wrap="square" lIns="0" tIns="0" rIns="0" bIns="0" numCol="1" rtlCol="0" anchor="ctr" anchorCtr="0" compatLnSpc="1">
            <a:prstTxWarp prst="textNoShape">
              <a:avLst/>
            </a:prstTxWarp>
            <a:spAutoFit/>
          </a:bodyPr>
          <a:lstStyle/>
          <a:p>
            <a:pPr marL="12724">
              <a:lnSpc>
                <a:spcPts val="4574"/>
              </a:lnSpc>
            </a:pPr>
            <a:r>
              <a:rPr lang="zh-CN" altLang="en-US" spc="-5" dirty="0" smtClean="0"/>
              <a:t>回顾  </a:t>
            </a:r>
            <a:r>
              <a:rPr spc="-5" dirty="0" err="1" smtClean="0"/>
              <a:t>数学基础</a:t>
            </a:r>
            <a:endParaRPr spc="-5" dirty="0"/>
          </a:p>
        </p:txBody>
      </p:sp>
    </p:spTree>
    <p:extLst>
      <p:ext uri="{BB962C8B-B14F-4D97-AF65-F5344CB8AC3E}">
        <p14:creationId xmlns:p14="http://schemas.microsoft.com/office/powerpoint/2010/main" val="2583268715"/>
      </p:ext>
    </p:extLst>
  </p:cSld>
  <p:clrMapOvr>
    <a:masterClrMapping/>
  </p:clrMapOvr>
  <p:transition>
    <p:wedg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8638" y="1550023"/>
            <a:ext cx="7507537" cy="3991046"/>
          </a:xfrm>
          <a:prstGeom prst="rect">
            <a:avLst/>
          </a:prstGeom>
        </p:spPr>
        <p:txBody>
          <a:bodyPr vert="horz" wrap="square" lIns="0" tIns="0" rIns="0" bIns="0" rtlCol="0">
            <a:spAutoFit/>
          </a:bodyPr>
          <a:lstStyle/>
          <a:p>
            <a:pPr marL="13360">
              <a:lnSpc>
                <a:spcPts val="4023"/>
              </a:lnSpc>
            </a:pPr>
            <a:r>
              <a:rPr sz="3206" b="1" spc="-5" dirty="0">
                <a:latin typeface="Times New Roman"/>
                <a:cs typeface="Times New Roman"/>
              </a:rPr>
              <a:t>2</a:t>
            </a:r>
            <a:r>
              <a:rPr sz="3356" b="1" i="1" spc="-170" dirty="0">
                <a:latin typeface="宋体"/>
                <a:cs typeface="宋体"/>
              </a:rPr>
              <a:t>、</a:t>
            </a:r>
            <a:r>
              <a:rPr sz="3356" b="1" i="1" spc="-882" dirty="0">
                <a:latin typeface="宋体"/>
                <a:cs typeface="宋体"/>
              </a:rPr>
              <a:t> </a:t>
            </a:r>
            <a:r>
              <a:rPr sz="3206" b="1" spc="-5" dirty="0">
                <a:latin typeface="Times New Roman"/>
                <a:cs typeface="Times New Roman"/>
              </a:rPr>
              <a:t>AES</a:t>
            </a:r>
            <a:r>
              <a:rPr sz="3206" b="1" spc="-5" dirty="0">
                <a:latin typeface="宋体"/>
                <a:cs typeface="宋体"/>
              </a:rPr>
              <a:t>的</a:t>
            </a:r>
            <a:r>
              <a:rPr sz="3206" b="1" spc="-10" dirty="0">
                <a:latin typeface="Times New Roman"/>
                <a:cs typeface="Times New Roman"/>
              </a:rPr>
              <a:t>GF(2</a:t>
            </a:r>
            <a:r>
              <a:rPr sz="3156" b="1" baseline="26455" dirty="0">
                <a:latin typeface="Times New Roman"/>
                <a:cs typeface="Times New Roman"/>
              </a:rPr>
              <a:t>8</a:t>
            </a:r>
            <a:r>
              <a:rPr sz="3206" b="1" spc="-10" dirty="0">
                <a:latin typeface="Times New Roman"/>
                <a:cs typeface="Times New Roman"/>
              </a:rPr>
              <a:t>)</a:t>
            </a:r>
            <a:r>
              <a:rPr sz="3206" b="1" spc="-5" dirty="0">
                <a:latin typeface="宋体"/>
                <a:cs typeface="宋体"/>
              </a:rPr>
              <a:t>表示</a:t>
            </a:r>
            <a:endParaRPr sz="3206">
              <a:latin typeface="宋体"/>
              <a:cs typeface="宋体"/>
            </a:endParaRPr>
          </a:p>
          <a:p>
            <a:pPr marL="12724">
              <a:lnSpc>
                <a:spcPts val="3360"/>
              </a:lnSpc>
            </a:pPr>
            <a:r>
              <a:rPr sz="2805" spc="321" dirty="0">
                <a:solidFill>
                  <a:srgbClr val="FF0000"/>
                </a:solidFill>
                <a:latin typeface="Lucida Sans Unicode"/>
                <a:cs typeface="Lucida Sans Unicode"/>
              </a:rPr>
              <a:t>·</a:t>
            </a:r>
            <a:r>
              <a:rPr sz="2805" spc="-190" dirty="0">
                <a:solidFill>
                  <a:srgbClr val="FF0000"/>
                </a:solidFill>
                <a:latin typeface="Lucida Sans Unicode"/>
                <a:cs typeface="Lucida Sans Unicode"/>
              </a:rPr>
              <a:t> </a:t>
            </a:r>
            <a:r>
              <a:rPr sz="2805" b="1" i="1" dirty="0">
                <a:solidFill>
                  <a:srgbClr val="FF0000"/>
                </a:solidFill>
                <a:latin typeface="Times New Roman"/>
                <a:cs typeface="Times New Roman"/>
              </a:rPr>
              <a:t>x</a:t>
            </a:r>
            <a:r>
              <a:rPr sz="2805" b="1" spc="-5" dirty="0">
                <a:solidFill>
                  <a:srgbClr val="FF0000"/>
                </a:solidFill>
                <a:latin typeface="宋体"/>
                <a:cs typeface="宋体"/>
              </a:rPr>
              <a:t>乘</a:t>
            </a:r>
            <a:r>
              <a:rPr sz="2805" b="1" spc="-10" dirty="0">
                <a:solidFill>
                  <a:srgbClr val="FF0000"/>
                </a:solidFill>
                <a:latin typeface="宋体"/>
                <a:cs typeface="宋体"/>
              </a:rPr>
              <a:t>法</a:t>
            </a:r>
            <a:r>
              <a:rPr sz="2805" b="1" spc="-711" dirty="0">
                <a:solidFill>
                  <a:srgbClr val="FF0000"/>
                </a:solidFill>
                <a:latin typeface="宋体"/>
                <a:cs typeface="宋体"/>
              </a:rPr>
              <a:t> </a:t>
            </a:r>
            <a:r>
              <a:rPr sz="2805" b="1" i="1" dirty="0">
                <a:solidFill>
                  <a:srgbClr val="FF0000"/>
                </a:solidFill>
                <a:latin typeface="Times New Roman"/>
                <a:cs typeface="Times New Roman"/>
              </a:rPr>
              <a:t>x</a:t>
            </a:r>
            <a:r>
              <a:rPr sz="2805" b="1" dirty="0">
                <a:solidFill>
                  <a:srgbClr val="FF0000"/>
                </a:solidFill>
                <a:latin typeface="Times New Roman"/>
                <a:cs typeface="Times New Roman"/>
              </a:rPr>
              <a:t>tim</a:t>
            </a:r>
            <a:r>
              <a:rPr sz="2805" b="1" spc="-10" dirty="0">
                <a:solidFill>
                  <a:srgbClr val="FF0000"/>
                </a:solidFill>
                <a:latin typeface="Times New Roman"/>
                <a:cs typeface="Times New Roman"/>
              </a:rPr>
              <a:t>e</a:t>
            </a:r>
            <a:r>
              <a:rPr sz="2805" b="1" dirty="0">
                <a:solidFill>
                  <a:srgbClr val="FF0000"/>
                </a:solidFill>
                <a:latin typeface="宋体"/>
                <a:cs typeface="宋体"/>
              </a:rPr>
              <a:t>：</a:t>
            </a:r>
            <a:r>
              <a:rPr sz="2805" b="1" spc="-10" dirty="0">
                <a:solidFill>
                  <a:srgbClr val="FF0000"/>
                </a:solidFill>
                <a:latin typeface="宋体"/>
                <a:cs typeface="宋体"/>
              </a:rPr>
              <a:t>用</a:t>
            </a:r>
            <a:r>
              <a:rPr sz="2805" b="1" spc="-701" dirty="0">
                <a:solidFill>
                  <a:srgbClr val="FF0000"/>
                </a:solidFill>
                <a:latin typeface="宋体"/>
                <a:cs typeface="宋体"/>
              </a:rPr>
              <a:t> </a:t>
            </a:r>
            <a:r>
              <a:rPr sz="2805" b="1" i="1" dirty="0">
                <a:solidFill>
                  <a:srgbClr val="FF0000"/>
                </a:solidFill>
                <a:latin typeface="Times New Roman"/>
                <a:cs typeface="Times New Roman"/>
              </a:rPr>
              <a:t>x</a:t>
            </a:r>
            <a:r>
              <a:rPr sz="2805" b="1" spc="-10" dirty="0">
                <a:solidFill>
                  <a:srgbClr val="FF0000"/>
                </a:solidFill>
                <a:latin typeface="宋体"/>
                <a:cs typeface="宋体"/>
              </a:rPr>
              <a:t>乘</a:t>
            </a:r>
            <a:r>
              <a:rPr sz="2805" b="1" spc="-716" dirty="0">
                <a:solidFill>
                  <a:srgbClr val="FF0000"/>
                </a:solidFill>
                <a:latin typeface="宋体"/>
                <a:cs typeface="宋体"/>
              </a:rPr>
              <a:t> </a:t>
            </a:r>
            <a:r>
              <a:rPr sz="2805" b="1" dirty="0">
                <a:solidFill>
                  <a:srgbClr val="FF0000"/>
                </a:solidFill>
                <a:latin typeface="Times New Roman"/>
                <a:cs typeface="Times New Roman"/>
              </a:rPr>
              <a:t>GF(</a:t>
            </a:r>
            <a:r>
              <a:rPr sz="2805" b="1" spc="5" dirty="0">
                <a:solidFill>
                  <a:srgbClr val="FF0000"/>
                </a:solidFill>
                <a:latin typeface="Times New Roman"/>
                <a:cs typeface="Times New Roman"/>
              </a:rPr>
              <a:t>2</a:t>
            </a:r>
            <a:r>
              <a:rPr sz="2855" b="1" baseline="23391" dirty="0">
                <a:solidFill>
                  <a:srgbClr val="FF0000"/>
                </a:solidFill>
                <a:latin typeface="Times New Roman"/>
                <a:cs typeface="Times New Roman"/>
              </a:rPr>
              <a:t>8</a:t>
            </a:r>
            <a:r>
              <a:rPr sz="2805" b="1" dirty="0">
                <a:solidFill>
                  <a:srgbClr val="FF0000"/>
                </a:solidFill>
                <a:latin typeface="Times New Roman"/>
                <a:cs typeface="Times New Roman"/>
              </a:rPr>
              <a:t>)</a:t>
            </a:r>
            <a:r>
              <a:rPr sz="2805" b="1" spc="-5" dirty="0">
                <a:solidFill>
                  <a:srgbClr val="FF0000"/>
                </a:solidFill>
                <a:latin typeface="宋体"/>
                <a:cs typeface="宋体"/>
              </a:rPr>
              <a:t>的</a:t>
            </a:r>
            <a:r>
              <a:rPr sz="2805" b="1" dirty="0">
                <a:solidFill>
                  <a:srgbClr val="FF0000"/>
                </a:solidFill>
                <a:latin typeface="宋体"/>
                <a:cs typeface="宋体"/>
              </a:rPr>
              <a:t>元素</a:t>
            </a:r>
            <a:endParaRPr sz="2805">
              <a:latin typeface="宋体"/>
              <a:cs typeface="宋体"/>
            </a:endParaRPr>
          </a:p>
          <a:p>
            <a:pPr marL="12724">
              <a:lnSpc>
                <a:spcPts val="3281"/>
              </a:lnSpc>
              <a:spcBef>
                <a:spcPts val="175"/>
              </a:spcBef>
            </a:pPr>
            <a:r>
              <a:rPr sz="2805" b="1" dirty="0">
                <a:latin typeface="宋体"/>
                <a:cs typeface="宋体"/>
              </a:rPr>
              <a:t>例</a:t>
            </a:r>
            <a:r>
              <a:rPr sz="2805" b="1" spc="-10" dirty="0">
                <a:latin typeface="宋体"/>
                <a:cs typeface="宋体"/>
              </a:rPr>
              <a:t>：</a:t>
            </a:r>
            <a:endParaRPr sz="2805">
              <a:latin typeface="宋体"/>
              <a:cs typeface="宋体"/>
            </a:endParaRPr>
          </a:p>
          <a:p>
            <a:pPr marL="101793">
              <a:lnSpc>
                <a:spcPts val="3281"/>
              </a:lnSpc>
            </a:pPr>
            <a:r>
              <a:rPr sz="2805" b="1" i="1" dirty="0">
                <a:latin typeface="Times New Roman"/>
                <a:cs typeface="Times New Roman"/>
              </a:rPr>
              <a:t>x</a:t>
            </a:r>
            <a:r>
              <a:rPr sz="2805" b="1" spc="-5" dirty="0">
                <a:latin typeface="Times New Roman"/>
                <a:cs typeface="Times New Roman"/>
              </a:rPr>
              <a:t>time(57</a:t>
            </a:r>
            <a:r>
              <a:rPr sz="2805" b="1" dirty="0">
                <a:latin typeface="Times New Roman"/>
                <a:cs typeface="Times New Roman"/>
              </a:rPr>
              <a:t>) </a:t>
            </a:r>
            <a:r>
              <a:rPr sz="2805" b="1" spc="-5" dirty="0">
                <a:latin typeface="Times New Roman"/>
                <a:cs typeface="Times New Roman"/>
              </a:rPr>
              <a:t>=</a:t>
            </a:r>
            <a:r>
              <a:rPr sz="2805" i="1" spc="-10" dirty="0">
                <a:latin typeface="Times New Roman"/>
                <a:cs typeface="Times New Roman"/>
              </a:rPr>
              <a:t>x</a:t>
            </a:r>
            <a:r>
              <a:rPr sz="2805" dirty="0">
                <a:latin typeface="Times New Roman"/>
                <a:cs typeface="Times New Roman"/>
              </a:rPr>
              <a:t>(</a:t>
            </a:r>
            <a:r>
              <a:rPr sz="2805" i="1" spc="5" dirty="0">
                <a:latin typeface="Times New Roman"/>
                <a:cs typeface="Times New Roman"/>
              </a:rPr>
              <a:t>x</a:t>
            </a:r>
            <a:r>
              <a:rPr sz="2855" spc="-7" baseline="23391" dirty="0">
                <a:latin typeface="Times New Roman"/>
                <a:cs typeface="Times New Roman"/>
              </a:rPr>
              <a:t>6</a:t>
            </a:r>
            <a:r>
              <a:rPr sz="2805" spc="-5" dirty="0">
                <a:latin typeface="Times New Roman"/>
                <a:cs typeface="Times New Roman"/>
              </a:rPr>
              <a:t>+</a:t>
            </a:r>
            <a:r>
              <a:rPr sz="2805" i="1" spc="-10" dirty="0">
                <a:latin typeface="Times New Roman"/>
                <a:cs typeface="Times New Roman"/>
              </a:rPr>
              <a:t>x</a:t>
            </a:r>
            <a:r>
              <a:rPr sz="2855" baseline="23391" dirty="0">
                <a:latin typeface="Times New Roman"/>
                <a:cs typeface="Times New Roman"/>
              </a:rPr>
              <a:t>4</a:t>
            </a:r>
            <a:r>
              <a:rPr sz="2805" spc="-10" dirty="0">
                <a:latin typeface="Times New Roman"/>
                <a:cs typeface="Times New Roman"/>
              </a:rPr>
              <a:t>+</a:t>
            </a:r>
            <a:r>
              <a:rPr sz="2805" i="1" spc="-10" dirty="0">
                <a:latin typeface="Times New Roman"/>
                <a:cs typeface="Times New Roman"/>
              </a:rPr>
              <a:t>x</a:t>
            </a:r>
            <a:r>
              <a:rPr sz="2855" spc="-7" baseline="23391" dirty="0">
                <a:latin typeface="Times New Roman"/>
                <a:cs typeface="Times New Roman"/>
              </a:rPr>
              <a:t>2</a:t>
            </a:r>
            <a:r>
              <a:rPr sz="2805" spc="-5" dirty="0">
                <a:latin typeface="Times New Roman"/>
                <a:cs typeface="Times New Roman"/>
              </a:rPr>
              <a:t>+</a:t>
            </a:r>
            <a:r>
              <a:rPr sz="2805" i="1" spc="-10" dirty="0">
                <a:latin typeface="Times New Roman"/>
                <a:cs typeface="Times New Roman"/>
              </a:rPr>
              <a:t>x</a:t>
            </a:r>
            <a:r>
              <a:rPr sz="2805" spc="-5" dirty="0">
                <a:latin typeface="Times New Roman"/>
                <a:cs typeface="Times New Roman"/>
              </a:rPr>
              <a:t>+1)</a:t>
            </a:r>
            <a:r>
              <a:rPr sz="2805" dirty="0">
                <a:latin typeface="Times New Roman"/>
                <a:cs typeface="Times New Roman"/>
              </a:rPr>
              <a:t>= </a:t>
            </a:r>
            <a:r>
              <a:rPr sz="2805" i="1" spc="-10" dirty="0">
                <a:latin typeface="Times New Roman"/>
                <a:cs typeface="Times New Roman"/>
              </a:rPr>
              <a:t>x</a:t>
            </a:r>
            <a:r>
              <a:rPr sz="2855" spc="-7" baseline="23391" dirty="0">
                <a:latin typeface="Times New Roman"/>
                <a:cs typeface="Times New Roman"/>
              </a:rPr>
              <a:t>7</a:t>
            </a:r>
            <a:r>
              <a:rPr sz="2805" spc="-5" dirty="0">
                <a:latin typeface="Times New Roman"/>
                <a:cs typeface="Times New Roman"/>
              </a:rPr>
              <a:t>+</a:t>
            </a:r>
            <a:r>
              <a:rPr sz="2805" i="1" spc="-10" dirty="0">
                <a:latin typeface="Times New Roman"/>
                <a:cs typeface="Times New Roman"/>
              </a:rPr>
              <a:t>x</a:t>
            </a:r>
            <a:r>
              <a:rPr sz="2855" baseline="23391" dirty="0">
                <a:latin typeface="Times New Roman"/>
                <a:cs typeface="Times New Roman"/>
              </a:rPr>
              <a:t>5</a:t>
            </a:r>
            <a:r>
              <a:rPr sz="2805" spc="-10" dirty="0">
                <a:latin typeface="Times New Roman"/>
                <a:cs typeface="Times New Roman"/>
              </a:rPr>
              <a:t>+</a:t>
            </a:r>
            <a:r>
              <a:rPr sz="2805" i="1" spc="-5" dirty="0">
                <a:latin typeface="Times New Roman"/>
                <a:cs typeface="Times New Roman"/>
              </a:rPr>
              <a:t>x</a:t>
            </a:r>
            <a:r>
              <a:rPr sz="2855" spc="-7" baseline="23391" dirty="0">
                <a:latin typeface="Times New Roman"/>
                <a:cs typeface="Times New Roman"/>
              </a:rPr>
              <a:t>3</a:t>
            </a:r>
            <a:r>
              <a:rPr sz="2805" spc="-10" dirty="0">
                <a:latin typeface="Times New Roman"/>
                <a:cs typeface="Times New Roman"/>
              </a:rPr>
              <a:t>+</a:t>
            </a:r>
            <a:r>
              <a:rPr sz="2805" i="1" spc="-5" dirty="0">
                <a:latin typeface="Times New Roman"/>
                <a:cs typeface="Times New Roman"/>
              </a:rPr>
              <a:t>x</a:t>
            </a:r>
            <a:r>
              <a:rPr sz="2855" spc="-7" baseline="23391" dirty="0">
                <a:latin typeface="Times New Roman"/>
                <a:cs typeface="Times New Roman"/>
              </a:rPr>
              <a:t>2</a:t>
            </a:r>
            <a:r>
              <a:rPr sz="2805" spc="-5" dirty="0">
                <a:latin typeface="Times New Roman"/>
                <a:cs typeface="Times New Roman"/>
              </a:rPr>
              <a:t>+</a:t>
            </a:r>
            <a:r>
              <a:rPr sz="2805" i="1" dirty="0">
                <a:latin typeface="Times New Roman"/>
                <a:cs typeface="Times New Roman"/>
              </a:rPr>
              <a:t>x</a:t>
            </a:r>
            <a:endParaRPr sz="2805">
              <a:latin typeface="Times New Roman"/>
              <a:cs typeface="Times New Roman"/>
            </a:endParaRPr>
          </a:p>
          <a:p>
            <a:pPr marL="89069">
              <a:spcBef>
                <a:spcPts val="5"/>
              </a:spcBef>
            </a:pPr>
            <a:r>
              <a:rPr sz="2805" b="1" i="1" spc="-5" dirty="0">
                <a:latin typeface="Times New Roman"/>
                <a:cs typeface="Times New Roman"/>
              </a:rPr>
              <a:t>x</a:t>
            </a:r>
            <a:r>
              <a:rPr sz="2805" b="1" dirty="0">
                <a:latin typeface="Times New Roman"/>
                <a:cs typeface="Times New Roman"/>
              </a:rPr>
              <a:t>time(83)</a:t>
            </a:r>
            <a:r>
              <a:rPr sz="2805" b="1" spc="-5" dirty="0">
                <a:latin typeface="Times New Roman"/>
                <a:cs typeface="Times New Roman"/>
              </a:rPr>
              <a:t> </a:t>
            </a:r>
            <a:r>
              <a:rPr sz="2805" b="1" dirty="0">
                <a:latin typeface="Times New Roman"/>
                <a:cs typeface="Times New Roman"/>
              </a:rPr>
              <a:t>=</a:t>
            </a:r>
            <a:r>
              <a:rPr sz="2805" i="1" spc="-5" dirty="0">
                <a:latin typeface="Times New Roman"/>
                <a:cs typeface="Times New Roman"/>
              </a:rPr>
              <a:t>x</a:t>
            </a:r>
            <a:r>
              <a:rPr sz="2805" dirty="0">
                <a:latin typeface="Times New Roman"/>
                <a:cs typeface="Times New Roman"/>
              </a:rPr>
              <a:t>(</a:t>
            </a:r>
            <a:r>
              <a:rPr sz="2805" i="1" dirty="0">
                <a:latin typeface="Times New Roman"/>
                <a:cs typeface="Times New Roman"/>
              </a:rPr>
              <a:t>x</a:t>
            </a:r>
            <a:r>
              <a:rPr sz="2855" spc="-7" baseline="23391" dirty="0">
                <a:latin typeface="Times New Roman"/>
                <a:cs typeface="Times New Roman"/>
              </a:rPr>
              <a:t>7</a:t>
            </a:r>
            <a:r>
              <a:rPr sz="2805" spc="-5" dirty="0">
                <a:latin typeface="Times New Roman"/>
                <a:cs typeface="Times New Roman"/>
              </a:rPr>
              <a:t>+</a:t>
            </a:r>
            <a:r>
              <a:rPr sz="2805" i="1" spc="-10" dirty="0">
                <a:latin typeface="Times New Roman"/>
                <a:cs typeface="Times New Roman"/>
              </a:rPr>
              <a:t>x</a:t>
            </a:r>
            <a:r>
              <a:rPr sz="2805" spc="-5" dirty="0">
                <a:latin typeface="Times New Roman"/>
                <a:cs typeface="Times New Roman"/>
              </a:rPr>
              <a:t>+1)</a:t>
            </a:r>
            <a:r>
              <a:rPr sz="2805" dirty="0">
                <a:latin typeface="Times New Roman"/>
                <a:cs typeface="Times New Roman"/>
              </a:rPr>
              <a:t>= </a:t>
            </a:r>
            <a:r>
              <a:rPr sz="2805" i="1" spc="-10" dirty="0">
                <a:latin typeface="Times New Roman"/>
                <a:cs typeface="Times New Roman"/>
              </a:rPr>
              <a:t>x</a:t>
            </a:r>
            <a:r>
              <a:rPr sz="2855" spc="-7" baseline="23391" dirty="0">
                <a:latin typeface="Times New Roman"/>
                <a:cs typeface="Times New Roman"/>
              </a:rPr>
              <a:t>8</a:t>
            </a:r>
            <a:r>
              <a:rPr sz="2805" spc="-5" dirty="0">
                <a:latin typeface="Times New Roman"/>
                <a:cs typeface="Times New Roman"/>
              </a:rPr>
              <a:t>+</a:t>
            </a:r>
            <a:r>
              <a:rPr sz="2805" i="1" spc="-10" dirty="0">
                <a:latin typeface="Times New Roman"/>
                <a:cs typeface="Times New Roman"/>
              </a:rPr>
              <a:t>x</a:t>
            </a:r>
            <a:r>
              <a:rPr sz="2855" baseline="23391" dirty="0">
                <a:latin typeface="Times New Roman"/>
                <a:cs typeface="Times New Roman"/>
              </a:rPr>
              <a:t>7</a:t>
            </a:r>
            <a:r>
              <a:rPr sz="2805" spc="-10" dirty="0">
                <a:latin typeface="Times New Roman"/>
                <a:cs typeface="Times New Roman"/>
              </a:rPr>
              <a:t>+</a:t>
            </a:r>
            <a:r>
              <a:rPr sz="2805" i="1" dirty="0">
                <a:latin typeface="Times New Roman"/>
                <a:cs typeface="Times New Roman"/>
              </a:rPr>
              <a:t>x</a:t>
            </a:r>
            <a:r>
              <a:rPr sz="2805" i="1" spc="-10" dirty="0">
                <a:latin typeface="Times New Roman"/>
                <a:cs typeface="Times New Roman"/>
              </a:rPr>
              <a:t> </a:t>
            </a:r>
            <a:r>
              <a:rPr sz="2805" dirty="0">
                <a:latin typeface="Times New Roman"/>
                <a:cs typeface="Times New Roman"/>
              </a:rPr>
              <a:t>mod</a:t>
            </a:r>
            <a:r>
              <a:rPr sz="2805" spc="-5" dirty="0">
                <a:latin typeface="Times New Roman"/>
                <a:cs typeface="Times New Roman"/>
              </a:rPr>
              <a:t> </a:t>
            </a:r>
            <a:r>
              <a:rPr sz="2805" i="1" spc="-5" dirty="0">
                <a:latin typeface="Times New Roman"/>
                <a:cs typeface="Times New Roman"/>
              </a:rPr>
              <a:t>m</a:t>
            </a:r>
            <a:r>
              <a:rPr sz="2805" dirty="0">
                <a:latin typeface="Times New Roman"/>
                <a:cs typeface="Times New Roman"/>
              </a:rPr>
              <a:t>(</a:t>
            </a:r>
            <a:r>
              <a:rPr sz="2805" i="1" spc="-5" dirty="0">
                <a:latin typeface="Times New Roman"/>
                <a:cs typeface="Times New Roman"/>
              </a:rPr>
              <a:t>x</a:t>
            </a:r>
            <a:r>
              <a:rPr sz="2805" dirty="0">
                <a:latin typeface="Times New Roman"/>
                <a:cs typeface="Times New Roman"/>
              </a:rPr>
              <a:t>)</a:t>
            </a:r>
            <a:endParaRPr sz="2805">
              <a:latin typeface="Times New Roman"/>
              <a:cs typeface="Times New Roman"/>
            </a:endParaRPr>
          </a:p>
          <a:p>
            <a:pPr marR="921863" algn="ctr"/>
            <a:r>
              <a:rPr sz="2805" b="1" dirty="0">
                <a:latin typeface="Times New Roman"/>
                <a:cs typeface="Times New Roman"/>
              </a:rPr>
              <a:t>= </a:t>
            </a:r>
            <a:r>
              <a:rPr sz="2805" i="1" spc="5" dirty="0">
                <a:latin typeface="Times New Roman"/>
                <a:cs typeface="Times New Roman"/>
              </a:rPr>
              <a:t>x</a:t>
            </a:r>
            <a:r>
              <a:rPr sz="2855" spc="-7" baseline="23391" dirty="0">
                <a:latin typeface="Times New Roman"/>
                <a:cs typeface="Times New Roman"/>
              </a:rPr>
              <a:t>7</a:t>
            </a:r>
            <a:r>
              <a:rPr sz="2805" spc="-10" dirty="0">
                <a:latin typeface="Times New Roman"/>
                <a:cs typeface="Times New Roman"/>
              </a:rPr>
              <a:t>+</a:t>
            </a:r>
            <a:r>
              <a:rPr sz="2805" i="1" spc="-5" dirty="0">
                <a:latin typeface="Times New Roman"/>
                <a:cs typeface="Times New Roman"/>
              </a:rPr>
              <a:t>x</a:t>
            </a:r>
            <a:r>
              <a:rPr sz="2855" spc="-7" baseline="23391" dirty="0">
                <a:latin typeface="Times New Roman"/>
                <a:cs typeface="Times New Roman"/>
              </a:rPr>
              <a:t>4</a:t>
            </a:r>
            <a:r>
              <a:rPr sz="2805" spc="-10" dirty="0">
                <a:latin typeface="Times New Roman"/>
                <a:cs typeface="Times New Roman"/>
              </a:rPr>
              <a:t>+</a:t>
            </a:r>
            <a:r>
              <a:rPr sz="2805" i="1" spc="-5" dirty="0">
                <a:latin typeface="Times New Roman"/>
                <a:cs typeface="Times New Roman"/>
              </a:rPr>
              <a:t>x</a:t>
            </a:r>
            <a:r>
              <a:rPr sz="2855" spc="-7" baseline="23391" dirty="0">
                <a:latin typeface="Times New Roman"/>
                <a:cs typeface="Times New Roman"/>
              </a:rPr>
              <a:t>3</a:t>
            </a:r>
            <a:r>
              <a:rPr sz="2805" spc="-5" dirty="0">
                <a:latin typeface="Times New Roman"/>
                <a:cs typeface="Times New Roman"/>
              </a:rPr>
              <a:t>+</a:t>
            </a:r>
            <a:r>
              <a:rPr sz="2805" dirty="0">
                <a:latin typeface="Times New Roman"/>
                <a:cs typeface="Times New Roman"/>
              </a:rPr>
              <a:t>1</a:t>
            </a:r>
            <a:r>
              <a:rPr sz="2805" spc="-5" dirty="0">
                <a:latin typeface="Times New Roman"/>
                <a:cs typeface="Times New Roman"/>
              </a:rPr>
              <a:t> mo</a:t>
            </a:r>
            <a:r>
              <a:rPr sz="2805" dirty="0">
                <a:latin typeface="Times New Roman"/>
                <a:cs typeface="Times New Roman"/>
              </a:rPr>
              <a:t>d </a:t>
            </a:r>
            <a:r>
              <a:rPr sz="2805" i="1" spc="-5" dirty="0">
                <a:latin typeface="Times New Roman"/>
                <a:cs typeface="Times New Roman"/>
              </a:rPr>
              <a:t>m</a:t>
            </a:r>
            <a:r>
              <a:rPr sz="2805" dirty="0">
                <a:latin typeface="Times New Roman"/>
                <a:cs typeface="Times New Roman"/>
              </a:rPr>
              <a:t>(</a:t>
            </a:r>
            <a:r>
              <a:rPr sz="2805" i="1" spc="-5" dirty="0">
                <a:latin typeface="Times New Roman"/>
                <a:cs typeface="Times New Roman"/>
              </a:rPr>
              <a:t>x</a:t>
            </a:r>
            <a:r>
              <a:rPr sz="2805" dirty="0">
                <a:latin typeface="Times New Roman"/>
                <a:cs typeface="Times New Roman"/>
              </a:rPr>
              <a:t>)</a:t>
            </a:r>
            <a:endParaRPr sz="2805">
              <a:latin typeface="Times New Roman"/>
              <a:cs typeface="Times New Roman"/>
            </a:endParaRPr>
          </a:p>
          <a:p>
            <a:pPr marL="12724"/>
            <a:r>
              <a:rPr sz="2805" spc="316" dirty="0">
                <a:solidFill>
                  <a:srgbClr val="FF0000"/>
                </a:solidFill>
                <a:latin typeface="Lucida Sans Unicode"/>
                <a:cs typeface="Lucida Sans Unicode"/>
              </a:rPr>
              <a:t>•</a:t>
            </a:r>
            <a:r>
              <a:rPr sz="2805" b="1" spc="-5" dirty="0">
                <a:solidFill>
                  <a:srgbClr val="FF0000"/>
                </a:solidFill>
                <a:latin typeface="宋体"/>
                <a:cs typeface="宋体"/>
              </a:rPr>
              <a:t>若</a:t>
            </a:r>
            <a:r>
              <a:rPr sz="2805" b="1" i="1" spc="5" dirty="0">
                <a:solidFill>
                  <a:srgbClr val="FF0000"/>
                </a:solidFill>
                <a:latin typeface="Times New Roman"/>
                <a:cs typeface="Times New Roman"/>
              </a:rPr>
              <a:t>x</a:t>
            </a:r>
            <a:r>
              <a:rPr sz="2855" b="1" spc="-7" baseline="23391" dirty="0">
                <a:solidFill>
                  <a:srgbClr val="FF0000"/>
                </a:solidFill>
                <a:latin typeface="Times New Roman"/>
                <a:cs typeface="Times New Roman"/>
              </a:rPr>
              <a:t>7</a:t>
            </a:r>
            <a:r>
              <a:rPr sz="2805" b="1" dirty="0">
                <a:solidFill>
                  <a:srgbClr val="FF0000"/>
                </a:solidFill>
                <a:latin typeface="宋体"/>
                <a:cs typeface="宋体"/>
              </a:rPr>
              <a:t>的系数＝</a:t>
            </a:r>
            <a:r>
              <a:rPr sz="2805" b="1" dirty="0">
                <a:solidFill>
                  <a:srgbClr val="FF0000"/>
                </a:solidFill>
                <a:latin typeface="Times New Roman"/>
                <a:cs typeface="Times New Roman"/>
              </a:rPr>
              <a:t>0</a:t>
            </a:r>
            <a:r>
              <a:rPr sz="2805" b="1" dirty="0">
                <a:latin typeface="宋体"/>
                <a:cs typeface="宋体"/>
              </a:rPr>
              <a:t>，则为简单相乘：系数左移。</a:t>
            </a:r>
            <a:endParaRPr sz="2805">
              <a:latin typeface="宋体"/>
              <a:cs typeface="宋体"/>
            </a:endParaRPr>
          </a:p>
          <a:p>
            <a:pPr marL="12724">
              <a:spcBef>
                <a:spcPts val="5"/>
              </a:spcBef>
            </a:pPr>
            <a:r>
              <a:rPr sz="2805" spc="316" dirty="0">
                <a:solidFill>
                  <a:srgbClr val="3333CC"/>
                </a:solidFill>
                <a:latin typeface="Lucida Sans Unicode"/>
                <a:cs typeface="Lucida Sans Unicode"/>
              </a:rPr>
              <a:t>•</a:t>
            </a:r>
            <a:r>
              <a:rPr sz="2805" b="1" spc="-5" dirty="0">
                <a:solidFill>
                  <a:srgbClr val="3333CC"/>
                </a:solidFill>
                <a:latin typeface="宋体"/>
                <a:cs typeface="宋体"/>
              </a:rPr>
              <a:t>若</a:t>
            </a:r>
            <a:r>
              <a:rPr sz="2805" b="1" i="1" spc="5" dirty="0">
                <a:solidFill>
                  <a:srgbClr val="3333CC"/>
                </a:solidFill>
                <a:latin typeface="Times New Roman"/>
                <a:cs typeface="Times New Roman"/>
              </a:rPr>
              <a:t>x</a:t>
            </a:r>
            <a:r>
              <a:rPr sz="2855" b="1" spc="-7" baseline="23391" dirty="0">
                <a:solidFill>
                  <a:srgbClr val="3333CC"/>
                </a:solidFill>
                <a:latin typeface="Times New Roman"/>
                <a:cs typeface="Times New Roman"/>
              </a:rPr>
              <a:t>7</a:t>
            </a:r>
            <a:r>
              <a:rPr sz="2805" b="1" dirty="0">
                <a:solidFill>
                  <a:srgbClr val="3333CC"/>
                </a:solidFill>
                <a:latin typeface="宋体"/>
                <a:cs typeface="宋体"/>
              </a:rPr>
              <a:t>的系数＝</a:t>
            </a:r>
            <a:r>
              <a:rPr sz="2805" b="1" dirty="0">
                <a:solidFill>
                  <a:srgbClr val="3333CC"/>
                </a:solidFill>
                <a:latin typeface="Times New Roman"/>
                <a:cs typeface="Times New Roman"/>
              </a:rPr>
              <a:t>1</a:t>
            </a:r>
            <a:r>
              <a:rPr sz="2805" b="1" dirty="0">
                <a:latin typeface="宋体"/>
                <a:cs typeface="宋体"/>
              </a:rPr>
              <a:t>，则乘后取</a:t>
            </a:r>
            <a:r>
              <a:rPr sz="2805" b="1" spc="-10" dirty="0">
                <a:latin typeface="宋体"/>
                <a:cs typeface="宋体"/>
              </a:rPr>
              <a:t>模</a:t>
            </a:r>
            <a:r>
              <a:rPr sz="2805" i="1" dirty="0">
                <a:latin typeface="Times New Roman"/>
                <a:cs typeface="Times New Roman"/>
              </a:rPr>
              <a:t>m</a:t>
            </a:r>
            <a:r>
              <a:rPr sz="2805" spc="5" dirty="0">
                <a:latin typeface="Times New Roman"/>
                <a:cs typeface="Times New Roman"/>
              </a:rPr>
              <a:t>(</a:t>
            </a:r>
            <a:r>
              <a:rPr sz="2805" i="1" spc="-5" dirty="0">
                <a:latin typeface="Times New Roman"/>
                <a:cs typeface="Times New Roman"/>
              </a:rPr>
              <a:t>x</a:t>
            </a:r>
            <a:r>
              <a:rPr sz="2805" dirty="0">
                <a:latin typeface="Times New Roman"/>
                <a:cs typeface="Times New Roman"/>
              </a:rPr>
              <a:t>)</a:t>
            </a:r>
            <a:r>
              <a:rPr sz="2805" b="1" spc="-5" dirty="0">
                <a:latin typeface="宋体"/>
                <a:cs typeface="宋体"/>
              </a:rPr>
              <a:t>，</a:t>
            </a:r>
            <a:r>
              <a:rPr sz="2805" b="1" dirty="0">
                <a:latin typeface="宋体"/>
                <a:cs typeface="宋体"/>
              </a:rPr>
              <a:t>即乘后减去</a:t>
            </a:r>
            <a:endParaRPr sz="2805">
              <a:latin typeface="宋体"/>
              <a:cs typeface="宋体"/>
            </a:endParaRPr>
          </a:p>
          <a:p>
            <a:pPr marL="368364">
              <a:lnSpc>
                <a:spcPts val="3356"/>
              </a:lnSpc>
            </a:pPr>
            <a:r>
              <a:rPr sz="2805" i="1" dirty="0">
                <a:latin typeface="Times New Roman"/>
                <a:cs typeface="Times New Roman"/>
              </a:rPr>
              <a:t>x</a:t>
            </a:r>
            <a:r>
              <a:rPr sz="2855" spc="-7" baseline="23391" dirty="0">
                <a:latin typeface="Times New Roman"/>
                <a:cs typeface="Times New Roman"/>
              </a:rPr>
              <a:t>8</a:t>
            </a:r>
            <a:r>
              <a:rPr sz="2805" spc="-5" dirty="0">
                <a:latin typeface="Times New Roman"/>
                <a:cs typeface="Times New Roman"/>
              </a:rPr>
              <a:t>+</a:t>
            </a:r>
            <a:r>
              <a:rPr sz="2805" i="1" spc="-10" dirty="0">
                <a:latin typeface="Times New Roman"/>
                <a:cs typeface="Times New Roman"/>
              </a:rPr>
              <a:t>x</a:t>
            </a:r>
            <a:r>
              <a:rPr sz="2855" baseline="23391" dirty="0">
                <a:latin typeface="Times New Roman"/>
                <a:cs typeface="Times New Roman"/>
              </a:rPr>
              <a:t>4</a:t>
            </a:r>
            <a:r>
              <a:rPr sz="2805" spc="-10" dirty="0">
                <a:latin typeface="Times New Roman"/>
                <a:cs typeface="Times New Roman"/>
              </a:rPr>
              <a:t>+</a:t>
            </a:r>
            <a:r>
              <a:rPr sz="2805" i="1" spc="-5" dirty="0">
                <a:latin typeface="Times New Roman"/>
                <a:cs typeface="Times New Roman"/>
              </a:rPr>
              <a:t>x</a:t>
            </a:r>
            <a:r>
              <a:rPr sz="2855" spc="-7" baseline="23391" dirty="0">
                <a:latin typeface="Times New Roman"/>
                <a:cs typeface="Times New Roman"/>
              </a:rPr>
              <a:t>3</a:t>
            </a:r>
            <a:r>
              <a:rPr sz="2805" spc="-10" dirty="0">
                <a:latin typeface="Times New Roman"/>
                <a:cs typeface="Times New Roman"/>
              </a:rPr>
              <a:t>+</a:t>
            </a:r>
            <a:r>
              <a:rPr sz="2805" i="1" spc="-10" dirty="0">
                <a:latin typeface="Times New Roman"/>
                <a:cs typeface="Times New Roman"/>
              </a:rPr>
              <a:t>x</a:t>
            </a:r>
            <a:r>
              <a:rPr sz="2805" spc="-5" dirty="0">
                <a:latin typeface="Times New Roman"/>
                <a:cs typeface="Times New Roman"/>
              </a:rPr>
              <a:t>+</a:t>
            </a:r>
            <a:r>
              <a:rPr sz="2805" dirty="0">
                <a:latin typeface="Times New Roman"/>
                <a:cs typeface="Times New Roman"/>
              </a:rPr>
              <a:t>1</a:t>
            </a:r>
            <a:r>
              <a:rPr sz="2805" spc="-5" dirty="0">
                <a:latin typeface="Times New Roman"/>
                <a:cs typeface="Times New Roman"/>
              </a:rPr>
              <a:t> </a:t>
            </a:r>
            <a:r>
              <a:rPr sz="2805" b="1" spc="-10" dirty="0">
                <a:latin typeface="宋体"/>
                <a:cs typeface="宋体"/>
              </a:rPr>
              <a:t>。</a:t>
            </a:r>
            <a:endParaRPr sz="2805">
              <a:latin typeface="宋体"/>
              <a:cs typeface="宋体"/>
            </a:endParaRPr>
          </a:p>
        </p:txBody>
      </p:sp>
      <p:sp>
        <p:nvSpPr>
          <p:cNvPr id="4" name="object 4"/>
          <p:cNvSpPr txBox="1">
            <a:spLocks noGrp="1"/>
          </p:cNvSpPr>
          <p:nvPr>
            <p:ph type="sldNum" sz="quarter" idx="4294967295"/>
          </p:nvPr>
        </p:nvSpPr>
        <p:spPr>
          <a:xfrm>
            <a:off x="4241" y="1"/>
            <a:ext cx="0" cy="647530"/>
          </a:xfrm>
          <a:prstGeom prst="rect">
            <a:avLst/>
          </a:prstGeom>
        </p:spPr>
        <p:txBody>
          <a:bodyPr vert="horz" wrap="square" lIns="0" tIns="0" rIns="0" bIns="0" rtlCol="0">
            <a:spAutoFit/>
          </a:bodyPr>
          <a:lstStyle/>
          <a:p>
            <a:pPr marL="25448"/>
            <a:fld id="{81D60167-4931-47E6-BA6A-407CBD079E47}" type="slidenum">
              <a:rPr spc="-5" dirty="0"/>
              <a:pPr marL="25448"/>
              <a:t>127</a:t>
            </a:fld>
            <a:endParaRPr spc="-5" dirty="0"/>
          </a:p>
        </p:txBody>
      </p:sp>
      <p:sp>
        <p:nvSpPr>
          <p:cNvPr id="3" name="object 3"/>
          <p:cNvSpPr txBox="1">
            <a:spLocks noGrp="1"/>
          </p:cNvSpPr>
          <p:nvPr>
            <p:ph type="title"/>
          </p:nvPr>
        </p:nvSpPr>
        <p:spPr>
          <a:xfrm>
            <a:off x="3027239" y="839092"/>
            <a:ext cx="3089917" cy="590999"/>
          </a:xfrm>
          <a:prstGeom prst="rect">
            <a:avLst/>
          </a:prstGeom>
        </p:spPr>
        <p:txBody>
          <a:bodyPr vert="horz" wrap="square" lIns="0" tIns="0" rIns="0" bIns="0" numCol="1" rtlCol="0" anchor="ctr" anchorCtr="0" compatLnSpc="1">
            <a:prstTxWarp prst="textNoShape">
              <a:avLst/>
            </a:prstTxWarp>
            <a:spAutoFit/>
          </a:bodyPr>
          <a:lstStyle/>
          <a:p>
            <a:pPr marL="12724">
              <a:lnSpc>
                <a:spcPts val="4574"/>
              </a:lnSpc>
            </a:pPr>
            <a:r>
              <a:rPr spc="-5" dirty="0" err="1"/>
              <a:t>数学基础</a:t>
            </a:r>
            <a:endParaRPr spc="-5" dirty="0"/>
          </a:p>
        </p:txBody>
      </p:sp>
    </p:spTree>
    <p:extLst>
      <p:ext uri="{BB962C8B-B14F-4D97-AF65-F5344CB8AC3E}">
        <p14:creationId xmlns:p14="http://schemas.microsoft.com/office/powerpoint/2010/main" val="3122748057"/>
      </p:ext>
    </p:extLst>
  </p:cSld>
  <p:clrMapOvr>
    <a:masterClrMapping/>
  </p:clrMapOvr>
  <p:transition>
    <p:wedg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114497" y="1448117"/>
            <a:ext cx="8915400" cy="2224968"/>
          </a:xfrm>
          <a:prstGeom prst="rect">
            <a:avLst/>
          </a:prstGeom>
        </p:spPr>
        <p:txBody>
          <a:bodyPr vert="horz" wrap="square" lIns="0" tIns="0" rIns="0" bIns="0" numCol="1" rtlCol="0" anchor="t" anchorCtr="0" compatLnSpc="1">
            <a:prstTxWarp prst="textNoShape">
              <a:avLst/>
            </a:prstTxWarp>
            <a:spAutoFit/>
          </a:bodyPr>
          <a:lstStyle/>
          <a:p>
            <a:pPr marL="290746">
              <a:lnSpc>
                <a:spcPts val="4023"/>
              </a:lnSpc>
            </a:pPr>
            <a:r>
              <a:rPr spc="-5" dirty="0"/>
              <a:t>3</a:t>
            </a:r>
            <a:r>
              <a:rPr sz="3356" i="1" spc="-170" dirty="0">
                <a:latin typeface="宋体"/>
                <a:cs typeface="宋体"/>
              </a:rPr>
              <a:t>、</a:t>
            </a:r>
            <a:r>
              <a:rPr sz="3356" i="1" spc="-882" dirty="0">
                <a:latin typeface="宋体"/>
                <a:cs typeface="宋体"/>
              </a:rPr>
              <a:t> </a:t>
            </a:r>
            <a:r>
              <a:rPr spc="-5" dirty="0"/>
              <a:t>AES</a:t>
            </a:r>
            <a:r>
              <a:rPr spc="-5" dirty="0">
                <a:latin typeface="宋体"/>
                <a:cs typeface="宋体"/>
              </a:rPr>
              <a:t>的字表示与运算</a:t>
            </a:r>
            <a:endParaRPr sz="3356" dirty="0">
              <a:latin typeface="宋体"/>
              <a:cs typeface="宋体"/>
            </a:endParaRPr>
          </a:p>
          <a:p>
            <a:pPr marL="290746">
              <a:lnSpc>
                <a:spcPts val="3360"/>
              </a:lnSpc>
            </a:pPr>
            <a:r>
              <a:rPr sz="2805" spc="316" dirty="0">
                <a:latin typeface="Lucida Sans Unicode"/>
                <a:cs typeface="Lucida Sans Unicode"/>
              </a:rPr>
              <a:t>·</a:t>
            </a:r>
            <a:r>
              <a:rPr sz="2805" spc="-5" dirty="0"/>
              <a:t>AE</a:t>
            </a:r>
            <a:r>
              <a:rPr sz="2805" dirty="0"/>
              <a:t>S</a:t>
            </a:r>
            <a:r>
              <a:rPr sz="2805" dirty="0">
                <a:latin typeface="宋体"/>
                <a:cs typeface="宋体"/>
              </a:rPr>
              <a:t>数据处理的单位是字节和字</a:t>
            </a:r>
          </a:p>
          <a:p>
            <a:pPr marL="748815">
              <a:lnSpc>
                <a:spcPts val="2880"/>
              </a:lnSpc>
              <a:spcBef>
                <a:spcPts val="5"/>
              </a:spcBef>
            </a:pPr>
            <a:r>
              <a:rPr sz="2405" spc="266" dirty="0">
                <a:solidFill>
                  <a:srgbClr val="FF0000"/>
                </a:solidFill>
                <a:latin typeface="Lucida Sans Unicode"/>
                <a:cs typeface="Lucida Sans Unicode"/>
              </a:rPr>
              <a:t>•</a:t>
            </a:r>
            <a:r>
              <a:rPr sz="2405" dirty="0">
                <a:solidFill>
                  <a:srgbClr val="FF0000"/>
                </a:solidFill>
                <a:latin typeface="宋体"/>
                <a:cs typeface="宋体"/>
              </a:rPr>
              <a:t>一个字</a:t>
            </a:r>
            <a:r>
              <a:rPr sz="2405" spc="-10" dirty="0">
                <a:solidFill>
                  <a:srgbClr val="FF0000"/>
                </a:solidFill>
                <a:latin typeface="宋体"/>
                <a:cs typeface="宋体"/>
              </a:rPr>
              <a:t>＝</a:t>
            </a:r>
            <a:r>
              <a:rPr sz="2405" dirty="0">
                <a:solidFill>
                  <a:srgbClr val="FF0000"/>
                </a:solidFill>
              </a:rPr>
              <a:t>4</a:t>
            </a:r>
            <a:r>
              <a:rPr sz="2405" dirty="0">
                <a:solidFill>
                  <a:srgbClr val="FF0000"/>
                </a:solidFill>
                <a:latin typeface="宋体"/>
                <a:cs typeface="宋体"/>
              </a:rPr>
              <a:t>个字</a:t>
            </a:r>
            <a:r>
              <a:rPr sz="2405" spc="-5" dirty="0">
                <a:solidFill>
                  <a:srgbClr val="FF0000"/>
                </a:solidFill>
                <a:latin typeface="宋体"/>
                <a:cs typeface="宋体"/>
              </a:rPr>
              <a:t>节</a:t>
            </a:r>
            <a:r>
              <a:rPr sz="2405" dirty="0">
                <a:solidFill>
                  <a:srgbClr val="FF0000"/>
                </a:solidFill>
              </a:rPr>
              <a:t>=3</a:t>
            </a:r>
            <a:r>
              <a:rPr sz="2405" spc="-5" dirty="0">
                <a:solidFill>
                  <a:srgbClr val="FF0000"/>
                </a:solidFill>
              </a:rPr>
              <a:t>2</a:t>
            </a:r>
            <a:r>
              <a:rPr sz="2405" dirty="0">
                <a:solidFill>
                  <a:srgbClr val="FF0000"/>
                </a:solidFill>
                <a:latin typeface="宋体"/>
                <a:cs typeface="宋体"/>
              </a:rPr>
              <a:t>比特</a:t>
            </a:r>
            <a:endParaRPr sz="2405" dirty="0">
              <a:latin typeface="宋体"/>
              <a:cs typeface="宋体"/>
            </a:endParaRPr>
          </a:p>
          <a:p>
            <a:pPr marL="748179">
              <a:lnSpc>
                <a:spcPts val="2880"/>
              </a:lnSpc>
            </a:pPr>
            <a:r>
              <a:rPr sz="2405" spc="266" dirty="0">
                <a:solidFill>
                  <a:srgbClr val="FF0000"/>
                </a:solidFill>
                <a:latin typeface="Lucida Sans Unicode"/>
                <a:cs typeface="Lucida Sans Unicode"/>
              </a:rPr>
              <a:t>•</a:t>
            </a:r>
            <a:r>
              <a:rPr sz="2405" dirty="0">
                <a:solidFill>
                  <a:srgbClr val="FF0000"/>
                </a:solidFill>
                <a:latin typeface="宋体"/>
                <a:cs typeface="宋体"/>
              </a:rPr>
              <a:t>一个字可表示为系数取</a:t>
            </a:r>
            <a:r>
              <a:rPr sz="2405" spc="-10" dirty="0">
                <a:solidFill>
                  <a:srgbClr val="FF0000"/>
                </a:solidFill>
                <a:latin typeface="宋体"/>
                <a:cs typeface="宋体"/>
              </a:rPr>
              <a:t>自</a:t>
            </a:r>
            <a:r>
              <a:rPr sz="2405" spc="-5" dirty="0">
                <a:solidFill>
                  <a:srgbClr val="FF0000"/>
                </a:solidFill>
              </a:rPr>
              <a:t>GF(</a:t>
            </a:r>
            <a:r>
              <a:rPr sz="2405" dirty="0">
                <a:solidFill>
                  <a:srgbClr val="FF0000"/>
                </a:solidFill>
              </a:rPr>
              <a:t>2</a:t>
            </a:r>
            <a:r>
              <a:rPr sz="2405" baseline="24305" dirty="0">
                <a:solidFill>
                  <a:srgbClr val="FF0000"/>
                </a:solidFill>
              </a:rPr>
              <a:t>8</a:t>
            </a:r>
            <a:r>
              <a:rPr sz="2405" spc="-5" dirty="0">
                <a:solidFill>
                  <a:srgbClr val="FF0000"/>
                </a:solidFill>
              </a:rPr>
              <a:t>)</a:t>
            </a:r>
            <a:r>
              <a:rPr sz="2405" dirty="0">
                <a:solidFill>
                  <a:srgbClr val="FF0000"/>
                </a:solidFill>
                <a:latin typeface="宋体"/>
                <a:cs typeface="宋体"/>
              </a:rPr>
              <a:t>上的次数低</a:t>
            </a:r>
            <a:r>
              <a:rPr sz="2405" spc="-10" dirty="0">
                <a:solidFill>
                  <a:srgbClr val="FF0000"/>
                </a:solidFill>
                <a:latin typeface="宋体"/>
                <a:cs typeface="宋体"/>
              </a:rPr>
              <a:t>于</a:t>
            </a:r>
            <a:r>
              <a:rPr sz="2405" dirty="0">
                <a:solidFill>
                  <a:srgbClr val="FF0000"/>
                </a:solidFill>
              </a:rPr>
              <a:t>4</a:t>
            </a:r>
            <a:r>
              <a:rPr sz="2405" dirty="0">
                <a:solidFill>
                  <a:srgbClr val="FF0000"/>
                </a:solidFill>
                <a:latin typeface="宋体"/>
                <a:cs typeface="宋体"/>
              </a:rPr>
              <a:t>次的多项</a:t>
            </a:r>
            <a:endParaRPr sz="2405" dirty="0">
              <a:latin typeface="宋体"/>
              <a:cs typeface="宋体"/>
            </a:endParaRPr>
          </a:p>
          <a:p>
            <a:pPr marL="748179">
              <a:lnSpc>
                <a:spcPts val="2740"/>
              </a:lnSpc>
              <a:spcBef>
                <a:spcPts val="155"/>
              </a:spcBef>
            </a:pPr>
            <a:r>
              <a:rPr sz="2405" spc="-10" dirty="0">
                <a:solidFill>
                  <a:srgbClr val="FF0000"/>
                </a:solidFill>
                <a:latin typeface="宋体"/>
                <a:cs typeface="宋体"/>
              </a:rPr>
              <a:t>式</a:t>
            </a:r>
            <a:endParaRPr sz="2405" dirty="0">
              <a:latin typeface="宋体"/>
              <a:cs typeface="宋体"/>
            </a:endParaRPr>
          </a:p>
        </p:txBody>
      </p:sp>
      <p:sp>
        <p:nvSpPr>
          <p:cNvPr id="3" name="object 3"/>
          <p:cNvSpPr txBox="1"/>
          <p:nvPr/>
        </p:nvSpPr>
        <p:spPr>
          <a:xfrm>
            <a:off x="529238" y="3572159"/>
            <a:ext cx="3018665" cy="432458"/>
          </a:xfrm>
          <a:prstGeom prst="rect">
            <a:avLst/>
          </a:prstGeom>
        </p:spPr>
        <p:txBody>
          <a:bodyPr vert="horz" wrap="square" lIns="0" tIns="0" rIns="0" bIns="0" rtlCol="0">
            <a:spAutoFit/>
          </a:bodyPr>
          <a:lstStyle/>
          <a:p>
            <a:pPr marL="12724"/>
            <a:r>
              <a:rPr sz="2805" b="1" dirty="0">
                <a:latin typeface="宋体"/>
                <a:cs typeface="宋体"/>
              </a:rPr>
              <a:t>例</a:t>
            </a:r>
            <a:r>
              <a:rPr sz="2805" b="1" spc="-10" dirty="0">
                <a:latin typeface="宋体"/>
                <a:cs typeface="宋体"/>
              </a:rPr>
              <a:t>：</a:t>
            </a:r>
            <a:r>
              <a:rPr sz="2805" b="1" spc="-817" dirty="0">
                <a:latin typeface="宋体"/>
                <a:cs typeface="宋体"/>
              </a:rPr>
              <a:t> </a:t>
            </a:r>
            <a:r>
              <a:rPr sz="2405" b="1" dirty="0">
                <a:latin typeface="宋体"/>
                <a:cs typeface="宋体"/>
              </a:rPr>
              <a:t>字：</a:t>
            </a:r>
            <a:r>
              <a:rPr sz="2405" dirty="0">
                <a:latin typeface="Times New Roman"/>
                <a:cs typeface="Times New Roman"/>
              </a:rPr>
              <a:t>57 83 4A D1</a:t>
            </a:r>
            <a:endParaRPr sz="2405">
              <a:latin typeface="Times New Roman"/>
              <a:cs typeface="Times New Roman"/>
            </a:endParaRPr>
          </a:p>
        </p:txBody>
      </p:sp>
      <p:sp>
        <p:nvSpPr>
          <p:cNvPr id="4" name="object 4"/>
          <p:cNvSpPr txBox="1"/>
          <p:nvPr/>
        </p:nvSpPr>
        <p:spPr>
          <a:xfrm>
            <a:off x="4437966" y="3625354"/>
            <a:ext cx="2509086" cy="370788"/>
          </a:xfrm>
          <a:prstGeom prst="rect">
            <a:avLst/>
          </a:prstGeom>
        </p:spPr>
        <p:txBody>
          <a:bodyPr vert="horz" wrap="square" lIns="0" tIns="0" rIns="0" bIns="0" rtlCol="0">
            <a:spAutoFit/>
          </a:bodyPr>
          <a:lstStyle/>
          <a:p>
            <a:pPr marL="12724"/>
            <a:r>
              <a:rPr sz="2405" dirty="0">
                <a:latin typeface="Times New Roman"/>
                <a:cs typeface="Times New Roman"/>
              </a:rPr>
              <a:t>5</a:t>
            </a:r>
            <a:r>
              <a:rPr sz="2405" spc="5" dirty="0">
                <a:latin typeface="Times New Roman"/>
                <a:cs typeface="Times New Roman"/>
              </a:rPr>
              <a:t>7</a:t>
            </a:r>
            <a:r>
              <a:rPr sz="2405" i="1" spc="-5" dirty="0">
                <a:latin typeface="Times New Roman"/>
                <a:cs typeface="Times New Roman"/>
              </a:rPr>
              <a:t>x</a:t>
            </a:r>
            <a:r>
              <a:rPr sz="2405" spc="-7" baseline="24305" dirty="0">
                <a:latin typeface="Times New Roman"/>
                <a:cs typeface="Times New Roman"/>
              </a:rPr>
              <a:t>3</a:t>
            </a:r>
            <a:r>
              <a:rPr sz="2405" dirty="0">
                <a:latin typeface="Times New Roman"/>
                <a:cs typeface="Times New Roman"/>
              </a:rPr>
              <a:t>+8</a:t>
            </a:r>
            <a:r>
              <a:rPr sz="2405" spc="-10" dirty="0">
                <a:latin typeface="Times New Roman"/>
                <a:cs typeface="Times New Roman"/>
              </a:rPr>
              <a:t>3</a:t>
            </a:r>
            <a:r>
              <a:rPr sz="2405" i="1" spc="-5" dirty="0">
                <a:latin typeface="Times New Roman"/>
                <a:cs typeface="Times New Roman"/>
              </a:rPr>
              <a:t>x</a:t>
            </a:r>
            <a:r>
              <a:rPr sz="2405" spc="-7" baseline="24305" dirty="0">
                <a:latin typeface="Times New Roman"/>
                <a:cs typeface="Times New Roman"/>
              </a:rPr>
              <a:t>2</a:t>
            </a:r>
            <a:r>
              <a:rPr sz="2405" dirty="0">
                <a:latin typeface="Times New Roman"/>
                <a:cs typeface="Times New Roman"/>
              </a:rPr>
              <a:t>+4A</a:t>
            </a:r>
            <a:r>
              <a:rPr sz="2405" i="1" spc="-5" dirty="0">
                <a:latin typeface="Times New Roman"/>
                <a:cs typeface="Times New Roman"/>
              </a:rPr>
              <a:t>x</a:t>
            </a:r>
            <a:r>
              <a:rPr sz="2405" dirty="0">
                <a:latin typeface="Times New Roman"/>
                <a:cs typeface="Times New Roman"/>
              </a:rPr>
              <a:t>+D1</a:t>
            </a:r>
            <a:endParaRPr sz="2405">
              <a:latin typeface="Times New Roman"/>
              <a:cs typeface="Times New Roman"/>
            </a:endParaRPr>
          </a:p>
        </p:txBody>
      </p:sp>
      <p:sp>
        <p:nvSpPr>
          <p:cNvPr id="5" name="object 5"/>
          <p:cNvSpPr txBox="1"/>
          <p:nvPr/>
        </p:nvSpPr>
        <p:spPr>
          <a:xfrm>
            <a:off x="986176" y="3986331"/>
            <a:ext cx="7372032" cy="2293592"/>
          </a:xfrm>
          <a:prstGeom prst="rect">
            <a:avLst/>
          </a:prstGeom>
        </p:spPr>
        <p:txBody>
          <a:bodyPr vert="horz" wrap="square" lIns="0" tIns="0" rIns="0" bIns="0" rtlCol="0">
            <a:spAutoFit/>
          </a:bodyPr>
          <a:lstStyle/>
          <a:p>
            <a:pPr marL="13360"/>
            <a:r>
              <a:rPr sz="2405" spc="266" dirty="0">
                <a:solidFill>
                  <a:srgbClr val="3333CC"/>
                </a:solidFill>
                <a:latin typeface="Lucida Sans Unicode"/>
                <a:cs typeface="Lucida Sans Unicode"/>
              </a:rPr>
              <a:t>•</a:t>
            </a:r>
            <a:r>
              <a:rPr sz="2405" b="1" dirty="0">
                <a:solidFill>
                  <a:srgbClr val="3333CC"/>
                </a:solidFill>
                <a:latin typeface="宋体"/>
                <a:cs typeface="宋体"/>
              </a:rPr>
              <a:t>字加法：</a:t>
            </a:r>
            <a:r>
              <a:rPr sz="2405" b="1" dirty="0">
                <a:latin typeface="宋体"/>
                <a:cs typeface="宋体"/>
              </a:rPr>
              <a:t>两多项式系数按位</a:t>
            </a:r>
            <a:r>
              <a:rPr sz="2405" b="1" spc="-5" dirty="0">
                <a:latin typeface="宋体"/>
                <a:cs typeface="宋体"/>
              </a:rPr>
              <a:t>模</a:t>
            </a:r>
            <a:r>
              <a:rPr sz="2405" b="1" dirty="0">
                <a:latin typeface="Times New Roman"/>
                <a:cs typeface="Times New Roman"/>
              </a:rPr>
              <a:t>2</a:t>
            </a:r>
            <a:r>
              <a:rPr sz="2405" b="1" spc="-10" dirty="0">
                <a:latin typeface="宋体"/>
                <a:cs typeface="宋体"/>
              </a:rPr>
              <a:t>加</a:t>
            </a:r>
            <a:endParaRPr sz="2405" dirty="0">
              <a:latin typeface="宋体"/>
              <a:cs typeface="宋体"/>
            </a:endParaRPr>
          </a:p>
          <a:p>
            <a:pPr marL="13360">
              <a:lnSpc>
                <a:spcPts val="2880"/>
              </a:lnSpc>
            </a:pPr>
            <a:r>
              <a:rPr sz="2405" b="1" dirty="0">
                <a:latin typeface="宋体"/>
                <a:cs typeface="宋体"/>
              </a:rPr>
              <a:t>如</a:t>
            </a:r>
            <a:r>
              <a:rPr sz="2405" b="1" spc="-10" dirty="0">
                <a:latin typeface="宋体"/>
                <a:cs typeface="宋体"/>
              </a:rPr>
              <a:t>：</a:t>
            </a:r>
            <a:r>
              <a:rPr sz="2405" b="1" spc="-601" dirty="0">
                <a:latin typeface="宋体"/>
                <a:cs typeface="宋体"/>
              </a:rPr>
              <a:t> </a:t>
            </a:r>
            <a:r>
              <a:rPr sz="2405" spc="-5" dirty="0">
                <a:latin typeface="Times New Roman"/>
                <a:cs typeface="Times New Roman"/>
              </a:rPr>
              <a:t>(</a:t>
            </a:r>
            <a:r>
              <a:rPr sz="2405" dirty="0">
                <a:latin typeface="Times New Roman"/>
                <a:cs typeface="Times New Roman"/>
              </a:rPr>
              <a:t>57</a:t>
            </a:r>
            <a:r>
              <a:rPr sz="2405" i="1" dirty="0">
                <a:latin typeface="Times New Roman"/>
                <a:cs typeface="Times New Roman"/>
              </a:rPr>
              <a:t>x</a:t>
            </a:r>
            <a:r>
              <a:rPr sz="2405" spc="-7" baseline="24305" dirty="0">
                <a:latin typeface="Times New Roman"/>
                <a:cs typeface="Times New Roman"/>
              </a:rPr>
              <a:t>3</a:t>
            </a:r>
            <a:r>
              <a:rPr sz="2405" dirty="0">
                <a:latin typeface="Times New Roman"/>
                <a:cs typeface="Times New Roman"/>
              </a:rPr>
              <a:t>+8</a:t>
            </a:r>
            <a:r>
              <a:rPr sz="2405" spc="-10" dirty="0">
                <a:latin typeface="Times New Roman"/>
                <a:cs typeface="Times New Roman"/>
              </a:rPr>
              <a:t>3</a:t>
            </a:r>
            <a:r>
              <a:rPr sz="2405" i="1" spc="-5" dirty="0">
                <a:latin typeface="Times New Roman"/>
                <a:cs typeface="Times New Roman"/>
              </a:rPr>
              <a:t>x</a:t>
            </a:r>
            <a:r>
              <a:rPr sz="2405" spc="-7" baseline="24305" dirty="0">
                <a:latin typeface="Times New Roman"/>
                <a:cs typeface="Times New Roman"/>
              </a:rPr>
              <a:t>2</a:t>
            </a:r>
            <a:r>
              <a:rPr sz="2405" dirty="0">
                <a:latin typeface="Times New Roman"/>
                <a:cs typeface="Times New Roman"/>
              </a:rPr>
              <a:t>+4A</a:t>
            </a:r>
            <a:r>
              <a:rPr sz="2405" i="1" spc="-5" dirty="0">
                <a:latin typeface="Times New Roman"/>
                <a:cs typeface="Times New Roman"/>
              </a:rPr>
              <a:t>x</a:t>
            </a:r>
            <a:r>
              <a:rPr sz="2405" dirty="0">
                <a:latin typeface="Times New Roman"/>
                <a:cs typeface="Times New Roman"/>
              </a:rPr>
              <a:t>+D1)+(A</a:t>
            </a:r>
            <a:r>
              <a:rPr sz="2405" i="1" spc="-5" dirty="0">
                <a:latin typeface="Times New Roman"/>
                <a:cs typeface="Times New Roman"/>
              </a:rPr>
              <a:t>x</a:t>
            </a:r>
            <a:r>
              <a:rPr sz="2405" spc="-7" baseline="24305" dirty="0">
                <a:latin typeface="Times New Roman"/>
                <a:cs typeface="Times New Roman"/>
              </a:rPr>
              <a:t>3</a:t>
            </a:r>
            <a:r>
              <a:rPr sz="2405" dirty="0">
                <a:latin typeface="Times New Roman"/>
                <a:cs typeface="Times New Roman"/>
              </a:rPr>
              <a:t>+B</a:t>
            </a:r>
            <a:r>
              <a:rPr sz="2405" spc="-10" dirty="0">
                <a:latin typeface="Times New Roman"/>
                <a:cs typeface="Times New Roman"/>
              </a:rPr>
              <a:t>3</a:t>
            </a:r>
            <a:r>
              <a:rPr sz="2405" i="1" spc="-5" dirty="0">
                <a:latin typeface="Times New Roman"/>
                <a:cs typeface="Times New Roman"/>
              </a:rPr>
              <a:t>x</a:t>
            </a:r>
            <a:r>
              <a:rPr sz="2405" spc="-7" baseline="24305" dirty="0">
                <a:latin typeface="Times New Roman"/>
                <a:cs typeface="Times New Roman"/>
              </a:rPr>
              <a:t>2</a:t>
            </a:r>
            <a:r>
              <a:rPr sz="2405" dirty="0">
                <a:latin typeface="Times New Roman"/>
                <a:cs typeface="Times New Roman"/>
              </a:rPr>
              <a:t>+E</a:t>
            </a:r>
            <a:r>
              <a:rPr sz="2405" spc="-5" dirty="0">
                <a:latin typeface="Times New Roman"/>
                <a:cs typeface="Times New Roman"/>
              </a:rPr>
              <a:t>F</a:t>
            </a:r>
            <a:r>
              <a:rPr sz="2405" b="1" dirty="0">
                <a:latin typeface="Times New Roman"/>
                <a:cs typeface="Times New Roman"/>
              </a:rPr>
              <a:t>)</a:t>
            </a:r>
            <a:endParaRPr sz="2405" dirty="0">
              <a:latin typeface="Times New Roman"/>
              <a:cs typeface="Times New Roman"/>
            </a:endParaRPr>
          </a:p>
          <a:p>
            <a:pPr marL="700463">
              <a:lnSpc>
                <a:spcPts val="2880"/>
              </a:lnSpc>
            </a:pPr>
            <a:r>
              <a:rPr sz="2405" dirty="0">
                <a:latin typeface="Times New Roman"/>
                <a:cs typeface="Times New Roman"/>
              </a:rPr>
              <a:t>= 5D</a:t>
            </a:r>
            <a:r>
              <a:rPr sz="2405" i="1" spc="-5" dirty="0">
                <a:latin typeface="Times New Roman"/>
                <a:cs typeface="Times New Roman"/>
              </a:rPr>
              <a:t>x</a:t>
            </a:r>
            <a:r>
              <a:rPr sz="2405" spc="-7" baseline="24305" dirty="0">
                <a:latin typeface="Times New Roman"/>
                <a:cs typeface="Times New Roman"/>
              </a:rPr>
              <a:t>3</a:t>
            </a:r>
            <a:r>
              <a:rPr sz="2405" dirty="0">
                <a:latin typeface="Times New Roman"/>
                <a:cs typeface="Times New Roman"/>
              </a:rPr>
              <a:t>+3</a:t>
            </a:r>
            <a:r>
              <a:rPr sz="2405" spc="-10" dirty="0">
                <a:latin typeface="Times New Roman"/>
                <a:cs typeface="Times New Roman"/>
              </a:rPr>
              <a:t>0</a:t>
            </a:r>
            <a:r>
              <a:rPr sz="2405" i="1" spc="-5" dirty="0">
                <a:latin typeface="Times New Roman"/>
                <a:cs typeface="Times New Roman"/>
              </a:rPr>
              <a:t>x</a:t>
            </a:r>
            <a:r>
              <a:rPr sz="2405" spc="-7" baseline="24305" dirty="0">
                <a:latin typeface="Times New Roman"/>
                <a:cs typeface="Times New Roman"/>
              </a:rPr>
              <a:t>2</a:t>
            </a:r>
            <a:r>
              <a:rPr sz="2405" dirty="0">
                <a:latin typeface="Times New Roman"/>
                <a:cs typeface="Times New Roman"/>
              </a:rPr>
              <a:t>+4A</a:t>
            </a:r>
            <a:r>
              <a:rPr sz="2405" i="1" spc="-5" dirty="0">
                <a:latin typeface="Times New Roman"/>
                <a:cs typeface="Times New Roman"/>
              </a:rPr>
              <a:t>x</a:t>
            </a:r>
            <a:r>
              <a:rPr sz="2405" dirty="0">
                <a:latin typeface="Times New Roman"/>
                <a:cs typeface="Times New Roman"/>
              </a:rPr>
              <a:t>+3F</a:t>
            </a:r>
          </a:p>
          <a:p>
            <a:pPr marL="13360">
              <a:lnSpc>
                <a:spcPts val="2880"/>
              </a:lnSpc>
            </a:pPr>
            <a:r>
              <a:rPr sz="2405" spc="266" dirty="0">
                <a:latin typeface="Lucida Sans Unicode"/>
                <a:cs typeface="Lucida Sans Unicode"/>
              </a:rPr>
              <a:t>•</a:t>
            </a:r>
            <a:r>
              <a:rPr sz="2405" b="1" dirty="0">
                <a:latin typeface="宋体"/>
                <a:cs typeface="宋体"/>
              </a:rPr>
              <a:t>字乘法：</a:t>
            </a:r>
            <a:r>
              <a:rPr sz="2405" b="1" spc="-10" dirty="0">
                <a:solidFill>
                  <a:srgbClr val="FF0000"/>
                </a:solidFill>
                <a:latin typeface="宋体"/>
                <a:cs typeface="宋体"/>
              </a:rPr>
              <a:t>设</a:t>
            </a:r>
            <a:r>
              <a:rPr sz="2405" b="1" i="1" dirty="0">
                <a:solidFill>
                  <a:srgbClr val="FF0000"/>
                </a:solidFill>
                <a:latin typeface="Times New Roman"/>
                <a:cs typeface="Times New Roman"/>
              </a:rPr>
              <a:t>a</a:t>
            </a:r>
            <a:r>
              <a:rPr sz="2405" b="1" dirty="0">
                <a:solidFill>
                  <a:srgbClr val="FF0000"/>
                </a:solidFill>
                <a:latin typeface="宋体"/>
                <a:cs typeface="宋体"/>
              </a:rPr>
              <a:t>和</a:t>
            </a:r>
            <a:r>
              <a:rPr sz="2405" b="1" i="1" dirty="0">
                <a:solidFill>
                  <a:srgbClr val="FF0000"/>
                </a:solidFill>
                <a:latin typeface="Times New Roman"/>
                <a:cs typeface="Times New Roman"/>
              </a:rPr>
              <a:t>c</a:t>
            </a:r>
            <a:r>
              <a:rPr sz="2405" b="1" dirty="0">
                <a:solidFill>
                  <a:srgbClr val="FF0000"/>
                </a:solidFill>
                <a:latin typeface="宋体"/>
                <a:cs typeface="宋体"/>
              </a:rPr>
              <a:t>是两个字</a:t>
            </a:r>
            <a:r>
              <a:rPr sz="2405" b="1" spc="-10" dirty="0">
                <a:solidFill>
                  <a:srgbClr val="FF0000"/>
                </a:solidFill>
                <a:latin typeface="宋体"/>
                <a:cs typeface="宋体"/>
              </a:rPr>
              <a:t>，</a:t>
            </a:r>
            <a:r>
              <a:rPr sz="2405" b="1" i="1" dirty="0">
                <a:solidFill>
                  <a:srgbClr val="FF0000"/>
                </a:solidFill>
                <a:latin typeface="Times New Roman"/>
                <a:cs typeface="Times New Roman"/>
              </a:rPr>
              <a:t>a</a:t>
            </a:r>
            <a:r>
              <a:rPr sz="2405" b="1" spc="-5" dirty="0">
                <a:solidFill>
                  <a:srgbClr val="FF0000"/>
                </a:solidFill>
                <a:latin typeface="Times New Roman"/>
                <a:cs typeface="Times New Roman"/>
              </a:rPr>
              <a:t>(</a:t>
            </a:r>
            <a:r>
              <a:rPr sz="2405" b="1" i="1" dirty="0">
                <a:solidFill>
                  <a:srgbClr val="FF0000"/>
                </a:solidFill>
                <a:latin typeface="Times New Roman"/>
                <a:cs typeface="Times New Roman"/>
              </a:rPr>
              <a:t>x</a:t>
            </a:r>
            <a:r>
              <a:rPr sz="2405" b="1" spc="-5" dirty="0">
                <a:solidFill>
                  <a:srgbClr val="FF0000"/>
                </a:solidFill>
                <a:latin typeface="Times New Roman"/>
                <a:cs typeface="Times New Roman"/>
              </a:rPr>
              <a:t>)</a:t>
            </a:r>
            <a:r>
              <a:rPr sz="2405" b="1" spc="-10" dirty="0">
                <a:solidFill>
                  <a:srgbClr val="FF0000"/>
                </a:solidFill>
                <a:latin typeface="宋体"/>
                <a:cs typeface="宋体"/>
              </a:rPr>
              <a:t>和</a:t>
            </a:r>
            <a:r>
              <a:rPr sz="2405" b="1" i="1" dirty="0">
                <a:solidFill>
                  <a:srgbClr val="FF0000"/>
                </a:solidFill>
                <a:latin typeface="Times New Roman"/>
                <a:cs typeface="Times New Roman"/>
              </a:rPr>
              <a:t>c</a:t>
            </a:r>
            <a:r>
              <a:rPr sz="2405" b="1" dirty="0">
                <a:solidFill>
                  <a:srgbClr val="FF0000"/>
                </a:solidFill>
                <a:latin typeface="Times New Roman"/>
                <a:cs typeface="Times New Roman"/>
              </a:rPr>
              <a:t>(</a:t>
            </a:r>
            <a:r>
              <a:rPr sz="2405" b="1" i="1" dirty="0">
                <a:solidFill>
                  <a:srgbClr val="FF0000"/>
                </a:solidFill>
                <a:latin typeface="Times New Roman"/>
                <a:cs typeface="Times New Roman"/>
              </a:rPr>
              <a:t>x</a:t>
            </a:r>
            <a:r>
              <a:rPr sz="2405" b="1" spc="-5" dirty="0">
                <a:solidFill>
                  <a:srgbClr val="FF0000"/>
                </a:solidFill>
                <a:latin typeface="Times New Roman"/>
                <a:cs typeface="Times New Roman"/>
              </a:rPr>
              <a:t>)</a:t>
            </a:r>
            <a:r>
              <a:rPr sz="2405" b="1" dirty="0">
                <a:solidFill>
                  <a:srgbClr val="FF0000"/>
                </a:solidFill>
                <a:latin typeface="宋体"/>
                <a:cs typeface="宋体"/>
              </a:rPr>
              <a:t>是其字多项式，</a:t>
            </a:r>
            <a:endParaRPr sz="2405" dirty="0">
              <a:latin typeface="宋体"/>
              <a:cs typeface="宋体"/>
            </a:endParaRPr>
          </a:p>
          <a:p>
            <a:pPr marL="12724">
              <a:lnSpc>
                <a:spcPts val="2880"/>
              </a:lnSpc>
            </a:pPr>
            <a:r>
              <a:rPr sz="2405" b="1" dirty="0">
                <a:solidFill>
                  <a:srgbClr val="FF0000"/>
                </a:solidFill>
                <a:latin typeface="Times New Roman"/>
                <a:cs typeface="Times New Roman"/>
              </a:rPr>
              <a:t>AES</a:t>
            </a:r>
            <a:r>
              <a:rPr sz="2405" b="1" dirty="0">
                <a:solidFill>
                  <a:srgbClr val="FF0000"/>
                </a:solidFill>
                <a:latin typeface="宋体"/>
                <a:cs typeface="宋体"/>
              </a:rPr>
              <a:t>定</a:t>
            </a:r>
            <a:r>
              <a:rPr sz="2405" b="1" spc="-5" dirty="0">
                <a:solidFill>
                  <a:srgbClr val="FF0000"/>
                </a:solidFill>
                <a:latin typeface="宋体"/>
                <a:cs typeface="宋体"/>
              </a:rPr>
              <a:t>义</a:t>
            </a:r>
            <a:r>
              <a:rPr sz="2405" b="1" i="1" dirty="0">
                <a:solidFill>
                  <a:srgbClr val="FF0000"/>
                </a:solidFill>
                <a:latin typeface="Times New Roman"/>
                <a:cs typeface="Times New Roman"/>
              </a:rPr>
              <a:t>a</a:t>
            </a:r>
            <a:r>
              <a:rPr sz="2405" b="1" spc="-10" dirty="0">
                <a:solidFill>
                  <a:srgbClr val="FF0000"/>
                </a:solidFill>
                <a:latin typeface="宋体"/>
                <a:cs typeface="宋体"/>
              </a:rPr>
              <a:t>和</a:t>
            </a:r>
            <a:r>
              <a:rPr sz="2405" b="1" i="1" dirty="0">
                <a:solidFill>
                  <a:srgbClr val="FF0000"/>
                </a:solidFill>
                <a:latin typeface="Times New Roman"/>
                <a:cs typeface="Times New Roman"/>
              </a:rPr>
              <a:t>c</a:t>
            </a:r>
            <a:r>
              <a:rPr sz="2405" b="1" dirty="0">
                <a:solidFill>
                  <a:srgbClr val="FF0000"/>
                </a:solidFill>
                <a:latin typeface="宋体"/>
                <a:cs typeface="宋体"/>
              </a:rPr>
              <a:t>的乘</a:t>
            </a:r>
            <a:r>
              <a:rPr sz="2405" b="1" spc="-5" dirty="0">
                <a:solidFill>
                  <a:srgbClr val="FF0000"/>
                </a:solidFill>
                <a:latin typeface="宋体"/>
                <a:cs typeface="宋体"/>
              </a:rPr>
              <a:t>积</a:t>
            </a:r>
            <a:r>
              <a:rPr sz="2405" b="1" i="1" dirty="0">
                <a:solidFill>
                  <a:srgbClr val="FF0000"/>
                </a:solidFill>
                <a:latin typeface="Times New Roman"/>
                <a:cs typeface="Times New Roman"/>
              </a:rPr>
              <a:t>b</a:t>
            </a:r>
            <a:r>
              <a:rPr sz="2405" b="1" spc="-10" dirty="0">
                <a:solidFill>
                  <a:srgbClr val="FF0000"/>
                </a:solidFill>
                <a:latin typeface="宋体"/>
                <a:cs typeface="宋体"/>
              </a:rPr>
              <a:t>为</a:t>
            </a:r>
            <a:endParaRPr sz="2405" dirty="0">
              <a:latin typeface="宋体"/>
              <a:cs typeface="宋体"/>
            </a:endParaRPr>
          </a:p>
          <a:p>
            <a:pPr marL="2325335"/>
            <a:r>
              <a:rPr sz="2805" i="1" dirty="0">
                <a:solidFill>
                  <a:srgbClr val="3333CC"/>
                </a:solidFill>
                <a:latin typeface="Times New Roman"/>
                <a:cs typeface="Times New Roman"/>
              </a:rPr>
              <a:t>b</a:t>
            </a:r>
            <a:r>
              <a:rPr sz="2805" dirty="0">
                <a:solidFill>
                  <a:srgbClr val="3333CC"/>
                </a:solidFill>
                <a:latin typeface="Times New Roman"/>
                <a:cs typeface="Times New Roman"/>
              </a:rPr>
              <a:t>(</a:t>
            </a:r>
            <a:r>
              <a:rPr sz="2805" i="1" spc="-5" dirty="0">
                <a:solidFill>
                  <a:srgbClr val="3333CC"/>
                </a:solidFill>
                <a:latin typeface="Times New Roman"/>
                <a:cs typeface="Times New Roman"/>
              </a:rPr>
              <a:t>x</a:t>
            </a:r>
            <a:r>
              <a:rPr sz="2805" spc="-5" dirty="0">
                <a:solidFill>
                  <a:srgbClr val="3333CC"/>
                </a:solidFill>
                <a:latin typeface="Times New Roman"/>
                <a:cs typeface="Times New Roman"/>
              </a:rPr>
              <a:t>)</a:t>
            </a:r>
            <a:r>
              <a:rPr sz="2805" i="1" spc="-5" dirty="0">
                <a:solidFill>
                  <a:srgbClr val="3333CC"/>
                </a:solidFill>
                <a:latin typeface="Times New Roman"/>
                <a:cs typeface="Times New Roman"/>
              </a:rPr>
              <a:t>=</a:t>
            </a:r>
            <a:r>
              <a:rPr sz="2805" i="1" dirty="0">
                <a:solidFill>
                  <a:srgbClr val="3333CC"/>
                </a:solidFill>
                <a:latin typeface="Times New Roman"/>
                <a:cs typeface="Times New Roman"/>
              </a:rPr>
              <a:t>a</a:t>
            </a:r>
            <a:r>
              <a:rPr sz="2805" spc="-5" dirty="0">
                <a:solidFill>
                  <a:srgbClr val="3333CC"/>
                </a:solidFill>
                <a:latin typeface="Times New Roman"/>
                <a:cs typeface="Times New Roman"/>
              </a:rPr>
              <a:t>(</a:t>
            </a:r>
            <a:r>
              <a:rPr sz="2805" i="1" spc="-10" dirty="0">
                <a:solidFill>
                  <a:srgbClr val="3333CC"/>
                </a:solidFill>
                <a:latin typeface="Times New Roman"/>
                <a:cs typeface="Times New Roman"/>
              </a:rPr>
              <a:t>x</a:t>
            </a:r>
            <a:r>
              <a:rPr sz="2805" dirty="0">
                <a:solidFill>
                  <a:srgbClr val="3333CC"/>
                </a:solidFill>
                <a:latin typeface="Times New Roman"/>
                <a:cs typeface="Times New Roman"/>
              </a:rPr>
              <a:t>)</a:t>
            </a:r>
            <a:r>
              <a:rPr sz="2805" i="1" spc="-5" dirty="0">
                <a:solidFill>
                  <a:srgbClr val="3333CC"/>
                </a:solidFill>
                <a:latin typeface="Times New Roman"/>
                <a:cs typeface="Times New Roman"/>
              </a:rPr>
              <a:t>c</a:t>
            </a:r>
            <a:r>
              <a:rPr sz="2805" dirty="0">
                <a:solidFill>
                  <a:srgbClr val="3333CC"/>
                </a:solidFill>
                <a:latin typeface="Times New Roman"/>
                <a:cs typeface="Times New Roman"/>
              </a:rPr>
              <a:t>(</a:t>
            </a:r>
            <a:r>
              <a:rPr sz="2805" i="1" spc="-5" dirty="0">
                <a:solidFill>
                  <a:srgbClr val="3333CC"/>
                </a:solidFill>
                <a:latin typeface="Times New Roman"/>
                <a:cs typeface="Times New Roman"/>
              </a:rPr>
              <a:t>x</a:t>
            </a:r>
            <a:r>
              <a:rPr sz="2805" dirty="0">
                <a:solidFill>
                  <a:srgbClr val="3333CC"/>
                </a:solidFill>
                <a:latin typeface="Times New Roman"/>
                <a:cs typeface="Times New Roman"/>
              </a:rPr>
              <a:t>)</a:t>
            </a:r>
            <a:r>
              <a:rPr sz="2805" spc="-5" dirty="0">
                <a:solidFill>
                  <a:srgbClr val="3333CC"/>
                </a:solidFill>
                <a:latin typeface="Times New Roman"/>
                <a:cs typeface="Times New Roman"/>
              </a:rPr>
              <a:t> mo</a:t>
            </a:r>
            <a:r>
              <a:rPr sz="2805" dirty="0">
                <a:solidFill>
                  <a:srgbClr val="3333CC"/>
                </a:solidFill>
                <a:latin typeface="Times New Roman"/>
                <a:cs typeface="Times New Roman"/>
              </a:rPr>
              <a:t>d</a:t>
            </a:r>
            <a:r>
              <a:rPr sz="2805" spc="-5" dirty="0">
                <a:solidFill>
                  <a:srgbClr val="3333CC"/>
                </a:solidFill>
                <a:latin typeface="Times New Roman"/>
                <a:cs typeface="Times New Roman"/>
              </a:rPr>
              <a:t> </a:t>
            </a:r>
            <a:r>
              <a:rPr sz="2805" i="1" spc="5" dirty="0">
                <a:solidFill>
                  <a:srgbClr val="3333CC"/>
                </a:solidFill>
                <a:latin typeface="Times New Roman"/>
                <a:cs typeface="Times New Roman"/>
              </a:rPr>
              <a:t>x</a:t>
            </a:r>
            <a:r>
              <a:rPr sz="2855" spc="-7" baseline="23391" dirty="0">
                <a:solidFill>
                  <a:srgbClr val="3333CC"/>
                </a:solidFill>
                <a:latin typeface="Times New Roman"/>
                <a:cs typeface="Times New Roman"/>
              </a:rPr>
              <a:t>4</a:t>
            </a:r>
            <a:r>
              <a:rPr sz="2805" spc="-10" dirty="0">
                <a:solidFill>
                  <a:srgbClr val="3333CC"/>
                </a:solidFill>
                <a:latin typeface="Times New Roman"/>
                <a:cs typeface="Times New Roman"/>
              </a:rPr>
              <a:t>+1</a:t>
            </a:r>
            <a:endParaRPr sz="2805" dirty="0">
              <a:latin typeface="Times New Roman"/>
              <a:cs typeface="Times New Roman"/>
            </a:endParaRPr>
          </a:p>
        </p:txBody>
      </p:sp>
      <p:sp>
        <p:nvSpPr>
          <p:cNvPr id="6" name="object 6"/>
          <p:cNvSpPr txBox="1">
            <a:spLocks noGrp="1"/>
          </p:cNvSpPr>
          <p:nvPr>
            <p:ph type="title"/>
          </p:nvPr>
        </p:nvSpPr>
        <p:spPr>
          <a:xfrm>
            <a:off x="3027239" y="818228"/>
            <a:ext cx="3089917" cy="551305"/>
          </a:xfrm>
          <a:prstGeom prst="rect">
            <a:avLst/>
          </a:prstGeom>
        </p:spPr>
        <p:txBody>
          <a:bodyPr vert="horz" wrap="square" lIns="0" tIns="0" rIns="0" bIns="0" numCol="1" rtlCol="0" anchor="ctr" anchorCtr="0" compatLnSpc="1">
            <a:prstTxWarp prst="textNoShape">
              <a:avLst/>
            </a:prstTxWarp>
            <a:spAutoFit/>
          </a:bodyPr>
          <a:lstStyle/>
          <a:p>
            <a:pPr marL="12724">
              <a:lnSpc>
                <a:spcPts val="4574"/>
              </a:lnSpc>
            </a:pPr>
            <a:r>
              <a:rPr spc="-5" dirty="0" err="1" smtClean="0"/>
              <a:t>数学基础</a:t>
            </a:r>
            <a:endParaRPr spc="-5" dirty="0"/>
          </a:p>
        </p:txBody>
      </p:sp>
      <p:sp>
        <p:nvSpPr>
          <p:cNvPr id="7" name="object 7"/>
          <p:cNvSpPr/>
          <p:nvPr/>
        </p:nvSpPr>
        <p:spPr>
          <a:xfrm>
            <a:off x="3707191" y="3751669"/>
            <a:ext cx="577650" cy="76341"/>
          </a:xfrm>
          <a:custGeom>
            <a:avLst/>
            <a:gdLst/>
            <a:ahLst/>
            <a:cxnLst/>
            <a:rect l="l" t="t" r="r" b="b"/>
            <a:pathLst>
              <a:path w="576579" h="76200">
                <a:moveTo>
                  <a:pt x="76200" y="28193"/>
                </a:moveTo>
                <a:lnTo>
                  <a:pt x="76200" y="0"/>
                </a:lnTo>
                <a:lnTo>
                  <a:pt x="0" y="38100"/>
                </a:lnTo>
                <a:lnTo>
                  <a:pt x="63246" y="69723"/>
                </a:lnTo>
                <a:lnTo>
                  <a:pt x="63246" y="28193"/>
                </a:lnTo>
                <a:lnTo>
                  <a:pt x="76200" y="28193"/>
                </a:lnTo>
                <a:close/>
              </a:path>
              <a:path w="576579" h="76200">
                <a:moveTo>
                  <a:pt x="512825" y="47243"/>
                </a:moveTo>
                <a:lnTo>
                  <a:pt x="512825" y="28193"/>
                </a:lnTo>
                <a:lnTo>
                  <a:pt x="63246" y="28193"/>
                </a:lnTo>
                <a:lnTo>
                  <a:pt x="63246" y="47243"/>
                </a:lnTo>
                <a:lnTo>
                  <a:pt x="512825" y="47243"/>
                </a:lnTo>
                <a:close/>
              </a:path>
              <a:path w="576579" h="76200">
                <a:moveTo>
                  <a:pt x="76200" y="76200"/>
                </a:moveTo>
                <a:lnTo>
                  <a:pt x="76200" y="47243"/>
                </a:lnTo>
                <a:lnTo>
                  <a:pt x="63246" y="47243"/>
                </a:lnTo>
                <a:lnTo>
                  <a:pt x="63246" y="69723"/>
                </a:lnTo>
                <a:lnTo>
                  <a:pt x="76200" y="76200"/>
                </a:lnTo>
                <a:close/>
              </a:path>
              <a:path w="576579" h="76200">
                <a:moveTo>
                  <a:pt x="576072" y="38100"/>
                </a:moveTo>
                <a:lnTo>
                  <a:pt x="499872" y="0"/>
                </a:lnTo>
                <a:lnTo>
                  <a:pt x="499872" y="28193"/>
                </a:lnTo>
                <a:lnTo>
                  <a:pt x="512825" y="28193"/>
                </a:lnTo>
                <a:lnTo>
                  <a:pt x="512825" y="69723"/>
                </a:lnTo>
                <a:lnTo>
                  <a:pt x="576072" y="38100"/>
                </a:lnTo>
                <a:close/>
              </a:path>
              <a:path w="576579" h="76200">
                <a:moveTo>
                  <a:pt x="512825" y="69723"/>
                </a:moveTo>
                <a:lnTo>
                  <a:pt x="512825" y="47243"/>
                </a:lnTo>
                <a:lnTo>
                  <a:pt x="499872" y="47243"/>
                </a:lnTo>
                <a:lnTo>
                  <a:pt x="499872" y="76200"/>
                </a:lnTo>
                <a:lnTo>
                  <a:pt x="512825" y="69723"/>
                </a:lnTo>
                <a:close/>
              </a:path>
            </a:pathLst>
          </a:custGeom>
          <a:solidFill>
            <a:srgbClr val="000000"/>
          </a:solidFill>
        </p:spPr>
        <p:txBody>
          <a:bodyPr wrap="square" lIns="0" tIns="0" rIns="0" bIns="0" rtlCol="0"/>
          <a:lstStyle/>
          <a:p>
            <a:endParaRPr sz="1403"/>
          </a:p>
        </p:txBody>
      </p:sp>
      <p:sp>
        <p:nvSpPr>
          <p:cNvPr id="8" name="object 8"/>
          <p:cNvSpPr txBox="1">
            <a:spLocks noGrp="1"/>
          </p:cNvSpPr>
          <p:nvPr>
            <p:ph type="sldNum" sz="quarter" idx="4294967295"/>
          </p:nvPr>
        </p:nvSpPr>
        <p:spPr>
          <a:xfrm>
            <a:off x="4241" y="1"/>
            <a:ext cx="0" cy="647530"/>
          </a:xfrm>
          <a:prstGeom prst="rect">
            <a:avLst/>
          </a:prstGeom>
        </p:spPr>
        <p:txBody>
          <a:bodyPr vert="horz" wrap="square" lIns="0" tIns="0" rIns="0" bIns="0" rtlCol="0">
            <a:spAutoFit/>
          </a:bodyPr>
          <a:lstStyle/>
          <a:p>
            <a:pPr marL="25448"/>
            <a:fld id="{81D60167-4931-47E6-BA6A-407CBD079E47}" type="slidenum">
              <a:rPr spc="-5" dirty="0"/>
              <a:pPr marL="25448"/>
              <a:t>128</a:t>
            </a:fld>
            <a:endParaRPr spc="-5" dirty="0"/>
          </a:p>
        </p:txBody>
      </p:sp>
    </p:spTree>
    <p:extLst>
      <p:ext uri="{BB962C8B-B14F-4D97-AF65-F5344CB8AC3E}">
        <p14:creationId xmlns:p14="http://schemas.microsoft.com/office/powerpoint/2010/main" val="459269784"/>
      </p:ext>
    </p:extLst>
  </p:cSld>
  <p:clrMapOvr>
    <a:masterClrMapping/>
  </p:clrMapOvr>
  <p:transition>
    <p:wedg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9238" y="1550023"/>
            <a:ext cx="4391537" cy="1121229"/>
          </a:xfrm>
          <a:prstGeom prst="rect">
            <a:avLst/>
          </a:prstGeom>
        </p:spPr>
        <p:txBody>
          <a:bodyPr vert="horz" wrap="square" lIns="0" tIns="0" rIns="0" bIns="0" rtlCol="0">
            <a:spAutoFit/>
          </a:bodyPr>
          <a:lstStyle/>
          <a:p>
            <a:pPr marL="12724"/>
            <a:r>
              <a:rPr sz="3206" b="1" spc="-5" dirty="0">
                <a:latin typeface="Times New Roman"/>
                <a:cs typeface="Times New Roman"/>
              </a:rPr>
              <a:t>3</a:t>
            </a:r>
            <a:r>
              <a:rPr sz="3356" b="1" i="1" spc="-170" dirty="0">
                <a:latin typeface="宋体"/>
                <a:cs typeface="宋体"/>
              </a:rPr>
              <a:t>、</a:t>
            </a:r>
            <a:r>
              <a:rPr sz="3356" b="1" i="1" spc="-882" dirty="0">
                <a:latin typeface="宋体"/>
                <a:cs typeface="宋体"/>
              </a:rPr>
              <a:t> </a:t>
            </a:r>
            <a:r>
              <a:rPr sz="3206" b="1" spc="-5" dirty="0">
                <a:latin typeface="Times New Roman"/>
                <a:cs typeface="Times New Roman"/>
              </a:rPr>
              <a:t>AES</a:t>
            </a:r>
            <a:r>
              <a:rPr sz="3206" b="1" spc="-5" dirty="0">
                <a:latin typeface="宋体"/>
                <a:cs typeface="宋体"/>
              </a:rPr>
              <a:t>的字表示与运算</a:t>
            </a:r>
            <a:endParaRPr sz="3206" dirty="0">
              <a:latin typeface="宋体"/>
              <a:cs typeface="宋体"/>
            </a:endParaRPr>
          </a:p>
          <a:p>
            <a:pPr marL="12724">
              <a:lnSpc>
                <a:spcPts val="3341"/>
              </a:lnSpc>
              <a:spcBef>
                <a:spcPts val="1368"/>
              </a:spcBef>
            </a:pPr>
            <a:r>
              <a:rPr sz="2805" spc="316" dirty="0">
                <a:latin typeface="Lucida Sans Unicode"/>
                <a:cs typeface="Lucida Sans Unicode"/>
              </a:rPr>
              <a:t>·</a:t>
            </a:r>
            <a:r>
              <a:rPr sz="2805" b="1" dirty="0">
                <a:latin typeface="宋体"/>
                <a:cs typeface="宋体"/>
              </a:rPr>
              <a:t>字乘法：</a:t>
            </a:r>
            <a:endParaRPr sz="2805" dirty="0">
              <a:latin typeface="宋体"/>
              <a:cs typeface="宋体"/>
            </a:endParaRPr>
          </a:p>
        </p:txBody>
      </p:sp>
      <p:sp>
        <p:nvSpPr>
          <p:cNvPr id="7" name="object 7"/>
          <p:cNvSpPr txBox="1">
            <a:spLocks noGrp="1"/>
          </p:cNvSpPr>
          <p:nvPr>
            <p:ph type="sldNum" sz="quarter" idx="4294967295"/>
          </p:nvPr>
        </p:nvSpPr>
        <p:spPr>
          <a:xfrm>
            <a:off x="4241" y="1"/>
            <a:ext cx="0" cy="647530"/>
          </a:xfrm>
          <a:prstGeom prst="rect">
            <a:avLst/>
          </a:prstGeom>
        </p:spPr>
        <p:txBody>
          <a:bodyPr vert="horz" wrap="square" lIns="0" tIns="0" rIns="0" bIns="0" rtlCol="0">
            <a:spAutoFit/>
          </a:bodyPr>
          <a:lstStyle/>
          <a:p>
            <a:pPr marL="25448"/>
            <a:fld id="{81D60167-4931-47E6-BA6A-407CBD079E47}" type="slidenum">
              <a:rPr spc="-5" dirty="0"/>
              <a:pPr marL="25448"/>
              <a:t>129</a:t>
            </a:fld>
            <a:endParaRPr spc="-5" dirty="0"/>
          </a:p>
        </p:txBody>
      </p:sp>
      <p:sp>
        <p:nvSpPr>
          <p:cNvPr id="3" name="object 3"/>
          <p:cNvSpPr txBox="1"/>
          <p:nvPr/>
        </p:nvSpPr>
        <p:spPr>
          <a:xfrm>
            <a:off x="708565" y="2621642"/>
            <a:ext cx="382343" cy="423978"/>
          </a:xfrm>
          <a:prstGeom prst="rect">
            <a:avLst/>
          </a:prstGeom>
        </p:spPr>
        <p:txBody>
          <a:bodyPr vert="horz" wrap="square" lIns="0" tIns="0" rIns="0" bIns="0" rtlCol="0">
            <a:spAutoFit/>
          </a:bodyPr>
          <a:lstStyle/>
          <a:p>
            <a:pPr marL="12724">
              <a:lnSpc>
                <a:spcPts val="3301"/>
              </a:lnSpc>
            </a:pPr>
            <a:r>
              <a:rPr sz="2805" b="1" spc="-10" dirty="0">
                <a:latin typeface="宋体"/>
                <a:cs typeface="宋体"/>
              </a:rPr>
              <a:t>设</a:t>
            </a:r>
            <a:endParaRPr sz="2805">
              <a:latin typeface="宋体"/>
              <a:cs typeface="宋体"/>
            </a:endParaRPr>
          </a:p>
        </p:txBody>
      </p:sp>
      <p:sp>
        <p:nvSpPr>
          <p:cNvPr id="4" name="object 4"/>
          <p:cNvSpPr txBox="1"/>
          <p:nvPr/>
        </p:nvSpPr>
        <p:spPr>
          <a:xfrm>
            <a:off x="2577476" y="2631937"/>
            <a:ext cx="3993925" cy="886196"/>
          </a:xfrm>
          <a:prstGeom prst="rect">
            <a:avLst/>
          </a:prstGeom>
        </p:spPr>
        <p:txBody>
          <a:bodyPr vert="horz" wrap="square" lIns="0" tIns="0" rIns="0" bIns="0" rtlCol="0">
            <a:spAutoFit/>
          </a:bodyPr>
          <a:lstStyle/>
          <a:p>
            <a:pPr marL="12724" marR="5090" indent="44534"/>
            <a:r>
              <a:rPr sz="2805" i="1" dirty="0">
                <a:solidFill>
                  <a:srgbClr val="3333CC"/>
                </a:solidFill>
                <a:latin typeface="Times New Roman"/>
                <a:cs typeface="Times New Roman"/>
              </a:rPr>
              <a:t>a</a:t>
            </a:r>
            <a:r>
              <a:rPr sz="2805" dirty="0">
                <a:solidFill>
                  <a:srgbClr val="3333CC"/>
                </a:solidFill>
                <a:latin typeface="Times New Roman"/>
                <a:cs typeface="Times New Roman"/>
              </a:rPr>
              <a:t>(</a:t>
            </a:r>
            <a:r>
              <a:rPr sz="2805" i="1" spc="-5" dirty="0">
                <a:solidFill>
                  <a:srgbClr val="3333CC"/>
                </a:solidFill>
                <a:latin typeface="Times New Roman"/>
                <a:cs typeface="Times New Roman"/>
              </a:rPr>
              <a:t>x</a:t>
            </a:r>
            <a:r>
              <a:rPr sz="2805" spc="-5" dirty="0">
                <a:solidFill>
                  <a:srgbClr val="3333CC"/>
                </a:solidFill>
                <a:latin typeface="Times New Roman"/>
                <a:cs typeface="Times New Roman"/>
              </a:rPr>
              <a:t>)</a:t>
            </a:r>
            <a:r>
              <a:rPr sz="2805" i="1" spc="-5" dirty="0">
                <a:solidFill>
                  <a:srgbClr val="3333CC"/>
                </a:solidFill>
                <a:latin typeface="Times New Roman"/>
                <a:cs typeface="Times New Roman"/>
              </a:rPr>
              <a:t>=a</a:t>
            </a:r>
            <a:r>
              <a:rPr sz="2855" i="1" baseline="-20467" dirty="0">
                <a:solidFill>
                  <a:srgbClr val="3333CC"/>
                </a:solidFill>
                <a:latin typeface="Times New Roman"/>
                <a:cs typeface="Times New Roman"/>
              </a:rPr>
              <a:t>3</a:t>
            </a:r>
            <a:r>
              <a:rPr sz="2805" i="1" spc="-10" dirty="0">
                <a:solidFill>
                  <a:srgbClr val="3333CC"/>
                </a:solidFill>
                <a:latin typeface="Times New Roman"/>
                <a:cs typeface="Times New Roman"/>
              </a:rPr>
              <a:t>x</a:t>
            </a:r>
            <a:r>
              <a:rPr sz="2855" i="1" baseline="23391" dirty="0">
                <a:solidFill>
                  <a:srgbClr val="3333CC"/>
                </a:solidFill>
                <a:latin typeface="Times New Roman"/>
                <a:cs typeface="Times New Roman"/>
              </a:rPr>
              <a:t>3 </a:t>
            </a:r>
            <a:r>
              <a:rPr sz="2805" i="1" dirty="0">
                <a:solidFill>
                  <a:srgbClr val="3333CC"/>
                </a:solidFill>
                <a:latin typeface="Times New Roman"/>
                <a:cs typeface="Times New Roman"/>
              </a:rPr>
              <a:t>+</a:t>
            </a:r>
            <a:r>
              <a:rPr sz="2805" i="1" spc="-5" dirty="0">
                <a:solidFill>
                  <a:srgbClr val="3333CC"/>
                </a:solidFill>
                <a:latin typeface="Times New Roman"/>
                <a:cs typeface="Times New Roman"/>
              </a:rPr>
              <a:t> a</a:t>
            </a:r>
            <a:r>
              <a:rPr sz="2855" i="1" baseline="-20467" dirty="0">
                <a:solidFill>
                  <a:srgbClr val="3333CC"/>
                </a:solidFill>
                <a:latin typeface="Times New Roman"/>
                <a:cs typeface="Times New Roman"/>
              </a:rPr>
              <a:t>2</a:t>
            </a:r>
            <a:r>
              <a:rPr sz="2805" i="1" spc="-10" dirty="0">
                <a:solidFill>
                  <a:srgbClr val="3333CC"/>
                </a:solidFill>
                <a:latin typeface="Times New Roman"/>
                <a:cs typeface="Times New Roman"/>
              </a:rPr>
              <a:t>x</a:t>
            </a:r>
            <a:r>
              <a:rPr sz="2855" i="1" baseline="23391" dirty="0">
                <a:solidFill>
                  <a:srgbClr val="3333CC"/>
                </a:solidFill>
                <a:latin typeface="Times New Roman"/>
                <a:cs typeface="Times New Roman"/>
              </a:rPr>
              <a:t>2 </a:t>
            </a:r>
            <a:r>
              <a:rPr sz="2805" i="1" dirty="0">
                <a:solidFill>
                  <a:srgbClr val="3333CC"/>
                </a:solidFill>
                <a:latin typeface="Times New Roman"/>
                <a:cs typeface="Times New Roman"/>
              </a:rPr>
              <a:t>+</a:t>
            </a:r>
            <a:r>
              <a:rPr sz="2805" i="1" spc="-5" dirty="0">
                <a:solidFill>
                  <a:srgbClr val="3333CC"/>
                </a:solidFill>
                <a:latin typeface="Times New Roman"/>
                <a:cs typeface="Times New Roman"/>
              </a:rPr>
              <a:t> a</a:t>
            </a:r>
            <a:r>
              <a:rPr sz="2855" i="1" baseline="-20467" dirty="0">
                <a:solidFill>
                  <a:srgbClr val="3333CC"/>
                </a:solidFill>
                <a:latin typeface="Times New Roman"/>
                <a:cs typeface="Times New Roman"/>
              </a:rPr>
              <a:t>1</a:t>
            </a:r>
            <a:r>
              <a:rPr sz="2805" i="1" dirty="0">
                <a:solidFill>
                  <a:srgbClr val="3333CC"/>
                </a:solidFill>
                <a:latin typeface="Times New Roman"/>
                <a:cs typeface="Times New Roman"/>
              </a:rPr>
              <a:t>x</a:t>
            </a:r>
            <a:r>
              <a:rPr sz="2805" i="1" spc="-10" dirty="0">
                <a:solidFill>
                  <a:srgbClr val="3333CC"/>
                </a:solidFill>
                <a:latin typeface="Times New Roman"/>
                <a:cs typeface="Times New Roman"/>
              </a:rPr>
              <a:t> </a:t>
            </a:r>
            <a:r>
              <a:rPr sz="2805" i="1" dirty="0">
                <a:solidFill>
                  <a:srgbClr val="3333CC"/>
                </a:solidFill>
                <a:latin typeface="Times New Roman"/>
                <a:cs typeface="Times New Roman"/>
              </a:rPr>
              <a:t>+</a:t>
            </a:r>
            <a:r>
              <a:rPr sz="2805" i="1" spc="-10" dirty="0">
                <a:solidFill>
                  <a:srgbClr val="3333CC"/>
                </a:solidFill>
                <a:latin typeface="Times New Roman"/>
                <a:cs typeface="Times New Roman"/>
              </a:rPr>
              <a:t> </a:t>
            </a:r>
            <a:r>
              <a:rPr sz="2805" i="1" spc="-5" dirty="0">
                <a:solidFill>
                  <a:srgbClr val="3333CC"/>
                </a:solidFill>
                <a:latin typeface="Times New Roman"/>
                <a:cs typeface="Times New Roman"/>
              </a:rPr>
              <a:t>a</a:t>
            </a:r>
            <a:r>
              <a:rPr sz="2855" i="1" baseline="-20467" dirty="0">
                <a:solidFill>
                  <a:srgbClr val="3333CC"/>
                </a:solidFill>
                <a:latin typeface="Times New Roman"/>
                <a:cs typeface="Times New Roman"/>
              </a:rPr>
              <a:t>0 </a:t>
            </a:r>
            <a:r>
              <a:rPr sz="2805" i="1" spc="-10" dirty="0">
                <a:latin typeface="Times New Roman"/>
                <a:cs typeface="Times New Roman"/>
              </a:rPr>
              <a:t>c</a:t>
            </a:r>
            <a:r>
              <a:rPr sz="2805" dirty="0">
                <a:latin typeface="Times New Roman"/>
                <a:cs typeface="Times New Roman"/>
              </a:rPr>
              <a:t>(</a:t>
            </a:r>
            <a:r>
              <a:rPr sz="2805" i="1" spc="-5" dirty="0">
                <a:latin typeface="Times New Roman"/>
                <a:cs typeface="Times New Roman"/>
              </a:rPr>
              <a:t>x</a:t>
            </a:r>
            <a:r>
              <a:rPr sz="2805" dirty="0">
                <a:latin typeface="Times New Roman"/>
                <a:cs typeface="Times New Roman"/>
              </a:rPr>
              <a:t>)</a:t>
            </a:r>
            <a:r>
              <a:rPr sz="2805" i="1" spc="-10" dirty="0">
                <a:latin typeface="Times New Roman"/>
                <a:cs typeface="Times New Roman"/>
              </a:rPr>
              <a:t>=</a:t>
            </a:r>
            <a:r>
              <a:rPr sz="2805" i="1" spc="-5" dirty="0">
                <a:latin typeface="Times New Roman"/>
                <a:cs typeface="Times New Roman"/>
              </a:rPr>
              <a:t>c</a:t>
            </a:r>
            <a:r>
              <a:rPr sz="2855" i="1" spc="-7" baseline="-20467" dirty="0">
                <a:latin typeface="Times New Roman"/>
                <a:cs typeface="Times New Roman"/>
              </a:rPr>
              <a:t>3</a:t>
            </a:r>
            <a:r>
              <a:rPr sz="2805" i="1" spc="-10" dirty="0">
                <a:latin typeface="Times New Roman"/>
                <a:cs typeface="Times New Roman"/>
              </a:rPr>
              <a:t>x</a:t>
            </a:r>
            <a:r>
              <a:rPr sz="2855" i="1" baseline="23391" dirty="0">
                <a:latin typeface="Times New Roman"/>
                <a:cs typeface="Times New Roman"/>
              </a:rPr>
              <a:t>3  </a:t>
            </a:r>
            <a:r>
              <a:rPr sz="2805" i="1" dirty="0">
                <a:latin typeface="Times New Roman"/>
                <a:cs typeface="Times New Roman"/>
              </a:rPr>
              <a:t>+ </a:t>
            </a:r>
            <a:r>
              <a:rPr sz="2805" i="1" spc="-10" dirty="0">
                <a:latin typeface="Times New Roman"/>
                <a:cs typeface="Times New Roman"/>
              </a:rPr>
              <a:t>c</a:t>
            </a:r>
            <a:r>
              <a:rPr sz="2855" i="1" spc="-7" baseline="-20467" dirty="0">
                <a:latin typeface="Times New Roman"/>
                <a:cs typeface="Times New Roman"/>
              </a:rPr>
              <a:t>2</a:t>
            </a:r>
            <a:r>
              <a:rPr sz="2805" i="1" spc="-10" dirty="0">
                <a:latin typeface="Times New Roman"/>
                <a:cs typeface="Times New Roman"/>
              </a:rPr>
              <a:t>x</a:t>
            </a:r>
            <a:r>
              <a:rPr sz="2855" i="1" baseline="23391" dirty="0">
                <a:latin typeface="Times New Roman"/>
                <a:cs typeface="Times New Roman"/>
              </a:rPr>
              <a:t>2 </a:t>
            </a:r>
            <a:r>
              <a:rPr sz="2805" i="1" dirty="0">
                <a:latin typeface="Times New Roman"/>
                <a:cs typeface="Times New Roman"/>
              </a:rPr>
              <a:t>+</a:t>
            </a:r>
            <a:r>
              <a:rPr sz="2805" i="1" spc="-5" dirty="0">
                <a:latin typeface="Times New Roman"/>
                <a:cs typeface="Times New Roman"/>
              </a:rPr>
              <a:t> </a:t>
            </a:r>
            <a:r>
              <a:rPr sz="2805" i="1" spc="-10" dirty="0">
                <a:latin typeface="Times New Roman"/>
                <a:cs typeface="Times New Roman"/>
              </a:rPr>
              <a:t>c</a:t>
            </a:r>
            <a:r>
              <a:rPr sz="2855" i="1" baseline="-20467" dirty="0">
                <a:latin typeface="Times New Roman"/>
                <a:cs typeface="Times New Roman"/>
              </a:rPr>
              <a:t>1</a:t>
            </a:r>
            <a:r>
              <a:rPr sz="2805" i="1" dirty="0">
                <a:latin typeface="Times New Roman"/>
                <a:cs typeface="Times New Roman"/>
              </a:rPr>
              <a:t>x</a:t>
            </a:r>
            <a:r>
              <a:rPr sz="2805" i="1" spc="-10" dirty="0">
                <a:latin typeface="Times New Roman"/>
                <a:cs typeface="Times New Roman"/>
              </a:rPr>
              <a:t> </a:t>
            </a:r>
            <a:r>
              <a:rPr sz="2805" i="1" dirty="0">
                <a:latin typeface="Times New Roman"/>
                <a:cs typeface="Times New Roman"/>
              </a:rPr>
              <a:t>+</a:t>
            </a:r>
            <a:r>
              <a:rPr sz="2805" i="1" spc="-10" dirty="0">
                <a:latin typeface="Times New Roman"/>
                <a:cs typeface="Times New Roman"/>
              </a:rPr>
              <a:t> </a:t>
            </a:r>
            <a:r>
              <a:rPr sz="2805" i="1" spc="-5" dirty="0">
                <a:latin typeface="Times New Roman"/>
                <a:cs typeface="Times New Roman"/>
              </a:rPr>
              <a:t>c</a:t>
            </a:r>
            <a:r>
              <a:rPr sz="2855" i="1" baseline="-20467" dirty="0">
                <a:latin typeface="Times New Roman"/>
                <a:cs typeface="Times New Roman"/>
              </a:rPr>
              <a:t>0</a:t>
            </a:r>
            <a:endParaRPr sz="2855" baseline="-20467">
              <a:latin typeface="Times New Roman"/>
              <a:cs typeface="Times New Roman"/>
            </a:endParaRPr>
          </a:p>
        </p:txBody>
      </p:sp>
      <p:sp>
        <p:nvSpPr>
          <p:cNvPr id="5" name="object 5"/>
          <p:cNvSpPr txBox="1"/>
          <p:nvPr/>
        </p:nvSpPr>
        <p:spPr>
          <a:xfrm>
            <a:off x="707876" y="3487723"/>
            <a:ext cx="6143572" cy="2597515"/>
          </a:xfrm>
          <a:prstGeom prst="rect">
            <a:avLst/>
          </a:prstGeom>
        </p:spPr>
        <p:txBody>
          <a:bodyPr vert="horz" wrap="square" lIns="0" tIns="0" rIns="0" bIns="0" rtlCol="0">
            <a:spAutoFit/>
          </a:bodyPr>
          <a:lstStyle/>
          <a:p>
            <a:pPr marL="1720939" algn="ctr"/>
            <a:r>
              <a:rPr sz="2805" i="1" dirty="0">
                <a:solidFill>
                  <a:srgbClr val="FF0000"/>
                </a:solidFill>
                <a:latin typeface="Times New Roman"/>
                <a:cs typeface="Times New Roman"/>
              </a:rPr>
              <a:t>b</a:t>
            </a:r>
            <a:r>
              <a:rPr sz="2805" dirty="0">
                <a:solidFill>
                  <a:srgbClr val="FF0000"/>
                </a:solidFill>
                <a:latin typeface="Times New Roman"/>
                <a:cs typeface="Times New Roman"/>
              </a:rPr>
              <a:t>(</a:t>
            </a:r>
            <a:r>
              <a:rPr sz="2805" i="1" spc="-5" dirty="0">
                <a:solidFill>
                  <a:srgbClr val="FF0000"/>
                </a:solidFill>
                <a:latin typeface="Times New Roman"/>
                <a:cs typeface="Times New Roman"/>
              </a:rPr>
              <a:t>x</a:t>
            </a:r>
            <a:r>
              <a:rPr sz="2805" spc="-5" dirty="0">
                <a:solidFill>
                  <a:srgbClr val="FF0000"/>
                </a:solidFill>
                <a:latin typeface="Times New Roman"/>
                <a:cs typeface="Times New Roman"/>
              </a:rPr>
              <a:t>)</a:t>
            </a:r>
            <a:r>
              <a:rPr sz="2805" i="1" spc="-5" dirty="0">
                <a:solidFill>
                  <a:srgbClr val="FF0000"/>
                </a:solidFill>
                <a:latin typeface="Times New Roman"/>
                <a:cs typeface="Times New Roman"/>
              </a:rPr>
              <a:t>=b</a:t>
            </a:r>
            <a:r>
              <a:rPr sz="2855" i="1" baseline="-20467" dirty="0">
                <a:solidFill>
                  <a:srgbClr val="FF0000"/>
                </a:solidFill>
                <a:latin typeface="Times New Roman"/>
                <a:cs typeface="Times New Roman"/>
              </a:rPr>
              <a:t>3</a:t>
            </a:r>
            <a:r>
              <a:rPr sz="2805" i="1" spc="-10" dirty="0">
                <a:solidFill>
                  <a:srgbClr val="FF0000"/>
                </a:solidFill>
                <a:latin typeface="Times New Roman"/>
                <a:cs typeface="Times New Roman"/>
              </a:rPr>
              <a:t>x</a:t>
            </a:r>
            <a:r>
              <a:rPr sz="2855" i="1" baseline="23391" dirty="0">
                <a:solidFill>
                  <a:srgbClr val="FF0000"/>
                </a:solidFill>
                <a:latin typeface="Times New Roman"/>
                <a:cs typeface="Times New Roman"/>
              </a:rPr>
              <a:t>3 </a:t>
            </a:r>
            <a:r>
              <a:rPr sz="2805" i="1" dirty="0">
                <a:solidFill>
                  <a:srgbClr val="FF0000"/>
                </a:solidFill>
                <a:latin typeface="Times New Roman"/>
                <a:cs typeface="Times New Roman"/>
              </a:rPr>
              <a:t>+</a:t>
            </a:r>
            <a:r>
              <a:rPr sz="2805" i="1" spc="-5" dirty="0">
                <a:solidFill>
                  <a:srgbClr val="FF0000"/>
                </a:solidFill>
                <a:latin typeface="Times New Roman"/>
                <a:cs typeface="Times New Roman"/>
              </a:rPr>
              <a:t> b</a:t>
            </a:r>
            <a:r>
              <a:rPr sz="2855" i="1" baseline="-20467" dirty="0">
                <a:solidFill>
                  <a:srgbClr val="FF0000"/>
                </a:solidFill>
                <a:latin typeface="Times New Roman"/>
                <a:cs typeface="Times New Roman"/>
              </a:rPr>
              <a:t>2</a:t>
            </a:r>
            <a:r>
              <a:rPr sz="2805" i="1" spc="-10" dirty="0">
                <a:solidFill>
                  <a:srgbClr val="FF0000"/>
                </a:solidFill>
                <a:latin typeface="Times New Roman"/>
                <a:cs typeface="Times New Roman"/>
              </a:rPr>
              <a:t>x</a:t>
            </a:r>
            <a:r>
              <a:rPr sz="2855" i="1" baseline="23391" dirty="0">
                <a:solidFill>
                  <a:srgbClr val="FF0000"/>
                </a:solidFill>
                <a:latin typeface="Times New Roman"/>
                <a:cs typeface="Times New Roman"/>
              </a:rPr>
              <a:t>2 </a:t>
            </a:r>
            <a:r>
              <a:rPr sz="2805" i="1" dirty="0">
                <a:solidFill>
                  <a:srgbClr val="FF0000"/>
                </a:solidFill>
                <a:latin typeface="Times New Roman"/>
                <a:cs typeface="Times New Roman"/>
              </a:rPr>
              <a:t>+</a:t>
            </a:r>
            <a:r>
              <a:rPr sz="2805" i="1" spc="-5" dirty="0">
                <a:solidFill>
                  <a:srgbClr val="FF0000"/>
                </a:solidFill>
                <a:latin typeface="Times New Roman"/>
                <a:cs typeface="Times New Roman"/>
              </a:rPr>
              <a:t> b</a:t>
            </a:r>
            <a:r>
              <a:rPr sz="2855" i="1" baseline="-20467" dirty="0">
                <a:solidFill>
                  <a:srgbClr val="FF0000"/>
                </a:solidFill>
                <a:latin typeface="Times New Roman"/>
                <a:cs typeface="Times New Roman"/>
              </a:rPr>
              <a:t>1</a:t>
            </a:r>
            <a:r>
              <a:rPr sz="2805" i="1" dirty="0">
                <a:solidFill>
                  <a:srgbClr val="FF0000"/>
                </a:solidFill>
                <a:latin typeface="Times New Roman"/>
                <a:cs typeface="Times New Roman"/>
              </a:rPr>
              <a:t>x</a:t>
            </a:r>
            <a:r>
              <a:rPr sz="2805" i="1" spc="-10" dirty="0">
                <a:solidFill>
                  <a:srgbClr val="FF0000"/>
                </a:solidFill>
                <a:latin typeface="Times New Roman"/>
                <a:cs typeface="Times New Roman"/>
              </a:rPr>
              <a:t> </a:t>
            </a:r>
            <a:r>
              <a:rPr sz="2805" i="1" dirty="0">
                <a:solidFill>
                  <a:srgbClr val="FF0000"/>
                </a:solidFill>
                <a:latin typeface="Times New Roman"/>
                <a:cs typeface="Times New Roman"/>
              </a:rPr>
              <a:t>+</a:t>
            </a:r>
            <a:r>
              <a:rPr sz="2805" i="1" spc="-10" dirty="0">
                <a:solidFill>
                  <a:srgbClr val="FF0000"/>
                </a:solidFill>
                <a:latin typeface="Times New Roman"/>
                <a:cs typeface="Times New Roman"/>
              </a:rPr>
              <a:t> </a:t>
            </a:r>
            <a:r>
              <a:rPr sz="2805" i="1" spc="-5" dirty="0">
                <a:solidFill>
                  <a:srgbClr val="FF0000"/>
                </a:solidFill>
                <a:latin typeface="Times New Roman"/>
                <a:cs typeface="Times New Roman"/>
              </a:rPr>
              <a:t>b</a:t>
            </a:r>
            <a:r>
              <a:rPr sz="2855" i="1" baseline="-20467" dirty="0">
                <a:solidFill>
                  <a:srgbClr val="FF0000"/>
                </a:solidFill>
                <a:latin typeface="Times New Roman"/>
                <a:cs typeface="Times New Roman"/>
              </a:rPr>
              <a:t>0</a:t>
            </a:r>
            <a:endParaRPr sz="2855" baseline="-20467">
              <a:latin typeface="Times New Roman"/>
              <a:cs typeface="Times New Roman"/>
            </a:endParaRPr>
          </a:p>
          <a:p>
            <a:pPr marL="12724">
              <a:lnSpc>
                <a:spcPts val="3291"/>
              </a:lnSpc>
            </a:pPr>
            <a:r>
              <a:rPr sz="2805" b="1" spc="-5" dirty="0">
                <a:latin typeface="宋体"/>
                <a:cs typeface="宋体"/>
              </a:rPr>
              <a:t>则，</a:t>
            </a:r>
            <a:r>
              <a:rPr sz="2805" i="1" dirty="0">
                <a:latin typeface="Times New Roman"/>
                <a:cs typeface="Times New Roman"/>
              </a:rPr>
              <a:t>b</a:t>
            </a:r>
            <a:r>
              <a:rPr sz="2805" dirty="0">
                <a:latin typeface="Times New Roman"/>
                <a:cs typeface="Times New Roman"/>
              </a:rPr>
              <a:t>(</a:t>
            </a:r>
            <a:r>
              <a:rPr sz="2805" i="1" spc="-5" dirty="0">
                <a:latin typeface="Times New Roman"/>
                <a:cs typeface="Times New Roman"/>
              </a:rPr>
              <a:t>x</a:t>
            </a:r>
            <a:r>
              <a:rPr sz="2805" dirty="0">
                <a:latin typeface="Times New Roman"/>
                <a:cs typeface="Times New Roman"/>
              </a:rPr>
              <a:t>)=</a:t>
            </a:r>
            <a:r>
              <a:rPr sz="2805" spc="-10" dirty="0">
                <a:latin typeface="Times New Roman"/>
                <a:cs typeface="Times New Roman"/>
              </a:rPr>
              <a:t> </a:t>
            </a:r>
            <a:r>
              <a:rPr sz="2805" i="1" spc="-5" dirty="0">
                <a:latin typeface="Times New Roman"/>
                <a:cs typeface="Times New Roman"/>
              </a:rPr>
              <a:t>a</a:t>
            </a:r>
            <a:r>
              <a:rPr sz="2805" dirty="0">
                <a:latin typeface="Times New Roman"/>
                <a:cs typeface="Times New Roman"/>
              </a:rPr>
              <a:t>(</a:t>
            </a:r>
            <a:r>
              <a:rPr sz="2805" i="1" spc="-5" dirty="0">
                <a:latin typeface="Times New Roman"/>
                <a:cs typeface="Times New Roman"/>
              </a:rPr>
              <a:t>x</a:t>
            </a:r>
            <a:r>
              <a:rPr sz="2805" dirty="0">
                <a:latin typeface="Times New Roman"/>
                <a:cs typeface="Times New Roman"/>
              </a:rPr>
              <a:t>)</a:t>
            </a:r>
            <a:r>
              <a:rPr sz="2805" i="1" spc="-5" dirty="0">
                <a:latin typeface="Times New Roman"/>
                <a:cs typeface="Times New Roman"/>
              </a:rPr>
              <a:t>c</a:t>
            </a:r>
            <a:r>
              <a:rPr sz="2805" spc="-5" dirty="0">
                <a:latin typeface="Times New Roman"/>
                <a:cs typeface="Times New Roman"/>
              </a:rPr>
              <a:t>(</a:t>
            </a:r>
            <a:r>
              <a:rPr sz="2805" i="1" spc="-5" dirty="0">
                <a:latin typeface="Times New Roman"/>
                <a:cs typeface="Times New Roman"/>
              </a:rPr>
              <a:t>x</a:t>
            </a:r>
            <a:r>
              <a:rPr sz="2805" dirty="0">
                <a:latin typeface="Times New Roman"/>
                <a:cs typeface="Times New Roman"/>
              </a:rPr>
              <a:t>) mod</a:t>
            </a:r>
            <a:r>
              <a:rPr sz="2805" spc="-5" dirty="0">
                <a:latin typeface="Times New Roman"/>
                <a:cs typeface="Times New Roman"/>
              </a:rPr>
              <a:t> </a:t>
            </a:r>
            <a:r>
              <a:rPr sz="2805" i="1" spc="-5" dirty="0">
                <a:latin typeface="Times New Roman"/>
                <a:cs typeface="Times New Roman"/>
              </a:rPr>
              <a:t>x</a:t>
            </a:r>
            <a:r>
              <a:rPr sz="2855" spc="-7" baseline="23391" dirty="0">
                <a:latin typeface="Times New Roman"/>
                <a:cs typeface="Times New Roman"/>
              </a:rPr>
              <a:t>4</a:t>
            </a:r>
            <a:r>
              <a:rPr sz="2805" spc="-5" dirty="0">
                <a:latin typeface="Times New Roman"/>
                <a:cs typeface="Times New Roman"/>
              </a:rPr>
              <a:t>+</a:t>
            </a:r>
            <a:r>
              <a:rPr sz="2805" dirty="0">
                <a:latin typeface="Times New Roman"/>
                <a:cs typeface="Times New Roman"/>
              </a:rPr>
              <a:t>1</a:t>
            </a:r>
            <a:r>
              <a:rPr sz="2805" b="1" spc="-5" dirty="0">
                <a:latin typeface="宋体"/>
                <a:cs typeface="宋体"/>
              </a:rPr>
              <a:t>为：</a:t>
            </a:r>
            <a:endParaRPr sz="2805">
              <a:latin typeface="宋体"/>
              <a:cs typeface="宋体"/>
            </a:endParaRPr>
          </a:p>
          <a:p>
            <a:pPr marL="1780106" algn="ctr">
              <a:lnSpc>
                <a:spcPts val="3461"/>
              </a:lnSpc>
            </a:pPr>
            <a:r>
              <a:rPr sz="2956" i="1" spc="-70" dirty="0">
                <a:latin typeface="宋体"/>
                <a:cs typeface="宋体"/>
              </a:rPr>
              <a:t>b</a:t>
            </a:r>
            <a:r>
              <a:rPr sz="2855" i="1" baseline="-20467" dirty="0">
                <a:latin typeface="Times New Roman"/>
                <a:cs typeface="Times New Roman"/>
              </a:rPr>
              <a:t>0</a:t>
            </a:r>
            <a:r>
              <a:rPr sz="2855" i="1" spc="338" baseline="-20467" dirty="0">
                <a:latin typeface="Times New Roman"/>
                <a:cs typeface="Times New Roman"/>
              </a:rPr>
              <a:t> </a:t>
            </a:r>
            <a:r>
              <a:rPr sz="2805" i="1" dirty="0">
                <a:latin typeface="Times New Roman"/>
                <a:cs typeface="Times New Roman"/>
              </a:rPr>
              <a:t>=</a:t>
            </a:r>
            <a:r>
              <a:rPr sz="2805" i="1" spc="-5" dirty="0">
                <a:latin typeface="Times New Roman"/>
                <a:cs typeface="Times New Roman"/>
              </a:rPr>
              <a:t> a</a:t>
            </a:r>
            <a:r>
              <a:rPr sz="2855" i="1" baseline="-20467" dirty="0">
                <a:latin typeface="Times New Roman"/>
                <a:cs typeface="Times New Roman"/>
              </a:rPr>
              <a:t>0 </a:t>
            </a:r>
            <a:r>
              <a:rPr sz="2805" i="1" spc="-10" dirty="0">
                <a:latin typeface="Times New Roman"/>
                <a:cs typeface="Times New Roman"/>
              </a:rPr>
              <a:t>c</a:t>
            </a:r>
            <a:r>
              <a:rPr sz="2855" i="1" baseline="-20467" dirty="0">
                <a:latin typeface="Times New Roman"/>
                <a:cs typeface="Times New Roman"/>
              </a:rPr>
              <a:t>0 </a:t>
            </a:r>
            <a:r>
              <a:rPr sz="2805" dirty="0">
                <a:latin typeface="Times New Roman"/>
                <a:cs typeface="Times New Roman"/>
              </a:rPr>
              <a:t>+</a:t>
            </a:r>
            <a:r>
              <a:rPr sz="2805" spc="-10" dirty="0">
                <a:latin typeface="Times New Roman"/>
                <a:cs typeface="Times New Roman"/>
              </a:rPr>
              <a:t> </a:t>
            </a:r>
            <a:r>
              <a:rPr sz="2805" i="1" spc="-5" dirty="0">
                <a:latin typeface="Times New Roman"/>
                <a:cs typeface="Times New Roman"/>
              </a:rPr>
              <a:t>a</a:t>
            </a:r>
            <a:r>
              <a:rPr sz="2855" i="1" baseline="-20467" dirty="0">
                <a:latin typeface="Times New Roman"/>
                <a:cs typeface="Times New Roman"/>
              </a:rPr>
              <a:t>3 </a:t>
            </a:r>
            <a:r>
              <a:rPr sz="2805" i="1" spc="-10" dirty="0">
                <a:latin typeface="Times New Roman"/>
                <a:cs typeface="Times New Roman"/>
              </a:rPr>
              <a:t>c</a:t>
            </a:r>
            <a:r>
              <a:rPr sz="2855" i="1" baseline="-20467" dirty="0">
                <a:latin typeface="Times New Roman"/>
                <a:cs typeface="Times New Roman"/>
              </a:rPr>
              <a:t>1</a:t>
            </a:r>
            <a:r>
              <a:rPr sz="2855" i="1" spc="-7" baseline="-20467" dirty="0">
                <a:latin typeface="Times New Roman"/>
                <a:cs typeface="Times New Roman"/>
              </a:rPr>
              <a:t> </a:t>
            </a:r>
            <a:r>
              <a:rPr sz="2805" dirty="0">
                <a:latin typeface="Times New Roman"/>
                <a:cs typeface="Times New Roman"/>
              </a:rPr>
              <a:t>+</a:t>
            </a:r>
            <a:r>
              <a:rPr sz="2805" spc="-5" dirty="0">
                <a:latin typeface="Times New Roman"/>
                <a:cs typeface="Times New Roman"/>
              </a:rPr>
              <a:t> </a:t>
            </a:r>
            <a:r>
              <a:rPr sz="2805" i="1" spc="-5" dirty="0">
                <a:latin typeface="Times New Roman"/>
                <a:cs typeface="Times New Roman"/>
              </a:rPr>
              <a:t>a</a:t>
            </a:r>
            <a:r>
              <a:rPr sz="2855" i="1" baseline="-20467" dirty="0">
                <a:latin typeface="Times New Roman"/>
                <a:cs typeface="Times New Roman"/>
              </a:rPr>
              <a:t>2</a:t>
            </a:r>
            <a:r>
              <a:rPr sz="2855" i="1" spc="-7" baseline="-20467" dirty="0">
                <a:latin typeface="Times New Roman"/>
                <a:cs typeface="Times New Roman"/>
              </a:rPr>
              <a:t> </a:t>
            </a:r>
            <a:r>
              <a:rPr sz="2805" i="1" spc="-5" dirty="0">
                <a:latin typeface="Times New Roman"/>
                <a:cs typeface="Times New Roman"/>
              </a:rPr>
              <a:t>c</a:t>
            </a:r>
            <a:r>
              <a:rPr sz="2855" i="1" baseline="-20467" dirty="0">
                <a:latin typeface="Times New Roman"/>
                <a:cs typeface="Times New Roman"/>
              </a:rPr>
              <a:t>2</a:t>
            </a:r>
            <a:r>
              <a:rPr sz="2855" i="1" spc="-7" baseline="-20467" dirty="0">
                <a:latin typeface="Times New Roman"/>
                <a:cs typeface="Times New Roman"/>
              </a:rPr>
              <a:t> </a:t>
            </a:r>
            <a:r>
              <a:rPr sz="2805" dirty="0">
                <a:latin typeface="Times New Roman"/>
                <a:cs typeface="Times New Roman"/>
              </a:rPr>
              <a:t>+</a:t>
            </a:r>
            <a:r>
              <a:rPr sz="2805" spc="-10" dirty="0">
                <a:latin typeface="Times New Roman"/>
                <a:cs typeface="Times New Roman"/>
              </a:rPr>
              <a:t> </a:t>
            </a:r>
            <a:r>
              <a:rPr sz="2805" i="1" spc="5" dirty="0">
                <a:latin typeface="Times New Roman"/>
                <a:cs typeface="Times New Roman"/>
              </a:rPr>
              <a:t>a</a:t>
            </a:r>
            <a:r>
              <a:rPr sz="2855" i="1" baseline="-20467" dirty="0">
                <a:latin typeface="Times New Roman"/>
                <a:cs typeface="Times New Roman"/>
              </a:rPr>
              <a:t>1</a:t>
            </a:r>
            <a:r>
              <a:rPr sz="2855" i="1" spc="-7" baseline="-20467" dirty="0">
                <a:latin typeface="Times New Roman"/>
                <a:cs typeface="Times New Roman"/>
              </a:rPr>
              <a:t> </a:t>
            </a:r>
            <a:r>
              <a:rPr sz="2805" i="1" spc="-10" dirty="0">
                <a:latin typeface="Times New Roman"/>
                <a:cs typeface="Times New Roman"/>
              </a:rPr>
              <a:t>c</a:t>
            </a:r>
            <a:r>
              <a:rPr sz="2855" i="1" baseline="-20467" dirty="0">
                <a:latin typeface="Times New Roman"/>
                <a:cs typeface="Times New Roman"/>
              </a:rPr>
              <a:t>3</a:t>
            </a:r>
            <a:endParaRPr sz="2855" baseline="-20467">
              <a:latin typeface="Times New Roman"/>
              <a:cs typeface="Times New Roman"/>
            </a:endParaRPr>
          </a:p>
          <a:p>
            <a:pPr marL="1792830" marR="24176" algn="ctr">
              <a:lnSpc>
                <a:spcPts val="3366"/>
              </a:lnSpc>
              <a:spcBef>
                <a:spcPts val="100"/>
              </a:spcBef>
            </a:pPr>
            <a:r>
              <a:rPr sz="2805" i="1" spc="-5" dirty="0">
                <a:latin typeface="Times New Roman"/>
                <a:cs typeface="Times New Roman"/>
              </a:rPr>
              <a:t>b</a:t>
            </a:r>
            <a:r>
              <a:rPr sz="2855" i="1" baseline="-20467" dirty="0">
                <a:latin typeface="Times New Roman"/>
                <a:cs typeface="Times New Roman"/>
              </a:rPr>
              <a:t>1</a:t>
            </a:r>
            <a:r>
              <a:rPr sz="2855" i="1" spc="338" baseline="-20467" dirty="0">
                <a:latin typeface="Times New Roman"/>
                <a:cs typeface="Times New Roman"/>
              </a:rPr>
              <a:t> </a:t>
            </a:r>
            <a:r>
              <a:rPr sz="2805" i="1" dirty="0">
                <a:latin typeface="Times New Roman"/>
                <a:cs typeface="Times New Roman"/>
              </a:rPr>
              <a:t>=</a:t>
            </a:r>
            <a:r>
              <a:rPr sz="2805" i="1" spc="-5" dirty="0">
                <a:latin typeface="Times New Roman"/>
                <a:cs typeface="Times New Roman"/>
              </a:rPr>
              <a:t> a</a:t>
            </a:r>
            <a:r>
              <a:rPr sz="2855" i="1" baseline="-20467" dirty="0">
                <a:latin typeface="Times New Roman"/>
                <a:cs typeface="Times New Roman"/>
              </a:rPr>
              <a:t>1 </a:t>
            </a:r>
            <a:r>
              <a:rPr sz="2805" i="1" spc="-10" dirty="0">
                <a:latin typeface="Times New Roman"/>
                <a:cs typeface="Times New Roman"/>
              </a:rPr>
              <a:t>c</a:t>
            </a:r>
            <a:r>
              <a:rPr sz="2855" i="1" baseline="-20467" dirty="0">
                <a:latin typeface="Times New Roman"/>
                <a:cs typeface="Times New Roman"/>
              </a:rPr>
              <a:t>0 </a:t>
            </a:r>
            <a:r>
              <a:rPr sz="2805" dirty="0">
                <a:latin typeface="Times New Roman"/>
                <a:cs typeface="Times New Roman"/>
              </a:rPr>
              <a:t>+</a:t>
            </a:r>
            <a:r>
              <a:rPr sz="2805" spc="-10" dirty="0">
                <a:latin typeface="Times New Roman"/>
                <a:cs typeface="Times New Roman"/>
              </a:rPr>
              <a:t> </a:t>
            </a:r>
            <a:r>
              <a:rPr sz="2805" i="1" spc="-5" dirty="0">
                <a:latin typeface="Times New Roman"/>
                <a:cs typeface="Times New Roman"/>
              </a:rPr>
              <a:t>a</a:t>
            </a:r>
            <a:r>
              <a:rPr sz="2855" i="1" baseline="-20467" dirty="0">
                <a:latin typeface="Times New Roman"/>
                <a:cs typeface="Times New Roman"/>
              </a:rPr>
              <a:t>0 </a:t>
            </a:r>
            <a:r>
              <a:rPr sz="2805" i="1" spc="-10" dirty="0">
                <a:latin typeface="Times New Roman"/>
                <a:cs typeface="Times New Roman"/>
              </a:rPr>
              <a:t>c</a:t>
            </a:r>
            <a:r>
              <a:rPr sz="2855" i="1" baseline="-20467" dirty="0">
                <a:latin typeface="Times New Roman"/>
                <a:cs typeface="Times New Roman"/>
              </a:rPr>
              <a:t>1</a:t>
            </a:r>
            <a:r>
              <a:rPr sz="2855" i="1" spc="-7" baseline="-20467" dirty="0">
                <a:latin typeface="Times New Roman"/>
                <a:cs typeface="Times New Roman"/>
              </a:rPr>
              <a:t> </a:t>
            </a:r>
            <a:r>
              <a:rPr sz="2805" dirty="0">
                <a:latin typeface="Times New Roman"/>
                <a:cs typeface="Times New Roman"/>
              </a:rPr>
              <a:t>+</a:t>
            </a:r>
            <a:r>
              <a:rPr sz="2805" spc="-5" dirty="0">
                <a:latin typeface="Times New Roman"/>
                <a:cs typeface="Times New Roman"/>
              </a:rPr>
              <a:t> </a:t>
            </a:r>
            <a:r>
              <a:rPr sz="2805" i="1" spc="-5" dirty="0">
                <a:latin typeface="Times New Roman"/>
                <a:cs typeface="Times New Roman"/>
              </a:rPr>
              <a:t>a</a:t>
            </a:r>
            <a:r>
              <a:rPr sz="2855" i="1" baseline="-20467" dirty="0">
                <a:latin typeface="Times New Roman"/>
                <a:cs typeface="Times New Roman"/>
              </a:rPr>
              <a:t>3</a:t>
            </a:r>
            <a:r>
              <a:rPr sz="2855" i="1" spc="-7" baseline="-20467" dirty="0">
                <a:latin typeface="Times New Roman"/>
                <a:cs typeface="Times New Roman"/>
              </a:rPr>
              <a:t> </a:t>
            </a:r>
            <a:r>
              <a:rPr sz="2805" i="1" spc="-5" dirty="0">
                <a:latin typeface="Times New Roman"/>
                <a:cs typeface="Times New Roman"/>
              </a:rPr>
              <a:t>c</a:t>
            </a:r>
            <a:r>
              <a:rPr sz="2855" i="1" baseline="-20467" dirty="0">
                <a:latin typeface="Times New Roman"/>
                <a:cs typeface="Times New Roman"/>
              </a:rPr>
              <a:t>2</a:t>
            </a:r>
            <a:r>
              <a:rPr sz="2855" i="1" spc="-7" baseline="-20467" dirty="0">
                <a:latin typeface="Times New Roman"/>
                <a:cs typeface="Times New Roman"/>
              </a:rPr>
              <a:t> </a:t>
            </a:r>
            <a:r>
              <a:rPr sz="2805" dirty="0">
                <a:latin typeface="Times New Roman"/>
                <a:cs typeface="Times New Roman"/>
              </a:rPr>
              <a:t>+</a:t>
            </a:r>
            <a:r>
              <a:rPr sz="2805" spc="-10" dirty="0">
                <a:latin typeface="Times New Roman"/>
                <a:cs typeface="Times New Roman"/>
              </a:rPr>
              <a:t> </a:t>
            </a:r>
            <a:r>
              <a:rPr sz="2805" i="1" spc="5" dirty="0">
                <a:latin typeface="Times New Roman"/>
                <a:cs typeface="Times New Roman"/>
              </a:rPr>
              <a:t>a</a:t>
            </a:r>
            <a:r>
              <a:rPr sz="2855" i="1" baseline="-20467" dirty="0">
                <a:latin typeface="Times New Roman"/>
                <a:cs typeface="Times New Roman"/>
              </a:rPr>
              <a:t>2</a:t>
            </a:r>
            <a:r>
              <a:rPr sz="2855" i="1" spc="-7" baseline="-20467" dirty="0">
                <a:latin typeface="Times New Roman"/>
                <a:cs typeface="Times New Roman"/>
              </a:rPr>
              <a:t> </a:t>
            </a:r>
            <a:r>
              <a:rPr sz="2805" i="1" spc="-10" dirty="0">
                <a:latin typeface="Times New Roman"/>
                <a:cs typeface="Times New Roman"/>
              </a:rPr>
              <a:t>c</a:t>
            </a:r>
            <a:r>
              <a:rPr sz="2855" i="1" baseline="-20467" dirty="0">
                <a:latin typeface="Times New Roman"/>
                <a:cs typeface="Times New Roman"/>
              </a:rPr>
              <a:t>3 </a:t>
            </a:r>
            <a:r>
              <a:rPr sz="2805" i="1" spc="-5" dirty="0">
                <a:latin typeface="Times New Roman"/>
                <a:cs typeface="Times New Roman"/>
              </a:rPr>
              <a:t>b</a:t>
            </a:r>
            <a:r>
              <a:rPr sz="2855" i="1" baseline="-20467" dirty="0">
                <a:latin typeface="Times New Roman"/>
                <a:cs typeface="Times New Roman"/>
              </a:rPr>
              <a:t>2</a:t>
            </a:r>
            <a:r>
              <a:rPr sz="2855" i="1" spc="338" baseline="-20467" dirty="0">
                <a:latin typeface="Times New Roman"/>
                <a:cs typeface="Times New Roman"/>
              </a:rPr>
              <a:t> </a:t>
            </a:r>
            <a:r>
              <a:rPr sz="2805" i="1" dirty="0">
                <a:latin typeface="Times New Roman"/>
                <a:cs typeface="Times New Roman"/>
              </a:rPr>
              <a:t>=</a:t>
            </a:r>
            <a:r>
              <a:rPr sz="2805" i="1" spc="-5" dirty="0">
                <a:latin typeface="Times New Roman"/>
                <a:cs typeface="Times New Roman"/>
              </a:rPr>
              <a:t> a</a:t>
            </a:r>
            <a:r>
              <a:rPr sz="2855" i="1" baseline="-20467" dirty="0">
                <a:latin typeface="Times New Roman"/>
                <a:cs typeface="Times New Roman"/>
              </a:rPr>
              <a:t>2 </a:t>
            </a:r>
            <a:r>
              <a:rPr sz="2805" i="1" spc="-10" dirty="0">
                <a:latin typeface="Times New Roman"/>
                <a:cs typeface="Times New Roman"/>
              </a:rPr>
              <a:t>c</a:t>
            </a:r>
            <a:r>
              <a:rPr sz="2855" i="1" baseline="-20467" dirty="0">
                <a:latin typeface="Times New Roman"/>
                <a:cs typeface="Times New Roman"/>
              </a:rPr>
              <a:t>0 </a:t>
            </a:r>
            <a:r>
              <a:rPr sz="2805" dirty="0">
                <a:latin typeface="Times New Roman"/>
                <a:cs typeface="Times New Roman"/>
              </a:rPr>
              <a:t>+</a:t>
            </a:r>
            <a:r>
              <a:rPr sz="2805" spc="-10" dirty="0">
                <a:latin typeface="Times New Roman"/>
                <a:cs typeface="Times New Roman"/>
              </a:rPr>
              <a:t> </a:t>
            </a:r>
            <a:r>
              <a:rPr sz="2805" i="1" spc="-5" dirty="0">
                <a:latin typeface="Times New Roman"/>
                <a:cs typeface="Times New Roman"/>
              </a:rPr>
              <a:t>a</a:t>
            </a:r>
            <a:r>
              <a:rPr sz="2855" i="1" baseline="-20467" dirty="0">
                <a:latin typeface="Times New Roman"/>
                <a:cs typeface="Times New Roman"/>
              </a:rPr>
              <a:t>1 </a:t>
            </a:r>
            <a:r>
              <a:rPr sz="2805" i="1" spc="-10" dirty="0">
                <a:latin typeface="Times New Roman"/>
                <a:cs typeface="Times New Roman"/>
              </a:rPr>
              <a:t>c</a:t>
            </a:r>
            <a:r>
              <a:rPr sz="2855" i="1" baseline="-20467" dirty="0">
                <a:latin typeface="Times New Roman"/>
                <a:cs typeface="Times New Roman"/>
              </a:rPr>
              <a:t>1</a:t>
            </a:r>
            <a:r>
              <a:rPr sz="2855" i="1" spc="-7" baseline="-20467" dirty="0">
                <a:latin typeface="Times New Roman"/>
                <a:cs typeface="Times New Roman"/>
              </a:rPr>
              <a:t> </a:t>
            </a:r>
            <a:r>
              <a:rPr sz="2805" dirty="0">
                <a:latin typeface="Times New Roman"/>
                <a:cs typeface="Times New Roman"/>
              </a:rPr>
              <a:t>+</a:t>
            </a:r>
            <a:r>
              <a:rPr sz="2805" spc="-5" dirty="0">
                <a:latin typeface="Times New Roman"/>
                <a:cs typeface="Times New Roman"/>
              </a:rPr>
              <a:t> </a:t>
            </a:r>
            <a:r>
              <a:rPr sz="2805" i="1" spc="-5" dirty="0">
                <a:latin typeface="Times New Roman"/>
                <a:cs typeface="Times New Roman"/>
              </a:rPr>
              <a:t>a</a:t>
            </a:r>
            <a:r>
              <a:rPr sz="2855" i="1" baseline="-20467" dirty="0">
                <a:latin typeface="Times New Roman"/>
                <a:cs typeface="Times New Roman"/>
              </a:rPr>
              <a:t>0</a:t>
            </a:r>
            <a:r>
              <a:rPr sz="2855" i="1" spc="-7" baseline="-20467" dirty="0">
                <a:latin typeface="Times New Roman"/>
                <a:cs typeface="Times New Roman"/>
              </a:rPr>
              <a:t> </a:t>
            </a:r>
            <a:r>
              <a:rPr sz="2805" i="1" spc="-5" dirty="0">
                <a:latin typeface="Times New Roman"/>
                <a:cs typeface="Times New Roman"/>
              </a:rPr>
              <a:t>c</a:t>
            </a:r>
            <a:r>
              <a:rPr sz="2855" i="1" baseline="-20467" dirty="0">
                <a:latin typeface="Times New Roman"/>
                <a:cs typeface="Times New Roman"/>
              </a:rPr>
              <a:t>2</a:t>
            </a:r>
            <a:r>
              <a:rPr sz="2855" i="1" spc="-7" baseline="-20467" dirty="0">
                <a:latin typeface="Times New Roman"/>
                <a:cs typeface="Times New Roman"/>
              </a:rPr>
              <a:t> </a:t>
            </a:r>
            <a:r>
              <a:rPr sz="2805" dirty="0">
                <a:latin typeface="Times New Roman"/>
                <a:cs typeface="Times New Roman"/>
              </a:rPr>
              <a:t>+</a:t>
            </a:r>
            <a:r>
              <a:rPr sz="2805" spc="-10" dirty="0">
                <a:latin typeface="Times New Roman"/>
                <a:cs typeface="Times New Roman"/>
              </a:rPr>
              <a:t> </a:t>
            </a:r>
            <a:r>
              <a:rPr sz="2805" i="1" spc="5" dirty="0">
                <a:latin typeface="Times New Roman"/>
                <a:cs typeface="Times New Roman"/>
              </a:rPr>
              <a:t>a</a:t>
            </a:r>
            <a:r>
              <a:rPr sz="2855" i="1" baseline="-20467" dirty="0">
                <a:latin typeface="Times New Roman"/>
                <a:cs typeface="Times New Roman"/>
              </a:rPr>
              <a:t>3</a:t>
            </a:r>
            <a:r>
              <a:rPr sz="2855" i="1" spc="-7" baseline="-20467" dirty="0">
                <a:latin typeface="Times New Roman"/>
                <a:cs typeface="Times New Roman"/>
              </a:rPr>
              <a:t> </a:t>
            </a:r>
            <a:r>
              <a:rPr sz="2805" i="1" spc="-10" dirty="0">
                <a:latin typeface="Times New Roman"/>
                <a:cs typeface="Times New Roman"/>
              </a:rPr>
              <a:t>c</a:t>
            </a:r>
            <a:r>
              <a:rPr sz="2855" i="1" baseline="-20467" dirty="0">
                <a:latin typeface="Times New Roman"/>
                <a:cs typeface="Times New Roman"/>
              </a:rPr>
              <a:t>3</a:t>
            </a:r>
            <a:endParaRPr sz="2855" baseline="-20467">
              <a:latin typeface="Times New Roman"/>
              <a:cs typeface="Times New Roman"/>
            </a:endParaRPr>
          </a:p>
          <a:p>
            <a:pPr marL="1761020" algn="ctr">
              <a:lnSpc>
                <a:spcPts val="3260"/>
              </a:lnSpc>
            </a:pPr>
            <a:r>
              <a:rPr sz="2805" i="1" spc="-5" dirty="0">
                <a:latin typeface="Times New Roman"/>
                <a:cs typeface="Times New Roman"/>
              </a:rPr>
              <a:t>b</a:t>
            </a:r>
            <a:r>
              <a:rPr sz="2855" i="1" baseline="-20467" dirty="0">
                <a:latin typeface="Times New Roman"/>
                <a:cs typeface="Times New Roman"/>
              </a:rPr>
              <a:t>3</a:t>
            </a:r>
            <a:r>
              <a:rPr sz="2855" i="1" spc="338" baseline="-20467" dirty="0">
                <a:latin typeface="Times New Roman"/>
                <a:cs typeface="Times New Roman"/>
              </a:rPr>
              <a:t> </a:t>
            </a:r>
            <a:r>
              <a:rPr sz="2805" i="1" dirty="0">
                <a:latin typeface="Times New Roman"/>
                <a:cs typeface="Times New Roman"/>
              </a:rPr>
              <a:t>=</a:t>
            </a:r>
            <a:r>
              <a:rPr sz="2805" i="1" spc="-5" dirty="0">
                <a:latin typeface="Times New Roman"/>
                <a:cs typeface="Times New Roman"/>
              </a:rPr>
              <a:t> a</a:t>
            </a:r>
            <a:r>
              <a:rPr sz="2855" i="1" baseline="-20467" dirty="0">
                <a:latin typeface="Times New Roman"/>
                <a:cs typeface="Times New Roman"/>
              </a:rPr>
              <a:t>3 </a:t>
            </a:r>
            <a:r>
              <a:rPr sz="2805" i="1" spc="-10" dirty="0">
                <a:latin typeface="Times New Roman"/>
                <a:cs typeface="Times New Roman"/>
              </a:rPr>
              <a:t>c</a:t>
            </a:r>
            <a:r>
              <a:rPr sz="2855" i="1" baseline="-20467" dirty="0">
                <a:latin typeface="Times New Roman"/>
                <a:cs typeface="Times New Roman"/>
              </a:rPr>
              <a:t>0 </a:t>
            </a:r>
            <a:r>
              <a:rPr sz="2805" dirty="0">
                <a:latin typeface="Times New Roman"/>
                <a:cs typeface="Times New Roman"/>
              </a:rPr>
              <a:t>+</a:t>
            </a:r>
            <a:r>
              <a:rPr sz="2805" spc="-10" dirty="0">
                <a:latin typeface="Times New Roman"/>
                <a:cs typeface="Times New Roman"/>
              </a:rPr>
              <a:t> </a:t>
            </a:r>
            <a:r>
              <a:rPr sz="2805" i="1" spc="-5" dirty="0">
                <a:latin typeface="Times New Roman"/>
                <a:cs typeface="Times New Roman"/>
              </a:rPr>
              <a:t>a</a:t>
            </a:r>
            <a:r>
              <a:rPr sz="2855" i="1" baseline="-20467" dirty="0">
                <a:latin typeface="Times New Roman"/>
                <a:cs typeface="Times New Roman"/>
              </a:rPr>
              <a:t>2 </a:t>
            </a:r>
            <a:r>
              <a:rPr sz="2805" i="1" spc="-10" dirty="0">
                <a:latin typeface="Times New Roman"/>
                <a:cs typeface="Times New Roman"/>
              </a:rPr>
              <a:t>c</a:t>
            </a:r>
            <a:r>
              <a:rPr sz="2855" i="1" baseline="-20467" dirty="0">
                <a:latin typeface="Times New Roman"/>
                <a:cs typeface="Times New Roman"/>
              </a:rPr>
              <a:t>1</a:t>
            </a:r>
            <a:r>
              <a:rPr sz="2855" i="1" spc="-7" baseline="-20467" dirty="0">
                <a:latin typeface="Times New Roman"/>
                <a:cs typeface="Times New Roman"/>
              </a:rPr>
              <a:t> </a:t>
            </a:r>
            <a:r>
              <a:rPr sz="2805" dirty="0">
                <a:latin typeface="Times New Roman"/>
                <a:cs typeface="Times New Roman"/>
              </a:rPr>
              <a:t>+</a:t>
            </a:r>
            <a:r>
              <a:rPr sz="2805" spc="-5" dirty="0">
                <a:latin typeface="Times New Roman"/>
                <a:cs typeface="Times New Roman"/>
              </a:rPr>
              <a:t> </a:t>
            </a:r>
            <a:r>
              <a:rPr sz="2805" i="1" spc="-5" dirty="0">
                <a:latin typeface="Times New Roman"/>
                <a:cs typeface="Times New Roman"/>
              </a:rPr>
              <a:t>a</a:t>
            </a:r>
            <a:r>
              <a:rPr sz="2855" i="1" baseline="-20467" dirty="0">
                <a:latin typeface="Times New Roman"/>
                <a:cs typeface="Times New Roman"/>
              </a:rPr>
              <a:t>1</a:t>
            </a:r>
            <a:r>
              <a:rPr sz="2855" i="1" spc="-7" baseline="-20467" dirty="0">
                <a:latin typeface="Times New Roman"/>
                <a:cs typeface="Times New Roman"/>
              </a:rPr>
              <a:t> </a:t>
            </a:r>
            <a:r>
              <a:rPr sz="2805" i="1" spc="-5" dirty="0">
                <a:latin typeface="Times New Roman"/>
                <a:cs typeface="Times New Roman"/>
              </a:rPr>
              <a:t>c</a:t>
            </a:r>
            <a:r>
              <a:rPr sz="2855" i="1" baseline="-20467" dirty="0">
                <a:latin typeface="Times New Roman"/>
                <a:cs typeface="Times New Roman"/>
              </a:rPr>
              <a:t>2</a:t>
            </a:r>
            <a:r>
              <a:rPr sz="2855" i="1" spc="-7" baseline="-20467" dirty="0">
                <a:latin typeface="Times New Roman"/>
                <a:cs typeface="Times New Roman"/>
              </a:rPr>
              <a:t> </a:t>
            </a:r>
            <a:r>
              <a:rPr sz="2805" dirty="0">
                <a:latin typeface="Times New Roman"/>
                <a:cs typeface="Times New Roman"/>
              </a:rPr>
              <a:t>+</a:t>
            </a:r>
            <a:r>
              <a:rPr sz="2805" spc="-10" dirty="0">
                <a:latin typeface="Times New Roman"/>
                <a:cs typeface="Times New Roman"/>
              </a:rPr>
              <a:t> </a:t>
            </a:r>
            <a:r>
              <a:rPr sz="2805" i="1" spc="5" dirty="0">
                <a:latin typeface="Times New Roman"/>
                <a:cs typeface="Times New Roman"/>
              </a:rPr>
              <a:t>a</a:t>
            </a:r>
            <a:r>
              <a:rPr sz="2855" i="1" baseline="-20467" dirty="0">
                <a:latin typeface="Times New Roman"/>
                <a:cs typeface="Times New Roman"/>
              </a:rPr>
              <a:t>0</a:t>
            </a:r>
            <a:r>
              <a:rPr sz="2855" i="1" spc="-7" baseline="-20467" dirty="0">
                <a:latin typeface="Times New Roman"/>
                <a:cs typeface="Times New Roman"/>
              </a:rPr>
              <a:t> </a:t>
            </a:r>
            <a:r>
              <a:rPr sz="2805" i="1" spc="-10" dirty="0">
                <a:latin typeface="Times New Roman"/>
                <a:cs typeface="Times New Roman"/>
              </a:rPr>
              <a:t>c</a:t>
            </a:r>
            <a:r>
              <a:rPr sz="2855" i="1" baseline="-20467" dirty="0">
                <a:latin typeface="Times New Roman"/>
                <a:cs typeface="Times New Roman"/>
              </a:rPr>
              <a:t>3</a:t>
            </a:r>
            <a:endParaRPr sz="2855" baseline="-20467">
              <a:latin typeface="Times New Roman"/>
              <a:cs typeface="Times New Roman"/>
            </a:endParaRPr>
          </a:p>
        </p:txBody>
      </p:sp>
      <p:sp>
        <p:nvSpPr>
          <p:cNvPr id="6" name="object 6"/>
          <p:cNvSpPr txBox="1">
            <a:spLocks noGrp="1"/>
          </p:cNvSpPr>
          <p:nvPr>
            <p:ph type="title"/>
          </p:nvPr>
        </p:nvSpPr>
        <p:spPr>
          <a:xfrm>
            <a:off x="3027239" y="818228"/>
            <a:ext cx="3089917" cy="551305"/>
          </a:xfrm>
          <a:prstGeom prst="rect">
            <a:avLst/>
          </a:prstGeom>
        </p:spPr>
        <p:txBody>
          <a:bodyPr vert="horz" wrap="square" lIns="0" tIns="0" rIns="0" bIns="0" numCol="1" rtlCol="0" anchor="ctr" anchorCtr="0" compatLnSpc="1">
            <a:prstTxWarp prst="textNoShape">
              <a:avLst/>
            </a:prstTxWarp>
            <a:spAutoFit/>
          </a:bodyPr>
          <a:lstStyle/>
          <a:p>
            <a:pPr marL="12724">
              <a:lnSpc>
                <a:spcPts val="4574"/>
              </a:lnSpc>
            </a:pPr>
            <a:r>
              <a:rPr spc="-5" dirty="0" err="1" smtClean="0"/>
              <a:t>数学基础</a:t>
            </a:r>
            <a:endParaRPr spc="-5" dirty="0"/>
          </a:p>
        </p:txBody>
      </p:sp>
    </p:spTree>
    <p:extLst>
      <p:ext uri="{BB962C8B-B14F-4D97-AF65-F5344CB8AC3E}">
        <p14:creationId xmlns:p14="http://schemas.microsoft.com/office/powerpoint/2010/main" val="3892404061"/>
      </p:ext>
    </p:extLst>
  </p:cSld>
  <p:clrMapOvr>
    <a:masterClrMapping/>
  </p:clrMapOvr>
  <p:transition>
    <p:wedg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81924" name="内容占位符 2"/>
              <p:cNvSpPr>
                <a:spLocks noGrp="1"/>
              </p:cNvSpPr>
              <p:nvPr>
                <p:ph idx="1"/>
              </p:nvPr>
            </p:nvSpPr>
            <p:spPr/>
            <p:txBody>
              <a:bodyPr/>
              <a:lstStyle/>
              <a:p>
                <a:pPr eaLnBrk="1" hangingPunct="1"/>
                <a:r>
                  <a:rPr lang="en-US" altLang="zh-CN" i="1" dirty="0" smtClean="0">
                    <a:solidFill>
                      <a:srgbClr val="FF0000"/>
                    </a:solidFill>
                    <a:ea typeface="宋体" charset="-122"/>
                  </a:rPr>
                  <a:t>R</a:t>
                </a:r>
                <a:r>
                  <a:rPr lang="en-US" altLang="zh-CN" baseline="-25000" dirty="0" smtClean="0">
                    <a:solidFill>
                      <a:srgbClr val="FF0000"/>
                    </a:solidFill>
                    <a:ea typeface="宋体" charset="-122"/>
                  </a:rPr>
                  <a:t>1</a:t>
                </a:r>
                <a:r>
                  <a:rPr lang="zh-CN" altLang="en-US" dirty="0" smtClean="0">
                    <a:ea typeface="宋体" charset="-122"/>
                  </a:rPr>
                  <a:t>和</a:t>
                </a:r>
                <a:r>
                  <a:rPr lang="en-US" altLang="zh-CN" i="1" dirty="0" smtClean="0">
                    <a:solidFill>
                      <a:srgbClr val="FF0000"/>
                    </a:solidFill>
                    <a:ea typeface="宋体" charset="-122"/>
                  </a:rPr>
                  <a:t>R</a:t>
                </a:r>
                <a:r>
                  <a:rPr lang="en-US" altLang="zh-CN" baseline="-25000" dirty="0" smtClean="0">
                    <a:solidFill>
                      <a:srgbClr val="FF0000"/>
                    </a:solidFill>
                    <a:ea typeface="宋体" charset="-122"/>
                  </a:rPr>
                  <a:t>2</a:t>
                </a:r>
                <a:r>
                  <a:rPr lang="zh-CN" altLang="en-US" dirty="0" smtClean="0">
                    <a:ea typeface="宋体" charset="-122"/>
                  </a:rPr>
                  <a:t>的乘积密码体制</a:t>
                </a:r>
                <a:r>
                  <a:rPr lang="en-US" altLang="zh-CN" i="1" dirty="0">
                    <a:solidFill>
                      <a:srgbClr val="FF0000"/>
                    </a:solidFill>
                    <a:ea typeface="宋体" charset="-122"/>
                  </a:rPr>
                  <a:t>R</a:t>
                </a:r>
                <a:r>
                  <a:rPr lang="en-US" altLang="zh-CN" baseline="-25000" dirty="0">
                    <a:solidFill>
                      <a:srgbClr val="FF0000"/>
                    </a:solidFill>
                    <a:ea typeface="宋体" charset="-122"/>
                  </a:rPr>
                  <a:t>1</a:t>
                </a:r>
                <a:r>
                  <a:rPr lang="en-US" altLang="zh-CN" i="1" dirty="0">
                    <a:solidFill>
                      <a:srgbClr val="FF0000"/>
                    </a:solidFill>
                    <a:ea typeface="宋体" charset="-122"/>
                  </a:rPr>
                  <a:t>*R</a:t>
                </a:r>
                <a:r>
                  <a:rPr lang="en-US" altLang="zh-CN" baseline="-25000" dirty="0">
                    <a:solidFill>
                      <a:srgbClr val="FF0000"/>
                    </a:solidFill>
                    <a:ea typeface="宋体" charset="-122"/>
                  </a:rPr>
                  <a:t>2</a:t>
                </a:r>
                <a:r>
                  <a:rPr lang="zh-CN" altLang="en-US" dirty="0" smtClean="0">
                    <a:ea typeface="宋体" charset="-122"/>
                  </a:rPr>
                  <a:t>定义为</a:t>
                </a:r>
                <a14:m>
                  <m:oMath xmlns:m="http://schemas.openxmlformats.org/officeDocument/2006/math">
                    <m:r>
                      <a:rPr lang="en-US" altLang="zh-CN" i="1" dirty="0" smtClean="0">
                        <a:latin typeface="Cambria Math"/>
                        <a:ea typeface="宋体" charset="-122"/>
                      </a:rPr>
                      <m:t>(</m:t>
                    </m:r>
                    <m:r>
                      <a:rPr lang="en-US" altLang="zh-CN" i="1" dirty="0" smtClean="0">
                        <a:latin typeface="Cambria Math"/>
                        <a:ea typeface="宋体" charset="-122"/>
                      </a:rPr>
                      <m:t>𝑃</m:t>
                    </m:r>
                    <m:r>
                      <a:rPr lang="en-US" altLang="zh-CN" i="1" dirty="0" smtClean="0">
                        <a:latin typeface="Cambria Math"/>
                        <a:ea typeface="宋体" charset="-122"/>
                      </a:rPr>
                      <m:t>, </m:t>
                    </m:r>
                    <m:r>
                      <a:rPr lang="en-US" altLang="zh-CN" i="1" dirty="0" smtClean="0">
                        <a:latin typeface="Cambria Math"/>
                        <a:ea typeface="宋体" charset="-122"/>
                      </a:rPr>
                      <m:t>𝐶</m:t>
                    </m:r>
                    <m:r>
                      <a:rPr lang="en-US" altLang="zh-CN" i="1" dirty="0" smtClean="0">
                        <a:latin typeface="Cambria Math"/>
                        <a:ea typeface="宋体" charset="-122"/>
                      </a:rPr>
                      <m:t>, </m:t>
                    </m:r>
                    <m:r>
                      <a:rPr lang="en-US" altLang="zh-CN" i="1" dirty="0" smtClean="0">
                        <a:latin typeface="Cambria Math"/>
                        <a:ea typeface="宋体" charset="-122"/>
                      </a:rPr>
                      <m:t>𝐾</m:t>
                    </m:r>
                    <m:r>
                      <a:rPr lang="en-US" altLang="zh-CN" i="1" baseline="-25000" dirty="0" smtClean="0">
                        <a:latin typeface="Cambria Math"/>
                        <a:ea typeface="宋体" charset="-122"/>
                      </a:rPr>
                      <m:t>1</m:t>
                    </m:r>
                    <m:r>
                      <a:rPr lang="en-US" altLang="zh-CN" i="1" dirty="0" smtClean="0">
                        <a:latin typeface="Cambria Math"/>
                        <a:ea typeface="宋体" charset="-122"/>
                      </a:rPr>
                      <m:t>∗</m:t>
                    </m:r>
                    <m:r>
                      <a:rPr lang="en-US" altLang="zh-CN" i="1" dirty="0" smtClean="0">
                        <a:latin typeface="Cambria Math"/>
                        <a:ea typeface="宋体" charset="-122"/>
                      </a:rPr>
                      <m:t>𝐾</m:t>
                    </m:r>
                    <m:r>
                      <a:rPr lang="en-US" altLang="zh-CN" i="1" baseline="-25000" dirty="0" smtClean="0">
                        <a:latin typeface="Cambria Math"/>
                        <a:ea typeface="宋体" charset="-122"/>
                      </a:rPr>
                      <m:t>2</m:t>
                    </m:r>
                    <m:r>
                      <a:rPr lang="en-US" altLang="zh-CN" i="1" dirty="0" smtClean="0">
                        <a:latin typeface="Cambria Math"/>
                        <a:ea typeface="宋体" charset="-122"/>
                      </a:rPr>
                      <m:t>, </m:t>
                    </m:r>
                    <m:r>
                      <a:rPr lang="en-US" altLang="zh-CN" i="1" dirty="0" smtClean="0">
                        <a:latin typeface="Cambria Math"/>
                        <a:ea typeface="宋体" charset="-122"/>
                      </a:rPr>
                      <m:t>𝐸</m:t>
                    </m:r>
                    <m:r>
                      <a:rPr lang="en-US" altLang="zh-CN" i="1" dirty="0" smtClean="0">
                        <a:latin typeface="Cambria Math"/>
                        <a:ea typeface="宋体" charset="-122"/>
                      </a:rPr>
                      <m:t>, </m:t>
                    </m:r>
                    <m:r>
                      <a:rPr lang="en-US" altLang="zh-CN" i="1" dirty="0" smtClean="0">
                        <a:latin typeface="Cambria Math"/>
                        <a:ea typeface="宋体" charset="-122"/>
                      </a:rPr>
                      <m:t>𝐷</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𝑅</m:t>
                    </m:r>
                    <m:r>
                      <a:rPr lang="en-US" altLang="zh-CN" i="1" baseline="-25000" dirty="0" smtClean="0">
                        <a:latin typeface="Cambria Math"/>
                        <a:ea typeface="宋体" charset="-122"/>
                      </a:rPr>
                      <m:t>1</m:t>
                    </m:r>
                    <m:r>
                      <a:rPr lang="en-US" altLang="zh-CN" i="1" dirty="0" smtClean="0">
                        <a:latin typeface="Cambria Math"/>
                        <a:ea typeface="宋体" charset="-122"/>
                      </a:rPr>
                      <m:t>∗</m:t>
                    </m:r>
                    <m:r>
                      <a:rPr lang="en-US" altLang="zh-CN" i="1" dirty="0" smtClean="0">
                        <a:latin typeface="Cambria Math"/>
                        <a:ea typeface="宋体" charset="-122"/>
                      </a:rPr>
                      <m:t>𝑅</m:t>
                    </m:r>
                    <m:r>
                      <a:rPr lang="en-US" altLang="zh-CN" i="1" baseline="-25000" dirty="0" smtClean="0">
                        <a:latin typeface="Cambria Math"/>
                        <a:ea typeface="宋体" charset="-122"/>
                      </a:rPr>
                      <m:t>2</m:t>
                    </m:r>
                  </m:oMath>
                </a14:m>
                <a:r>
                  <a:rPr lang="zh-CN" altLang="en-US" dirty="0" smtClean="0">
                    <a:ea typeface="宋体" charset="-122"/>
                  </a:rPr>
                  <a:t>中的加密变换和解密变换如下：对任意明文</a:t>
                </a:r>
                <a14:m>
                  <m:oMath xmlns:m="http://schemas.openxmlformats.org/officeDocument/2006/math">
                    <m:r>
                      <a:rPr lang="en-US" altLang="zh-CN" i="1" dirty="0" smtClean="0">
                        <a:latin typeface="Cambria Math"/>
                        <a:ea typeface="宋体" charset="-122"/>
                      </a:rPr>
                      <m:t>𝑥</m:t>
                    </m:r>
                    <m:r>
                      <a:rPr lang="en-US" altLang="zh-CN" i="1" dirty="0" smtClean="0">
                        <a:latin typeface="Cambria Math"/>
                        <a:ea typeface="宋体" charset="-122"/>
                      </a:rPr>
                      <m:t>∈</m:t>
                    </m:r>
                    <m:r>
                      <a:rPr lang="en-US" altLang="zh-CN" i="1" dirty="0" smtClean="0">
                        <a:latin typeface="Cambria Math"/>
                        <a:ea typeface="宋体" charset="-122"/>
                      </a:rPr>
                      <m:t>𝑃</m:t>
                    </m:r>
                    <m:r>
                      <a:rPr lang="zh-CN" altLang="en-US" i="1" dirty="0" smtClean="0">
                        <a:latin typeface="Cambria Math"/>
                        <a:ea typeface="宋体" charset="-122"/>
                      </a:rPr>
                      <m:t>和密钥</m:t>
                    </m:r>
                    <m:r>
                      <a:rPr lang="en-US" altLang="zh-CN" i="1" dirty="0" smtClean="0">
                        <a:latin typeface="Cambria Math"/>
                        <a:ea typeface="宋体" charset="-122"/>
                      </a:rPr>
                      <m:t>𝑘</m:t>
                    </m:r>
                    <m:r>
                      <a:rPr lang="zh-CN" altLang="en-US"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1</m:t>
                    </m:r>
                    <m:r>
                      <a:rPr lang="en-US" altLang="zh-CN" i="1" dirty="0" smtClean="0">
                        <a:latin typeface="Cambria Math"/>
                        <a:ea typeface="宋体" charset="-122"/>
                      </a:rPr>
                      <m:t>, </m:t>
                    </m:r>
                    <m:r>
                      <a:rPr lang="en-US" altLang="zh-CN" i="1" dirty="0" smtClean="0">
                        <a:latin typeface="Cambria Math"/>
                        <a:ea typeface="宋体" charset="-122"/>
                      </a:rPr>
                      <m:t>𝑘</m:t>
                    </m:r>
                    <m:r>
                      <a:rPr lang="en-US" altLang="zh-CN" i="1" baseline="-25000" dirty="0" smtClean="0">
                        <a:latin typeface="Cambria Math"/>
                        <a:ea typeface="宋体" charset="-122"/>
                      </a:rPr>
                      <m:t>2</m:t>
                    </m:r>
                    <m:r>
                      <a:rPr lang="en-US" altLang="zh-CN" i="1" dirty="0" smtClean="0">
                        <a:latin typeface="Cambria Math"/>
                        <a:ea typeface="宋体" charset="-122"/>
                      </a:rPr>
                      <m:t>)</m:t>
                    </m:r>
                  </m:oMath>
                </a14:m>
                <a:r>
                  <a:rPr lang="zh-CN" altLang="en-US" dirty="0" smtClean="0">
                    <a:ea typeface="宋体" charset="-122"/>
                  </a:rPr>
                  <a:t>，</a:t>
                </a:r>
                <a:r>
                  <a:rPr lang="zh-CN" altLang="en-US" b="1" dirty="0" smtClean="0">
                    <a:solidFill>
                      <a:srgbClr val="692AA2"/>
                    </a:solidFill>
                    <a:ea typeface="宋体" charset="-122"/>
                  </a:rPr>
                  <a:t>加密变换</a:t>
                </a:r>
                <a:r>
                  <a:rPr lang="zh-CN" altLang="en-US" dirty="0" smtClean="0">
                    <a:ea typeface="宋体" charset="-122"/>
                  </a:rPr>
                  <a:t>为：</a:t>
                </a:r>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pPr marL="0" indent="0" eaLnBrk="1" hangingPunct="1">
                  <a:buNone/>
                </a:pPr>
                <a:r>
                  <a:rPr lang="zh-CN" altLang="en-US" dirty="0" smtClean="0">
                    <a:ea typeface="宋体" charset="-122"/>
                  </a:rPr>
                  <a:t>   对任意密文</a:t>
                </a:r>
                <a14:m>
                  <m:oMath xmlns:m="http://schemas.openxmlformats.org/officeDocument/2006/math">
                    <m:r>
                      <a:rPr lang="en-US" altLang="zh-CN" i="1" dirty="0" smtClean="0">
                        <a:latin typeface="Cambria Math"/>
                        <a:ea typeface="宋体" charset="-122"/>
                      </a:rPr>
                      <m:t>𝑦</m:t>
                    </m:r>
                    <m:r>
                      <a:rPr lang="en-US" altLang="zh-CN" i="1" dirty="0" smtClean="0">
                        <a:latin typeface="Cambria Math"/>
                        <a:ea typeface="宋体" charset="-122"/>
                      </a:rPr>
                      <m:t>∈</m:t>
                    </m:r>
                    <m:r>
                      <a:rPr lang="en-US" altLang="zh-CN" i="1" dirty="0" smtClean="0">
                        <a:latin typeface="Cambria Math"/>
                        <a:ea typeface="宋体" charset="-122"/>
                      </a:rPr>
                      <m:t>𝐶</m:t>
                    </m:r>
                    <m:r>
                      <a:rPr lang="zh-CN" altLang="en-US" i="1" dirty="0" smtClean="0">
                        <a:latin typeface="Cambria Math"/>
                        <a:ea typeface="宋体" charset="-122"/>
                      </a:rPr>
                      <m:t>和密钥</m:t>
                    </m:r>
                    <m:r>
                      <a:rPr lang="en-US" altLang="zh-CN" i="1" dirty="0" smtClean="0">
                        <a:latin typeface="Cambria Math"/>
                        <a:ea typeface="宋体" charset="-122"/>
                      </a:rPr>
                      <m:t>𝑘</m:t>
                    </m:r>
                    <m:r>
                      <a:rPr lang="zh-CN" altLang="en-US"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1</m:t>
                    </m:r>
                    <m:r>
                      <a:rPr lang="en-US" altLang="zh-CN" i="1" dirty="0" smtClean="0">
                        <a:latin typeface="Cambria Math"/>
                        <a:ea typeface="宋体" charset="-122"/>
                      </a:rPr>
                      <m:t>, </m:t>
                    </m:r>
                    <m:r>
                      <a:rPr lang="en-US" altLang="zh-CN" i="1" dirty="0" smtClean="0">
                        <a:latin typeface="Cambria Math"/>
                        <a:ea typeface="宋体" charset="-122"/>
                      </a:rPr>
                      <m:t>𝑘</m:t>
                    </m:r>
                    <m:r>
                      <a:rPr lang="en-US" altLang="zh-CN" i="1" baseline="-25000" dirty="0" smtClean="0">
                        <a:latin typeface="Cambria Math"/>
                        <a:ea typeface="宋体" charset="-122"/>
                      </a:rPr>
                      <m:t>2</m:t>
                    </m:r>
                    <m:r>
                      <a:rPr lang="en-US" altLang="zh-CN" i="1" dirty="0" smtClean="0">
                        <a:latin typeface="Cambria Math"/>
                        <a:ea typeface="宋体" charset="-122"/>
                      </a:rPr>
                      <m:t>)</m:t>
                    </m:r>
                  </m:oMath>
                </a14:m>
                <a:r>
                  <a:rPr lang="zh-CN" altLang="en-US" dirty="0" smtClean="0">
                    <a:ea typeface="宋体" charset="-122"/>
                  </a:rPr>
                  <a:t>，</a:t>
                </a:r>
                <a:r>
                  <a:rPr lang="zh-CN" altLang="en-US" b="1" dirty="0" smtClean="0">
                    <a:solidFill>
                      <a:srgbClr val="692AA2"/>
                    </a:solidFill>
                    <a:ea typeface="宋体" charset="-122"/>
                  </a:rPr>
                  <a:t>解密变换</a:t>
                </a:r>
                <a:r>
                  <a:rPr lang="zh-CN" altLang="en-US" dirty="0" smtClean="0">
                    <a:ea typeface="宋体" charset="-122"/>
                  </a:rPr>
                  <a:t>为 ：</a:t>
                </a:r>
              </a:p>
              <a:p>
                <a:pPr eaLnBrk="1" hangingPunct="1"/>
                <a:endParaRPr lang="zh-CN" altLang="en-US" dirty="0" smtClean="0">
                  <a:ea typeface="宋体" charset="-122"/>
                </a:endParaRPr>
              </a:p>
              <a:p>
                <a:pPr eaLnBrk="1" hangingPunct="1"/>
                <a:endParaRPr lang="zh-CN" altLang="en-US" dirty="0" smtClean="0">
                  <a:ea typeface="宋体" charset="-122"/>
                </a:endParaRPr>
              </a:p>
            </p:txBody>
          </p:sp>
        </mc:Choice>
        <mc:Fallback xmlns="">
          <p:sp>
            <p:nvSpPr>
              <p:cNvPr id="81924" name="内容占位符 2"/>
              <p:cNvSpPr>
                <a:spLocks noGrp="1" noRot="1" noChangeAspect="1" noMove="1" noResize="1" noEditPoints="1" noAdjustHandles="1" noChangeArrowheads="1" noChangeShapeType="1" noTextEdit="1"/>
              </p:cNvSpPr>
              <p:nvPr>
                <p:ph idx="1"/>
              </p:nvPr>
            </p:nvSpPr>
            <p:spPr>
              <a:blipFill rotWithShape="1">
                <a:blip r:embed="rId3" cstate="print"/>
                <a:stretch>
                  <a:fillRect l="-1259" t="-1762" r="-5778"/>
                </a:stretch>
              </a:blipFill>
            </p:spPr>
            <p:txBody>
              <a:bodyPr/>
              <a:lstStyle/>
              <a:p>
                <a:r>
                  <a:rPr lang="zh-CN" altLang="en-US">
                    <a:noFill/>
                  </a:rPr>
                  <a:t> </a:t>
                </a:r>
              </a:p>
            </p:txBody>
          </p:sp>
        </mc:Fallback>
      </mc:AlternateContent>
      <p:sp>
        <p:nvSpPr>
          <p:cNvPr id="81925" name="日期占位符 3"/>
          <p:cNvSpPr>
            <a:spLocks noGrp="1"/>
          </p:cNvSpPr>
          <p:nvPr>
            <p:ph type="dt" sz="quarter" idx="10"/>
          </p:nvPr>
        </p:nvSpPr>
        <p:spPr>
          <a:noFill/>
        </p:spPr>
        <p:txBody>
          <a:bodyPr/>
          <a:lstStyle/>
          <a:p>
            <a:fld id="{132ADAE9-3911-4DA6-B912-DE0D23B8E91A}" type="datetime1">
              <a:rPr lang="zh-CN" altLang="en-US" smtClean="0">
                <a:ea typeface="宋体" charset="-122"/>
              </a:rPr>
              <a:pPr/>
              <a:t>2019/11/26/Tuesday</a:t>
            </a:fld>
            <a:endParaRPr lang="en-US" altLang="zh-CN" smtClean="0">
              <a:ea typeface="宋体" charset="-122"/>
            </a:endParaRPr>
          </a:p>
        </p:txBody>
      </p:sp>
      <p:sp>
        <p:nvSpPr>
          <p:cNvPr id="81926"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81927" name="灯片编号占位符 5"/>
          <p:cNvSpPr>
            <a:spLocks noGrp="1"/>
          </p:cNvSpPr>
          <p:nvPr>
            <p:ph type="sldNum" sz="quarter" idx="12"/>
          </p:nvPr>
        </p:nvSpPr>
        <p:spPr>
          <a:noFill/>
        </p:spPr>
        <p:txBody>
          <a:bodyPr/>
          <a:lstStyle/>
          <a:p>
            <a:fld id="{D45510FD-3508-4C90-ADE0-97EF3FE2BA44}" type="slidenum">
              <a:rPr lang="en-US" altLang="zh-CN" smtClean="0">
                <a:ea typeface="宋体" charset="-122"/>
              </a:rPr>
              <a:pPr/>
              <a:t>13</a:t>
            </a:fld>
            <a:endParaRPr lang="en-US" altLang="zh-CN" smtClean="0">
              <a:ea typeface="宋体" charset="-122"/>
            </a:endParaRPr>
          </a:p>
        </p:txBody>
      </p:sp>
      <p:graphicFrame>
        <p:nvGraphicFramePr>
          <p:cNvPr id="81922" name="Object 4"/>
          <p:cNvGraphicFramePr>
            <a:graphicFrameLocks noChangeAspect="1"/>
          </p:cNvGraphicFramePr>
          <p:nvPr>
            <p:extLst/>
          </p:nvPr>
        </p:nvGraphicFramePr>
        <p:xfrm>
          <a:off x="2906713" y="3430588"/>
          <a:ext cx="3482975" cy="688975"/>
        </p:xfrm>
        <a:graphic>
          <a:graphicData uri="http://schemas.openxmlformats.org/presentationml/2006/ole">
            <mc:AlternateContent xmlns:mc="http://schemas.openxmlformats.org/markup-compatibility/2006">
              <mc:Choice xmlns:v="urn:schemas-microsoft-com:vml" Requires="v">
                <p:oleObj spid="_x0000_s85206" name="Equation" r:id="rId4" imgW="1218960" imgH="241200" progId="">
                  <p:embed/>
                </p:oleObj>
              </mc:Choice>
              <mc:Fallback>
                <p:oleObj name="Equation" r:id="rId4" imgW="1218960" imgH="241200" progId="">
                  <p:embed/>
                  <p:pic>
                    <p:nvPicPr>
                      <p:cNvPr id="0" name="Picture 19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6713" y="3430588"/>
                        <a:ext cx="3482975" cy="68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6"/>
          <p:cNvGraphicFramePr>
            <a:graphicFrameLocks noChangeAspect="1"/>
          </p:cNvGraphicFramePr>
          <p:nvPr>
            <p:extLst/>
          </p:nvPr>
        </p:nvGraphicFramePr>
        <p:xfrm>
          <a:off x="2981325" y="5259388"/>
          <a:ext cx="3105150" cy="571500"/>
        </p:xfrm>
        <a:graphic>
          <a:graphicData uri="http://schemas.openxmlformats.org/presentationml/2006/ole">
            <mc:AlternateContent xmlns:mc="http://schemas.openxmlformats.org/markup-compatibility/2006">
              <mc:Choice xmlns:v="urn:schemas-microsoft-com:vml" Requires="v">
                <p:oleObj spid="_x0000_s85207" name="Equation" r:id="rId6" imgW="1282680" imgH="241200" progId="">
                  <p:embed/>
                </p:oleObj>
              </mc:Choice>
              <mc:Fallback>
                <p:oleObj name="Equation" r:id="rId6" imgW="1282680" imgH="241200" progId="">
                  <p:embed/>
                  <p:pic>
                    <p:nvPicPr>
                      <p:cNvPr id="0" name="Picture 19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1325" y="5259388"/>
                        <a:ext cx="310515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23301147"/>
      </p:ext>
    </p:extLst>
  </p:cSld>
  <p:clrMapOvr>
    <a:masterClrMapping/>
  </p:clrMapOvr>
  <p:transition>
    <p:wedg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9237" y="1550023"/>
            <a:ext cx="7507537" cy="4684699"/>
          </a:xfrm>
          <a:prstGeom prst="rect">
            <a:avLst/>
          </a:prstGeom>
        </p:spPr>
        <p:txBody>
          <a:bodyPr vert="horz" wrap="square" lIns="0" tIns="0" rIns="0" bIns="0" rtlCol="0">
            <a:spAutoFit/>
          </a:bodyPr>
          <a:lstStyle/>
          <a:p>
            <a:pPr marL="12724"/>
            <a:r>
              <a:rPr sz="3206" b="1" spc="-5" dirty="0">
                <a:latin typeface="Times New Roman"/>
                <a:cs typeface="Times New Roman"/>
              </a:rPr>
              <a:t>3</a:t>
            </a:r>
            <a:r>
              <a:rPr sz="3356" b="1" i="1" spc="-170" dirty="0">
                <a:latin typeface="宋体"/>
                <a:cs typeface="宋体"/>
              </a:rPr>
              <a:t>、</a:t>
            </a:r>
            <a:r>
              <a:rPr sz="3356" b="1" i="1" spc="-882" dirty="0">
                <a:latin typeface="宋体"/>
                <a:cs typeface="宋体"/>
              </a:rPr>
              <a:t> </a:t>
            </a:r>
            <a:r>
              <a:rPr sz="3206" b="1" spc="-5" dirty="0">
                <a:latin typeface="Times New Roman"/>
                <a:cs typeface="Times New Roman"/>
              </a:rPr>
              <a:t>AES</a:t>
            </a:r>
            <a:r>
              <a:rPr sz="3206" b="1" spc="-5" dirty="0">
                <a:latin typeface="宋体"/>
                <a:cs typeface="宋体"/>
              </a:rPr>
              <a:t>的字表示与运算</a:t>
            </a:r>
            <a:endParaRPr sz="3206" dirty="0">
              <a:latin typeface="宋体"/>
              <a:cs typeface="宋体"/>
            </a:endParaRPr>
          </a:p>
          <a:p>
            <a:pPr marL="12724">
              <a:spcBef>
                <a:spcPts val="165"/>
              </a:spcBef>
            </a:pPr>
            <a:r>
              <a:rPr sz="2805" spc="316" dirty="0">
                <a:latin typeface="Lucida Sans Unicode"/>
                <a:cs typeface="Lucida Sans Unicode"/>
              </a:rPr>
              <a:t>·</a:t>
            </a:r>
            <a:r>
              <a:rPr sz="2805" b="1" dirty="0">
                <a:latin typeface="宋体"/>
                <a:cs typeface="宋体"/>
              </a:rPr>
              <a:t>字乘法：写成矩阵形式</a:t>
            </a:r>
            <a:endParaRPr sz="2805" dirty="0">
              <a:latin typeface="宋体"/>
              <a:cs typeface="宋体"/>
            </a:endParaRPr>
          </a:p>
          <a:p>
            <a:pPr>
              <a:spcBef>
                <a:spcPts val="28"/>
              </a:spcBef>
            </a:pPr>
            <a:endParaRPr sz="2755" dirty="0">
              <a:latin typeface="Times New Roman"/>
              <a:cs typeface="Times New Roman"/>
            </a:endParaRPr>
          </a:p>
          <a:p>
            <a:pPr marL="1259053" marR="3148586" indent="10179" algn="just"/>
            <a:r>
              <a:rPr sz="2805" i="1" spc="10" dirty="0">
                <a:latin typeface="Times New Roman"/>
                <a:cs typeface="Times New Roman"/>
              </a:rPr>
              <a:t>b</a:t>
            </a:r>
            <a:r>
              <a:rPr sz="2855" i="1" baseline="-20467" dirty="0">
                <a:latin typeface="Times New Roman"/>
                <a:cs typeface="Times New Roman"/>
              </a:rPr>
              <a:t>0  </a:t>
            </a:r>
            <a:r>
              <a:rPr sz="2855" i="1" spc="-37" baseline="-20467" dirty="0">
                <a:latin typeface="Times New Roman"/>
                <a:cs typeface="Times New Roman"/>
              </a:rPr>
              <a:t> </a:t>
            </a:r>
            <a:r>
              <a:rPr sz="2805" dirty="0">
                <a:latin typeface="Times New Roman"/>
                <a:cs typeface="Times New Roman"/>
              </a:rPr>
              <a:t>= </a:t>
            </a:r>
            <a:r>
              <a:rPr sz="2805" spc="-5" dirty="0">
                <a:latin typeface="Times New Roman"/>
                <a:cs typeface="Times New Roman"/>
              </a:rPr>
              <a:t> </a:t>
            </a:r>
            <a:r>
              <a:rPr sz="2805" i="1" spc="-5" dirty="0">
                <a:latin typeface="Times New Roman"/>
                <a:cs typeface="Times New Roman"/>
              </a:rPr>
              <a:t>c</a:t>
            </a:r>
            <a:r>
              <a:rPr sz="2855" i="1" baseline="-20467" dirty="0">
                <a:latin typeface="Times New Roman"/>
                <a:cs typeface="Times New Roman"/>
              </a:rPr>
              <a:t>0 </a:t>
            </a:r>
            <a:r>
              <a:rPr sz="2855" i="1" spc="331" baseline="-20467" dirty="0">
                <a:latin typeface="Times New Roman"/>
                <a:cs typeface="Times New Roman"/>
              </a:rPr>
              <a:t> </a:t>
            </a:r>
            <a:r>
              <a:rPr sz="2805" i="1" spc="-10" dirty="0">
                <a:latin typeface="Times New Roman"/>
                <a:cs typeface="Times New Roman"/>
              </a:rPr>
              <a:t>c</a:t>
            </a:r>
            <a:r>
              <a:rPr sz="2855" i="1" baseline="-20467" dirty="0">
                <a:latin typeface="Times New Roman"/>
                <a:cs typeface="Times New Roman"/>
              </a:rPr>
              <a:t>3 </a:t>
            </a:r>
            <a:r>
              <a:rPr sz="2855" i="1" spc="331" baseline="-20467" dirty="0">
                <a:latin typeface="Times New Roman"/>
                <a:cs typeface="Times New Roman"/>
              </a:rPr>
              <a:t> </a:t>
            </a:r>
            <a:r>
              <a:rPr sz="2805" i="1" spc="-10" dirty="0">
                <a:latin typeface="Times New Roman"/>
                <a:cs typeface="Times New Roman"/>
              </a:rPr>
              <a:t>c</a:t>
            </a:r>
            <a:r>
              <a:rPr sz="2855" i="1" baseline="-20467" dirty="0">
                <a:latin typeface="Times New Roman"/>
                <a:cs typeface="Times New Roman"/>
              </a:rPr>
              <a:t>2 </a:t>
            </a:r>
            <a:r>
              <a:rPr sz="2855" i="1" spc="331" baseline="-20467" dirty="0">
                <a:latin typeface="Times New Roman"/>
                <a:cs typeface="Times New Roman"/>
              </a:rPr>
              <a:t> </a:t>
            </a:r>
            <a:r>
              <a:rPr sz="2805" i="1" spc="-10" dirty="0">
                <a:latin typeface="Times New Roman"/>
                <a:cs typeface="Times New Roman"/>
              </a:rPr>
              <a:t>c</a:t>
            </a:r>
            <a:r>
              <a:rPr sz="2855" i="1" baseline="-20467" dirty="0">
                <a:latin typeface="Times New Roman"/>
                <a:cs typeface="Times New Roman"/>
              </a:rPr>
              <a:t>1     </a:t>
            </a:r>
            <a:r>
              <a:rPr sz="2855" i="1" spc="-7" baseline="-20467" dirty="0">
                <a:latin typeface="Times New Roman"/>
                <a:cs typeface="Times New Roman"/>
              </a:rPr>
              <a:t> </a:t>
            </a:r>
            <a:r>
              <a:rPr sz="2805" i="1" dirty="0">
                <a:latin typeface="Times New Roman"/>
                <a:cs typeface="Times New Roman"/>
              </a:rPr>
              <a:t>a</a:t>
            </a:r>
            <a:r>
              <a:rPr sz="2855" i="1" baseline="-20467" dirty="0">
                <a:latin typeface="Times New Roman"/>
                <a:cs typeface="Times New Roman"/>
              </a:rPr>
              <a:t>0 </a:t>
            </a:r>
            <a:r>
              <a:rPr sz="2805" i="1" spc="-5" dirty="0">
                <a:latin typeface="Times New Roman"/>
                <a:cs typeface="Times New Roman"/>
              </a:rPr>
              <a:t>b</a:t>
            </a:r>
            <a:r>
              <a:rPr sz="2855" i="1" baseline="-20467" dirty="0">
                <a:latin typeface="Times New Roman"/>
                <a:cs typeface="Times New Roman"/>
              </a:rPr>
              <a:t>1  </a:t>
            </a:r>
            <a:r>
              <a:rPr sz="2855" i="1" spc="-37" baseline="-20467" dirty="0">
                <a:latin typeface="Times New Roman"/>
                <a:cs typeface="Times New Roman"/>
              </a:rPr>
              <a:t> </a:t>
            </a:r>
            <a:r>
              <a:rPr sz="2805" dirty="0">
                <a:latin typeface="Times New Roman"/>
                <a:cs typeface="Times New Roman"/>
              </a:rPr>
              <a:t>= </a:t>
            </a:r>
            <a:r>
              <a:rPr sz="2805" spc="-5" dirty="0">
                <a:latin typeface="Times New Roman"/>
                <a:cs typeface="Times New Roman"/>
              </a:rPr>
              <a:t> </a:t>
            </a:r>
            <a:r>
              <a:rPr sz="2805" i="1" spc="-5" dirty="0">
                <a:latin typeface="Times New Roman"/>
                <a:cs typeface="Times New Roman"/>
              </a:rPr>
              <a:t>c</a:t>
            </a:r>
            <a:r>
              <a:rPr sz="2855" i="1" baseline="-20467" dirty="0">
                <a:latin typeface="Times New Roman"/>
                <a:cs typeface="Times New Roman"/>
              </a:rPr>
              <a:t>1 </a:t>
            </a:r>
            <a:r>
              <a:rPr sz="2855" i="1" spc="331" baseline="-20467" dirty="0">
                <a:latin typeface="Times New Roman"/>
                <a:cs typeface="Times New Roman"/>
              </a:rPr>
              <a:t> </a:t>
            </a:r>
            <a:r>
              <a:rPr sz="2805" i="1" spc="-10" dirty="0">
                <a:latin typeface="Times New Roman"/>
                <a:cs typeface="Times New Roman"/>
              </a:rPr>
              <a:t>c</a:t>
            </a:r>
            <a:r>
              <a:rPr sz="2855" i="1" baseline="-20467" dirty="0">
                <a:latin typeface="Times New Roman"/>
                <a:cs typeface="Times New Roman"/>
              </a:rPr>
              <a:t>0 </a:t>
            </a:r>
            <a:r>
              <a:rPr sz="2855" i="1" spc="331" baseline="-20467" dirty="0">
                <a:latin typeface="Times New Roman"/>
                <a:cs typeface="Times New Roman"/>
              </a:rPr>
              <a:t> </a:t>
            </a:r>
            <a:r>
              <a:rPr sz="2805" i="1" spc="-10" dirty="0">
                <a:latin typeface="Times New Roman"/>
                <a:cs typeface="Times New Roman"/>
              </a:rPr>
              <a:t>c</a:t>
            </a:r>
            <a:r>
              <a:rPr sz="2855" i="1" baseline="-20467" dirty="0">
                <a:latin typeface="Times New Roman"/>
                <a:cs typeface="Times New Roman"/>
              </a:rPr>
              <a:t>3 </a:t>
            </a:r>
            <a:r>
              <a:rPr sz="2855" i="1" spc="331" baseline="-20467" dirty="0">
                <a:latin typeface="Times New Roman"/>
                <a:cs typeface="Times New Roman"/>
              </a:rPr>
              <a:t> </a:t>
            </a:r>
            <a:r>
              <a:rPr sz="2805" i="1" spc="-10" dirty="0">
                <a:latin typeface="Times New Roman"/>
                <a:cs typeface="Times New Roman"/>
              </a:rPr>
              <a:t>c</a:t>
            </a:r>
            <a:r>
              <a:rPr sz="2855" i="1" baseline="-20467" dirty="0">
                <a:latin typeface="Times New Roman"/>
                <a:cs typeface="Times New Roman"/>
              </a:rPr>
              <a:t>2     </a:t>
            </a:r>
            <a:r>
              <a:rPr sz="2855" i="1" spc="-7" baseline="-20467" dirty="0">
                <a:latin typeface="Times New Roman"/>
                <a:cs typeface="Times New Roman"/>
              </a:rPr>
              <a:t> </a:t>
            </a:r>
            <a:r>
              <a:rPr sz="2805" i="1" dirty="0">
                <a:latin typeface="Times New Roman"/>
                <a:cs typeface="Times New Roman"/>
              </a:rPr>
              <a:t>a</a:t>
            </a:r>
            <a:r>
              <a:rPr sz="2855" i="1" baseline="-20467" dirty="0">
                <a:latin typeface="Times New Roman"/>
                <a:cs typeface="Times New Roman"/>
              </a:rPr>
              <a:t>1 </a:t>
            </a:r>
            <a:r>
              <a:rPr sz="2805" i="1" spc="-5" dirty="0">
                <a:latin typeface="Times New Roman"/>
                <a:cs typeface="Times New Roman"/>
              </a:rPr>
              <a:t>b</a:t>
            </a:r>
            <a:r>
              <a:rPr sz="2855" i="1" baseline="-20467" dirty="0">
                <a:latin typeface="Times New Roman"/>
                <a:cs typeface="Times New Roman"/>
              </a:rPr>
              <a:t>2  </a:t>
            </a:r>
            <a:r>
              <a:rPr sz="2855" i="1" spc="-37" baseline="-20467" dirty="0">
                <a:latin typeface="Times New Roman"/>
                <a:cs typeface="Times New Roman"/>
              </a:rPr>
              <a:t> </a:t>
            </a:r>
            <a:r>
              <a:rPr sz="2805" dirty="0">
                <a:latin typeface="Times New Roman"/>
                <a:cs typeface="Times New Roman"/>
              </a:rPr>
              <a:t>= </a:t>
            </a:r>
            <a:r>
              <a:rPr sz="2805" spc="-5" dirty="0">
                <a:latin typeface="Times New Roman"/>
                <a:cs typeface="Times New Roman"/>
              </a:rPr>
              <a:t> </a:t>
            </a:r>
            <a:r>
              <a:rPr sz="2805" i="1" spc="-5" dirty="0">
                <a:latin typeface="Times New Roman"/>
                <a:cs typeface="Times New Roman"/>
              </a:rPr>
              <a:t>c</a:t>
            </a:r>
            <a:r>
              <a:rPr sz="2855" i="1" baseline="-20467" dirty="0">
                <a:latin typeface="Times New Roman"/>
                <a:cs typeface="Times New Roman"/>
              </a:rPr>
              <a:t>2 </a:t>
            </a:r>
            <a:r>
              <a:rPr sz="2855" i="1" spc="331" baseline="-20467" dirty="0">
                <a:latin typeface="Times New Roman"/>
                <a:cs typeface="Times New Roman"/>
              </a:rPr>
              <a:t> </a:t>
            </a:r>
            <a:r>
              <a:rPr sz="2805" i="1" spc="-10" dirty="0">
                <a:latin typeface="Times New Roman"/>
                <a:cs typeface="Times New Roman"/>
              </a:rPr>
              <a:t>c</a:t>
            </a:r>
            <a:r>
              <a:rPr sz="2855" i="1" baseline="-20467" dirty="0">
                <a:latin typeface="Times New Roman"/>
                <a:cs typeface="Times New Roman"/>
              </a:rPr>
              <a:t>1 </a:t>
            </a:r>
            <a:r>
              <a:rPr sz="2855" i="1" spc="331" baseline="-20467" dirty="0">
                <a:latin typeface="Times New Roman"/>
                <a:cs typeface="Times New Roman"/>
              </a:rPr>
              <a:t> </a:t>
            </a:r>
            <a:r>
              <a:rPr sz="2805" i="1" spc="-10" dirty="0">
                <a:latin typeface="Times New Roman"/>
                <a:cs typeface="Times New Roman"/>
              </a:rPr>
              <a:t>c</a:t>
            </a:r>
            <a:r>
              <a:rPr sz="2855" i="1" baseline="-20467" dirty="0">
                <a:latin typeface="Times New Roman"/>
                <a:cs typeface="Times New Roman"/>
              </a:rPr>
              <a:t>0 </a:t>
            </a:r>
            <a:r>
              <a:rPr sz="2855" i="1" spc="331" baseline="-20467" dirty="0">
                <a:latin typeface="Times New Roman"/>
                <a:cs typeface="Times New Roman"/>
              </a:rPr>
              <a:t> </a:t>
            </a:r>
            <a:r>
              <a:rPr sz="2805" i="1" spc="-10" dirty="0">
                <a:latin typeface="Times New Roman"/>
                <a:cs typeface="Times New Roman"/>
              </a:rPr>
              <a:t>c</a:t>
            </a:r>
            <a:r>
              <a:rPr sz="2855" i="1" baseline="-20467" dirty="0">
                <a:latin typeface="Times New Roman"/>
                <a:cs typeface="Times New Roman"/>
              </a:rPr>
              <a:t>3     </a:t>
            </a:r>
            <a:r>
              <a:rPr sz="2855" i="1" spc="-7" baseline="-20467" dirty="0">
                <a:latin typeface="Times New Roman"/>
                <a:cs typeface="Times New Roman"/>
              </a:rPr>
              <a:t> </a:t>
            </a:r>
            <a:r>
              <a:rPr sz="2805" i="1" dirty="0">
                <a:latin typeface="Times New Roman"/>
                <a:cs typeface="Times New Roman"/>
              </a:rPr>
              <a:t>a</a:t>
            </a:r>
            <a:r>
              <a:rPr sz="2855" i="1" baseline="-20467" dirty="0">
                <a:latin typeface="Times New Roman"/>
                <a:cs typeface="Times New Roman"/>
              </a:rPr>
              <a:t>2 </a:t>
            </a:r>
            <a:r>
              <a:rPr sz="2805" i="1" spc="-5" dirty="0">
                <a:latin typeface="Times New Roman"/>
                <a:cs typeface="Times New Roman"/>
              </a:rPr>
              <a:t>b</a:t>
            </a:r>
            <a:r>
              <a:rPr sz="2855" i="1" baseline="-20467" dirty="0">
                <a:latin typeface="Times New Roman"/>
                <a:cs typeface="Times New Roman"/>
              </a:rPr>
              <a:t>3  </a:t>
            </a:r>
            <a:r>
              <a:rPr sz="2855" i="1" spc="-37" baseline="-20467" dirty="0">
                <a:latin typeface="Times New Roman"/>
                <a:cs typeface="Times New Roman"/>
              </a:rPr>
              <a:t> </a:t>
            </a:r>
            <a:r>
              <a:rPr sz="2805" dirty="0">
                <a:latin typeface="Times New Roman"/>
                <a:cs typeface="Times New Roman"/>
              </a:rPr>
              <a:t>= </a:t>
            </a:r>
            <a:r>
              <a:rPr sz="2805" spc="-5" dirty="0">
                <a:latin typeface="Times New Roman"/>
                <a:cs typeface="Times New Roman"/>
              </a:rPr>
              <a:t> </a:t>
            </a:r>
            <a:r>
              <a:rPr sz="2805" i="1" spc="-5" dirty="0">
                <a:latin typeface="Times New Roman"/>
                <a:cs typeface="Times New Roman"/>
              </a:rPr>
              <a:t>c</a:t>
            </a:r>
            <a:r>
              <a:rPr sz="2855" i="1" baseline="-20467" dirty="0">
                <a:latin typeface="Times New Roman"/>
                <a:cs typeface="Times New Roman"/>
              </a:rPr>
              <a:t>3 </a:t>
            </a:r>
            <a:r>
              <a:rPr sz="2855" i="1" spc="331" baseline="-20467" dirty="0">
                <a:latin typeface="Times New Roman"/>
                <a:cs typeface="Times New Roman"/>
              </a:rPr>
              <a:t> </a:t>
            </a:r>
            <a:r>
              <a:rPr sz="2805" i="1" spc="-10" dirty="0">
                <a:latin typeface="Times New Roman"/>
                <a:cs typeface="Times New Roman"/>
              </a:rPr>
              <a:t>c</a:t>
            </a:r>
            <a:r>
              <a:rPr sz="2855" i="1" baseline="-20467" dirty="0">
                <a:latin typeface="Times New Roman"/>
                <a:cs typeface="Times New Roman"/>
              </a:rPr>
              <a:t>2 </a:t>
            </a:r>
            <a:r>
              <a:rPr sz="2855" i="1" spc="331" baseline="-20467" dirty="0">
                <a:latin typeface="Times New Roman"/>
                <a:cs typeface="Times New Roman"/>
              </a:rPr>
              <a:t> </a:t>
            </a:r>
            <a:r>
              <a:rPr sz="2805" i="1" spc="-10" dirty="0">
                <a:latin typeface="Times New Roman"/>
                <a:cs typeface="Times New Roman"/>
              </a:rPr>
              <a:t>c</a:t>
            </a:r>
            <a:r>
              <a:rPr sz="2855" i="1" baseline="-20467" dirty="0">
                <a:latin typeface="Times New Roman"/>
                <a:cs typeface="Times New Roman"/>
              </a:rPr>
              <a:t>1 </a:t>
            </a:r>
            <a:r>
              <a:rPr sz="2855" i="1" spc="331" baseline="-20467" dirty="0">
                <a:latin typeface="Times New Roman"/>
                <a:cs typeface="Times New Roman"/>
              </a:rPr>
              <a:t> </a:t>
            </a:r>
            <a:r>
              <a:rPr sz="2805" i="1" spc="-10" dirty="0">
                <a:latin typeface="Times New Roman"/>
                <a:cs typeface="Times New Roman"/>
              </a:rPr>
              <a:t>c</a:t>
            </a:r>
            <a:r>
              <a:rPr sz="2855" i="1" baseline="-20467" dirty="0">
                <a:latin typeface="Times New Roman"/>
                <a:cs typeface="Times New Roman"/>
              </a:rPr>
              <a:t>0     </a:t>
            </a:r>
            <a:r>
              <a:rPr sz="2855" i="1" spc="-7" baseline="-20467" dirty="0">
                <a:latin typeface="Times New Roman"/>
                <a:cs typeface="Times New Roman"/>
              </a:rPr>
              <a:t> </a:t>
            </a:r>
            <a:r>
              <a:rPr sz="2805" i="1" dirty="0">
                <a:latin typeface="Times New Roman"/>
                <a:cs typeface="Times New Roman"/>
              </a:rPr>
              <a:t>a</a:t>
            </a:r>
            <a:r>
              <a:rPr sz="2855" i="1" baseline="-20467" dirty="0">
                <a:latin typeface="Times New Roman"/>
                <a:cs typeface="Times New Roman"/>
              </a:rPr>
              <a:t>3</a:t>
            </a:r>
            <a:endParaRPr sz="2855" baseline="-20467" dirty="0">
              <a:latin typeface="Times New Roman"/>
              <a:cs typeface="Times New Roman"/>
            </a:endParaRPr>
          </a:p>
          <a:p>
            <a:pPr marL="12724">
              <a:lnSpc>
                <a:spcPts val="3276"/>
              </a:lnSpc>
              <a:spcBef>
                <a:spcPts val="180"/>
              </a:spcBef>
            </a:pPr>
            <a:r>
              <a:rPr sz="2805" b="1" dirty="0">
                <a:solidFill>
                  <a:srgbClr val="FF0000"/>
                </a:solidFill>
                <a:latin typeface="宋体"/>
                <a:cs typeface="宋体"/>
              </a:rPr>
              <a:t>注意：</a:t>
            </a:r>
            <a:endParaRPr sz="2805" dirty="0">
              <a:latin typeface="宋体"/>
              <a:cs typeface="宋体"/>
            </a:endParaRPr>
          </a:p>
          <a:p>
            <a:pPr marL="470793">
              <a:lnSpc>
                <a:spcPts val="2795"/>
              </a:lnSpc>
            </a:pPr>
            <a:r>
              <a:rPr sz="2405" spc="271" dirty="0">
                <a:latin typeface="Lucida Sans Unicode"/>
                <a:cs typeface="Lucida Sans Unicode"/>
              </a:rPr>
              <a:t>•</a:t>
            </a:r>
            <a:r>
              <a:rPr sz="2405" spc="-165" dirty="0">
                <a:latin typeface="Lucida Sans Unicode"/>
                <a:cs typeface="Lucida Sans Unicode"/>
              </a:rPr>
              <a:t> </a:t>
            </a:r>
            <a:r>
              <a:rPr sz="2405" i="1" spc="-5" dirty="0">
                <a:latin typeface="Times New Roman"/>
                <a:cs typeface="Times New Roman"/>
              </a:rPr>
              <a:t>x</a:t>
            </a:r>
            <a:r>
              <a:rPr sz="2405" spc="-7" baseline="24305" dirty="0">
                <a:latin typeface="Times New Roman"/>
                <a:cs typeface="Times New Roman"/>
              </a:rPr>
              <a:t>4</a:t>
            </a:r>
            <a:r>
              <a:rPr sz="2405" dirty="0">
                <a:latin typeface="Times New Roman"/>
                <a:cs typeface="Times New Roman"/>
              </a:rPr>
              <a:t>+</a:t>
            </a:r>
            <a:r>
              <a:rPr sz="2405" spc="-10" dirty="0">
                <a:latin typeface="Times New Roman"/>
                <a:cs typeface="Times New Roman"/>
              </a:rPr>
              <a:t>1</a:t>
            </a:r>
            <a:r>
              <a:rPr sz="2405" b="1" dirty="0">
                <a:latin typeface="宋体"/>
                <a:cs typeface="宋体"/>
              </a:rPr>
              <a:t>是可约多项式，</a:t>
            </a:r>
            <a:r>
              <a:rPr sz="2405" b="1" spc="-5" dirty="0">
                <a:latin typeface="宋体"/>
                <a:cs typeface="宋体"/>
              </a:rPr>
              <a:t>字</a:t>
            </a:r>
            <a:r>
              <a:rPr sz="2405" i="1" dirty="0">
                <a:latin typeface="Times New Roman"/>
                <a:cs typeface="Times New Roman"/>
              </a:rPr>
              <a:t>c</a:t>
            </a:r>
            <a:r>
              <a:rPr sz="2405" spc="-5" dirty="0">
                <a:latin typeface="Times New Roman"/>
                <a:cs typeface="Times New Roman"/>
              </a:rPr>
              <a:t>(</a:t>
            </a:r>
            <a:r>
              <a:rPr sz="2405" i="1" dirty="0">
                <a:latin typeface="Times New Roman"/>
                <a:cs typeface="Times New Roman"/>
              </a:rPr>
              <a:t>x</a:t>
            </a:r>
            <a:r>
              <a:rPr sz="2405" spc="-5" dirty="0">
                <a:latin typeface="Times New Roman"/>
                <a:cs typeface="Times New Roman"/>
              </a:rPr>
              <a:t>)</a:t>
            </a:r>
            <a:r>
              <a:rPr sz="2405" b="1" dirty="0">
                <a:latin typeface="宋体"/>
                <a:cs typeface="宋体"/>
              </a:rPr>
              <a:t>不一定有逆；</a:t>
            </a:r>
            <a:endParaRPr sz="2405" dirty="0">
              <a:latin typeface="宋体"/>
              <a:cs typeface="宋体"/>
            </a:endParaRPr>
          </a:p>
          <a:p>
            <a:pPr marL="470157">
              <a:lnSpc>
                <a:spcPts val="2880"/>
              </a:lnSpc>
            </a:pPr>
            <a:r>
              <a:rPr sz="2405" spc="271" dirty="0">
                <a:latin typeface="Lucida Sans Unicode"/>
                <a:cs typeface="Lucida Sans Unicode"/>
              </a:rPr>
              <a:t>•</a:t>
            </a:r>
            <a:r>
              <a:rPr sz="2405" spc="-165" dirty="0">
                <a:latin typeface="Lucida Sans Unicode"/>
                <a:cs typeface="Lucida Sans Unicode"/>
              </a:rPr>
              <a:t> </a:t>
            </a:r>
            <a:r>
              <a:rPr sz="2405" b="1" dirty="0">
                <a:latin typeface="宋体"/>
                <a:cs typeface="宋体"/>
              </a:rPr>
              <a:t>但</a:t>
            </a:r>
            <a:r>
              <a:rPr sz="2405" b="1" dirty="0">
                <a:latin typeface="Times New Roman"/>
                <a:cs typeface="Times New Roman"/>
              </a:rPr>
              <a:t>AES</a:t>
            </a:r>
            <a:r>
              <a:rPr sz="2405" b="1" dirty="0">
                <a:latin typeface="宋体"/>
                <a:cs typeface="宋体"/>
              </a:rPr>
              <a:t>选择</a:t>
            </a:r>
            <a:r>
              <a:rPr sz="2405" b="1" spc="-5" dirty="0">
                <a:latin typeface="宋体"/>
                <a:cs typeface="宋体"/>
              </a:rPr>
              <a:t>的</a:t>
            </a:r>
            <a:r>
              <a:rPr sz="2405" i="1" dirty="0">
                <a:latin typeface="Times New Roman"/>
                <a:cs typeface="Times New Roman"/>
              </a:rPr>
              <a:t>c</a:t>
            </a:r>
            <a:r>
              <a:rPr sz="2405" spc="-5" dirty="0">
                <a:latin typeface="Times New Roman"/>
                <a:cs typeface="Times New Roman"/>
              </a:rPr>
              <a:t>(</a:t>
            </a:r>
            <a:r>
              <a:rPr sz="2405" i="1" dirty="0">
                <a:latin typeface="Times New Roman"/>
                <a:cs typeface="Times New Roman"/>
              </a:rPr>
              <a:t>x</a:t>
            </a:r>
            <a:r>
              <a:rPr sz="2405" spc="-5" dirty="0">
                <a:latin typeface="Times New Roman"/>
                <a:cs typeface="Times New Roman"/>
              </a:rPr>
              <a:t>)</a:t>
            </a:r>
            <a:r>
              <a:rPr sz="2405" b="1" dirty="0">
                <a:latin typeface="宋体"/>
                <a:cs typeface="宋体"/>
              </a:rPr>
              <a:t>有逆</a:t>
            </a:r>
            <a:r>
              <a:rPr sz="2405" b="1" spc="-10" dirty="0">
                <a:latin typeface="宋体"/>
                <a:cs typeface="宋体"/>
              </a:rPr>
              <a:t>，</a:t>
            </a:r>
            <a:r>
              <a:rPr sz="2405" b="1" spc="-611" dirty="0">
                <a:latin typeface="宋体"/>
                <a:cs typeface="宋体"/>
              </a:rPr>
              <a:t> </a:t>
            </a:r>
            <a:r>
              <a:rPr sz="2405" i="1" dirty="0">
                <a:latin typeface="Times New Roman"/>
                <a:cs typeface="Times New Roman"/>
              </a:rPr>
              <a:t>c</a:t>
            </a:r>
            <a:r>
              <a:rPr sz="2405" spc="-5" dirty="0">
                <a:latin typeface="Times New Roman"/>
                <a:cs typeface="Times New Roman"/>
              </a:rPr>
              <a:t>(</a:t>
            </a:r>
            <a:r>
              <a:rPr sz="2405" i="1" dirty="0">
                <a:latin typeface="Times New Roman"/>
                <a:cs typeface="Times New Roman"/>
              </a:rPr>
              <a:t>x</a:t>
            </a:r>
            <a:r>
              <a:rPr sz="2405" dirty="0">
                <a:latin typeface="Times New Roman"/>
                <a:cs typeface="Times New Roman"/>
              </a:rPr>
              <a:t>)</a:t>
            </a:r>
            <a:r>
              <a:rPr sz="2405" spc="-10" dirty="0">
                <a:latin typeface="Times New Roman"/>
                <a:cs typeface="Times New Roman"/>
              </a:rPr>
              <a:t> </a:t>
            </a:r>
            <a:r>
              <a:rPr sz="2405" spc="-5" dirty="0">
                <a:latin typeface="Times New Roman"/>
                <a:cs typeface="Times New Roman"/>
              </a:rPr>
              <a:t>=</a:t>
            </a:r>
            <a:r>
              <a:rPr sz="2405" dirty="0">
                <a:latin typeface="Times New Roman"/>
                <a:cs typeface="Times New Roman"/>
              </a:rPr>
              <a:t>03</a:t>
            </a:r>
            <a:r>
              <a:rPr sz="2405" spc="5" dirty="0">
                <a:latin typeface="Times New Roman"/>
                <a:cs typeface="Times New Roman"/>
              </a:rPr>
              <a:t>x</a:t>
            </a:r>
            <a:r>
              <a:rPr sz="2405" spc="-7" baseline="24305" dirty="0">
                <a:latin typeface="Times New Roman"/>
                <a:cs typeface="Times New Roman"/>
              </a:rPr>
              <a:t>3</a:t>
            </a:r>
            <a:r>
              <a:rPr sz="2405" spc="-5" dirty="0">
                <a:latin typeface="Times New Roman"/>
                <a:cs typeface="Times New Roman"/>
              </a:rPr>
              <a:t>+01x</a:t>
            </a:r>
            <a:r>
              <a:rPr sz="2405" spc="-7" baseline="24305" dirty="0">
                <a:latin typeface="Times New Roman"/>
                <a:cs typeface="Times New Roman"/>
              </a:rPr>
              <a:t>2</a:t>
            </a:r>
            <a:r>
              <a:rPr sz="2405" spc="-5" dirty="0">
                <a:latin typeface="Times New Roman"/>
                <a:cs typeface="Times New Roman"/>
              </a:rPr>
              <a:t>+01x+02</a:t>
            </a:r>
            <a:r>
              <a:rPr sz="2405" b="1" spc="-10" dirty="0">
                <a:latin typeface="宋体"/>
                <a:cs typeface="宋体"/>
              </a:rPr>
              <a:t>；</a:t>
            </a:r>
            <a:endParaRPr sz="2405" dirty="0">
              <a:latin typeface="宋体"/>
              <a:cs typeface="宋体"/>
            </a:endParaRPr>
          </a:p>
          <a:p>
            <a:pPr marL="470793">
              <a:lnSpc>
                <a:spcPts val="2880"/>
              </a:lnSpc>
            </a:pPr>
            <a:r>
              <a:rPr sz="2405" spc="271" dirty="0">
                <a:latin typeface="Lucida Sans Unicode"/>
                <a:cs typeface="Lucida Sans Unicode"/>
              </a:rPr>
              <a:t>•</a:t>
            </a:r>
            <a:r>
              <a:rPr sz="2405" spc="-165" dirty="0">
                <a:latin typeface="Lucida Sans Unicode"/>
                <a:cs typeface="Lucida Sans Unicode"/>
              </a:rPr>
              <a:t> </a:t>
            </a:r>
            <a:r>
              <a:rPr sz="2405" i="1" dirty="0">
                <a:latin typeface="Times New Roman"/>
                <a:cs typeface="Times New Roman"/>
              </a:rPr>
              <a:t>c</a:t>
            </a:r>
            <a:r>
              <a:rPr sz="2405" spc="-5" dirty="0">
                <a:latin typeface="Times New Roman"/>
                <a:cs typeface="Times New Roman"/>
              </a:rPr>
              <a:t>(</a:t>
            </a:r>
            <a:r>
              <a:rPr sz="2405" i="1" dirty="0">
                <a:latin typeface="Times New Roman"/>
                <a:cs typeface="Times New Roman"/>
              </a:rPr>
              <a:t>x</a:t>
            </a:r>
            <a:r>
              <a:rPr sz="2405" spc="-10" dirty="0">
                <a:latin typeface="Times New Roman"/>
                <a:cs typeface="Times New Roman"/>
              </a:rPr>
              <a:t>)</a:t>
            </a:r>
            <a:r>
              <a:rPr sz="2405" b="1" dirty="0">
                <a:latin typeface="宋体"/>
                <a:cs typeface="宋体"/>
              </a:rPr>
              <a:t>有逆的条件</a:t>
            </a:r>
            <a:r>
              <a:rPr sz="2405" b="1" spc="-10" dirty="0">
                <a:latin typeface="宋体"/>
                <a:cs typeface="宋体"/>
              </a:rPr>
              <a:t>是</a:t>
            </a:r>
            <a:r>
              <a:rPr sz="2405" b="1" spc="-546" dirty="0">
                <a:latin typeface="宋体"/>
                <a:cs typeface="宋体"/>
              </a:rPr>
              <a:t> </a:t>
            </a:r>
            <a:r>
              <a:rPr sz="2405" spc="-5" dirty="0">
                <a:latin typeface="Times New Roman"/>
                <a:cs typeface="Times New Roman"/>
              </a:rPr>
              <a:t>(</a:t>
            </a:r>
            <a:r>
              <a:rPr sz="2405" i="1" spc="5" dirty="0">
                <a:latin typeface="Times New Roman"/>
                <a:cs typeface="Times New Roman"/>
              </a:rPr>
              <a:t>x</a:t>
            </a:r>
            <a:r>
              <a:rPr sz="2405" spc="-7" baseline="24305" dirty="0">
                <a:latin typeface="Times New Roman"/>
                <a:cs typeface="Times New Roman"/>
              </a:rPr>
              <a:t>4</a:t>
            </a:r>
            <a:r>
              <a:rPr sz="2405" spc="-5" dirty="0">
                <a:latin typeface="Times New Roman"/>
                <a:cs typeface="Times New Roman"/>
              </a:rPr>
              <a:t>+1</a:t>
            </a:r>
            <a:r>
              <a:rPr sz="2405" dirty="0">
                <a:latin typeface="Times New Roman"/>
                <a:cs typeface="Times New Roman"/>
              </a:rPr>
              <a:t>, </a:t>
            </a:r>
            <a:r>
              <a:rPr sz="2405" i="1" dirty="0">
                <a:latin typeface="Times New Roman"/>
                <a:cs typeface="Times New Roman"/>
              </a:rPr>
              <a:t>c</a:t>
            </a:r>
            <a:r>
              <a:rPr sz="2405" spc="-5" dirty="0">
                <a:latin typeface="Times New Roman"/>
                <a:cs typeface="Times New Roman"/>
              </a:rPr>
              <a:t>(</a:t>
            </a:r>
            <a:r>
              <a:rPr sz="2405" i="1" dirty="0">
                <a:latin typeface="Times New Roman"/>
                <a:cs typeface="Times New Roman"/>
              </a:rPr>
              <a:t>x</a:t>
            </a:r>
            <a:r>
              <a:rPr sz="2405" dirty="0">
                <a:latin typeface="Times New Roman"/>
                <a:cs typeface="Times New Roman"/>
              </a:rPr>
              <a:t>))</a:t>
            </a:r>
            <a:r>
              <a:rPr sz="2405" spc="-10" dirty="0">
                <a:latin typeface="Times New Roman"/>
                <a:cs typeface="Times New Roman"/>
              </a:rPr>
              <a:t> </a:t>
            </a:r>
            <a:r>
              <a:rPr sz="2405" dirty="0">
                <a:latin typeface="Times New Roman"/>
                <a:cs typeface="Times New Roman"/>
              </a:rPr>
              <a:t>=1 </a:t>
            </a:r>
            <a:r>
              <a:rPr sz="1803" b="1" spc="-10" dirty="0">
                <a:latin typeface="宋体"/>
                <a:cs typeface="宋体"/>
              </a:rPr>
              <a:t>。</a:t>
            </a:r>
            <a:endParaRPr sz="1803" dirty="0">
              <a:latin typeface="宋体"/>
              <a:cs typeface="宋体"/>
            </a:endParaRPr>
          </a:p>
        </p:txBody>
      </p:sp>
      <p:sp>
        <p:nvSpPr>
          <p:cNvPr id="3" name="object 3"/>
          <p:cNvSpPr/>
          <p:nvPr/>
        </p:nvSpPr>
        <p:spPr>
          <a:xfrm>
            <a:off x="1610858" y="3051618"/>
            <a:ext cx="76341" cy="1526827"/>
          </a:xfrm>
          <a:custGeom>
            <a:avLst/>
            <a:gdLst/>
            <a:ahLst/>
            <a:cxnLst/>
            <a:rect l="l" t="t" r="r" b="b"/>
            <a:pathLst>
              <a:path w="76200" h="1524000">
                <a:moveTo>
                  <a:pt x="76200" y="0"/>
                </a:moveTo>
                <a:lnTo>
                  <a:pt x="36891" y="18335"/>
                </a:lnTo>
                <a:lnTo>
                  <a:pt x="14796" y="52075"/>
                </a:lnTo>
                <a:lnTo>
                  <a:pt x="2046" y="97952"/>
                </a:lnTo>
                <a:lnTo>
                  <a:pt x="0" y="1397508"/>
                </a:lnTo>
                <a:lnTo>
                  <a:pt x="743" y="1415263"/>
                </a:lnTo>
                <a:lnTo>
                  <a:pt x="11088" y="1463250"/>
                </a:lnTo>
                <a:lnTo>
                  <a:pt x="31463" y="1499895"/>
                </a:lnTo>
                <a:lnTo>
                  <a:pt x="59121" y="1520802"/>
                </a:lnTo>
                <a:lnTo>
                  <a:pt x="69484" y="1523513"/>
                </a:lnTo>
              </a:path>
            </a:pathLst>
          </a:custGeom>
          <a:ln w="9525">
            <a:solidFill>
              <a:srgbClr val="000000"/>
            </a:solidFill>
          </a:ln>
        </p:spPr>
        <p:txBody>
          <a:bodyPr wrap="square" lIns="0" tIns="0" rIns="0" bIns="0" rtlCol="0"/>
          <a:lstStyle/>
          <a:p>
            <a:endParaRPr sz="1403"/>
          </a:p>
        </p:txBody>
      </p:sp>
      <p:sp>
        <p:nvSpPr>
          <p:cNvPr id="4" name="object 4"/>
          <p:cNvSpPr/>
          <p:nvPr/>
        </p:nvSpPr>
        <p:spPr>
          <a:xfrm>
            <a:off x="2114711" y="3051618"/>
            <a:ext cx="76341" cy="1526827"/>
          </a:xfrm>
          <a:custGeom>
            <a:avLst/>
            <a:gdLst/>
            <a:ahLst/>
            <a:cxnLst/>
            <a:rect l="l" t="t" r="r" b="b"/>
            <a:pathLst>
              <a:path w="76200" h="1524000">
                <a:moveTo>
                  <a:pt x="0" y="0"/>
                </a:moveTo>
                <a:lnTo>
                  <a:pt x="39308" y="18335"/>
                </a:lnTo>
                <a:lnTo>
                  <a:pt x="61403" y="52075"/>
                </a:lnTo>
                <a:lnTo>
                  <a:pt x="74153" y="97952"/>
                </a:lnTo>
                <a:lnTo>
                  <a:pt x="76200" y="1397508"/>
                </a:lnTo>
                <a:lnTo>
                  <a:pt x="75456" y="1415263"/>
                </a:lnTo>
                <a:lnTo>
                  <a:pt x="65111" y="1463250"/>
                </a:lnTo>
                <a:lnTo>
                  <a:pt x="44736" y="1499895"/>
                </a:lnTo>
                <a:lnTo>
                  <a:pt x="17078" y="1520802"/>
                </a:lnTo>
                <a:lnTo>
                  <a:pt x="6715" y="1523513"/>
                </a:lnTo>
              </a:path>
            </a:pathLst>
          </a:custGeom>
          <a:ln w="9525">
            <a:solidFill>
              <a:srgbClr val="000000"/>
            </a:solidFill>
          </a:ln>
        </p:spPr>
        <p:txBody>
          <a:bodyPr wrap="square" lIns="0" tIns="0" rIns="0" bIns="0" rtlCol="0"/>
          <a:lstStyle/>
          <a:p>
            <a:endParaRPr sz="1403"/>
          </a:p>
        </p:txBody>
      </p:sp>
      <p:sp>
        <p:nvSpPr>
          <p:cNvPr id="5" name="object 5"/>
          <p:cNvSpPr/>
          <p:nvPr/>
        </p:nvSpPr>
        <p:spPr>
          <a:xfrm>
            <a:off x="2552147" y="3051618"/>
            <a:ext cx="76341" cy="1450486"/>
          </a:xfrm>
          <a:custGeom>
            <a:avLst/>
            <a:gdLst/>
            <a:ahLst/>
            <a:cxnLst/>
            <a:rect l="l" t="t" r="r" b="b"/>
            <a:pathLst>
              <a:path w="76200" h="1447800">
                <a:moveTo>
                  <a:pt x="76200" y="0"/>
                </a:moveTo>
                <a:lnTo>
                  <a:pt x="35647" y="18606"/>
                </a:lnTo>
                <a:lnTo>
                  <a:pt x="13316" y="52756"/>
                </a:lnTo>
                <a:lnTo>
                  <a:pt x="1268" y="99041"/>
                </a:lnTo>
                <a:lnTo>
                  <a:pt x="0" y="1327404"/>
                </a:lnTo>
                <a:lnTo>
                  <a:pt x="798" y="1344810"/>
                </a:lnTo>
                <a:lnTo>
                  <a:pt x="11867" y="1391763"/>
                </a:lnTo>
                <a:lnTo>
                  <a:pt x="33568" y="1427074"/>
                </a:lnTo>
                <a:lnTo>
                  <a:pt x="62841" y="1445937"/>
                </a:lnTo>
                <a:lnTo>
                  <a:pt x="73752" y="1447738"/>
                </a:lnTo>
              </a:path>
            </a:pathLst>
          </a:custGeom>
          <a:ln w="9525">
            <a:solidFill>
              <a:srgbClr val="000000"/>
            </a:solidFill>
          </a:ln>
        </p:spPr>
        <p:txBody>
          <a:bodyPr wrap="square" lIns="0" tIns="0" rIns="0" bIns="0" rtlCol="0"/>
          <a:lstStyle/>
          <a:p>
            <a:endParaRPr sz="1403"/>
          </a:p>
        </p:txBody>
      </p:sp>
      <p:sp>
        <p:nvSpPr>
          <p:cNvPr id="6" name="object 6"/>
          <p:cNvSpPr/>
          <p:nvPr/>
        </p:nvSpPr>
        <p:spPr>
          <a:xfrm>
            <a:off x="4211045" y="3051618"/>
            <a:ext cx="76341" cy="1603169"/>
          </a:xfrm>
          <a:custGeom>
            <a:avLst/>
            <a:gdLst/>
            <a:ahLst/>
            <a:cxnLst/>
            <a:rect l="l" t="t" r="r" b="b"/>
            <a:pathLst>
              <a:path w="76200" h="1600200">
                <a:moveTo>
                  <a:pt x="0" y="0"/>
                </a:moveTo>
                <a:lnTo>
                  <a:pt x="38120" y="18047"/>
                </a:lnTo>
                <a:lnTo>
                  <a:pt x="59944" y="51344"/>
                </a:lnTo>
                <a:lnTo>
                  <a:pt x="73255" y="96771"/>
                </a:lnTo>
                <a:lnTo>
                  <a:pt x="76200" y="1466850"/>
                </a:lnTo>
                <a:lnTo>
                  <a:pt x="75511" y="1484863"/>
                </a:lnTo>
                <a:lnTo>
                  <a:pt x="65910" y="1533814"/>
                </a:lnTo>
                <a:lnTo>
                  <a:pt x="46906" y="1571929"/>
                </a:lnTo>
                <a:lnTo>
                  <a:pt x="11160" y="1598775"/>
                </a:lnTo>
                <a:lnTo>
                  <a:pt x="969" y="1600189"/>
                </a:lnTo>
              </a:path>
            </a:pathLst>
          </a:custGeom>
          <a:ln w="9525">
            <a:solidFill>
              <a:srgbClr val="000000"/>
            </a:solidFill>
          </a:ln>
        </p:spPr>
        <p:txBody>
          <a:bodyPr wrap="square" lIns="0" tIns="0" rIns="0" bIns="0" rtlCol="0"/>
          <a:lstStyle/>
          <a:p>
            <a:endParaRPr sz="1403"/>
          </a:p>
        </p:txBody>
      </p:sp>
      <p:sp>
        <p:nvSpPr>
          <p:cNvPr id="7" name="object 7"/>
          <p:cNvSpPr/>
          <p:nvPr/>
        </p:nvSpPr>
        <p:spPr>
          <a:xfrm>
            <a:off x="4500379" y="3051618"/>
            <a:ext cx="76341" cy="1603169"/>
          </a:xfrm>
          <a:custGeom>
            <a:avLst/>
            <a:gdLst/>
            <a:ahLst/>
            <a:cxnLst/>
            <a:rect l="l" t="t" r="r" b="b"/>
            <a:pathLst>
              <a:path w="76200" h="1600200">
                <a:moveTo>
                  <a:pt x="76200" y="0"/>
                </a:moveTo>
                <a:lnTo>
                  <a:pt x="38079" y="18047"/>
                </a:lnTo>
                <a:lnTo>
                  <a:pt x="16255" y="51344"/>
                </a:lnTo>
                <a:lnTo>
                  <a:pt x="2944" y="96771"/>
                </a:lnTo>
                <a:lnTo>
                  <a:pt x="0" y="1466850"/>
                </a:lnTo>
                <a:lnTo>
                  <a:pt x="688" y="1484863"/>
                </a:lnTo>
                <a:lnTo>
                  <a:pt x="10289" y="1533814"/>
                </a:lnTo>
                <a:lnTo>
                  <a:pt x="29293" y="1571929"/>
                </a:lnTo>
                <a:lnTo>
                  <a:pt x="65039" y="1598775"/>
                </a:lnTo>
                <a:lnTo>
                  <a:pt x="75230" y="1600189"/>
                </a:lnTo>
              </a:path>
            </a:pathLst>
          </a:custGeom>
          <a:ln w="9525">
            <a:solidFill>
              <a:srgbClr val="000000"/>
            </a:solidFill>
          </a:ln>
        </p:spPr>
        <p:txBody>
          <a:bodyPr wrap="square" lIns="0" tIns="0" rIns="0" bIns="0" rtlCol="0"/>
          <a:lstStyle/>
          <a:p>
            <a:endParaRPr sz="1403"/>
          </a:p>
        </p:txBody>
      </p:sp>
      <p:sp>
        <p:nvSpPr>
          <p:cNvPr id="8" name="object 8"/>
          <p:cNvSpPr/>
          <p:nvPr/>
        </p:nvSpPr>
        <p:spPr>
          <a:xfrm>
            <a:off x="5004995" y="3051618"/>
            <a:ext cx="76341" cy="1581539"/>
          </a:xfrm>
          <a:custGeom>
            <a:avLst/>
            <a:gdLst/>
            <a:ahLst/>
            <a:cxnLst/>
            <a:rect l="l" t="t" r="r" b="b"/>
            <a:pathLst>
              <a:path w="76200" h="1578610">
                <a:moveTo>
                  <a:pt x="0" y="0"/>
                </a:moveTo>
                <a:lnTo>
                  <a:pt x="38412" y="18121"/>
                </a:lnTo>
                <a:lnTo>
                  <a:pt x="60307" y="51531"/>
                </a:lnTo>
                <a:lnTo>
                  <a:pt x="73489" y="97074"/>
                </a:lnTo>
                <a:lnTo>
                  <a:pt x="76200" y="1447800"/>
                </a:lnTo>
                <a:lnTo>
                  <a:pt x="75499" y="1465776"/>
                </a:lnTo>
                <a:lnTo>
                  <a:pt x="65740" y="1514541"/>
                </a:lnTo>
                <a:lnTo>
                  <a:pt x="46441" y="1552327"/>
                </a:lnTo>
                <a:lnTo>
                  <a:pt x="20110" y="1574981"/>
                </a:lnTo>
                <a:lnTo>
                  <a:pt x="10204" y="1578452"/>
                </a:lnTo>
              </a:path>
            </a:pathLst>
          </a:custGeom>
          <a:ln w="9525">
            <a:solidFill>
              <a:srgbClr val="000000"/>
            </a:solidFill>
          </a:ln>
        </p:spPr>
        <p:txBody>
          <a:bodyPr wrap="square" lIns="0" tIns="0" rIns="0" bIns="0" rtlCol="0"/>
          <a:lstStyle/>
          <a:p>
            <a:endParaRPr sz="1403"/>
          </a:p>
        </p:txBody>
      </p:sp>
      <p:sp>
        <p:nvSpPr>
          <p:cNvPr id="9" name="object 9"/>
          <p:cNvSpPr txBox="1">
            <a:spLocks noGrp="1"/>
          </p:cNvSpPr>
          <p:nvPr>
            <p:ph type="title"/>
          </p:nvPr>
        </p:nvSpPr>
        <p:spPr>
          <a:xfrm>
            <a:off x="3027239" y="818228"/>
            <a:ext cx="3089917" cy="551305"/>
          </a:xfrm>
          <a:prstGeom prst="rect">
            <a:avLst/>
          </a:prstGeom>
        </p:spPr>
        <p:txBody>
          <a:bodyPr vert="horz" wrap="square" lIns="0" tIns="0" rIns="0" bIns="0" numCol="1" rtlCol="0" anchor="ctr" anchorCtr="0" compatLnSpc="1">
            <a:prstTxWarp prst="textNoShape">
              <a:avLst/>
            </a:prstTxWarp>
            <a:spAutoFit/>
          </a:bodyPr>
          <a:lstStyle/>
          <a:p>
            <a:pPr marL="12724">
              <a:lnSpc>
                <a:spcPts val="4574"/>
              </a:lnSpc>
            </a:pPr>
            <a:r>
              <a:rPr spc="-5" dirty="0" err="1" smtClean="0"/>
              <a:t>数学基础</a:t>
            </a:r>
            <a:endParaRPr spc="-5" dirty="0"/>
          </a:p>
        </p:txBody>
      </p:sp>
      <p:sp>
        <p:nvSpPr>
          <p:cNvPr id="10" name="object 10"/>
          <p:cNvSpPr txBox="1">
            <a:spLocks noGrp="1"/>
          </p:cNvSpPr>
          <p:nvPr>
            <p:ph type="sldNum" sz="quarter" idx="4294967295"/>
          </p:nvPr>
        </p:nvSpPr>
        <p:spPr>
          <a:xfrm>
            <a:off x="4241" y="1"/>
            <a:ext cx="0" cy="647530"/>
          </a:xfrm>
          <a:prstGeom prst="rect">
            <a:avLst/>
          </a:prstGeom>
        </p:spPr>
        <p:txBody>
          <a:bodyPr vert="horz" wrap="square" lIns="0" tIns="0" rIns="0" bIns="0" rtlCol="0">
            <a:spAutoFit/>
          </a:bodyPr>
          <a:lstStyle/>
          <a:p>
            <a:pPr marL="25448"/>
            <a:fld id="{81D60167-4931-47E6-BA6A-407CBD079E47}" type="slidenum">
              <a:rPr spc="-5" dirty="0"/>
              <a:pPr marL="25448"/>
              <a:t>130</a:t>
            </a:fld>
            <a:endParaRPr spc="-5" dirty="0"/>
          </a:p>
        </p:txBody>
      </p:sp>
    </p:spTree>
    <p:extLst>
      <p:ext uri="{BB962C8B-B14F-4D97-AF65-F5344CB8AC3E}">
        <p14:creationId xmlns:p14="http://schemas.microsoft.com/office/powerpoint/2010/main" val="2521011145"/>
      </p:ext>
    </p:extLst>
  </p:cSld>
  <p:clrMapOvr>
    <a:masterClrMapping/>
  </p:clrMapOvr>
  <p:transition>
    <p:wedg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9107" y="1550022"/>
            <a:ext cx="7256884" cy="4663244"/>
          </a:xfrm>
          <a:prstGeom prst="rect">
            <a:avLst/>
          </a:prstGeom>
        </p:spPr>
        <p:txBody>
          <a:bodyPr vert="horz" wrap="square" lIns="0" tIns="0" rIns="0" bIns="0" rtlCol="0">
            <a:spAutoFit/>
          </a:bodyPr>
          <a:lstStyle/>
          <a:p>
            <a:pPr marL="12724">
              <a:lnSpc>
                <a:spcPts val="4023"/>
              </a:lnSpc>
            </a:pPr>
            <a:r>
              <a:rPr sz="3206" b="1" spc="-5" dirty="0">
                <a:latin typeface="Times New Roman"/>
                <a:cs typeface="Times New Roman"/>
              </a:rPr>
              <a:t>3</a:t>
            </a:r>
            <a:r>
              <a:rPr sz="3356" b="1" i="1" spc="-170" dirty="0">
                <a:latin typeface="宋体"/>
                <a:cs typeface="宋体"/>
              </a:rPr>
              <a:t>、</a:t>
            </a:r>
            <a:r>
              <a:rPr sz="3356" b="1" i="1" spc="-882" dirty="0">
                <a:latin typeface="宋体"/>
                <a:cs typeface="宋体"/>
              </a:rPr>
              <a:t> </a:t>
            </a:r>
            <a:r>
              <a:rPr sz="3206" b="1" spc="-5" dirty="0">
                <a:latin typeface="Times New Roman"/>
                <a:cs typeface="Times New Roman"/>
              </a:rPr>
              <a:t>AES</a:t>
            </a:r>
            <a:r>
              <a:rPr sz="3206" b="1" spc="-5" dirty="0">
                <a:latin typeface="宋体"/>
                <a:cs typeface="宋体"/>
              </a:rPr>
              <a:t>的字表示与运算</a:t>
            </a:r>
            <a:endParaRPr sz="3206" dirty="0">
              <a:latin typeface="宋体"/>
              <a:cs typeface="宋体"/>
            </a:endParaRPr>
          </a:p>
          <a:p>
            <a:pPr marR="2289071" algn="ctr">
              <a:lnSpc>
                <a:spcPts val="3360"/>
              </a:lnSpc>
            </a:pPr>
            <a:r>
              <a:rPr sz="2805" spc="316" dirty="0">
                <a:latin typeface="Lucida Sans Unicode"/>
                <a:cs typeface="Lucida Sans Unicode"/>
              </a:rPr>
              <a:t>·</a:t>
            </a:r>
            <a:r>
              <a:rPr sz="2805" b="1" dirty="0">
                <a:latin typeface="宋体"/>
                <a:cs typeface="宋体"/>
              </a:rPr>
              <a:t>字的</a:t>
            </a:r>
            <a:r>
              <a:rPr sz="2805" i="1" spc="-5" dirty="0">
                <a:latin typeface="Times New Roman"/>
                <a:cs typeface="Times New Roman"/>
              </a:rPr>
              <a:t>x</a:t>
            </a:r>
            <a:r>
              <a:rPr sz="2805" b="1" dirty="0">
                <a:latin typeface="宋体"/>
                <a:cs typeface="宋体"/>
              </a:rPr>
              <a:t>乘法：</a:t>
            </a:r>
            <a:r>
              <a:rPr sz="2805" b="1" spc="-10" dirty="0">
                <a:latin typeface="宋体"/>
                <a:cs typeface="宋体"/>
              </a:rPr>
              <a:t>设</a:t>
            </a:r>
            <a:r>
              <a:rPr sz="2805" i="1" dirty="0">
                <a:latin typeface="Times New Roman"/>
                <a:cs typeface="Times New Roman"/>
              </a:rPr>
              <a:t>b</a:t>
            </a:r>
            <a:r>
              <a:rPr sz="2805" dirty="0">
                <a:latin typeface="Times New Roman"/>
                <a:cs typeface="Times New Roman"/>
              </a:rPr>
              <a:t>(</a:t>
            </a:r>
            <a:r>
              <a:rPr sz="2805" i="1" spc="-5" dirty="0">
                <a:latin typeface="Times New Roman"/>
                <a:cs typeface="Times New Roman"/>
              </a:rPr>
              <a:t>x</a:t>
            </a:r>
            <a:r>
              <a:rPr sz="2805" dirty="0">
                <a:latin typeface="Times New Roman"/>
                <a:cs typeface="Times New Roman"/>
              </a:rPr>
              <a:t>)</a:t>
            </a:r>
            <a:r>
              <a:rPr sz="2805" b="1" dirty="0">
                <a:latin typeface="宋体"/>
                <a:cs typeface="宋体"/>
              </a:rPr>
              <a:t>是一个字，</a:t>
            </a:r>
            <a:endParaRPr sz="2805" dirty="0">
              <a:latin typeface="宋体"/>
              <a:cs typeface="宋体"/>
            </a:endParaRPr>
          </a:p>
          <a:p>
            <a:pPr marL="2301795">
              <a:spcBef>
                <a:spcPts val="5"/>
              </a:spcBef>
            </a:pPr>
            <a:r>
              <a:rPr sz="2805" i="1" dirty="0">
                <a:solidFill>
                  <a:srgbClr val="3333CC"/>
                </a:solidFill>
                <a:latin typeface="Times New Roman"/>
                <a:cs typeface="Times New Roman"/>
              </a:rPr>
              <a:t>p</a:t>
            </a:r>
            <a:r>
              <a:rPr sz="2805" dirty="0">
                <a:solidFill>
                  <a:srgbClr val="3333CC"/>
                </a:solidFill>
                <a:latin typeface="Times New Roman"/>
                <a:cs typeface="Times New Roman"/>
              </a:rPr>
              <a:t>(</a:t>
            </a:r>
            <a:r>
              <a:rPr sz="2805" i="1" spc="-5" dirty="0">
                <a:solidFill>
                  <a:srgbClr val="3333CC"/>
                </a:solidFill>
                <a:latin typeface="Times New Roman"/>
                <a:cs typeface="Times New Roman"/>
              </a:rPr>
              <a:t>x</a:t>
            </a:r>
            <a:r>
              <a:rPr sz="2805" dirty="0">
                <a:solidFill>
                  <a:srgbClr val="3333CC"/>
                </a:solidFill>
                <a:latin typeface="Times New Roman"/>
                <a:cs typeface="Times New Roman"/>
              </a:rPr>
              <a:t>)</a:t>
            </a:r>
            <a:r>
              <a:rPr sz="2805" spc="-10" dirty="0">
                <a:solidFill>
                  <a:srgbClr val="3333CC"/>
                </a:solidFill>
                <a:latin typeface="Times New Roman"/>
                <a:cs typeface="Times New Roman"/>
              </a:rPr>
              <a:t>=</a:t>
            </a:r>
            <a:r>
              <a:rPr sz="2805" i="1" spc="-5" dirty="0">
                <a:solidFill>
                  <a:srgbClr val="3333CC"/>
                </a:solidFill>
                <a:latin typeface="Times New Roman"/>
                <a:cs typeface="Times New Roman"/>
              </a:rPr>
              <a:t>x</a:t>
            </a:r>
            <a:r>
              <a:rPr sz="2805" i="1" dirty="0">
                <a:solidFill>
                  <a:srgbClr val="3333CC"/>
                </a:solidFill>
                <a:latin typeface="Times New Roman"/>
                <a:cs typeface="Times New Roman"/>
              </a:rPr>
              <a:t>b</a:t>
            </a:r>
            <a:r>
              <a:rPr sz="2805" spc="-5" dirty="0">
                <a:solidFill>
                  <a:srgbClr val="3333CC"/>
                </a:solidFill>
                <a:latin typeface="Times New Roman"/>
                <a:cs typeface="Times New Roman"/>
              </a:rPr>
              <a:t>(</a:t>
            </a:r>
            <a:r>
              <a:rPr sz="2805" i="1" spc="-5" dirty="0">
                <a:solidFill>
                  <a:srgbClr val="3333CC"/>
                </a:solidFill>
                <a:latin typeface="Times New Roman"/>
                <a:cs typeface="Times New Roman"/>
              </a:rPr>
              <a:t>x</a:t>
            </a:r>
            <a:r>
              <a:rPr sz="2805" dirty="0">
                <a:solidFill>
                  <a:srgbClr val="3333CC"/>
                </a:solidFill>
                <a:latin typeface="Times New Roman"/>
                <a:cs typeface="Times New Roman"/>
              </a:rPr>
              <a:t>)</a:t>
            </a:r>
            <a:r>
              <a:rPr sz="2805" spc="-5" dirty="0">
                <a:solidFill>
                  <a:srgbClr val="3333CC"/>
                </a:solidFill>
                <a:latin typeface="Times New Roman"/>
                <a:cs typeface="Times New Roman"/>
              </a:rPr>
              <a:t> mo</a:t>
            </a:r>
            <a:r>
              <a:rPr sz="2805" dirty="0">
                <a:solidFill>
                  <a:srgbClr val="3333CC"/>
                </a:solidFill>
                <a:latin typeface="Times New Roman"/>
                <a:cs typeface="Times New Roman"/>
              </a:rPr>
              <a:t>d</a:t>
            </a:r>
            <a:r>
              <a:rPr sz="2805" spc="-5" dirty="0">
                <a:solidFill>
                  <a:srgbClr val="3333CC"/>
                </a:solidFill>
                <a:latin typeface="Times New Roman"/>
                <a:cs typeface="Times New Roman"/>
              </a:rPr>
              <a:t> </a:t>
            </a:r>
            <a:r>
              <a:rPr sz="2805" i="1" spc="5" dirty="0">
                <a:solidFill>
                  <a:srgbClr val="3333CC"/>
                </a:solidFill>
                <a:latin typeface="Times New Roman"/>
                <a:cs typeface="Times New Roman"/>
              </a:rPr>
              <a:t>x</a:t>
            </a:r>
            <a:r>
              <a:rPr sz="2855" baseline="23391" dirty="0">
                <a:solidFill>
                  <a:srgbClr val="3333CC"/>
                </a:solidFill>
                <a:latin typeface="Times New Roman"/>
                <a:cs typeface="Times New Roman"/>
              </a:rPr>
              <a:t>4</a:t>
            </a:r>
            <a:r>
              <a:rPr sz="2805" spc="-10" dirty="0">
                <a:solidFill>
                  <a:srgbClr val="3333CC"/>
                </a:solidFill>
                <a:latin typeface="Times New Roman"/>
                <a:cs typeface="Times New Roman"/>
              </a:rPr>
              <a:t>+1</a:t>
            </a:r>
            <a:endParaRPr sz="2805" dirty="0">
              <a:latin typeface="Times New Roman"/>
              <a:cs typeface="Times New Roman"/>
            </a:endParaRPr>
          </a:p>
          <a:p>
            <a:pPr marL="12724">
              <a:spcBef>
                <a:spcPts val="175"/>
              </a:spcBef>
            </a:pPr>
            <a:r>
              <a:rPr sz="2805" spc="316" dirty="0">
                <a:latin typeface="Lucida Sans Unicode"/>
                <a:cs typeface="Lucida Sans Unicode"/>
              </a:rPr>
              <a:t>·</a:t>
            </a:r>
            <a:r>
              <a:rPr sz="2805" b="1" dirty="0">
                <a:latin typeface="宋体"/>
                <a:cs typeface="宋体"/>
              </a:rPr>
              <a:t>写成矩阵形式：</a:t>
            </a:r>
            <a:endParaRPr sz="2805" dirty="0">
              <a:latin typeface="宋体"/>
              <a:cs typeface="宋体"/>
            </a:endParaRPr>
          </a:p>
          <a:p>
            <a:pPr marR="2367961" algn="ctr">
              <a:spcBef>
                <a:spcPts val="1032"/>
              </a:spcBef>
              <a:tabLst>
                <a:tab pos="477790" algn="l"/>
                <a:tab pos="896415" algn="l"/>
                <a:tab pos="1401563" algn="l"/>
                <a:tab pos="1907347" algn="l"/>
                <a:tab pos="2413131" algn="l"/>
                <a:tab pos="3130772" algn="l"/>
              </a:tabLst>
            </a:pPr>
            <a:r>
              <a:rPr sz="2805" i="1" spc="5" dirty="0">
                <a:solidFill>
                  <a:srgbClr val="FF0000"/>
                </a:solidFill>
                <a:latin typeface="Times New Roman"/>
                <a:cs typeface="Times New Roman"/>
              </a:rPr>
              <a:t>p</a:t>
            </a:r>
            <a:r>
              <a:rPr sz="2855" i="1" baseline="-20467" dirty="0">
                <a:solidFill>
                  <a:srgbClr val="FF0000"/>
                </a:solidFill>
                <a:latin typeface="Times New Roman"/>
                <a:cs typeface="Times New Roman"/>
              </a:rPr>
              <a:t>0	</a:t>
            </a:r>
            <a:r>
              <a:rPr sz="2805" i="1" dirty="0">
                <a:solidFill>
                  <a:srgbClr val="FF0000"/>
                </a:solidFill>
                <a:latin typeface="Times New Roman"/>
                <a:cs typeface="Times New Roman"/>
              </a:rPr>
              <a:t>=	</a:t>
            </a:r>
            <a:r>
              <a:rPr sz="2805" spc="-5" dirty="0">
                <a:solidFill>
                  <a:srgbClr val="FF0000"/>
                </a:solidFill>
                <a:latin typeface="Times New Roman"/>
                <a:cs typeface="Times New Roman"/>
              </a:rPr>
              <a:t>0</a:t>
            </a:r>
            <a:r>
              <a:rPr sz="2805" dirty="0">
                <a:solidFill>
                  <a:srgbClr val="FF0000"/>
                </a:solidFill>
                <a:latin typeface="Times New Roman"/>
                <a:cs typeface="Times New Roman"/>
              </a:rPr>
              <a:t>0	00	</a:t>
            </a:r>
            <a:r>
              <a:rPr sz="2805" spc="-5" dirty="0">
                <a:solidFill>
                  <a:srgbClr val="FF0000"/>
                </a:solidFill>
                <a:latin typeface="Times New Roman"/>
                <a:cs typeface="Times New Roman"/>
              </a:rPr>
              <a:t>0</a:t>
            </a:r>
            <a:r>
              <a:rPr sz="2805" dirty="0">
                <a:solidFill>
                  <a:srgbClr val="FF0000"/>
                </a:solidFill>
                <a:latin typeface="Times New Roman"/>
                <a:cs typeface="Times New Roman"/>
              </a:rPr>
              <a:t>0	</a:t>
            </a:r>
            <a:r>
              <a:rPr sz="2805" spc="-5" dirty="0">
                <a:solidFill>
                  <a:srgbClr val="FF0000"/>
                </a:solidFill>
                <a:latin typeface="Times New Roman"/>
                <a:cs typeface="Times New Roman"/>
              </a:rPr>
              <a:t>0</a:t>
            </a:r>
            <a:r>
              <a:rPr sz="2805" dirty="0">
                <a:solidFill>
                  <a:srgbClr val="FF0000"/>
                </a:solidFill>
                <a:latin typeface="Times New Roman"/>
                <a:cs typeface="Times New Roman"/>
              </a:rPr>
              <a:t>1	</a:t>
            </a:r>
            <a:r>
              <a:rPr sz="2805" i="1" spc="10" dirty="0">
                <a:solidFill>
                  <a:srgbClr val="FF0000"/>
                </a:solidFill>
                <a:latin typeface="Times New Roman"/>
                <a:cs typeface="Times New Roman"/>
              </a:rPr>
              <a:t>b</a:t>
            </a:r>
            <a:r>
              <a:rPr sz="2855" i="1" baseline="-20467" dirty="0">
                <a:solidFill>
                  <a:srgbClr val="FF0000"/>
                </a:solidFill>
                <a:latin typeface="Times New Roman"/>
                <a:cs typeface="Times New Roman"/>
              </a:rPr>
              <a:t>0</a:t>
            </a:r>
            <a:endParaRPr sz="2855" baseline="-20467" dirty="0">
              <a:latin typeface="Times New Roman"/>
              <a:cs typeface="Times New Roman"/>
            </a:endParaRPr>
          </a:p>
          <a:p>
            <a:pPr marR="2367324" algn="ctr">
              <a:tabLst>
                <a:tab pos="477790" algn="l"/>
                <a:tab pos="895779" algn="l"/>
                <a:tab pos="1400927" algn="l"/>
                <a:tab pos="1906711" algn="l"/>
                <a:tab pos="2412495" algn="l"/>
                <a:tab pos="3130772" algn="l"/>
              </a:tabLst>
            </a:pPr>
            <a:r>
              <a:rPr sz="2805" i="1" dirty="0">
                <a:solidFill>
                  <a:srgbClr val="FF0000"/>
                </a:solidFill>
                <a:latin typeface="Times New Roman"/>
                <a:cs typeface="Times New Roman"/>
              </a:rPr>
              <a:t>p</a:t>
            </a:r>
            <a:r>
              <a:rPr sz="2855" i="1" baseline="-20467" dirty="0">
                <a:solidFill>
                  <a:srgbClr val="FF0000"/>
                </a:solidFill>
                <a:latin typeface="Times New Roman"/>
                <a:cs typeface="Times New Roman"/>
              </a:rPr>
              <a:t>1	</a:t>
            </a:r>
            <a:r>
              <a:rPr sz="2805" i="1" dirty="0">
                <a:solidFill>
                  <a:srgbClr val="FF0000"/>
                </a:solidFill>
                <a:latin typeface="Times New Roman"/>
                <a:cs typeface="Times New Roman"/>
              </a:rPr>
              <a:t>=	</a:t>
            </a:r>
            <a:r>
              <a:rPr sz="2805" spc="-5" dirty="0">
                <a:solidFill>
                  <a:srgbClr val="FF0000"/>
                </a:solidFill>
                <a:latin typeface="Times New Roman"/>
                <a:cs typeface="Times New Roman"/>
              </a:rPr>
              <a:t>0</a:t>
            </a:r>
            <a:r>
              <a:rPr sz="2805" dirty="0">
                <a:solidFill>
                  <a:srgbClr val="FF0000"/>
                </a:solidFill>
                <a:latin typeface="Times New Roman"/>
                <a:cs typeface="Times New Roman"/>
              </a:rPr>
              <a:t>1	00	</a:t>
            </a:r>
            <a:r>
              <a:rPr sz="2805" spc="-5" dirty="0">
                <a:solidFill>
                  <a:srgbClr val="FF0000"/>
                </a:solidFill>
                <a:latin typeface="Times New Roman"/>
                <a:cs typeface="Times New Roman"/>
              </a:rPr>
              <a:t>0</a:t>
            </a:r>
            <a:r>
              <a:rPr sz="2805" dirty="0">
                <a:solidFill>
                  <a:srgbClr val="FF0000"/>
                </a:solidFill>
                <a:latin typeface="Times New Roman"/>
                <a:cs typeface="Times New Roman"/>
              </a:rPr>
              <a:t>0	</a:t>
            </a:r>
            <a:r>
              <a:rPr sz="2805" spc="-5" dirty="0">
                <a:solidFill>
                  <a:srgbClr val="FF0000"/>
                </a:solidFill>
                <a:latin typeface="Times New Roman"/>
                <a:cs typeface="Times New Roman"/>
              </a:rPr>
              <a:t>0</a:t>
            </a:r>
            <a:r>
              <a:rPr sz="2805" dirty="0">
                <a:solidFill>
                  <a:srgbClr val="FF0000"/>
                </a:solidFill>
                <a:latin typeface="Times New Roman"/>
                <a:cs typeface="Times New Roman"/>
              </a:rPr>
              <a:t>0	</a:t>
            </a:r>
            <a:r>
              <a:rPr sz="2805" i="1" spc="10" dirty="0">
                <a:solidFill>
                  <a:srgbClr val="FF0000"/>
                </a:solidFill>
                <a:latin typeface="Times New Roman"/>
                <a:cs typeface="Times New Roman"/>
              </a:rPr>
              <a:t>b</a:t>
            </a:r>
            <a:r>
              <a:rPr sz="2855" i="1" baseline="-20467" dirty="0">
                <a:solidFill>
                  <a:srgbClr val="FF0000"/>
                </a:solidFill>
                <a:latin typeface="Times New Roman"/>
                <a:cs typeface="Times New Roman"/>
              </a:rPr>
              <a:t>1</a:t>
            </a:r>
            <a:endParaRPr sz="2855" baseline="-20467" dirty="0">
              <a:latin typeface="Times New Roman"/>
              <a:cs typeface="Times New Roman"/>
            </a:endParaRPr>
          </a:p>
          <a:p>
            <a:pPr marR="2367324" algn="ctr">
              <a:tabLst>
                <a:tab pos="477790" algn="l"/>
                <a:tab pos="895779" algn="l"/>
                <a:tab pos="1400927" algn="l"/>
                <a:tab pos="1906711" algn="l"/>
                <a:tab pos="2412495" algn="l"/>
                <a:tab pos="3130772" algn="l"/>
              </a:tabLst>
            </a:pPr>
            <a:r>
              <a:rPr sz="2805" i="1" dirty="0">
                <a:solidFill>
                  <a:srgbClr val="FF0000"/>
                </a:solidFill>
                <a:latin typeface="Times New Roman"/>
                <a:cs typeface="Times New Roman"/>
              </a:rPr>
              <a:t>p</a:t>
            </a:r>
            <a:r>
              <a:rPr sz="2855" i="1" baseline="-20467" dirty="0">
                <a:solidFill>
                  <a:srgbClr val="FF0000"/>
                </a:solidFill>
                <a:latin typeface="Times New Roman"/>
                <a:cs typeface="Times New Roman"/>
              </a:rPr>
              <a:t>2	</a:t>
            </a:r>
            <a:r>
              <a:rPr sz="2805" i="1" dirty="0">
                <a:solidFill>
                  <a:srgbClr val="FF0000"/>
                </a:solidFill>
                <a:latin typeface="Times New Roman"/>
                <a:cs typeface="Times New Roman"/>
              </a:rPr>
              <a:t>=	</a:t>
            </a:r>
            <a:r>
              <a:rPr sz="2805" spc="-5" dirty="0">
                <a:solidFill>
                  <a:srgbClr val="FF0000"/>
                </a:solidFill>
                <a:latin typeface="Times New Roman"/>
                <a:cs typeface="Times New Roman"/>
              </a:rPr>
              <a:t>0</a:t>
            </a:r>
            <a:r>
              <a:rPr sz="2805" dirty="0">
                <a:solidFill>
                  <a:srgbClr val="FF0000"/>
                </a:solidFill>
                <a:latin typeface="Times New Roman"/>
                <a:cs typeface="Times New Roman"/>
              </a:rPr>
              <a:t>0	01	</a:t>
            </a:r>
            <a:r>
              <a:rPr sz="2805" spc="-5" dirty="0">
                <a:solidFill>
                  <a:srgbClr val="FF0000"/>
                </a:solidFill>
                <a:latin typeface="Times New Roman"/>
                <a:cs typeface="Times New Roman"/>
              </a:rPr>
              <a:t>0</a:t>
            </a:r>
            <a:r>
              <a:rPr sz="2805" dirty="0">
                <a:solidFill>
                  <a:srgbClr val="FF0000"/>
                </a:solidFill>
                <a:latin typeface="Times New Roman"/>
                <a:cs typeface="Times New Roman"/>
              </a:rPr>
              <a:t>0	</a:t>
            </a:r>
            <a:r>
              <a:rPr sz="2805" spc="-5" dirty="0">
                <a:solidFill>
                  <a:srgbClr val="FF0000"/>
                </a:solidFill>
                <a:latin typeface="Times New Roman"/>
                <a:cs typeface="Times New Roman"/>
              </a:rPr>
              <a:t>0</a:t>
            </a:r>
            <a:r>
              <a:rPr sz="2805" dirty="0">
                <a:solidFill>
                  <a:srgbClr val="FF0000"/>
                </a:solidFill>
                <a:latin typeface="Times New Roman"/>
                <a:cs typeface="Times New Roman"/>
              </a:rPr>
              <a:t>0	</a:t>
            </a:r>
            <a:r>
              <a:rPr sz="2805" i="1" spc="10" dirty="0">
                <a:solidFill>
                  <a:srgbClr val="FF0000"/>
                </a:solidFill>
                <a:latin typeface="Times New Roman"/>
                <a:cs typeface="Times New Roman"/>
              </a:rPr>
              <a:t>b</a:t>
            </a:r>
            <a:r>
              <a:rPr sz="2855" i="1" baseline="-20467" dirty="0">
                <a:solidFill>
                  <a:srgbClr val="FF0000"/>
                </a:solidFill>
                <a:latin typeface="Times New Roman"/>
                <a:cs typeface="Times New Roman"/>
              </a:rPr>
              <a:t>2</a:t>
            </a:r>
            <a:endParaRPr sz="2855" baseline="-20467" dirty="0">
              <a:latin typeface="Times New Roman"/>
              <a:cs typeface="Times New Roman"/>
            </a:endParaRPr>
          </a:p>
          <a:p>
            <a:pPr marR="2367324" algn="ctr">
              <a:spcBef>
                <a:spcPts val="5"/>
              </a:spcBef>
              <a:tabLst>
                <a:tab pos="477790" algn="l"/>
                <a:tab pos="895779" algn="l"/>
                <a:tab pos="1400927" algn="l"/>
                <a:tab pos="1906711" algn="l"/>
                <a:tab pos="2412495" algn="l"/>
                <a:tab pos="3130772" algn="l"/>
              </a:tabLst>
            </a:pPr>
            <a:r>
              <a:rPr sz="2805" i="1" dirty="0">
                <a:solidFill>
                  <a:srgbClr val="FF0000"/>
                </a:solidFill>
                <a:latin typeface="Times New Roman"/>
                <a:cs typeface="Times New Roman"/>
              </a:rPr>
              <a:t>p</a:t>
            </a:r>
            <a:r>
              <a:rPr sz="2855" i="1" baseline="-20467" dirty="0">
                <a:solidFill>
                  <a:srgbClr val="FF0000"/>
                </a:solidFill>
                <a:latin typeface="Times New Roman"/>
                <a:cs typeface="Times New Roman"/>
              </a:rPr>
              <a:t>3	</a:t>
            </a:r>
            <a:r>
              <a:rPr sz="2805" i="1" dirty="0">
                <a:solidFill>
                  <a:srgbClr val="FF0000"/>
                </a:solidFill>
                <a:latin typeface="Times New Roman"/>
                <a:cs typeface="Times New Roman"/>
              </a:rPr>
              <a:t>=	</a:t>
            </a:r>
            <a:r>
              <a:rPr sz="2805" spc="-5" dirty="0">
                <a:solidFill>
                  <a:srgbClr val="FF0000"/>
                </a:solidFill>
                <a:latin typeface="Times New Roman"/>
                <a:cs typeface="Times New Roman"/>
              </a:rPr>
              <a:t>0</a:t>
            </a:r>
            <a:r>
              <a:rPr sz="2805" dirty="0">
                <a:solidFill>
                  <a:srgbClr val="FF0000"/>
                </a:solidFill>
                <a:latin typeface="Times New Roman"/>
                <a:cs typeface="Times New Roman"/>
              </a:rPr>
              <a:t>0	00	</a:t>
            </a:r>
            <a:r>
              <a:rPr sz="2805" spc="-5" dirty="0">
                <a:solidFill>
                  <a:srgbClr val="FF0000"/>
                </a:solidFill>
                <a:latin typeface="Times New Roman"/>
                <a:cs typeface="Times New Roman"/>
              </a:rPr>
              <a:t>0</a:t>
            </a:r>
            <a:r>
              <a:rPr sz="2805" dirty="0">
                <a:solidFill>
                  <a:srgbClr val="FF0000"/>
                </a:solidFill>
                <a:latin typeface="Times New Roman"/>
                <a:cs typeface="Times New Roman"/>
              </a:rPr>
              <a:t>1	</a:t>
            </a:r>
            <a:r>
              <a:rPr sz="2805" spc="-5" dirty="0">
                <a:solidFill>
                  <a:srgbClr val="FF0000"/>
                </a:solidFill>
                <a:latin typeface="Times New Roman"/>
                <a:cs typeface="Times New Roman"/>
              </a:rPr>
              <a:t>0</a:t>
            </a:r>
            <a:r>
              <a:rPr sz="2805" dirty="0">
                <a:solidFill>
                  <a:srgbClr val="FF0000"/>
                </a:solidFill>
                <a:latin typeface="Times New Roman"/>
                <a:cs typeface="Times New Roman"/>
              </a:rPr>
              <a:t>0	</a:t>
            </a:r>
            <a:r>
              <a:rPr sz="2805" i="1" spc="10" dirty="0">
                <a:solidFill>
                  <a:srgbClr val="FF0000"/>
                </a:solidFill>
                <a:latin typeface="Times New Roman"/>
                <a:cs typeface="Times New Roman"/>
              </a:rPr>
              <a:t>b</a:t>
            </a:r>
            <a:r>
              <a:rPr sz="2855" i="1" baseline="-20467" dirty="0">
                <a:solidFill>
                  <a:srgbClr val="FF0000"/>
                </a:solidFill>
                <a:latin typeface="Times New Roman"/>
                <a:cs typeface="Times New Roman"/>
              </a:rPr>
              <a:t>3</a:t>
            </a:r>
            <a:endParaRPr sz="2855" baseline="-20467" dirty="0">
              <a:latin typeface="Times New Roman"/>
              <a:cs typeface="Times New Roman"/>
            </a:endParaRPr>
          </a:p>
          <a:p>
            <a:pPr marL="12724">
              <a:lnSpc>
                <a:spcPts val="3276"/>
              </a:lnSpc>
              <a:spcBef>
                <a:spcPts val="1378"/>
              </a:spcBef>
            </a:pPr>
            <a:r>
              <a:rPr sz="2805" b="1" dirty="0">
                <a:solidFill>
                  <a:srgbClr val="FF0000"/>
                </a:solidFill>
                <a:latin typeface="宋体"/>
                <a:cs typeface="宋体"/>
              </a:rPr>
              <a:t>注意：</a:t>
            </a:r>
            <a:endParaRPr sz="2805" dirty="0">
              <a:latin typeface="宋体"/>
              <a:cs typeface="宋体"/>
            </a:endParaRPr>
          </a:p>
          <a:p>
            <a:pPr marL="470793">
              <a:lnSpc>
                <a:spcPts val="2795"/>
              </a:lnSpc>
            </a:pPr>
            <a:r>
              <a:rPr sz="2405" spc="266" dirty="0">
                <a:latin typeface="Lucida Sans Unicode"/>
                <a:cs typeface="Lucida Sans Unicode"/>
              </a:rPr>
              <a:t>•</a:t>
            </a:r>
            <a:r>
              <a:rPr sz="2405" b="1" dirty="0">
                <a:latin typeface="宋体"/>
                <a:cs typeface="宋体"/>
              </a:rPr>
              <a:t>因为</a:t>
            </a:r>
            <a:r>
              <a:rPr sz="2405" b="1" spc="-5" dirty="0">
                <a:latin typeface="宋体"/>
                <a:cs typeface="宋体"/>
              </a:rPr>
              <a:t>模</a:t>
            </a:r>
            <a:r>
              <a:rPr sz="2405" i="1" dirty="0">
                <a:latin typeface="Times New Roman"/>
                <a:cs typeface="Times New Roman"/>
              </a:rPr>
              <a:t>x</a:t>
            </a:r>
            <a:r>
              <a:rPr sz="2405" baseline="24305" dirty="0">
                <a:latin typeface="Times New Roman"/>
                <a:cs typeface="Times New Roman"/>
              </a:rPr>
              <a:t>4</a:t>
            </a:r>
            <a:r>
              <a:rPr sz="2405" spc="-5" dirty="0">
                <a:latin typeface="Times New Roman"/>
                <a:cs typeface="Times New Roman"/>
              </a:rPr>
              <a:t>+1</a:t>
            </a:r>
            <a:r>
              <a:rPr sz="2405" b="1" dirty="0">
                <a:latin typeface="宋体"/>
                <a:cs typeface="宋体"/>
              </a:rPr>
              <a:t>，字</a:t>
            </a:r>
            <a:r>
              <a:rPr sz="2405" b="1" spc="-5" dirty="0">
                <a:latin typeface="宋体"/>
                <a:cs typeface="宋体"/>
              </a:rPr>
              <a:t>的</a:t>
            </a:r>
            <a:r>
              <a:rPr sz="2405" b="1" i="1" dirty="0">
                <a:latin typeface="Times New Roman"/>
                <a:cs typeface="Times New Roman"/>
              </a:rPr>
              <a:t>x</a:t>
            </a:r>
            <a:r>
              <a:rPr sz="2405" b="1" dirty="0">
                <a:latin typeface="宋体"/>
                <a:cs typeface="宋体"/>
              </a:rPr>
              <a:t>乘法相当于按字节循环移位。</a:t>
            </a:r>
            <a:endParaRPr sz="2405" dirty="0">
              <a:latin typeface="宋体"/>
              <a:cs typeface="宋体"/>
            </a:endParaRPr>
          </a:p>
        </p:txBody>
      </p:sp>
      <p:sp>
        <p:nvSpPr>
          <p:cNvPr id="3" name="object 3"/>
          <p:cNvSpPr/>
          <p:nvPr/>
        </p:nvSpPr>
        <p:spPr>
          <a:xfrm>
            <a:off x="1104714" y="3628760"/>
            <a:ext cx="76341" cy="1526827"/>
          </a:xfrm>
          <a:custGeom>
            <a:avLst/>
            <a:gdLst/>
            <a:ahLst/>
            <a:cxnLst/>
            <a:rect l="l" t="t" r="r" b="b"/>
            <a:pathLst>
              <a:path w="76200" h="1524000">
                <a:moveTo>
                  <a:pt x="76200" y="0"/>
                </a:moveTo>
                <a:lnTo>
                  <a:pt x="36891" y="18335"/>
                </a:lnTo>
                <a:lnTo>
                  <a:pt x="14796" y="52075"/>
                </a:lnTo>
                <a:lnTo>
                  <a:pt x="2046" y="97952"/>
                </a:lnTo>
                <a:lnTo>
                  <a:pt x="0" y="1397508"/>
                </a:lnTo>
                <a:lnTo>
                  <a:pt x="743" y="1415263"/>
                </a:lnTo>
                <a:lnTo>
                  <a:pt x="11088" y="1463250"/>
                </a:lnTo>
                <a:lnTo>
                  <a:pt x="31463" y="1499895"/>
                </a:lnTo>
                <a:lnTo>
                  <a:pt x="59121" y="1520802"/>
                </a:lnTo>
                <a:lnTo>
                  <a:pt x="69484" y="1523513"/>
                </a:lnTo>
              </a:path>
            </a:pathLst>
          </a:custGeom>
          <a:ln w="9525">
            <a:solidFill>
              <a:srgbClr val="000000"/>
            </a:solidFill>
          </a:ln>
        </p:spPr>
        <p:txBody>
          <a:bodyPr wrap="square" lIns="0" tIns="0" rIns="0" bIns="0" rtlCol="0"/>
          <a:lstStyle/>
          <a:p>
            <a:endParaRPr sz="1403"/>
          </a:p>
        </p:txBody>
      </p:sp>
      <p:sp>
        <p:nvSpPr>
          <p:cNvPr id="4" name="object 4"/>
          <p:cNvSpPr/>
          <p:nvPr/>
        </p:nvSpPr>
        <p:spPr>
          <a:xfrm>
            <a:off x="1610858" y="3628760"/>
            <a:ext cx="76341" cy="1526827"/>
          </a:xfrm>
          <a:custGeom>
            <a:avLst/>
            <a:gdLst/>
            <a:ahLst/>
            <a:cxnLst/>
            <a:rect l="l" t="t" r="r" b="b"/>
            <a:pathLst>
              <a:path w="76200" h="1524000">
                <a:moveTo>
                  <a:pt x="0" y="0"/>
                </a:moveTo>
                <a:lnTo>
                  <a:pt x="39308" y="18335"/>
                </a:lnTo>
                <a:lnTo>
                  <a:pt x="61403" y="52075"/>
                </a:lnTo>
                <a:lnTo>
                  <a:pt x="74153" y="97952"/>
                </a:lnTo>
                <a:lnTo>
                  <a:pt x="76200" y="1397508"/>
                </a:lnTo>
                <a:lnTo>
                  <a:pt x="75456" y="1415263"/>
                </a:lnTo>
                <a:lnTo>
                  <a:pt x="65111" y="1463250"/>
                </a:lnTo>
                <a:lnTo>
                  <a:pt x="44736" y="1499895"/>
                </a:lnTo>
                <a:lnTo>
                  <a:pt x="17078" y="1520802"/>
                </a:lnTo>
                <a:lnTo>
                  <a:pt x="6715" y="1523513"/>
                </a:lnTo>
              </a:path>
            </a:pathLst>
          </a:custGeom>
          <a:ln w="9525">
            <a:solidFill>
              <a:srgbClr val="000000"/>
            </a:solidFill>
          </a:ln>
        </p:spPr>
        <p:txBody>
          <a:bodyPr wrap="square" lIns="0" tIns="0" rIns="0" bIns="0" rtlCol="0"/>
          <a:lstStyle/>
          <a:p>
            <a:endParaRPr sz="1403"/>
          </a:p>
        </p:txBody>
      </p:sp>
      <p:sp>
        <p:nvSpPr>
          <p:cNvPr id="5" name="object 5"/>
          <p:cNvSpPr/>
          <p:nvPr/>
        </p:nvSpPr>
        <p:spPr>
          <a:xfrm>
            <a:off x="2048293" y="3557762"/>
            <a:ext cx="71252" cy="1526827"/>
          </a:xfrm>
          <a:custGeom>
            <a:avLst/>
            <a:gdLst/>
            <a:ahLst/>
            <a:cxnLst/>
            <a:rect l="l" t="t" r="r" b="b"/>
            <a:pathLst>
              <a:path w="71119" h="1524000">
                <a:moveTo>
                  <a:pt x="70865" y="0"/>
                </a:moveTo>
                <a:lnTo>
                  <a:pt x="33625" y="18930"/>
                </a:lnTo>
                <a:lnTo>
                  <a:pt x="12913" y="53760"/>
                </a:lnTo>
                <a:lnTo>
                  <a:pt x="1430" y="101111"/>
                </a:lnTo>
                <a:lnTo>
                  <a:pt x="0" y="1396746"/>
                </a:lnTo>
                <a:lnTo>
                  <a:pt x="713" y="1414758"/>
                </a:lnTo>
                <a:lnTo>
                  <a:pt x="10612" y="1463493"/>
                </a:lnTo>
                <a:lnTo>
                  <a:pt x="30049" y="1500583"/>
                </a:lnTo>
                <a:lnTo>
                  <a:pt x="56323" y="1521280"/>
                </a:lnTo>
                <a:lnTo>
                  <a:pt x="66135" y="1523716"/>
                </a:lnTo>
              </a:path>
            </a:pathLst>
          </a:custGeom>
          <a:ln w="9525">
            <a:solidFill>
              <a:srgbClr val="000000"/>
            </a:solidFill>
          </a:ln>
        </p:spPr>
        <p:txBody>
          <a:bodyPr wrap="square" lIns="0" tIns="0" rIns="0" bIns="0" rtlCol="0"/>
          <a:lstStyle/>
          <a:p>
            <a:endParaRPr sz="1403"/>
          </a:p>
        </p:txBody>
      </p:sp>
      <p:sp>
        <p:nvSpPr>
          <p:cNvPr id="6" name="object 6"/>
          <p:cNvSpPr/>
          <p:nvPr/>
        </p:nvSpPr>
        <p:spPr>
          <a:xfrm>
            <a:off x="3994999" y="3540203"/>
            <a:ext cx="76341" cy="1603169"/>
          </a:xfrm>
          <a:custGeom>
            <a:avLst/>
            <a:gdLst/>
            <a:ahLst/>
            <a:cxnLst/>
            <a:rect l="l" t="t" r="r" b="b"/>
            <a:pathLst>
              <a:path w="76200" h="1600200">
                <a:moveTo>
                  <a:pt x="0" y="0"/>
                </a:moveTo>
                <a:lnTo>
                  <a:pt x="38120" y="17880"/>
                </a:lnTo>
                <a:lnTo>
                  <a:pt x="59944" y="51021"/>
                </a:lnTo>
                <a:lnTo>
                  <a:pt x="73255" y="96500"/>
                </a:lnTo>
                <a:lnTo>
                  <a:pt x="76200" y="1466850"/>
                </a:lnTo>
                <a:lnTo>
                  <a:pt x="75511" y="1484704"/>
                </a:lnTo>
                <a:lnTo>
                  <a:pt x="65910" y="1533475"/>
                </a:lnTo>
                <a:lnTo>
                  <a:pt x="46906" y="1571694"/>
                </a:lnTo>
                <a:lnTo>
                  <a:pt x="11160" y="1598758"/>
                </a:lnTo>
                <a:lnTo>
                  <a:pt x="969" y="1600189"/>
                </a:lnTo>
              </a:path>
            </a:pathLst>
          </a:custGeom>
          <a:ln w="9525">
            <a:solidFill>
              <a:srgbClr val="000000"/>
            </a:solidFill>
          </a:ln>
        </p:spPr>
        <p:txBody>
          <a:bodyPr wrap="square" lIns="0" tIns="0" rIns="0" bIns="0" rtlCol="0"/>
          <a:lstStyle/>
          <a:p>
            <a:endParaRPr sz="1403"/>
          </a:p>
        </p:txBody>
      </p:sp>
      <p:sp>
        <p:nvSpPr>
          <p:cNvPr id="7" name="object 7"/>
          <p:cNvSpPr/>
          <p:nvPr/>
        </p:nvSpPr>
        <p:spPr>
          <a:xfrm>
            <a:off x="4279752" y="3557761"/>
            <a:ext cx="76341" cy="1603169"/>
          </a:xfrm>
          <a:custGeom>
            <a:avLst/>
            <a:gdLst/>
            <a:ahLst/>
            <a:cxnLst/>
            <a:rect l="l" t="t" r="r" b="b"/>
            <a:pathLst>
              <a:path w="76200" h="1600200">
                <a:moveTo>
                  <a:pt x="76200" y="0"/>
                </a:moveTo>
                <a:lnTo>
                  <a:pt x="37740" y="17880"/>
                </a:lnTo>
                <a:lnTo>
                  <a:pt x="16020" y="51021"/>
                </a:lnTo>
                <a:lnTo>
                  <a:pt x="2887" y="96500"/>
                </a:lnTo>
                <a:lnTo>
                  <a:pt x="0" y="1466850"/>
                </a:lnTo>
                <a:lnTo>
                  <a:pt x="673" y="1484704"/>
                </a:lnTo>
                <a:lnTo>
                  <a:pt x="10121" y="1533475"/>
                </a:lnTo>
                <a:lnTo>
                  <a:pt x="28971" y="1571694"/>
                </a:lnTo>
                <a:lnTo>
                  <a:pt x="64868" y="1598758"/>
                </a:lnTo>
                <a:lnTo>
                  <a:pt x="75213" y="1600189"/>
                </a:lnTo>
              </a:path>
            </a:pathLst>
          </a:custGeom>
          <a:ln w="9525">
            <a:solidFill>
              <a:srgbClr val="000000"/>
            </a:solidFill>
          </a:ln>
        </p:spPr>
        <p:txBody>
          <a:bodyPr wrap="square" lIns="0" tIns="0" rIns="0" bIns="0" rtlCol="0"/>
          <a:lstStyle/>
          <a:p>
            <a:endParaRPr sz="1403"/>
          </a:p>
        </p:txBody>
      </p:sp>
      <p:sp>
        <p:nvSpPr>
          <p:cNvPr id="8" name="object 8"/>
          <p:cNvSpPr/>
          <p:nvPr/>
        </p:nvSpPr>
        <p:spPr>
          <a:xfrm>
            <a:off x="4717188" y="3557761"/>
            <a:ext cx="69980" cy="1573905"/>
          </a:xfrm>
          <a:custGeom>
            <a:avLst/>
            <a:gdLst/>
            <a:ahLst/>
            <a:cxnLst/>
            <a:rect l="l" t="t" r="r" b="b"/>
            <a:pathLst>
              <a:path w="69850" h="1570989">
                <a:moveTo>
                  <a:pt x="0" y="0"/>
                </a:moveTo>
                <a:lnTo>
                  <a:pt x="35763" y="18852"/>
                </a:lnTo>
                <a:lnTo>
                  <a:pt x="55878" y="53584"/>
                </a:lnTo>
                <a:lnTo>
                  <a:pt x="67484" y="100881"/>
                </a:lnTo>
                <a:lnTo>
                  <a:pt x="69341" y="1440179"/>
                </a:lnTo>
                <a:lnTo>
                  <a:pt x="68669" y="1458450"/>
                </a:lnTo>
                <a:lnTo>
                  <a:pt x="59321" y="1507945"/>
                </a:lnTo>
                <a:lnTo>
                  <a:pt x="40906" y="1545904"/>
                </a:lnTo>
                <a:lnTo>
                  <a:pt x="15905" y="1567752"/>
                </a:lnTo>
                <a:lnTo>
                  <a:pt x="6538" y="1570663"/>
                </a:lnTo>
              </a:path>
            </a:pathLst>
          </a:custGeom>
          <a:ln w="9525">
            <a:solidFill>
              <a:srgbClr val="000000"/>
            </a:solidFill>
          </a:ln>
        </p:spPr>
        <p:txBody>
          <a:bodyPr wrap="square" lIns="0" tIns="0" rIns="0" bIns="0" rtlCol="0"/>
          <a:lstStyle/>
          <a:p>
            <a:endParaRPr sz="1403"/>
          </a:p>
        </p:txBody>
      </p:sp>
      <p:sp>
        <p:nvSpPr>
          <p:cNvPr id="9" name="object 9"/>
          <p:cNvSpPr txBox="1">
            <a:spLocks noGrp="1"/>
          </p:cNvSpPr>
          <p:nvPr>
            <p:ph type="title"/>
          </p:nvPr>
        </p:nvSpPr>
        <p:spPr>
          <a:xfrm>
            <a:off x="3027239" y="818228"/>
            <a:ext cx="3089917" cy="551305"/>
          </a:xfrm>
          <a:prstGeom prst="rect">
            <a:avLst/>
          </a:prstGeom>
        </p:spPr>
        <p:txBody>
          <a:bodyPr vert="horz" wrap="square" lIns="0" tIns="0" rIns="0" bIns="0" numCol="1" rtlCol="0" anchor="ctr" anchorCtr="0" compatLnSpc="1">
            <a:prstTxWarp prst="textNoShape">
              <a:avLst/>
            </a:prstTxWarp>
            <a:spAutoFit/>
          </a:bodyPr>
          <a:lstStyle/>
          <a:p>
            <a:pPr marL="12724">
              <a:lnSpc>
                <a:spcPts val="4574"/>
              </a:lnSpc>
            </a:pPr>
            <a:r>
              <a:rPr spc="-5" dirty="0" err="1" smtClean="0"/>
              <a:t>数学基础</a:t>
            </a:r>
            <a:endParaRPr spc="-5" dirty="0"/>
          </a:p>
        </p:txBody>
      </p:sp>
      <p:sp>
        <p:nvSpPr>
          <p:cNvPr id="10" name="object 10"/>
          <p:cNvSpPr txBox="1">
            <a:spLocks noGrp="1"/>
          </p:cNvSpPr>
          <p:nvPr>
            <p:ph type="sldNum" sz="quarter" idx="4294967295"/>
          </p:nvPr>
        </p:nvSpPr>
        <p:spPr>
          <a:xfrm>
            <a:off x="4241" y="1"/>
            <a:ext cx="0" cy="431686"/>
          </a:xfrm>
          <a:prstGeom prst="rect">
            <a:avLst/>
          </a:prstGeom>
        </p:spPr>
        <p:txBody>
          <a:bodyPr vert="horz" wrap="square" lIns="0" tIns="0" rIns="0" bIns="0" rtlCol="0">
            <a:spAutoFit/>
          </a:bodyPr>
          <a:lstStyle/>
          <a:p>
            <a:pPr marL="25448"/>
            <a:r>
              <a:rPr spc="-5" dirty="0"/>
              <a:t>19</a:t>
            </a:r>
          </a:p>
        </p:txBody>
      </p:sp>
    </p:spTree>
    <p:extLst>
      <p:ext uri="{BB962C8B-B14F-4D97-AF65-F5344CB8AC3E}">
        <p14:creationId xmlns:p14="http://schemas.microsoft.com/office/powerpoint/2010/main" val="649054342"/>
      </p:ext>
    </p:extLst>
  </p:cSld>
  <p:clrMapOvr>
    <a:masterClrMapping/>
  </p:clrMapOvr>
  <p:transition>
    <p:wedg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算法描述</a:t>
            </a:r>
            <a:endParaRPr lang="zh-CN" altLang="en-US" dirty="0"/>
          </a:p>
        </p:txBody>
      </p:sp>
      <p:sp>
        <p:nvSpPr>
          <p:cNvPr id="3" name="内容占位符 2"/>
          <p:cNvSpPr>
            <a:spLocks noGrp="1"/>
          </p:cNvSpPr>
          <p:nvPr>
            <p:ph idx="1"/>
          </p:nvPr>
        </p:nvSpPr>
        <p:spPr>
          <a:xfrm>
            <a:off x="381000" y="1524000"/>
            <a:ext cx="8229600" cy="4876800"/>
          </a:xfrm>
        </p:spPr>
        <p:txBody>
          <a:bodyPr/>
          <a:lstStyle/>
          <a:p>
            <a:r>
              <a:rPr lang="zh-CN" altLang="en-US" dirty="0" smtClean="0">
                <a:latin typeface="Tahoma" pitchFamily="34" charset="0"/>
              </a:rPr>
              <a:t>采用</a:t>
            </a:r>
            <a:r>
              <a:rPr lang="en-US" altLang="zh-CN" b="1" dirty="0" smtClean="0">
                <a:solidFill>
                  <a:srgbClr val="C6062F"/>
                </a:solidFill>
                <a:latin typeface="Tahoma" pitchFamily="34" charset="0"/>
              </a:rPr>
              <a:t>SP</a:t>
            </a:r>
            <a:r>
              <a:rPr lang="zh-CN" altLang="en-US" b="1" dirty="0" smtClean="0">
                <a:solidFill>
                  <a:srgbClr val="C6062F"/>
                </a:solidFill>
                <a:latin typeface="Tahoma" pitchFamily="34" charset="0"/>
              </a:rPr>
              <a:t>结构</a:t>
            </a:r>
            <a:r>
              <a:rPr lang="zh-CN" altLang="en-US" b="1" dirty="0" smtClean="0">
                <a:latin typeface="Tahoma" pitchFamily="34" charset="0"/>
              </a:rPr>
              <a:t>的</a:t>
            </a:r>
            <a:r>
              <a:rPr lang="zh-CN" altLang="en-US" b="1" dirty="0" smtClean="0">
                <a:solidFill>
                  <a:srgbClr val="C6062F"/>
                </a:solidFill>
                <a:latin typeface="Tahoma" pitchFamily="34" charset="0"/>
              </a:rPr>
              <a:t>迭代型分组密码</a:t>
            </a:r>
            <a:endParaRPr lang="en-US" altLang="zh-CN" b="1" dirty="0" smtClean="0">
              <a:solidFill>
                <a:srgbClr val="C6062F"/>
              </a:solidFill>
              <a:latin typeface="Tahoma" pitchFamily="34" charset="0"/>
            </a:endParaRPr>
          </a:p>
          <a:p>
            <a:r>
              <a:rPr lang="zh-CN" altLang="en-US" b="1" dirty="0" smtClean="0">
                <a:solidFill>
                  <a:srgbClr val="C6062F"/>
                </a:solidFill>
                <a:latin typeface="Tahoma" pitchFamily="34" charset="0"/>
              </a:rPr>
              <a:t>分组长度和密钥长度都可变，</a:t>
            </a:r>
            <a:r>
              <a:rPr lang="zh-CN" altLang="en-US" dirty="0" smtClean="0">
                <a:latin typeface="Tahoma" pitchFamily="34" charset="0"/>
              </a:rPr>
              <a:t>各自可以为</a:t>
            </a:r>
            <a:r>
              <a:rPr lang="en-US" altLang="zh-CN" dirty="0" smtClean="0">
                <a:latin typeface="Tahoma" pitchFamily="34" charset="0"/>
              </a:rPr>
              <a:t>128</a:t>
            </a:r>
            <a:r>
              <a:rPr lang="zh-CN" altLang="en-US" dirty="0" smtClean="0">
                <a:latin typeface="Tahoma" pitchFamily="34" charset="0"/>
              </a:rPr>
              <a:t>、</a:t>
            </a:r>
            <a:r>
              <a:rPr lang="en-US" altLang="zh-CN" dirty="0" smtClean="0">
                <a:latin typeface="Tahoma" pitchFamily="34" charset="0"/>
              </a:rPr>
              <a:t>192</a:t>
            </a:r>
            <a:r>
              <a:rPr lang="zh-CN" altLang="en-US" dirty="0" smtClean="0">
                <a:latin typeface="Tahoma" pitchFamily="34" charset="0"/>
              </a:rPr>
              <a:t>、</a:t>
            </a:r>
            <a:r>
              <a:rPr lang="en-US" altLang="zh-CN" dirty="0" smtClean="0">
                <a:latin typeface="Tahoma" pitchFamily="34" charset="0"/>
              </a:rPr>
              <a:t>256</a:t>
            </a:r>
            <a:r>
              <a:rPr lang="zh-CN" altLang="en-US" dirty="0" smtClean="0">
                <a:latin typeface="Tahoma" pitchFamily="34" charset="0"/>
              </a:rPr>
              <a:t>比特</a:t>
            </a:r>
            <a:endParaRPr lang="en-US" altLang="zh-CN" dirty="0" smtClean="0">
              <a:latin typeface="Tahoma" pitchFamily="34" charset="0"/>
            </a:endParaRPr>
          </a:p>
          <a:p>
            <a:endParaRPr lang="en-US" altLang="zh-CN" dirty="0" smtClean="0">
              <a:latin typeface="Tahoma" pitchFamily="34" charset="0"/>
            </a:endParaRPr>
          </a:p>
          <a:p>
            <a:endParaRPr lang="en-US" altLang="zh-CN" dirty="0" smtClean="0">
              <a:latin typeface="Tahoma" pitchFamily="34" charset="0"/>
            </a:endParaRPr>
          </a:p>
          <a:p>
            <a:endParaRPr lang="en-US" altLang="zh-CN" dirty="0" smtClean="0">
              <a:latin typeface="Tahoma" pitchFamily="34" charset="0"/>
            </a:endParaRPr>
          </a:p>
          <a:p>
            <a:endParaRPr lang="en-US" altLang="zh-CN" dirty="0" smtClean="0">
              <a:latin typeface="Tahoma" pitchFamily="34" charset="0"/>
            </a:endParaRPr>
          </a:p>
          <a:p>
            <a:endParaRPr lang="zh-CN" altLang="en-US" dirty="0" smtClean="0">
              <a:latin typeface="Tahoma" pitchFamily="34" charset="0"/>
            </a:endParaRPr>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dirty="0"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132</a:t>
            </a:fld>
            <a:endParaRPr lang="en-US" altLang="zh-CN" dirty="0"/>
          </a:p>
        </p:txBody>
      </p:sp>
      <p:graphicFrame>
        <p:nvGraphicFramePr>
          <p:cNvPr id="8" name="Group 4"/>
          <p:cNvGraphicFramePr>
            <a:graphicFrameLocks/>
          </p:cNvGraphicFramePr>
          <p:nvPr>
            <p:extLst/>
          </p:nvPr>
        </p:nvGraphicFramePr>
        <p:xfrm>
          <a:off x="1600200" y="3223300"/>
          <a:ext cx="1897768" cy="2494395"/>
        </p:xfrm>
        <a:graphic>
          <a:graphicData uri="http://schemas.openxmlformats.org/drawingml/2006/table">
            <a:tbl>
              <a:tblPr/>
              <a:tblGrid>
                <a:gridCol w="1897768">
                  <a:extLst>
                    <a:ext uri="{9D8B030D-6E8A-4147-A177-3AD203B41FA5}">
                      <a16:colId xmlns:a16="http://schemas.microsoft.com/office/drawing/2014/main" val="20000"/>
                    </a:ext>
                  </a:extLst>
                </a:gridCol>
              </a:tblGrid>
              <a:tr h="670282">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rgbClr val="990033"/>
                          </a:solidFill>
                          <a:effectLst/>
                          <a:latin typeface="黑体" pitchFamily="2" charset="-122"/>
                          <a:ea typeface="黑体" pitchFamily="2" charset="-122"/>
                        </a:rPr>
                        <a:t>分组长度</a:t>
                      </a:r>
                      <a:r>
                        <a:rPr kumimoji="0" lang="en-US" altLang="zh-CN" sz="2400" b="1" i="0" u="none" strike="noStrike" cap="none" normalizeH="0" baseline="0" dirty="0" err="1" smtClean="0">
                          <a:ln>
                            <a:noFill/>
                          </a:ln>
                          <a:solidFill>
                            <a:srgbClr val="990033"/>
                          </a:solidFill>
                          <a:effectLst/>
                          <a:latin typeface="黑体" pitchFamily="2" charset="-122"/>
                          <a:ea typeface="黑体" pitchFamily="2" charset="-122"/>
                        </a:rPr>
                        <a:t>N</a:t>
                      </a:r>
                      <a:r>
                        <a:rPr kumimoji="0" lang="en-US" altLang="zh-CN" sz="2400" b="1" i="0" u="none" strike="noStrike" cap="none" normalizeH="0" baseline="-25000" dirty="0" err="1" smtClean="0">
                          <a:ln>
                            <a:noFill/>
                          </a:ln>
                          <a:solidFill>
                            <a:srgbClr val="990033"/>
                          </a:solidFill>
                          <a:effectLst/>
                          <a:latin typeface="黑体" pitchFamily="2" charset="-122"/>
                          <a:ea typeface="黑体" pitchFamily="2" charset="-122"/>
                        </a:rPr>
                        <a:t>b</a:t>
                      </a:r>
                      <a:r>
                        <a:rPr kumimoji="0" lang="en-US" altLang="zh-CN" sz="2400" b="1" i="0" u="none" strike="noStrike" cap="none" normalizeH="0" baseline="-25000" dirty="0" smtClean="0">
                          <a:ln>
                            <a:noFill/>
                          </a:ln>
                          <a:solidFill>
                            <a:srgbClr val="990033"/>
                          </a:solidFill>
                          <a:effectLst/>
                          <a:latin typeface="黑体" pitchFamily="2" charset="-122"/>
                          <a:ea typeface="黑体" pitchFamily="2" charset="-122"/>
                        </a:rPr>
                        <a:t> </a:t>
                      </a:r>
                      <a:r>
                        <a:rPr kumimoji="0" lang="en-US" altLang="zh-CN" sz="2400" b="1" i="0" u="none" strike="noStrike" cap="none" normalizeH="0" baseline="0" dirty="0" smtClean="0">
                          <a:ln>
                            <a:noFill/>
                          </a:ln>
                          <a:solidFill>
                            <a:srgbClr val="990033"/>
                          </a:solidFill>
                          <a:effectLst/>
                          <a:latin typeface="黑体" pitchFamily="2" charset="-122"/>
                          <a:ea typeface="黑体" pitchFamily="2" charset="-122"/>
                        </a:rPr>
                        <a:t>(bit)</a:t>
                      </a:r>
                      <a:endParaRPr kumimoji="0" lang="en-US" altLang="zh-CN" sz="2400" b="1" i="0" u="none" strike="noStrike" cap="none" normalizeH="0" baseline="-25000" dirty="0" smtClean="0">
                        <a:ln>
                          <a:noFill/>
                        </a:ln>
                        <a:solidFill>
                          <a:srgbClr val="990033"/>
                        </a:solidFill>
                        <a:effectLst/>
                        <a:latin typeface="黑体" pitchFamily="2" charset="-122"/>
                        <a:ea typeface="黑体" pitchFamily="2" charset="-122"/>
                      </a:endParaRPr>
                    </a:p>
                  </a:txBody>
                  <a:tcPr horzOverflow="overflow">
                    <a:lnL w="57150" cap="flat" cmpd="sng" algn="ctr">
                      <a:solidFill>
                        <a:srgbClr val="3333FF"/>
                      </a:solidFill>
                      <a:prstDash val="solid"/>
                      <a:round/>
                      <a:headEnd type="none" w="med" len="med"/>
                      <a:tailEnd type="none" w="med" len="med"/>
                    </a:lnL>
                    <a:lnR w="57150" cap="flat" cmpd="sng" algn="ctr">
                      <a:solidFill>
                        <a:srgbClr val="3333FF"/>
                      </a:solidFill>
                      <a:prstDash val="solid"/>
                      <a:round/>
                      <a:headEnd type="none" w="med" len="med"/>
                      <a:tailEnd type="none" w="med" len="med"/>
                    </a:lnR>
                    <a:lnT w="57150" cap="flat" cmpd="sng" algn="ctr">
                      <a:solidFill>
                        <a:srgbClr val="3333FF"/>
                      </a:solidFill>
                      <a:prstDash val="solid"/>
                      <a:round/>
                      <a:headEnd type="none" w="med" len="med"/>
                      <a:tailEnd type="none" w="med" len="med"/>
                    </a:lnT>
                    <a:lnB w="57150" cap="flat" cmpd="sng" algn="ctr">
                      <a:solidFill>
                        <a:srgbClr val="3333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5161">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rgbClr val="990033"/>
                          </a:solidFill>
                          <a:effectLst/>
                          <a:latin typeface="黑体" pitchFamily="2" charset="-122"/>
                          <a:ea typeface="黑体" pitchFamily="2" charset="-122"/>
                        </a:rPr>
                        <a:t>128</a:t>
                      </a:r>
                    </a:p>
                  </a:txBody>
                  <a:tcPr horzOverflow="overflow">
                    <a:lnL w="57150" cap="flat" cmpd="sng" algn="ctr">
                      <a:solidFill>
                        <a:srgbClr val="3333FF"/>
                      </a:solidFill>
                      <a:prstDash val="solid"/>
                      <a:round/>
                      <a:headEnd type="none" w="med" len="med"/>
                      <a:tailEnd type="none" w="med" len="med"/>
                    </a:lnL>
                    <a:lnR w="57150" cap="flat" cmpd="sng" algn="ctr">
                      <a:solidFill>
                        <a:srgbClr val="3333FF"/>
                      </a:solidFill>
                      <a:prstDash val="solid"/>
                      <a:round/>
                      <a:headEnd type="none" w="med" len="med"/>
                      <a:tailEnd type="none" w="med" len="med"/>
                    </a:lnR>
                    <a:lnT w="57150" cap="flat" cmpd="sng" algn="ctr">
                      <a:solidFill>
                        <a:srgbClr val="3333FF"/>
                      </a:solidFill>
                      <a:prstDash val="solid"/>
                      <a:round/>
                      <a:headEnd type="none" w="med" len="med"/>
                      <a:tailEnd type="none" w="med" len="med"/>
                    </a:lnT>
                    <a:lnB w="57150" cap="flat" cmpd="sng" algn="ctr">
                      <a:solidFill>
                        <a:srgbClr val="3333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4354">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rgbClr val="990033"/>
                          </a:solidFill>
                          <a:effectLst/>
                          <a:latin typeface="黑体" pitchFamily="2" charset="-122"/>
                          <a:ea typeface="黑体" pitchFamily="2" charset="-122"/>
                        </a:rPr>
                        <a:t>192</a:t>
                      </a:r>
                    </a:p>
                  </a:txBody>
                  <a:tcPr horzOverflow="overflow">
                    <a:lnL w="57150" cap="flat" cmpd="sng" algn="ctr">
                      <a:solidFill>
                        <a:srgbClr val="3333FF"/>
                      </a:solidFill>
                      <a:prstDash val="solid"/>
                      <a:round/>
                      <a:headEnd type="none" w="med" len="med"/>
                      <a:tailEnd type="none" w="med" len="med"/>
                    </a:lnL>
                    <a:lnR w="57150" cap="flat" cmpd="sng" algn="ctr">
                      <a:solidFill>
                        <a:srgbClr val="3333FF"/>
                      </a:solidFill>
                      <a:prstDash val="solid"/>
                      <a:round/>
                      <a:headEnd type="none" w="med" len="med"/>
                      <a:tailEnd type="none" w="med" len="med"/>
                    </a:lnR>
                    <a:lnT w="57150" cap="flat" cmpd="sng" algn="ctr">
                      <a:solidFill>
                        <a:srgbClr val="3333FF"/>
                      </a:solidFill>
                      <a:prstDash val="solid"/>
                      <a:round/>
                      <a:headEnd type="none" w="med" len="med"/>
                      <a:tailEnd type="none" w="med" len="med"/>
                    </a:lnT>
                    <a:lnB w="57150" cap="flat" cmpd="sng" algn="ctr">
                      <a:solidFill>
                        <a:srgbClr val="3333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192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rgbClr val="990033"/>
                          </a:solidFill>
                          <a:effectLst/>
                          <a:latin typeface="黑体" pitchFamily="2" charset="-122"/>
                          <a:ea typeface="黑体" pitchFamily="2" charset="-122"/>
                        </a:rPr>
                        <a:t>256</a:t>
                      </a:r>
                    </a:p>
                  </a:txBody>
                  <a:tcPr horzOverflow="overflow">
                    <a:lnL w="57150" cap="flat" cmpd="sng" algn="ctr">
                      <a:solidFill>
                        <a:srgbClr val="3333FF"/>
                      </a:solidFill>
                      <a:prstDash val="solid"/>
                      <a:round/>
                      <a:headEnd type="none" w="med" len="med"/>
                      <a:tailEnd type="none" w="med" len="med"/>
                    </a:lnL>
                    <a:lnR w="57150" cap="flat" cmpd="sng" algn="ctr">
                      <a:solidFill>
                        <a:srgbClr val="3333FF"/>
                      </a:solidFill>
                      <a:prstDash val="solid"/>
                      <a:round/>
                      <a:headEnd type="none" w="med" len="med"/>
                      <a:tailEnd type="none" w="med" len="med"/>
                    </a:lnR>
                    <a:lnT w="57150" cap="flat" cmpd="sng" algn="ctr">
                      <a:solidFill>
                        <a:srgbClr val="3333FF"/>
                      </a:solidFill>
                      <a:prstDash val="solid"/>
                      <a:round/>
                      <a:headEnd type="none" w="med" len="med"/>
                      <a:tailEnd type="none" w="med" len="med"/>
                    </a:lnT>
                    <a:lnB w="57150" cap="flat" cmpd="sng" algn="ctr">
                      <a:solidFill>
                        <a:srgbClr val="3333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 name="Group 16"/>
          <p:cNvGraphicFramePr>
            <a:graphicFrameLocks/>
          </p:cNvGraphicFramePr>
          <p:nvPr>
            <p:extLst/>
          </p:nvPr>
        </p:nvGraphicFramePr>
        <p:xfrm>
          <a:off x="4953000" y="3124200"/>
          <a:ext cx="2209800" cy="2690177"/>
        </p:xfrm>
        <a:graphic>
          <a:graphicData uri="http://schemas.openxmlformats.org/drawingml/2006/table">
            <a:tbl>
              <a:tblPr/>
              <a:tblGrid>
                <a:gridCol w="2209800">
                  <a:extLst>
                    <a:ext uri="{9D8B030D-6E8A-4147-A177-3AD203B41FA5}">
                      <a16:colId xmlns:a16="http://schemas.microsoft.com/office/drawing/2014/main" val="20000"/>
                    </a:ext>
                  </a:extLst>
                </a:gridCol>
              </a:tblGrid>
              <a:tr h="91360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rgbClr val="990033"/>
                          </a:solidFill>
                          <a:effectLst/>
                          <a:latin typeface="黑体" pitchFamily="2" charset="-122"/>
                          <a:ea typeface="黑体" pitchFamily="2" charset="-122"/>
                        </a:rPr>
                        <a:t>密钥长度</a:t>
                      </a:r>
                      <a:r>
                        <a:rPr kumimoji="0" lang="en-US" altLang="zh-CN" sz="2400" b="1" i="0" u="none" strike="noStrike" cap="none" normalizeH="0" baseline="0" dirty="0" err="1" smtClean="0">
                          <a:ln>
                            <a:noFill/>
                          </a:ln>
                          <a:solidFill>
                            <a:srgbClr val="990033"/>
                          </a:solidFill>
                          <a:effectLst/>
                          <a:latin typeface="黑体" pitchFamily="2" charset="-122"/>
                          <a:ea typeface="黑体" pitchFamily="2" charset="-122"/>
                        </a:rPr>
                        <a:t>N</a:t>
                      </a:r>
                      <a:r>
                        <a:rPr kumimoji="0" lang="en-US" altLang="zh-CN" sz="2400" b="1" i="0" u="none" strike="noStrike" cap="none" normalizeH="0" baseline="-25000" dirty="0" err="1" smtClean="0">
                          <a:ln>
                            <a:noFill/>
                          </a:ln>
                          <a:solidFill>
                            <a:srgbClr val="990033"/>
                          </a:solidFill>
                          <a:effectLst/>
                          <a:latin typeface="黑体" pitchFamily="2" charset="-122"/>
                          <a:ea typeface="黑体" pitchFamily="2" charset="-122"/>
                        </a:rPr>
                        <a:t>k</a:t>
                      </a:r>
                      <a:r>
                        <a:rPr kumimoji="0" lang="en-US" altLang="zh-CN" sz="2400" b="1" i="0" u="none" strike="noStrike" cap="none" normalizeH="0" baseline="-25000" dirty="0" smtClean="0">
                          <a:ln>
                            <a:noFill/>
                          </a:ln>
                          <a:solidFill>
                            <a:srgbClr val="990033"/>
                          </a:solidFill>
                          <a:effectLst/>
                          <a:latin typeface="黑体" pitchFamily="2" charset="-122"/>
                          <a:ea typeface="黑体" pitchFamily="2" charset="-122"/>
                        </a:rPr>
                        <a:t> </a:t>
                      </a:r>
                      <a:r>
                        <a:rPr kumimoji="0" lang="en-US" altLang="zh-CN" sz="2400" b="1" i="0" u="none" strike="noStrike" cap="none" normalizeH="0" baseline="0" dirty="0" smtClean="0">
                          <a:ln>
                            <a:noFill/>
                          </a:ln>
                          <a:solidFill>
                            <a:srgbClr val="990033"/>
                          </a:solidFill>
                          <a:effectLst/>
                          <a:latin typeface="黑体" pitchFamily="2" charset="-122"/>
                          <a:ea typeface="黑体" pitchFamily="2" charset="-122"/>
                        </a:rPr>
                        <a:t>(bit)</a:t>
                      </a:r>
                      <a:endParaRPr kumimoji="0" lang="en-US" altLang="zh-CN" sz="2400" b="1" i="0" u="none" strike="noStrike" cap="none" normalizeH="0" baseline="-25000" dirty="0" smtClean="0">
                        <a:ln>
                          <a:noFill/>
                        </a:ln>
                        <a:solidFill>
                          <a:srgbClr val="990033"/>
                        </a:solidFill>
                        <a:effectLst/>
                        <a:latin typeface="黑体" pitchFamily="2" charset="-122"/>
                        <a:ea typeface="黑体" pitchFamily="2" charset="-122"/>
                      </a:endParaRPr>
                    </a:p>
                  </a:txBody>
                  <a:tcPr horzOverflow="overflow">
                    <a:lnL w="57150" cap="flat" cmpd="sng" algn="ctr">
                      <a:solidFill>
                        <a:srgbClr val="3333FF"/>
                      </a:solidFill>
                      <a:prstDash val="solid"/>
                      <a:round/>
                      <a:headEnd type="none" w="med" len="med"/>
                      <a:tailEnd type="none" w="med" len="med"/>
                    </a:lnL>
                    <a:lnR w="57150" cap="flat" cmpd="sng" algn="ctr">
                      <a:solidFill>
                        <a:srgbClr val="3333FF"/>
                      </a:solidFill>
                      <a:prstDash val="solid"/>
                      <a:round/>
                      <a:headEnd type="none" w="med" len="med"/>
                      <a:tailEnd type="none" w="med" len="med"/>
                    </a:lnR>
                    <a:lnT w="57150" cap="flat" cmpd="sng" algn="ctr">
                      <a:solidFill>
                        <a:srgbClr val="3333FF"/>
                      </a:solidFill>
                      <a:prstDash val="solid"/>
                      <a:round/>
                      <a:headEnd type="none" w="med" len="med"/>
                      <a:tailEnd type="none" w="med" len="med"/>
                    </a:lnT>
                    <a:lnB w="57150" cap="flat" cmpd="sng" algn="ctr">
                      <a:solidFill>
                        <a:srgbClr val="3333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14967">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rgbClr val="990033"/>
                          </a:solidFill>
                          <a:effectLst/>
                          <a:latin typeface="黑体" pitchFamily="2" charset="-122"/>
                          <a:ea typeface="黑体" pitchFamily="2" charset="-122"/>
                        </a:rPr>
                        <a:t>128</a:t>
                      </a:r>
                    </a:p>
                  </a:txBody>
                  <a:tcPr horzOverflow="overflow">
                    <a:lnL w="57150" cap="flat" cmpd="sng" algn="ctr">
                      <a:solidFill>
                        <a:srgbClr val="3333FF"/>
                      </a:solidFill>
                      <a:prstDash val="solid"/>
                      <a:round/>
                      <a:headEnd type="none" w="med" len="med"/>
                      <a:tailEnd type="none" w="med" len="med"/>
                    </a:lnL>
                    <a:lnR w="57150" cap="flat" cmpd="sng" algn="ctr">
                      <a:solidFill>
                        <a:srgbClr val="3333FF"/>
                      </a:solidFill>
                      <a:prstDash val="solid"/>
                      <a:round/>
                      <a:headEnd type="none" w="med" len="med"/>
                      <a:tailEnd type="none" w="med" len="med"/>
                    </a:lnR>
                    <a:lnT w="57150" cap="flat" cmpd="sng" algn="ctr">
                      <a:solidFill>
                        <a:srgbClr val="3333FF"/>
                      </a:solidFill>
                      <a:prstDash val="solid"/>
                      <a:round/>
                      <a:headEnd type="none" w="med" len="med"/>
                      <a:tailEnd type="none" w="med" len="med"/>
                    </a:lnT>
                    <a:lnB w="57150" cap="flat" cmpd="sng" algn="ctr">
                      <a:solidFill>
                        <a:srgbClr val="3333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5832">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smtClean="0">
                          <a:ln>
                            <a:noFill/>
                          </a:ln>
                          <a:solidFill>
                            <a:srgbClr val="990033"/>
                          </a:solidFill>
                          <a:effectLst/>
                          <a:latin typeface="黑体" pitchFamily="2" charset="-122"/>
                          <a:ea typeface="黑体" pitchFamily="2" charset="-122"/>
                        </a:rPr>
                        <a:t>192</a:t>
                      </a:r>
                    </a:p>
                  </a:txBody>
                  <a:tcPr horzOverflow="overflow">
                    <a:lnL w="57150" cap="flat" cmpd="sng" algn="ctr">
                      <a:solidFill>
                        <a:srgbClr val="3333FF"/>
                      </a:solidFill>
                      <a:prstDash val="solid"/>
                      <a:round/>
                      <a:headEnd type="none" w="med" len="med"/>
                      <a:tailEnd type="none" w="med" len="med"/>
                    </a:lnL>
                    <a:lnR w="57150" cap="flat" cmpd="sng" algn="ctr">
                      <a:solidFill>
                        <a:srgbClr val="3333FF"/>
                      </a:solidFill>
                      <a:prstDash val="solid"/>
                      <a:round/>
                      <a:headEnd type="none" w="med" len="med"/>
                      <a:tailEnd type="none" w="med" len="med"/>
                    </a:lnR>
                    <a:lnT w="57150" cap="flat" cmpd="sng" algn="ctr">
                      <a:solidFill>
                        <a:srgbClr val="3333FF"/>
                      </a:solidFill>
                      <a:prstDash val="solid"/>
                      <a:round/>
                      <a:headEnd type="none" w="med" len="med"/>
                      <a:tailEnd type="none" w="med" len="med"/>
                    </a:lnT>
                    <a:lnB w="57150" cap="flat" cmpd="sng" algn="ctr">
                      <a:solidFill>
                        <a:srgbClr val="3333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577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400" b="1" i="0" u="none" strike="noStrike" cap="none" normalizeH="0" baseline="0" dirty="0" smtClean="0">
                          <a:ln>
                            <a:noFill/>
                          </a:ln>
                          <a:solidFill>
                            <a:srgbClr val="990033"/>
                          </a:solidFill>
                          <a:effectLst/>
                          <a:latin typeface="黑体" pitchFamily="2" charset="-122"/>
                          <a:ea typeface="黑体" pitchFamily="2" charset="-122"/>
                        </a:rPr>
                        <a:t>256</a:t>
                      </a:r>
                    </a:p>
                  </a:txBody>
                  <a:tcPr horzOverflow="overflow">
                    <a:lnL w="57150" cap="flat" cmpd="sng" algn="ctr">
                      <a:solidFill>
                        <a:srgbClr val="3333FF"/>
                      </a:solidFill>
                      <a:prstDash val="solid"/>
                      <a:round/>
                      <a:headEnd type="none" w="med" len="med"/>
                      <a:tailEnd type="none" w="med" len="med"/>
                    </a:lnL>
                    <a:lnR w="57150" cap="flat" cmpd="sng" algn="ctr">
                      <a:solidFill>
                        <a:srgbClr val="3333FF"/>
                      </a:solidFill>
                      <a:prstDash val="solid"/>
                      <a:round/>
                      <a:headEnd type="none" w="med" len="med"/>
                      <a:tailEnd type="none" w="med" len="med"/>
                    </a:lnR>
                    <a:lnT w="57150" cap="flat" cmpd="sng" algn="ctr">
                      <a:solidFill>
                        <a:srgbClr val="3333FF"/>
                      </a:solidFill>
                      <a:prstDash val="solid"/>
                      <a:round/>
                      <a:headEnd type="none" w="med" len="med"/>
                      <a:tailEnd type="none" w="med" len="med"/>
                    </a:lnT>
                    <a:lnB w="57150" cap="flat" cmpd="sng" algn="ctr">
                      <a:solidFill>
                        <a:srgbClr val="3333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cxnSp>
        <p:nvCxnSpPr>
          <p:cNvPr id="10" name="AutoShape 28"/>
          <p:cNvCxnSpPr>
            <a:cxnSpLocks noChangeShapeType="1"/>
          </p:cNvCxnSpPr>
          <p:nvPr/>
        </p:nvCxnSpPr>
        <p:spPr bwMode="auto">
          <a:xfrm>
            <a:off x="3689753" y="4835755"/>
            <a:ext cx="1110847" cy="64223"/>
          </a:xfrm>
          <a:prstGeom prst="straightConnector1">
            <a:avLst/>
          </a:prstGeom>
          <a:noFill/>
          <a:ln w="38100">
            <a:solidFill>
              <a:srgbClr val="692AA2"/>
            </a:solidFill>
            <a:round/>
            <a:headEnd type="triangle" w="med" len="med"/>
            <a:tailEnd type="triangle" w="med" len="med"/>
          </a:ln>
          <a:effectLst/>
        </p:spPr>
      </p:cxnSp>
      <p:cxnSp>
        <p:nvCxnSpPr>
          <p:cNvPr id="11" name="AutoShape 29"/>
          <p:cNvCxnSpPr>
            <a:cxnSpLocks noChangeShapeType="1"/>
          </p:cNvCxnSpPr>
          <p:nvPr/>
        </p:nvCxnSpPr>
        <p:spPr bwMode="auto">
          <a:xfrm>
            <a:off x="3721531" y="4205352"/>
            <a:ext cx="1079069" cy="8826"/>
          </a:xfrm>
          <a:prstGeom prst="straightConnector1">
            <a:avLst/>
          </a:prstGeom>
          <a:noFill/>
          <a:ln w="38100">
            <a:solidFill>
              <a:schemeClr val="tx1"/>
            </a:solidFill>
            <a:round/>
            <a:headEnd type="triangle" w="med" len="med"/>
            <a:tailEnd type="triangle" w="med" len="med"/>
          </a:ln>
          <a:effectLst/>
        </p:spPr>
      </p:cxnSp>
      <p:cxnSp>
        <p:nvCxnSpPr>
          <p:cNvPr id="12" name="AutoShape 30"/>
          <p:cNvCxnSpPr>
            <a:cxnSpLocks noChangeShapeType="1"/>
          </p:cNvCxnSpPr>
          <p:nvPr/>
        </p:nvCxnSpPr>
        <p:spPr bwMode="auto">
          <a:xfrm>
            <a:off x="3733800" y="5661978"/>
            <a:ext cx="990600" cy="1588"/>
          </a:xfrm>
          <a:prstGeom prst="straightConnector1">
            <a:avLst/>
          </a:prstGeom>
          <a:noFill/>
          <a:ln w="38100">
            <a:solidFill>
              <a:srgbClr val="FF0000"/>
            </a:solidFill>
            <a:round/>
            <a:headEnd type="triangle" w="med" len="med"/>
            <a:tailEnd type="triangle" w="med" len="med"/>
          </a:ln>
          <a:effectLst/>
        </p:spPr>
      </p:cxnSp>
      <p:cxnSp>
        <p:nvCxnSpPr>
          <p:cNvPr id="13" name="AutoShape 31"/>
          <p:cNvCxnSpPr>
            <a:cxnSpLocks noChangeShapeType="1"/>
          </p:cNvCxnSpPr>
          <p:nvPr/>
        </p:nvCxnSpPr>
        <p:spPr bwMode="auto">
          <a:xfrm>
            <a:off x="3733800" y="4290378"/>
            <a:ext cx="1143000" cy="533400"/>
          </a:xfrm>
          <a:prstGeom prst="straightConnector1">
            <a:avLst/>
          </a:prstGeom>
          <a:noFill/>
          <a:ln w="38100">
            <a:solidFill>
              <a:schemeClr val="tx1"/>
            </a:solidFill>
            <a:round/>
            <a:headEnd type="triangle" w="med" len="med"/>
            <a:tailEnd type="triangle" w="med" len="med"/>
          </a:ln>
          <a:effectLst/>
        </p:spPr>
      </p:cxnSp>
      <p:cxnSp>
        <p:nvCxnSpPr>
          <p:cNvPr id="14" name="AutoShape 32"/>
          <p:cNvCxnSpPr>
            <a:cxnSpLocks noChangeShapeType="1"/>
          </p:cNvCxnSpPr>
          <p:nvPr/>
        </p:nvCxnSpPr>
        <p:spPr bwMode="auto">
          <a:xfrm rot="16200000" flipH="1">
            <a:off x="3657600" y="4442778"/>
            <a:ext cx="1371600" cy="1219200"/>
          </a:xfrm>
          <a:prstGeom prst="straightConnector1">
            <a:avLst/>
          </a:prstGeom>
          <a:noFill/>
          <a:ln w="38100">
            <a:solidFill>
              <a:schemeClr val="tx1"/>
            </a:solidFill>
            <a:round/>
            <a:headEnd type="triangle" w="med" len="med"/>
            <a:tailEnd type="triangle" w="med" len="med"/>
          </a:ln>
          <a:effectLst/>
        </p:spPr>
      </p:cxnSp>
      <p:cxnSp>
        <p:nvCxnSpPr>
          <p:cNvPr id="15" name="AutoShape 33"/>
          <p:cNvCxnSpPr>
            <a:cxnSpLocks noChangeShapeType="1"/>
          </p:cNvCxnSpPr>
          <p:nvPr/>
        </p:nvCxnSpPr>
        <p:spPr bwMode="auto">
          <a:xfrm flipV="1">
            <a:off x="3756198" y="4214178"/>
            <a:ext cx="1120602" cy="543423"/>
          </a:xfrm>
          <a:prstGeom prst="straightConnector1">
            <a:avLst/>
          </a:prstGeom>
          <a:noFill/>
          <a:ln w="38100">
            <a:solidFill>
              <a:srgbClr val="692AA2"/>
            </a:solidFill>
            <a:round/>
            <a:headEnd type="triangle" w="med" len="med"/>
            <a:tailEnd type="triangle" w="med" len="med"/>
          </a:ln>
          <a:effectLst/>
        </p:spPr>
      </p:cxnSp>
      <p:cxnSp>
        <p:nvCxnSpPr>
          <p:cNvPr id="16" name="AutoShape 34"/>
          <p:cNvCxnSpPr>
            <a:cxnSpLocks noChangeShapeType="1"/>
          </p:cNvCxnSpPr>
          <p:nvPr/>
        </p:nvCxnSpPr>
        <p:spPr bwMode="auto">
          <a:xfrm>
            <a:off x="3756198" y="4913053"/>
            <a:ext cx="1120602" cy="825125"/>
          </a:xfrm>
          <a:prstGeom prst="straightConnector1">
            <a:avLst/>
          </a:prstGeom>
          <a:noFill/>
          <a:ln w="38100">
            <a:solidFill>
              <a:srgbClr val="692AA2"/>
            </a:solidFill>
            <a:round/>
            <a:headEnd type="triangle" w="med" len="med"/>
            <a:tailEnd type="triangle" w="med" len="med"/>
          </a:ln>
          <a:effectLst/>
        </p:spPr>
      </p:cxnSp>
      <p:cxnSp>
        <p:nvCxnSpPr>
          <p:cNvPr id="17" name="AutoShape 35"/>
          <p:cNvCxnSpPr>
            <a:cxnSpLocks noChangeShapeType="1"/>
          </p:cNvCxnSpPr>
          <p:nvPr/>
        </p:nvCxnSpPr>
        <p:spPr bwMode="auto">
          <a:xfrm flipV="1">
            <a:off x="3756198" y="4281552"/>
            <a:ext cx="1152755" cy="1138230"/>
          </a:xfrm>
          <a:prstGeom prst="straightConnector1">
            <a:avLst/>
          </a:prstGeom>
          <a:noFill/>
          <a:ln w="38100">
            <a:solidFill>
              <a:srgbClr val="FF0000"/>
            </a:solidFill>
            <a:round/>
            <a:headEnd type="triangle" w="med" len="med"/>
            <a:tailEnd type="triangle" w="med" len="med"/>
          </a:ln>
          <a:effectLst/>
        </p:spPr>
      </p:cxnSp>
      <p:cxnSp>
        <p:nvCxnSpPr>
          <p:cNvPr id="18" name="AutoShape 36"/>
          <p:cNvCxnSpPr>
            <a:cxnSpLocks noChangeShapeType="1"/>
          </p:cNvCxnSpPr>
          <p:nvPr/>
        </p:nvCxnSpPr>
        <p:spPr bwMode="auto">
          <a:xfrm flipV="1">
            <a:off x="3733800" y="4967352"/>
            <a:ext cx="1175153" cy="618426"/>
          </a:xfrm>
          <a:prstGeom prst="straightConnector1">
            <a:avLst/>
          </a:prstGeom>
          <a:noFill/>
          <a:ln w="38100">
            <a:solidFill>
              <a:srgbClr val="FF0000"/>
            </a:solidFill>
            <a:round/>
            <a:headEnd type="triangle" w="med" len="med"/>
            <a:tailEnd type="triangle" w="med" len="med"/>
          </a:ln>
          <a:effectLst/>
        </p:spPr>
      </p:cxnSp>
    </p:spTree>
    <p:extLst>
      <p:ext uri="{BB962C8B-B14F-4D97-AF65-F5344CB8AC3E}">
        <p14:creationId xmlns:p14="http://schemas.microsoft.com/office/powerpoint/2010/main" val="2791773423"/>
      </p:ext>
    </p:extLst>
  </p:cSld>
  <p:clrMapOvr>
    <a:masterClrMapping/>
  </p:clrMapOvr>
  <p:transition>
    <p:wedge/>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smtClean="0"/>
              <a:t>AES</a:t>
            </a:r>
            <a:r>
              <a:rPr lang="zh-CN" altLang="en-US" sz="2800" dirty="0" smtClean="0"/>
              <a:t>分组长度、密钥长度和轮数的关系</a:t>
            </a:r>
            <a:endParaRPr lang="zh-CN" altLang="en-US" sz="2800"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133</a:t>
            </a:fld>
            <a:endParaRPr lang="en-US" altLang="zh-CN" dirty="0"/>
          </a:p>
        </p:txBody>
      </p:sp>
      <p:pic>
        <p:nvPicPr>
          <p:cNvPr id="174082" name="Picture 2"/>
          <p:cNvPicPr>
            <a:picLocks noChangeAspect="1" noChangeArrowheads="1"/>
          </p:cNvPicPr>
          <p:nvPr/>
        </p:nvPicPr>
        <p:blipFill>
          <a:blip r:embed="rId2" cstate="print"/>
          <a:srcRect/>
          <a:stretch>
            <a:fillRect/>
          </a:stretch>
        </p:blipFill>
        <p:spPr bwMode="auto">
          <a:xfrm>
            <a:off x="381000" y="1752600"/>
            <a:ext cx="8304213" cy="3648075"/>
          </a:xfrm>
          <a:prstGeom prst="rect">
            <a:avLst/>
          </a:prstGeom>
          <a:noFill/>
          <a:ln w="9525">
            <a:noFill/>
            <a:miter lim="800000"/>
            <a:headEnd/>
            <a:tailEnd/>
          </a:ln>
          <a:effectLst/>
        </p:spPr>
      </p:pic>
      <p:sp>
        <p:nvSpPr>
          <p:cNvPr id="8" name="TextBox 7"/>
          <p:cNvSpPr txBox="1"/>
          <p:nvPr/>
        </p:nvSpPr>
        <p:spPr>
          <a:xfrm>
            <a:off x="1600200" y="5341203"/>
            <a:ext cx="6019800" cy="83099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zh-CN" altLang="en-US" sz="2400" dirty="0" smtClean="0"/>
              <a:t>以</a:t>
            </a:r>
            <a:r>
              <a:rPr lang="en-US" altLang="zh-CN" sz="2400" dirty="0" err="1" smtClean="0"/>
              <a:t>N</a:t>
            </a:r>
            <a:r>
              <a:rPr lang="en-US" altLang="zh-CN" sz="2400" baseline="-25000" dirty="0" err="1" smtClean="0"/>
              <a:t>b</a:t>
            </a:r>
            <a:r>
              <a:rPr lang="en-US" altLang="zh-CN" sz="2400" dirty="0" smtClean="0"/>
              <a:t>=4(128</a:t>
            </a:r>
            <a:r>
              <a:rPr lang="zh-CN" altLang="en-US" sz="2400" dirty="0" smtClean="0"/>
              <a:t>比特</a:t>
            </a:r>
            <a:r>
              <a:rPr lang="en-US" altLang="zh-CN" sz="2400" dirty="0" smtClean="0"/>
              <a:t>)</a:t>
            </a:r>
            <a:r>
              <a:rPr lang="zh-CN" altLang="en-US" sz="2400" dirty="0" smtClean="0"/>
              <a:t>，</a:t>
            </a:r>
            <a:r>
              <a:rPr lang="en-US" altLang="zh-CN" sz="2400" dirty="0" err="1" smtClean="0"/>
              <a:t>N</a:t>
            </a:r>
            <a:r>
              <a:rPr lang="en-US" altLang="zh-CN" sz="2400" baseline="-25000" dirty="0" err="1" smtClean="0"/>
              <a:t>k</a:t>
            </a:r>
            <a:r>
              <a:rPr lang="en-US" altLang="zh-CN" sz="2400" dirty="0" smtClean="0"/>
              <a:t>=4(128</a:t>
            </a:r>
            <a:r>
              <a:rPr lang="zh-CN" altLang="en-US" sz="2400" dirty="0" smtClean="0"/>
              <a:t>比特</a:t>
            </a:r>
            <a:r>
              <a:rPr lang="en-US" altLang="zh-CN" sz="2400" dirty="0" smtClean="0"/>
              <a:t>)</a:t>
            </a:r>
            <a:r>
              <a:rPr lang="zh-CN" altLang="en-US" sz="2400" dirty="0" smtClean="0"/>
              <a:t>为例</a:t>
            </a:r>
            <a:endParaRPr lang="en-US" altLang="zh-CN" sz="2400" dirty="0" smtClean="0"/>
          </a:p>
          <a:p>
            <a:pPr algn="ctr"/>
            <a:r>
              <a:rPr lang="zh-CN" altLang="en-US" sz="2400" dirty="0" smtClean="0"/>
              <a:t>介绍</a:t>
            </a:r>
            <a:r>
              <a:rPr lang="en-US" altLang="zh-CN" sz="2400" dirty="0" smtClean="0"/>
              <a:t>AES</a:t>
            </a:r>
            <a:r>
              <a:rPr lang="zh-CN" altLang="en-US" sz="2400" dirty="0" smtClean="0"/>
              <a:t>算法的加解密过程</a:t>
            </a:r>
            <a:endParaRPr lang="zh-CN" altLang="en-US" sz="2400" dirty="0"/>
          </a:p>
        </p:txBody>
      </p:sp>
    </p:spTree>
    <p:extLst>
      <p:ext uri="{BB962C8B-B14F-4D97-AF65-F5344CB8AC3E}">
        <p14:creationId xmlns:p14="http://schemas.microsoft.com/office/powerpoint/2010/main" val="2885038772"/>
      </p:ext>
    </p:extLst>
  </p:cSld>
  <p:clrMapOvr>
    <a:masterClrMapping/>
  </p:clrMapOvr>
  <p:transition>
    <p:wedg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0338" y="661030"/>
            <a:ext cx="7405113" cy="616695"/>
          </a:xfrm>
          <a:prstGeom prst="rect">
            <a:avLst/>
          </a:prstGeom>
        </p:spPr>
        <p:txBody>
          <a:bodyPr vert="horz" wrap="square" lIns="0" tIns="0" rIns="0" bIns="0" numCol="1" rtlCol="0" anchor="ctr" anchorCtr="0" compatLnSpc="1">
            <a:prstTxWarp prst="textNoShape">
              <a:avLst/>
            </a:prstTxWarp>
            <a:spAutoFit/>
          </a:bodyPr>
          <a:lstStyle/>
          <a:p>
            <a:pPr marL="268479">
              <a:lnSpc>
                <a:spcPts val="4789"/>
              </a:lnSpc>
            </a:pPr>
            <a:r>
              <a:rPr spc="-5" dirty="0" err="1" smtClean="0">
                <a:latin typeface="Times New Roman"/>
                <a:cs typeface="Times New Roman"/>
              </a:rPr>
              <a:t>AE</a:t>
            </a:r>
            <a:r>
              <a:rPr dirty="0" err="1" smtClean="0">
                <a:latin typeface="Times New Roman"/>
                <a:cs typeface="Times New Roman"/>
              </a:rPr>
              <a:t>S</a:t>
            </a:r>
            <a:r>
              <a:rPr spc="-5" dirty="0" err="1"/>
              <a:t>的基本变换</a:t>
            </a:r>
            <a:endParaRPr spc="-5" dirty="0"/>
          </a:p>
        </p:txBody>
      </p:sp>
      <p:sp>
        <p:nvSpPr>
          <p:cNvPr id="4" name="object 4"/>
          <p:cNvSpPr txBox="1">
            <a:spLocks noGrp="1"/>
          </p:cNvSpPr>
          <p:nvPr>
            <p:ph type="sldNum" sz="quarter" idx="4294967295"/>
          </p:nvPr>
        </p:nvSpPr>
        <p:spPr>
          <a:xfrm>
            <a:off x="4241" y="1"/>
            <a:ext cx="0" cy="431686"/>
          </a:xfrm>
          <a:prstGeom prst="rect">
            <a:avLst/>
          </a:prstGeom>
        </p:spPr>
        <p:txBody>
          <a:bodyPr vert="horz" wrap="square" lIns="0" tIns="0" rIns="0" bIns="0" rtlCol="0">
            <a:spAutoFit/>
          </a:bodyPr>
          <a:lstStyle/>
          <a:p>
            <a:pPr marL="25448"/>
            <a:r>
              <a:rPr spc="-5" dirty="0"/>
              <a:t>29</a:t>
            </a:r>
          </a:p>
        </p:txBody>
      </p:sp>
      <p:sp>
        <p:nvSpPr>
          <p:cNvPr id="3" name="object 3"/>
          <p:cNvSpPr txBox="1">
            <a:spLocks noGrp="1"/>
          </p:cNvSpPr>
          <p:nvPr>
            <p:ph type="body" idx="1"/>
          </p:nvPr>
        </p:nvSpPr>
        <p:spPr>
          <a:xfrm>
            <a:off x="462290" y="1832193"/>
            <a:ext cx="8244868" cy="3669336"/>
          </a:xfrm>
          <a:prstGeom prst="rect">
            <a:avLst/>
          </a:prstGeom>
        </p:spPr>
        <p:txBody>
          <a:bodyPr vert="horz" wrap="square" lIns="0" tIns="73288" rIns="0" bIns="0" numCol="1" rtlCol="0" anchor="t" anchorCtr="0" compatLnSpc="1">
            <a:prstTxWarp prst="textNoShape">
              <a:avLst/>
            </a:prstTxWarp>
            <a:spAutoFit/>
          </a:bodyPr>
          <a:lstStyle/>
          <a:p>
            <a:pPr marL="12724"/>
            <a:r>
              <a:rPr spc="-5" dirty="0"/>
              <a:t>1</a:t>
            </a:r>
            <a:r>
              <a:rPr spc="-5" dirty="0">
                <a:latin typeface="宋体"/>
                <a:cs typeface="宋体"/>
              </a:rPr>
              <a:t>、</a:t>
            </a:r>
            <a:r>
              <a:rPr spc="-5" dirty="0"/>
              <a:t>AES</a:t>
            </a:r>
            <a:r>
              <a:rPr spc="-5" dirty="0">
                <a:latin typeface="宋体"/>
                <a:cs typeface="宋体"/>
              </a:rPr>
              <a:t>的数据处理方式</a:t>
            </a:r>
          </a:p>
          <a:p>
            <a:pPr marL="470157">
              <a:spcBef>
                <a:spcPts val="871"/>
              </a:spcBef>
            </a:pPr>
            <a:r>
              <a:rPr sz="2805" spc="476" dirty="0">
                <a:solidFill>
                  <a:srgbClr val="FF0000"/>
                </a:solidFill>
                <a:latin typeface="Lucida Sans Unicode"/>
                <a:cs typeface="Lucida Sans Unicode"/>
              </a:rPr>
              <a:t>•</a:t>
            </a:r>
            <a:r>
              <a:rPr sz="2805" dirty="0">
                <a:solidFill>
                  <a:srgbClr val="FF0000"/>
                </a:solidFill>
                <a:latin typeface="宋体"/>
                <a:cs typeface="宋体"/>
              </a:rPr>
              <a:t>按字节处理</a:t>
            </a:r>
            <a:endParaRPr sz="2805">
              <a:latin typeface="宋体"/>
              <a:cs typeface="宋体"/>
            </a:endParaRPr>
          </a:p>
          <a:p>
            <a:pPr marL="470157">
              <a:spcBef>
                <a:spcPts val="676"/>
              </a:spcBef>
            </a:pPr>
            <a:r>
              <a:rPr sz="2805" spc="476" dirty="0">
                <a:solidFill>
                  <a:srgbClr val="FF0000"/>
                </a:solidFill>
                <a:latin typeface="Lucida Sans Unicode"/>
                <a:cs typeface="Lucida Sans Unicode"/>
              </a:rPr>
              <a:t>•</a:t>
            </a:r>
            <a:r>
              <a:rPr sz="2805" dirty="0">
                <a:solidFill>
                  <a:srgbClr val="FF0000"/>
                </a:solidFill>
                <a:latin typeface="宋体"/>
                <a:cs typeface="宋体"/>
              </a:rPr>
              <a:t>按字处理</a:t>
            </a:r>
            <a:endParaRPr sz="2805">
              <a:latin typeface="宋体"/>
              <a:cs typeface="宋体"/>
            </a:endParaRPr>
          </a:p>
          <a:p>
            <a:pPr marL="470157">
              <a:spcBef>
                <a:spcPts val="676"/>
              </a:spcBef>
            </a:pPr>
            <a:r>
              <a:rPr sz="2805" spc="476" dirty="0">
                <a:solidFill>
                  <a:srgbClr val="FF0000"/>
                </a:solidFill>
                <a:latin typeface="Lucida Sans Unicode"/>
                <a:cs typeface="Lucida Sans Unicode"/>
              </a:rPr>
              <a:t>•</a:t>
            </a:r>
            <a:r>
              <a:rPr sz="2805" dirty="0">
                <a:solidFill>
                  <a:srgbClr val="FF0000"/>
                </a:solidFill>
                <a:latin typeface="宋体"/>
                <a:cs typeface="宋体"/>
              </a:rPr>
              <a:t>按状态处理</a:t>
            </a:r>
            <a:endParaRPr sz="2805">
              <a:latin typeface="宋体"/>
              <a:cs typeface="宋体"/>
            </a:endParaRPr>
          </a:p>
          <a:p>
            <a:pPr marL="12724">
              <a:spcBef>
                <a:spcPts val="561"/>
              </a:spcBef>
            </a:pPr>
            <a:r>
              <a:rPr spc="-5" dirty="0"/>
              <a:t>2</a:t>
            </a:r>
            <a:r>
              <a:rPr spc="-5" dirty="0">
                <a:latin typeface="宋体"/>
                <a:cs typeface="宋体"/>
              </a:rPr>
              <a:t>、状态</a:t>
            </a:r>
          </a:p>
          <a:p>
            <a:pPr marL="470157">
              <a:spcBef>
                <a:spcPts val="871"/>
              </a:spcBef>
            </a:pPr>
            <a:r>
              <a:rPr sz="2805" spc="476" dirty="0">
                <a:solidFill>
                  <a:srgbClr val="3333CC"/>
                </a:solidFill>
                <a:latin typeface="Lucida Sans Unicode"/>
                <a:cs typeface="Lucida Sans Unicode"/>
              </a:rPr>
              <a:t>•</a:t>
            </a:r>
            <a:r>
              <a:rPr sz="2805" dirty="0">
                <a:solidFill>
                  <a:srgbClr val="3333CC"/>
                </a:solidFill>
                <a:latin typeface="宋体"/>
                <a:cs typeface="宋体"/>
              </a:rPr>
              <a:t>加解密过程中的中间数据。</a:t>
            </a:r>
            <a:endParaRPr sz="2805">
              <a:latin typeface="宋体"/>
              <a:cs typeface="宋体"/>
            </a:endParaRPr>
          </a:p>
          <a:p>
            <a:pPr marL="470157">
              <a:lnSpc>
                <a:spcPts val="3341"/>
              </a:lnSpc>
              <a:spcBef>
                <a:spcPts val="676"/>
              </a:spcBef>
            </a:pPr>
            <a:r>
              <a:rPr sz="2805" spc="476" dirty="0">
                <a:solidFill>
                  <a:srgbClr val="3333CC"/>
                </a:solidFill>
                <a:latin typeface="Lucida Sans Unicode"/>
                <a:cs typeface="Lucida Sans Unicode"/>
              </a:rPr>
              <a:t>•</a:t>
            </a:r>
            <a:r>
              <a:rPr sz="2805" dirty="0">
                <a:solidFill>
                  <a:srgbClr val="3333CC"/>
                </a:solidFill>
                <a:latin typeface="宋体"/>
                <a:cs typeface="宋体"/>
              </a:rPr>
              <a:t>以字节为元素的矩阵，或二维数组。</a:t>
            </a:r>
            <a:endParaRPr sz="2805">
              <a:latin typeface="宋体"/>
              <a:cs typeface="宋体"/>
            </a:endParaRPr>
          </a:p>
        </p:txBody>
      </p:sp>
    </p:spTree>
    <p:extLst>
      <p:ext uri="{BB962C8B-B14F-4D97-AF65-F5344CB8AC3E}">
        <p14:creationId xmlns:p14="http://schemas.microsoft.com/office/powerpoint/2010/main" val="1551588224"/>
      </p:ext>
    </p:extLst>
  </p:cSld>
  <p:clrMapOvr>
    <a:masterClrMapping/>
  </p:clrMapOvr>
  <p:transition>
    <p:wedg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2576" y="1557186"/>
            <a:ext cx="7804633" cy="2798126"/>
          </a:xfrm>
          <a:prstGeom prst="rect">
            <a:avLst/>
          </a:prstGeom>
        </p:spPr>
        <p:txBody>
          <a:bodyPr vert="horz" wrap="square" lIns="0" tIns="0" rIns="0" bIns="0" rtlCol="0">
            <a:spAutoFit/>
          </a:bodyPr>
          <a:lstStyle/>
          <a:p>
            <a:pPr marL="12724"/>
            <a:r>
              <a:rPr sz="3206" b="1" spc="-5" dirty="0">
                <a:latin typeface="Times New Roman"/>
                <a:cs typeface="Times New Roman"/>
              </a:rPr>
              <a:t>2</a:t>
            </a:r>
            <a:r>
              <a:rPr sz="3206" b="1" spc="-5" dirty="0">
                <a:latin typeface="宋体"/>
                <a:cs typeface="宋体"/>
              </a:rPr>
              <a:t>、状态</a:t>
            </a:r>
            <a:endParaRPr sz="3206">
              <a:latin typeface="宋体"/>
              <a:cs typeface="宋体"/>
            </a:endParaRPr>
          </a:p>
          <a:p>
            <a:pPr marL="1983056" marR="1860904" indent="-1513535">
              <a:lnSpc>
                <a:spcPts val="4609"/>
              </a:lnSpc>
              <a:spcBef>
                <a:spcPts val="281"/>
              </a:spcBef>
            </a:pPr>
            <a:r>
              <a:rPr sz="2805" spc="476" dirty="0">
                <a:latin typeface="Lucida Sans Unicode"/>
                <a:cs typeface="Lucida Sans Unicode"/>
              </a:rPr>
              <a:t>•</a:t>
            </a:r>
            <a:r>
              <a:rPr sz="2805" b="1" dirty="0">
                <a:latin typeface="宋体"/>
                <a:cs typeface="宋体"/>
              </a:rPr>
              <a:t>符号</a:t>
            </a:r>
            <a:r>
              <a:rPr sz="2805" b="1" spc="-10" dirty="0">
                <a:latin typeface="宋体"/>
                <a:cs typeface="宋体"/>
              </a:rPr>
              <a:t>：</a:t>
            </a:r>
            <a:r>
              <a:rPr sz="2805" b="1" spc="-721" dirty="0">
                <a:latin typeface="宋体"/>
                <a:cs typeface="宋体"/>
              </a:rPr>
              <a:t> </a:t>
            </a:r>
            <a:r>
              <a:rPr sz="2805" dirty="0">
                <a:latin typeface="Times New Roman"/>
                <a:cs typeface="Times New Roman"/>
              </a:rPr>
              <a:t>Nb</a:t>
            </a:r>
            <a:r>
              <a:rPr sz="2805" b="1" spc="-5" dirty="0">
                <a:latin typeface="宋体"/>
                <a:cs typeface="宋体"/>
              </a:rPr>
              <a:t>－</a:t>
            </a:r>
            <a:r>
              <a:rPr sz="2805" b="1" dirty="0">
                <a:solidFill>
                  <a:srgbClr val="FF0000"/>
                </a:solidFill>
                <a:latin typeface="宋体"/>
                <a:cs typeface="宋体"/>
              </a:rPr>
              <a:t>明密文所含的字数。 </a:t>
            </a:r>
            <a:r>
              <a:rPr sz="2805" spc="-5" dirty="0">
                <a:latin typeface="Times New Roman"/>
                <a:cs typeface="Times New Roman"/>
              </a:rPr>
              <a:t>N</a:t>
            </a:r>
            <a:r>
              <a:rPr sz="2805" dirty="0">
                <a:latin typeface="Times New Roman"/>
                <a:cs typeface="Times New Roman"/>
              </a:rPr>
              <a:t>k</a:t>
            </a:r>
            <a:r>
              <a:rPr sz="2805" b="1" dirty="0">
                <a:latin typeface="宋体"/>
                <a:cs typeface="宋体"/>
              </a:rPr>
              <a:t>－密钥所含的字数。</a:t>
            </a:r>
            <a:endParaRPr sz="2805">
              <a:latin typeface="宋体"/>
              <a:cs typeface="宋体"/>
            </a:endParaRPr>
          </a:p>
          <a:p>
            <a:pPr marL="1983056">
              <a:spcBef>
                <a:spcPts val="882"/>
              </a:spcBef>
            </a:pPr>
            <a:r>
              <a:rPr sz="2805" spc="-5" dirty="0">
                <a:latin typeface="Times New Roman"/>
                <a:cs typeface="Times New Roman"/>
              </a:rPr>
              <a:t>N</a:t>
            </a:r>
            <a:r>
              <a:rPr sz="2805" spc="5" dirty="0">
                <a:latin typeface="Times New Roman"/>
                <a:cs typeface="Times New Roman"/>
              </a:rPr>
              <a:t>r</a:t>
            </a:r>
            <a:r>
              <a:rPr sz="2805" b="1" dirty="0">
                <a:latin typeface="宋体"/>
                <a:cs typeface="宋体"/>
              </a:rPr>
              <a:t>－</a:t>
            </a:r>
            <a:r>
              <a:rPr sz="2805" b="1" dirty="0">
                <a:solidFill>
                  <a:srgbClr val="3333CC"/>
                </a:solidFill>
                <a:latin typeface="宋体"/>
                <a:cs typeface="宋体"/>
              </a:rPr>
              <a:t>迭代轮数</a:t>
            </a:r>
            <a:r>
              <a:rPr sz="2805" b="1" spc="-10" dirty="0">
                <a:solidFill>
                  <a:srgbClr val="3333CC"/>
                </a:solidFill>
                <a:latin typeface="宋体"/>
                <a:cs typeface="宋体"/>
              </a:rPr>
              <a:t>。</a:t>
            </a:r>
            <a:endParaRPr sz="2805">
              <a:latin typeface="宋体"/>
              <a:cs typeface="宋体"/>
            </a:endParaRPr>
          </a:p>
          <a:p>
            <a:pPr marL="468884">
              <a:spcBef>
                <a:spcPts val="776"/>
              </a:spcBef>
              <a:tabLst>
                <a:tab pos="4673573" algn="l"/>
              </a:tabLst>
            </a:pPr>
            <a:r>
              <a:rPr sz="2805" spc="321" dirty="0">
                <a:latin typeface="Lucida Sans Unicode"/>
                <a:cs typeface="Lucida Sans Unicode"/>
              </a:rPr>
              <a:t>•</a:t>
            </a:r>
            <a:r>
              <a:rPr sz="2805" spc="-25" dirty="0">
                <a:latin typeface="Lucida Sans Unicode"/>
                <a:cs typeface="Lucida Sans Unicode"/>
              </a:rPr>
              <a:t> </a:t>
            </a:r>
            <a:r>
              <a:rPr sz="2805" b="1" spc="-5" dirty="0">
                <a:latin typeface="宋体"/>
                <a:cs typeface="宋体"/>
              </a:rPr>
              <a:t>例：</a:t>
            </a:r>
            <a:r>
              <a:rPr sz="2805" dirty="0">
                <a:latin typeface="Times New Roman"/>
                <a:cs typeface="Times New Roman"/>
              </a:rPr>
              <a:t>Nb</a:t>
            </a:r>
            <a:r>
              <a:rPr sz="2805" spc="-10" dirty="0">
                <a:latin typeface="宋体"/>
                <a:cs typeface="宋体"/>
              </a:rPr>
              <a:t>＝</a:t>
            </a:r>
            <a:r>
              <a:rPr sz="2805" spc="-5" dirty="0">
                <a:latin typeface="Times New Roman"/>
                <a:cs typeface="Times New Roman"/>
              </a:rPr>
              <a:t>4</a:t>
            </a:r>
            <a:r>
              <a:rPr sz="2805" b="1" dirty="0">
                <a:latin typeface="宋体"/>
                <a:cs typeface="宋体"/>
              </a:rPr>
              <a:t>时的状</a:t>
            </a:r>
            <a:r>
              <a:rPr sz="2805" b="1" spc="-10" dirty="0">
                <a:latin typeface="宋体"/>
                <a:cs typeface="宋体"/>
              </a:rPr>
              <a:t>态</a:t>
            </a:r>
            <a:r>
              <a:rPr sz="2805" b="1" dirty="0">
                <a:latin typeface="宋体"/>
                <a:cs typeface="宋体"/>
              </a:rPr>
              <a:t>	</a:t>
            </a:r>
            <a:r>
              <a:rPr sz="2805" spc="-5" dirty="0">
                <a:latin typeface="Times New Roman"/>
                <a:cs typeface="Times New Roman"/>
              </a:rPr>
              <a:t>N</a:t>
            </a:r>
            <a:r>
              <a:rPr sz="2805" dirty="0">
                <a:latin typeface="Times New Roman"/>
                <a:cs typeface="Times New Roman"/>
              </a:rPr>
              <a:t>k</a:t>
            </a:r>
            <a:r>
              <a:rPr sz="2805" dirty="0">
                <a:latin typeface="宋体"/>
                <a:cs typeface="宋体"/>
              </a:rPr>
              <a:t>＝</a:t>
            </a:r>
            <a:r>
              <a:rPr sz="2805" spc="-5" dirty="0">
                <a:latin typeface="Times New Roman"/>
                <a:cs typeface="Times New Roman"/>
              </a:rPr>
              <a:t>4</a:t>
            </a:r>
            <a:r>
              <a:rPr sz="2805" b="1" dirty="0">
                <a:latin typeface="宋体"/>
                <a:cs typeface="宋体"/>
              </a:rPr>
              <a:t>时的密钥数组</a:t>
            </a:r>
            <a:endParaRPr sz="2805">
              <a:latin typeface="宋体"/>
              <a:cs typeface="宋体"/>
            </a:endParaRPr>
          </a:p>
        </p:txBody>
      </p:sp>
      <p:sp>
        <p:nvSpPr>
          <p:cNvPr id="6" name="object 6"/>
          <p:cNvSpPr txBox="1">
            <a:spLocks noGrp="1"/>
          </p:cNvSpPr>
          <p:nvPr>
            <p:ph type="sldNum" sz="quarter" idx="4294967295"/>
          </p:nvPr>
        </p:nvSpPr>
        <p:spPr>
          <a:xfrm>
            <a:off x="4241" y="1"/>
            <a:ext cx="0" cy="647530"/>
          </a:xfrm>
          <a:prstGeom prst="rect">
            <a:avLst/>
          </a:prstGeom>
        </p:spPr>
        <p:txBody>
          <a:bodyPr vert="horz" wrap="square" lIns="0" tIns="0" rIns="0" bIns="0" rtlCol="0">
            <a:spAutoFit/>
          </a:bodyPr>
          <a:lstStyle/>
          <a:p>
            <a:pPr marL="25448"/>
            <a:fld id="{81D60167-4931-47E6-BA6A-407CBD079E47}" type="slidenum">
              <a:rPr spc="-5" dirty="0"/>
              <a:pPr marL="25448"/>
              <a:t>135</a:t>
            </a:fld>
            <a:endParaRPr spc="-5" dirty="0"/>
          </a:p>
        </p:txBody>
      </p:sp>
      <p:sp>
        <p:nvSpPr>
          <p:cNvPr id="5" name="object 5"/>
          <p:cNvSpPr txBox="1">
            <a:spLocks noGrp="1"/>
          </p:cNvSpPr>
          <p:nvPr>
            <p:ph type="title"/>
          </p:nvPr>
        </p:nvSpPr>
        <p:spPr>
          <a:prstGeom prst="rect">
            <a:avLst/>
          </a:prstGeom>
        </p:spPr>
        <p:txBody>
          <a:bodyPr vert="horz" wrap="square" lIns="0" tIns="0" rIns="0" bIns="0" numCol="1" rtlCol="0" anchor="ctr" anchorCtr="0" compatLnSpc="1">
            <a:prstTxWarp prst="textNoShape">
              <a:avLst/>
            </a:prstTxWarp>
            <a:spAutoFit/>
          </a:bodyPr>
          <a:lstStyle/>
          <a:p>
            <a:pPr marL="268479"/>
            <a:r>
              <a:rPr spc="-5" dirty="0" err="1" smtClean="0">
                <a:latin typeface="Times New Roman"/>
                <a:cs typeface="Times New Roman"/>
              </a:rPr>
              <a:t>AE</a:t>
            </a:r>
            <a:r>
              <a:rPr dirty="0" err="1" smtClean="0">
                <a:latin typeface="Times New Roman"/>
                <a:cs typeface="Times New Roman"/>
              </a:rPr>
              <a:t>S</a:t>
            </a:r>
            <a:r>
              <a:rPr spc="-5" dirty="0" err="1"/>
              <a:t>的基本变换</a:t>
            </a:r>
            <a:endParaRPr spc="-5" dirty="0"/>
          </a:p>
        </p:txBody>
      </p:sp>
      <p:graphicFrame>
        <p:nvGraphicFramePr>
          <p:cNvPr id="3" name="object 3"/>
          <p:cNvGraphicFramePr>
            <a:graphicFrameLocks noGrp="1"/>
          </p:cNvGraphicFramePr>
          <p:nvPr/>
        </p:nvGraphicFramePr>
        <p:xfrm>
          <a:off x="1535788" y="4432379"/>
          <a:ext cx="2824629" cy="1984876"/>
        </p:xfrm>
        <a:graphic>
          <a:graphicData uri="http://schemas.openxmlformats.org/drawingml/2006/table">
            <a:tbl>
              <a:tblPr firstRow="1" bandRow="1">
                <a:tableStyleId>{2D5ABB26-0587-4C30-8999-92F81FD0307C}</a:tableStyleId>
              </a:tblPr>
              <a:tblGrid>
                <a:gridCol w="763414">
                  <a:extLst>
                    <a:ext uri="{9D8B030D-6E8A-4147-A177-3AD203B41FA5}">
                      <a16:colId xmlns:a16="http://schemas.microsoft.com/office/drawing/2014/main" val="20000"/>
                    </a:ext>
                  </a:extLst>
                </a:gridCol>
                <a:gridCol w="610730">
                  <a:extLst>
                    <a:ext uri="{9D8B030D-6E8A-4147-A177-3AD203B41FA5}">
                      <a16:colId xmlns:a16="http://schemas.microsoft.com/office/drawing/2014/main" val="20001"/>
                    </a:ext>
                  </a:extLst>
                </a:gridCol>
                <a:gridCol w="687071">
                  <a:extLst>
                    <a:ext uri="{9D8B030D-6E8A-4147-A177-3AD203B41FA5}">
                      <a16:colId xmlns:a16="http://schemas.microsoft.com/office/drawing/2014/main" val="20002"/>
                    </a:ext>
                  </a:extLst>
                </a:gridCol>
                <a:gridCol w="763414">
                  <a:extLst>
                    <a:ext uri="{9D8B030D-6E8A-4147-A177-3AD203B41FA5}">
                      <a16:colId xmlns:a16="http://schemas.microsoft.com/office/drawing/2014/main" val="20003"/>
                    </a:ext>
                  </a:extLst>
                </a:gridCol>
              </a:tblGrid>
              <a:tr h="458048">
                <a:tc>
                  <a:txBody>
                    <a:bodyPr/>
                    <a:lstStyle/>
                    <a:p>
                      <a:pPr marL="119380">
                        <a:lnSpc>
                          <a:spcPct val="100000"/>
                        </a:lnSpc>
                      </a:pPr>
                      <a:r>
                        <a:rPr sz="4200" i="1" spc="30" baseline="13888" dirty="0">
                          <a:latin typeface="Times New Roman"/>
                          <a:cs typeface="Times New Roman"/>
                        </a:rPr>
                        <a:t>a</a:t>
                      </a:r>
                      <a:r>
                        <a:rPr sz="1900" i="1" dirty="0">
                          <a:latin typeface="Times New Roman"/>
                          <a:cs typeface="Times New Roman"/>
                        </a:rPr>
                        <a:t>0</a:t>
                      </a:r>
                      <a:r>
                        <a:rPr sz="1900" i="1" spc="-10" dirty="0">
                          <a:latin typeface="Times New Roman"/>
                          <a:cs typeface="Times New Roman"/>
                        </a:rPr>
                        <a:t>,</a:t>
                      </a:r>
                      <a:r>
                        <a:rPr sz="1900" i="1" dirty="0">
                          <a:latin typeface="Times New Roman"/>
                          <a:cs typeface="Times New Roman"/>
                        </a:rPr>
                        <a:t>0</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0955">
                        <a:lnSpc>
                          <a:spcPct val="100000"/>
                        </a:lnSpc>
                      </a:pPr>
                      <a:r>
                        <a:rPr sz="4200" i="1" baseline="13888" dirty="0">
                          <a:latin typeface="Times New Roman"/>
                          <a:cs typeface="Times New Roman"/>
                        </a:rPr>
                        <a:t>a</a:t>
                      </a:r>
                      <a:r>
                        <a:rPr sz="1900" i="1" dirty="0">
                          <a:latin typeface="Times New Roman"/>
                          <a:cs typeface="Times New Roman"/>
                        </a:rPr>
                        <a:t>0</a:t>
                      </a:r>
                      <a:r>
                        <a:rPr sz="1900" i="1" spc="-10" dirty="0">
                          <a:latin typeface="Times New Roman"/>
                          <a:cs typeface="Times New Roman"/>
                        </a:rPr>
                        <a:t>,</a:t>
                      </a:r>
                      <a:r>
                        <a:rPr sz="1900" i="1" dirty="0">
                          <a:latin typeface="Times New Roman"/>
                          <a:cs typeface="Times New Roman"/>
                        </a:rPr>
                        <a:t>1</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755">
                        <a:lnSpc>
                          <a:spcPct val="100000"/>
                        </a:lnSpc>
                      </a:pPr>
                      <a:r>
                        <a:rPr sz="4200" i="1" baseline="13888" dirty="0">
                          <a:latin typeface="Times New Roman"/>
                          <a:cs typeface="Times New Roman"/>
                        </a:rPr>
                        <a:t>a</a:t>
                      </a:r>
                      <a:r>
                        <a:rPr sz="1900" i="1" dirty="0">
                          <a:latin typeface="Times New Roman"/>
                          <a:cs typeface="Times New Roman"/>
                        </a:rPr>
                        <a:t>0</a:t>
                      </a:r>
                      <a:r>
                        <a:rPr sz="1900" i="1" spc="-10" dirty="0">
                          <a:latin typeface="Times New Roman"/>
                          <a:cs typeface="Times New Roman"/>
                        </a:rPr>
                        <a:t>,</a:t>
                      </a:r>
                      <a:r>
                        <a:rPr sz="1900" i="1" dirty="0">
                          <a:latin typeface="Times New Roman"/>
                          <a:cs typeface="Times New Roman"/>
                        </a:rPr>
                        <a:t>2</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6355">
                        <a:lnSpc>
                          <a:spcPct val="100000"/>
                        </a:lnSpc>
                      </a:pPr>
                      <a:r>
                        <a:rPr sz="4200" i="1" baseline="13888" dirty="0">
                          <a:latin typeface="Times New Roman"/>
                          <a:cs typeface="Times New Roman"/>
                        </a:rPr>
                        <a:t>a</a:t>
                      </a:r>
                      <a:r>
                        <a:rPr sz="1900" i="1" spc="-5" dirty="0">
                          <a:latin typeface="Times New Roman"/>
                          <a:cs typeface="Times New Roman"/>
                        </a:rPr>
                        <a:t>0,3</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534390">
                <a:tc>
                  <a:txBody>
                    <a:bodyPr/>
                    <a:lstStyle/>
                    <a:p>
                      <a:pPr marL="121920">
                        <a:lnSpc>
                          <a:spcPct val="100000"/>
                        </a:lnSpc>
                      </a:pPr>
                      <a:r>
                        <a:rPr sz="4200" i="1" baseline="13888" dirty="0">
                          <a:latin typeface="Times New Roman"/>
                          <a:cs typeface="Times New Roman"/>
                        </a:rPr>
                        <a:t>a</a:t>
                      </a:r>
                      <a:r>
                        <a:rPr sz="1900" i="1" dirty="0">
                          <a:latin typeface="Times New Roman"/>
                          <a:cs typeface="Times New Roman"/>
                        </a:rPr>
                        <a:t>1</a:t>
                      </a:r>
                      <a:r>
                        <a:rPr sz="1900" i="1" spc="-10" dirty="0">
                          <a:latin typeface="Times New Roman"/>
                          <a:cs typeface="Times New Roman"/>
                        </a:rPr>
                        <a:t>,</a:t>
                      </a:r>
                      <a:r>
                        <a:rPr sz="1900" i="1" dirty="0">
                          <a:latin typeface="Times New Roman"/>
                          <a:cs typeface="Times New Roman"/>
                        </a:rPr>
                        <a:t>0</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0955">
                        <a:lnSpc>
                          <a:spcPct val="100000"/>
                        </a:lnSpc>
                      </a:pPr>
                      <a:r>
                        <a:rPr sz="4200" i="1" baseline="13888" dirty="0">
                          <a:latin typeface="Times New Roman"/>
                          <a:cs typeface="Times New Roman"/>
                        </a:rPr>
                        <a:t>a</a:t>
                      </a:r>
                      <a:r>
                        <a:rPr sz="1900" i="1" dirty="0">
                          <a:latin typeface="Times New Roman"/>
                          <a:cs typeface="Times New Roman"/>
                        </a:rPr>
                        <a:t>1</a:t>
                      </a:r>
                      <a:r>
                        <a:rPr sz="1900" i="1" spc="-10" dirty="0">
                          <a:latin typeface="Times New Roman"/>
                          <a:cs typeface="Times New Roman"/>
                        </a:rPr>
                        <a:t>,</a:t>
                      </a:r>
                      <a:r>
                        <a:rPr sz="1900" i="1" dirty="0">
                          <a:latin typeface="Times New Roman"/>
                          <a:cs typeface="Times New Roman"/>
                        </a:rPr>
                        <a:t>1</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755">
                        <a:lnSpc>
                          <a:spcPct val="100000"/>
                        </a:lnSpc>
                      </a:pPr>
                      <a:r>
                        <a:rPr sz="4200" i="1" baseline="13888" dirty="0">
                          <a:latin typeface="Times New Roman"/>
                          <a:cs typeface="Times New Roman"/>
                        </a:rPr>
                        <a:t>a</a:t>
                      </a:r>
                      <a:r>
                        <a:rPr sz="1900" i="1" dirty="0">
                          <a:latin typeface="Times New Roman"/>
                          <a:cs typeface="Times New Roman"/>
                        </a:rPr>
                        <a:t>1</a:t>
                      </a:r>
                      <a:r>
                        <a:rPr sz="1900" i="1" spc="-10" dirty="0">
                          <a:latin typeface="Times New Roman"/>
                          <a:cs typeface="Times New Roman"/>
                        </a:rPr>
                        <a:t>,</a:t>
                      </a:r>
                      <a:r>
                        <a:rPr sz="1900" i="1" dirty="0">
                          <a:latin typeface="Times New Roman"/>
                          <a:cs typeface="Times New Roman"/>
                        </a:rPr>
                        <a:t>2</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6355">
                        <a:lnSpc>
                          <a:spcPct val="100000"/>
                        </a:lnSpc>
                      </a:pPr>
                      <a:r>
                        <a:rPr sz="4200" i="1" baseline="13888" dirty="0">
                          <a:latin typeface="Times New Roman"/>
                          <a:cs typeface="Times New Roman"/>
                        </a:rPr>
                        <a:t>a</a:t>
                      </a:r>
                      <a:r>
                        <a:rPr sz="1900" i="1" spc="-5" dirty="0">
                          <a:latin typeface="Times New Roman"/>
                          <a:cs typeface="Times New Roman"/>
                        </a:rPr>
                        <a:t>1,3</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534390">
                <a:tc>
                  <a:txBody>
                    <a:bodyPr/>
                    <a:lstStyle/>
                    <a:p>
                      <a:pPr marL="121920">
                        <a:lnSpc>
                          <a:spcPct val="100000"/>
                        </a:lnSpc>
                      </a:pPr>
                      <a:r>
                        <a:rPr sz="4200" i="1" baseline="13888" dirty="0">
                          <a:latin typeface="Times New Roman"/>
                          <a:cs typeface="Times New Roman"/>
                        </a:rPr>
                        <a:t>a</a:t>
                      </a:r>
                      <a:r>
                        <a:rPr sz="1900" i="1" dirty="0">
                          <a:latin typeface="Times New Roman"/>
                          <a:cs typeface="Times New Roman"/>
                        </a:rPr>
                        <a:t>2</a:t>
                      </a:r>
                      <a:r>
                        <a:rPr sz="1900" i="1" spc="-10" dirty="0">
                          <a:latin typeface="Times New Roman"/>
                          <a:cs typeface="Times New Roman"/>
                        </a:rPr>
                        <a:t>,</a:t>
                      </a:r>
                      <a:r>
                        <a:rPr sz="1900" i="1" dirty="0">
                          <a:latin typeface="Times New Roman"/>
                          <a:cs typeface="Times New Roman"/>
                        </a:rPr>
                        <a:t>0</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0955">
                        <a:lnSpc>
                          <a:spcPct val="100000"/>
                        </a:lnSpc>
                      </a:pPr>
                      <a:r>
                        <a:rPr sz="4200" i="1" baseline="13888" dirty="0">
                          <a:latin typeface="Times New Roman"/>
                          <a:cs typeface="Times New Roman"/>
                        </a:rPr>
                        <a:t>a</a:t>
                      </a:r>
                      <a:r>
                        <a:rPr sz="1900" i="1" dirty="0">
                          <a:latin typeface="Times New Roman"/>
                          <a:cs typeface="Times New Roman"/>
                        </a:rPr>
                        <a:t>2</a:t>
                      </a:r>
                      <a:r>
                        <a:rPr sz="1900" i="1" spc="-10" dirty="0">
                          <a:latin typeface="Times New Roman"/>
                          <a:cs typeface="Times New Roman"/>
                        </a:rPr>
                        <a:t>,</a:t>
                      </a:r>
                      <a:r>
                        <a:rPr sz="1900" i="1" dirty="0">
                          <a:latin typeface="Times New Roman"/>
                          <a:cs typeface="Times New Roman"/>
                        </a:rPr>
                        <a:t>1</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755">
                        <a:lnSpc>
                          <a:spcPct val="100000"/>
                        </a:lnSpc>
                      </a:pPr>
                      <a:r>
                        <a:rPr sz="4200" i="1" baseline="13888" dirty="0">
                          <a:latin typeface="Times New Roman"/>
                          <a:cs typeface="Times New Roman"/>
                        </a:rPr>
                        <a:t>a</a:t>
                      </a:r>
                      <a:r>
                        <a:rPr sz="1900" i="1" dirty="0">
                          <a:latin typeface="Times New Roman"/>
                          <a:cs typeface="Times New Roman"/>
                        </a:rPr>
                        <a:t>2</a:t>
                      </a:r>
                      <a:r>
                        <a:rPr sz="1900" i="1" spc="-10" dirty="0">
                          <a:latin typeface="Times New Roman"/>
                          <a:cs typeface="Times New Roman"/>
                        </a:rPr>
                        <a:t>,</a:t>
                      </a:r>
                      <a:r>
                        <a:rPr sz="1900" i="1" dirty="0">
                          <a:latin typeface="Times New Roman"/>
                          <a:cs typeface="Times New Roman"/>
                        </a:rPr>
                        <a:t>2</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6355">
                        <a:lnSpc>
                          <a:spcPct val="100000"/>
                        </a:lnSpc>
                      </a:pPr>
                      <a:r>
                        <a:rPr sz="4200" i="1" baseline="13888" dirty="0">
                          <a:latin typeface="Times New Roman"/>
                          <a:cs typeface="Times New Roman"/>
                        </a:rPr>
                        <a:t>a</a:t>
                      </a:r>
                      <a:r>
                        <a:rPr sz="1900" i="1" spc="-5" dirty="0">
                          <a:latin typeface="Times New Roman"/>
                          <a:cs typeface="Times New Roman"/>
                        </a:rPr>
                        <a:t>2,3</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458048">
                <a:tc>
                  <a:txBody>
                    <a:bodyPr/>
                    <a:lstStyle/>
                    <a:p>
                      <a:pPr marL="121920">
                        <a:lnSpc>
                          <a:spcPts val="3354"/>
                        </a:lnSpc>
                      </a:pPr>
                      <a:r>
                        <a:rPr sz="4200" i="1" baseline="13888" dirty="0">
                          <a:latin typeface="Times New Roman"/>
                          <a:cs typeface="Times New Roman"/>
                        </a:rPr>
                        <a:t>a</a:t>
                      </a:r>
                      <a:r>
                        <a:rPr sz="1900" i="1" dirty="0">
                          <a:latin typeface="Times New Roman"/>
                          <a:cs typeface="Times New Roman"/>
                        </a:rPr>
                        <a:t>3</a:t>
                      </a:r>
                      <a:r>
                        <a:rPr sz="1900" i="1" spc="-10" dirty="0">
                          <a:latin typeface="Times New Roman"/>
                          <a:cs typeface="Times New Roman"/>
                        </a:rPr>
                        <a:t>,</a:t>
                      </a:r>
                      <a:r>
                        <a:rPr sz="1900" i="1" dirty="0">
                          <a:latin typeface="Times New Roman"/>
                          <a:cs typeface="Times New Roman"/>
                        </a:rPr>
                        <a:t>0</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0955">
                        <a:lnSpc>
                          <a:spcPts val="3354"/>
                        </a:lnSpc>
                      </a:pPr>
                      <a:r>
                        <a:rPr sz="4200" i="1" baseline="13888" dirty="0">
                          <a:latin typeface="Times New Roman"/>
                          <a:cs typeface="Times New Roman"/>
                        </a:rPr>
                        <a:t>a</a:t>
                      </a:r>
                      <a:r>
                        <a:rPr sz="1900" i="1" dirty="0">
                          <a:latin typeface="Times New Roman"/>
                          <a:cs typeface="Times New Roman"/>
                        </a:rPr>
                        <a:t>3</a:t>
                      </a:r>
                      <a:r>
                        <a:rPr sz="1900" i="1" spc="-10" dirty="0">
                          <a:latin typeface="Times New Roman"/>
                          <a:cs typeface="Times New Roman"/>
                        </a:rPr>
                        <a:t>,</a:t>
                      </a:r>
                      <a:r>
                        <a:rPr sz="1900" i="1" dirty="0">
                          <a:latin typeface="Times New Roman"/>
                          <a:cs typeface="Times New Roman"/>
                        </a:rPr>
                        <a:t>1</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755">
                        <a:lnSpc>
                          <a:spcPts val="3354"/>
                        </a:lnSpc>
                      </a:pPr>
                      <a:r>
                        <a:rPr sz="4200" i="1" baseline="13888" dirty="0">
                          <a:latin typeface="Times New Roman"/>
                          <a:cs typeface="Times New Roman"/>
                        </a:rPr>
                        <a:t>a</a:t>
                      </a:r>
                      <a:r>
                        <a:rPr sz="1900" i="1" dirty="0">
                          <a:latin typeface="Times New Roman"/>
                          <a:cs typeface="Times New Roman"/>
                        </a:rPr>
                        <a:t>3</a:t>
                      </a:r>
                      <a:r>
                        <a:rPr sz="1900" i="1" spc="-10" dirty="0">
                          <a:latin typeface="Times New Roman"/>
                          <a:cs typeface="Times New Roman"/>
                        </a:rPr>
                        <a:t>,</a:t>
                      </a:r>
                      <a:r>
                        <a:rPr sz="1900" i="1" dirty="0">
                          <a:latin typeface="Times New Roman"/>
                          <a:cs typeface="Times New Roman"/>
                        </a:rPr>
                        <a:t>2</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6355">
                        <a:lnSpc>
                          <a:spcPts val="3354"/>
                        </a:lnSpc>
                      </a:pPr>
                      <a:r>
                        <a:rPr sz="4200" i="1" baseline="13888" dirty="0">
                          <a:latin typeface="Times New Roman"/>
                          <a:cs typeface="Times New Roman"/>
                        </a:rPr>
                        <a:t>a</a:t>
                      </a:r>
                      <a:r>
                        <a:rPr sz="1900" i="1" spc="-5" dirty="0">
                          <a:latin typeface="Times New Roman"/>
                          <a:cs typeface="Times New Roman"/>
                        </a:rPr>
                        <a:t>3,3</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graphicFrame>
        <p:nvGraphicFramePr>
          <p:cNvPr id="4" name="object 4"/>
          <p:cNvGraphicFramePr>
            <a:graphicFrameLocks noGrp="1"/>
          </p:cNvGraphicFramePr>
          <p:nvPr/>
        </p:nvGraphicFramePr>
        <p:xfrm>
          <a:off x="5142918" y="4319395"/>
          <a:ext cx="2748276" cy="2061218"/>
        </p:xfrm>
        <a:graphic>
          <a:graphicData uri="http://schemas.openxmlformats.org/drawingml/2006/table">
            <a:tbl>
              <a:tblPr firstRow="1" bandRow="1">
                <a:tableStyleId>{2D5ABB26-0587-4C30-8999-92F81FD0307C}</a:tableStyleId>
              </a:tblPr>
              <a:tblGrid>
                <a:gridCol w="763401">
                  <a:extLst>
                    <a:ext uri="{9D8B030D-6E8A-4147-A177-3AD203B41FA5}">
                      <a16:colId xmlns:a16="http://schemas.microsoft.com/office/drawing/2014/main" val="20000"/>
                    </a:ext>
                  </a:extLst>
                </a:gridCol>
                <a:gridCol w="610731">
                  <a:extLst>
                    <a:ext uri="{9D8B030D-6E8A-4147-A177-3AD203B41FA5}">
                      <a16:colId xmlns:a16="http://schemas.microsoft.com/office/drawing/2014/main" val="20001"/>
                    </a:ext>
                  </a:extLst>
                </a:gridCol>
                <a:gridCol w="717621">
                  <a:extLst>
                    <a:ext uri="{9D8B030D-6E8A-4147-A177-3AD203B41FA5}">
                      <a16:colId xmlns:a16="http://schemas.microsoft.com/office/drawing/2014/main" val="20002"/>
                    </a:ext>
                  </a:extLst>
                </a:gridCol>
                <a:gridCol w="656523">
                  <a:extLst>
                    <a:ext uri="{9D8B030D-6E8A-4147-A177-3AD203B41FA5}">
                      <a16:colId xmlns:a16="http://schemas.microsoft.com/office/drawing/2014/main" val="20003"/>
                    </a:ext>
                  </a:extLst>
                </a:gridCol>
              </a:tblGrid>
              <a:tr h="534390">
                <a:tc>
                  <a:txBody>
                    <a:bodyPr/>
                    <a:lstStyle/>
                    <a:p>
                      <a:pPr marL="189230">
                        <a:lnSpc>
                          <a:spcPts val="3180"/>
                        </a:lnSpc>
                      </a:pPr>
                      <a:r>
                        <a:rPr sz="4200" i="1" spc="-7" baseline="13888" dirty="0">
                          <a:latin typeface="Times New Roman"/>
                          <a:cs typeface="Times New Roman"/>
                        </a:rPr>
                        <a:t>k</a:t>
                      </a:r>
                      <a:r>
                        <a:rPr sz="1900" i="1" dirty="0">
                          <a:latin typeface="Times New Roman"/>
                          <a:cs typeface="Times New Roman"/>
                        </a:rPr>
                        <a:t>0,0</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7310">
                        <a:lnSpc>
                          <a:spcPts val="3180"/>
                        </a:lnSpc>
                      </a:pPr>
                      <a:r>
                        <a:rPr sz="4200" i="1" spc="-7" baseline="13888" dirty="0">
                          <a:latin typeface="Times New Roman"/>
                          <a:cs typeface="Times New Roman"/>
                        </a:rPr>
                        <a:t>k</a:t>
                      </a:r>
                      <a:r>
                        <a:rPr sz="1900" i="1" dirty="0">
                          <a:latin typeface="Times New Roman"/>
                          <a:cs typeface="Times New Roman"/>
                        </a:rPr>
                        <a:t>0</a:t>
                      </a:r>
                      <a:r>
                        <a:rPr sz="1900" i="1" spc="-10" dirty="0">
                          <a:latin typeface="Times New Roman"/>
                          <a:cs typeface="Times New Roman"/>
                        </a:rPr>
                        <a:t>,</a:t>
                      </a:r>
                      <a:r>
                        <a:rPr sz="1900" i="1" dirty="0">
                          <a:latin typeface="Times New Roman"/>
                          <a:cs typeface="Times New Roman"/>
                        </a:rPr>
                        <a:t>1</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7790">
                        <a:lnSpc>
                          <a:spcPts val="3180"/>
                        </a:lnSpc>
                      </a:pPr>
                      <a:r>
                        <a:rPr sz="4200" i="1" spc="-7" baseline="13888" dirty="0">
                          <a:latin typeface="Times New Roman"/>
                          <a:cs typeface="Times New Roman"/>
                        </a:rPr>
                        <a:t>k</a:t>
                      </a:r>
                      <a:r>
                        <a:rPr sz="1900" i="1" dirty="0">
                          <a:latin typeface="Times New Roman"/>
                          <a:cs typeface="Times New Roman"/>
                        </a:rPr>
                        <a:t>0</a:t>
                      </a:r>
                      <a:r>
                        <a:rPr sz="1900" i="1" spc="-10" dirty="0">
                          <a:latin typeface="Times New Roman"/>
                          <a:cs typeface="Times New Roman"/>
                        </a:rPr>
                        <a:t>,</a:t>
                      </a:r>
                      <a:r>
                        <a:rPr sz="1900" i="1" dirty="0">
                          <a:latin typeface="Times New Roman"/>
                          <a:cs typeface="Times New Roman"/>
                        </a:rPr>
                        <a:t>2</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ts val="3180"/>
                        </a:lnSpc>
                      </a:pPr>
                      <a:r>
                        <a:rPr sz="4200" i="1" spc="-7" baseline="13888" dirty="0">
                          <a:latin typeface="Times New Roman"/>
                          <a:cs typeface="Times New Roman"/>
                        </a:rPr>
                        <a:t>k</a:t>
                      </a:r>
                      <a:r>
                        <a:rPr sz="1900" i="1" dirty="0">
                          <a:latin typeface="Times New Roman"/>
                          <a:cs typeface="Times New Roman"/>
                        </a:rPr>
                        <a:t>0</a:t>
                      </a:r>
                      <a:r>
                        <a:rPr sz="1900" i="1" spc="-10" dirty="0">
                          <a:latin typeface="Times New Roman"/>
                          <a:cs typeface="Times New Roman"/>
                        </a:rPr>
                        <a:t>,</a:t>
                      </a:r>
                      <a:r>
                        <a:rPr sz="1900" i="1" dirty="0">
                          <a:latin typeface="Times New Roman"/>
                          <a:cs typeface="Times New Roman"/>
                        </a:rPr>
                        <a:t>3</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534390">
                <a:tc>
                  <a:txBody>
                    <a:bodyPr/>
                    <a:lstStyle/>
                    <a:p>
                      <a:pPr marL="189230">
                        <a:lnSpc>
                          <a:spcPts val="3345"/>
                        </a:lnSpc>
                      </a:pPr>
                      <a:r>
                        <a:rPr sz="4200" i="1" spc="-7" baseline="13888" dirty="0">
                          <a:latin typeface="Times New Roman"/>
                          <a:cs typeface="Times New Roman"/>
                        </a:rPr>
                        <a:t>k</a:t>
                      </a:r>
                      <a:r>
                        <a:rPr sz="1900" i="1" dirty="0">
                          <a:latin typeface="Times New Roman"/>
                          <a:cs typeface="Times New Roman"/>
                        </a:rPr>
                        <a:t>1,0</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7310">
                        <a:lnSpc>
                          <a:spcPts val="3345"/>
                        </a:lnSpc>
                      </a:pPr>
                      <a:r>
                        <a:rPr sz="4200" i="1" spc="-7" baseline="13888" dirty="0">
                          <a:latin typeface="Times New Roman"/>
                          <a:cs typeface="Times New Roman"/>
                        </a:rPr>
                        <a:t>k</a:t>
                      </a:r>
                      <a:r>
                        <a:rPr sz="1900" i="1" dirty="0">
                          <a:latin typeface="Times New Roman"/>
                          <a:cs typeface="Times New Roman"/>
                        </a:rPr>
                        <a:t>1</a:t>
                      </a:r>
                      <a:r>
                        <a:rPr sz="1900" i="1" spc="-10" dirty="0">
                          <a:latin typeface="Times New Roman"/>
                          <a:cs typeface="Times New Roman"/>
                        </a:rPr>
                        <a:t>,</a:t>
                      </a:r>
                      <a:r>
                        <a:rPr sz="1900" i="1" dirty="0">
                          <a:latin typeface="Times New Roman"/>
                          <a:cs typeface="Times New Roman"/>
                        </a:rPr>
                        <a:t>1</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7790">
                        <a:lnSpc>
                          <a:spcPts val="3345"/>
                        </a:lnSpc>
                      </a:pPr>
                      <a:r>
                        <a:rPr sz="4200" i="1" spc="-7" baseline="13888" dirty="0">
                          <a:latin typeface="Times New Roman"/>
                          <a:cs typeface="Times New Roman"/>
                        </a:rPr>
                        <a:t>k</a:t>
                      </a:r>
                      <a:r>
                        <a:rPr sz="1900" i="1" dirty="0">
                          <a:latin typeface="Times New Roman"/>
                          <a:cs typeface="Times New Roman"/>
                        </a:rPr>
                        <a:t>1</a:t>
                      </a:r>
                      <a:r>
                        <a:rPr sz="1900" i="1" spc="-10" dirty="0">
                          <a:latin typeface="Times New Roman"/>
                          <a:cs typeface="Times New Roman"/>
                        </a:rPr>
                        <a:t>,</a:t>
                      </a:r>
                      <a:r>
                        <a:rPr sz="1900" i="1" dirty="0">
                          <a:latin typeface="Times New Roman"/>
                          <a:cs typeface="Times New Roman"/>
                        </a:rPr>
                        <a:t>2</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ts val="3345"/>
                        </a:lnSpc>
                      </a:pPr>
                      <a:r>
                        <a:rPr sz="4200" i="1" spc="-7" baseline="13888" dirty="0">
                          <a:latin typeface="Times New Roman"/>
                          <a:cs typeface="Times New Roman"/>
                        </a:rPr>
                        <a:t>k</a:t>
                      </a:r>
                      <a:r>
                        <a:rPr sz="1900" i="1" dirty="0">
                          <a:latin typeface="Times New Roman"/>
                          <a:cs typeface="Times New Roman"/>
                        </a:rPr>
                        <a:t>1</a:t>
                      </a:r>
                      <a:r>
                        <a:rPr sz="1900" i="1" spc="-10" dirty="0">
                          <a:latin typeface="Times New Roman"/>
                          <a:cs typeface="Times New Roman"/>
                        </a:rPr>
                        <a:t>,</a:t>
                      </a:r>
                      <a:r>
                        <a:rPr sz="1900" i="1" dirty="0">
                          <a:latin typeface="Times New Roman"/>
                          <a:cs typeface="Times New Roman"/>
                        </a:rPr>
                        <a:t>3</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534390">
                <a:tc>
                  <a:txBody>
                    <a:bodyPr/>
                    <a:lstStyle/>
                    <a:p>
                      <a:pPr marL="189230">
                        <a:lnSpc>
                          <a:spcPct val="100000"/>
                        </a:lnSpc>
                      </a:pPr>
                      <a:r>
                        <a:rPr sz="4200" i="1" spc="-7" baseline="13888" dirty="0">
                          <a:latin typeface="Times New Roman"/>
                          <a:cs typeface="Times New Roman"/>
                        </a:rPr>
                        <a:t>k</a:t>
                      </a:r>
                      <a:r>
                        <a:rPr sz="1900" i="1" dirty="0">
                          <a:latin typeface="Times New Roman"/>
                          <a:cs typeface="Times New Roman"/>
                        </a:rPr>
                        <a:t>2,0</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7310">
                        <a:lnSpc>
                          <a:spcPct val="100000"/>
                        </a:lnSpc>
                      </a:pPr>
                      <a:r>
                        <a:rPr sz="4200" i="1" spc="-7" baseline="13888" dirty="0">
                          <a:latin typeface="Times New Roman"/>
                          <a:cs typeface="Times New Roman"/>
                        </a:rPr>
                        <a:t>k</a:t>
                      </a:r>
                      <a:r>
                        <a:rPr sz="1900" i="1" dirty="0">
                          <a:latin typeface="Times New Roman"/>
                          <a:cs typeface="Times New Roman"/>
                        </a:rPr>
                        <a:t>2</a:t>
                      </a:r>
                      <a:r>
                        <a:rPr sz="1900" i="1" spc="-10" dirty="0">
                          <a:latin typeface="Times New Roman"/>
                          <a:cs typeface="Times New Roman"/>
                        </a:rPr>
                        <a:t>,</a:t>
                      </a:r>
                      <a:r>
                        <a:rPr sz="1900" i="1" dirty="0">
                          <a:latin typeface="Times New Roman"/>
                          <a:cs typeface="Times New Roman"/>
                        </a:rPr>
                        <a:t>1</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7790">
                        <a:lnSpc>
                          <a:spcPct val="100000"/>
                        </a:lnSpc>
                      </a:pPr>
                      <a:r>
                        <a:rPr sz="4200" i="1" spc="-7" baseline="13888" dirty="0">
                          <a:latin typeface="Times New Roman"/>
                          <a:cs typeface="Times New Roman"/>
                        </a:rPr>
                        <a:t>k</a:t>
                      </a:r>
                      <a:r>
                        <a:rPr sz="1900" i="1" dirty="0">
                          <a:latin typeface="Times New Roman"/>
                          <a:cs typeface="Times New Roman"/>
                        </a:rPr>
                        <a:t>2</a:t>
                      </a:r>
                      <a:r>
                        <a:rPr sz="1900" i="1" spc="-10" dirty="0">
                          <a:latin typeface="Times New Roman"/>
                          <a:cs typeface="Times New Roman"/>
                        </a:rPr>
                        <a:t>,</a:t>
                      </a:r>
                      <a:r>
                        <a:rPr sz="1900" i="1" dirty="0">
                          <a:latin typeface="Times New Roman"/>
                          <a:cs typeface="Times New Roman"/>
                        </a:rPr>
                        <a:t>2</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ct val="100000"/>
                        </a:lnSpc>
                      </a:pPr>
                      <a:r>
                        <a:rPr sz="4200" i="1" spc="-7" baseline="13888" dirty="0">
                          <a:latin typeface="Times New Roman"/>
                          <a:cs typeface="Times New Roman"/>
                        </a:rPr>
                        <a:t>k</a:t>
                      </a:r>
                      <a:r>
                        <a:rPr sz="1900" i="1" dirty="0">
                          <a:latin typeface="Times New Roman"/>
                          <a:cs typeface="Times New Roman"/>
                        </a:rPr>
                        <a:t>2</a:t>
                      </a:r>
                      <a:r>
                        <a:rPr sz="1900" i="1" spc="-10" dirty="0">
                          <a:latin typeface="Times New Roman"/>
                          <a:cs typeface="Times New Roman"/>
                        </a:rPr>
                        <a:t>,</a:t>
                      </a:r>
                      <a:r>
                        <a:rPr sz="1900" i="1" dirty="0">
                          <a:latin typeface="Times New Roman"/>
                          <a:cs typeface="Times New Roman"/>
                        </a:rPr>
                        <a:t>3</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458048">
                <a:tc>
                  <a:txBody>
                    <a:bodyPr/>
                    <a:lstStyle/>
                    <a:p>
                      <a:pPr marL="189230">
                        <a:lnSpc>
                          <a:spcPts val="3070"/>
                        </a:lnSpc>
                      </a:pPr>
                      <a:r>
                        <a:rPr sz="4200" i="1" spc="-7" baseline="13888" dirty="0">
                          <a:latin typeface="Times New Roman"/>
                          <a:cs typeface="Times New Roman"/>
                        </a:rPr>
                        <a:t>k</a:t>
                      </a:r>
                      <a:r>
                        <a:rPr sz="1900" i="1" dirty="0">
                          <a:latin typeface="Times New Roman"/>
                          <a:cs typeface="Times New Roman"/>
                        </a:rPr>
                        <a:t>3,0</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7310">
                        <a:lnSpc>
                          <a:spcPts val="3070"/>
                        </a:lnSpc>
                      </a:pPr>
                      <a:r>
                        <a:rPr sz="4200" i="1" spc="-7" baseline="13888" dirty="0">
                          <a:latin typeface="Times New Roman"/>
                          <a:cs typeface="Times New Roman"/>
                        </a:rPr>
                        <a:t>k</a:t>
                      </a:r>
                      <a:r>
                        <a:rPr sz="1900" i="1" dirty="0">
                          <a:latin typeface="Times New Roman"/>
                          <a:cs typeface="Times New Roman"/>
                        </a:rPr>
                        <a:t>3</a:t>
                      </a:r>
                      <a:r>
                        <a:rPr sz="1900" i="1" spc="-10" dirty="0">
                          <a:latin typeface="Times New Roman"/>
                          <a:cs typeface="Times New Roman"/>
                        </a:rPr>
                        <a:t>,</a:t>
                      </a:r>
                      <a:r>
                        <a:rPr sz="1900" i="1" dirty="0">
                          <a:latin typeface="Times New Roman"/>
                          <a:cs typeface="Times New Roman"/>
                        </a:rPr>
                        <a:t>1</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7790">
                        <a:lnSpc>
                          <a:spcPts val="3070"/>
                        </a:lnSpc>
                      </a:pPr>
                      <a:r>
                        <a:rPr sz="4200" i="1" spc="-7" baseline="13888" dirty="0">
                          <a:latin typeface="Times New Roman"/>
                          <a:cs typeface="Times New Roman"/>
                        </a:rPr>
                        <a:t>k</a:t>
                      </a:r>
                      <a:r>
                        <a:rPr sz="1900" i="1" dirty="0">
                          <a:latin typeface="Times New Roman"/>
                          <a:cs typeface="Times New Roman"/>
                        </a:rPr>
                        <a:t>3</a:t>
                      </a:r>
                      <a:r>
                        <a:rPr sz="1900" i="1" spc="-10" dirty="0">
                          <a:latin typeface="Times New Roman"/>
                          <a:cs typeface="Times New Roman"/>
                        </a:rPr>
                        <a:t>,</a:t>
                      </a:r>
                      <a:r>
                        <a:rPr sz="1900" i="1" dirty="0">
                          <a:latin typeface="Times New Roman"/>
                          <a:cs typeface="Times New Roman"/>
                        </a:rPr>
                        <a:t>2</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
                        <a:lnSpc>
                          <a:spcPts val="3070"/>
                        </a:lnSpc>
                      </a:pPr>
                      <a:r>
                        <a:rPr sz="4200" i="1" spc="-7" baseline="13888" dirty="0">
                          <a:latin typeface="Times New Roman"/>
                          <a:cs typeface="Times New Roman"/>
                        </a:rPr>
                        <a:t>k</a:t>
                      </a:r>
                      <a:r>
                        <a:rPr sz="1900" i="1" dirty="0">
                          <a:latin typeface="Times New Roman"/>
                          <a:cs typeface="Times New Roman"/>
                        </a:rPr>
                        <a:t>3</a:t>
                      </a:r>
                      <a:r>
                        <a:rPr sz="1900" i="1" spc="-10" dirty="0">
                          <a:latin typeface="Times New Roman"/>
                          <a:cs typeface="Times New Roman"/>
                        </a:rPr>
                        <a:t>,</a:t>
                      </a:r>
                      <a:r>
                        <a:rPr sz="1900" i="1" dirty="0">
                          <a:latin typeface="Times New Roman"/>
                          <a:cs typeface="Times New Roman"/>
                        </a:rPr>
                        <a:t>3</a:t>
                      </a: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05280833"/>
      </p:ext>
    </p:extLst>
  </p:cSld>
  <p:clrMapOvr>
    <a:masterClrMapping/>
  </p:clrMapOvr>
  <p:transition>
    <p:wedg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81808" y="6315857"/>
            <a:ext cx="204213" cy="216294"/>
          </a:xfrm>
          <a:prstGeom prst="rect">
            <a:avLst/>
          </a:prstGeom>
        </p:spPr>
        <p:txBody>
          <a:bodyPr vert="horz" wrap="square" lIns="0" tIns="0" rIns="0" bIns="0" rtlCol="0">
            <a:spAutoFit/>
          </a:bodyPr>
          <a:lstStyle/>
          <a:p>
            <a:pPr marL="12724"/>
            <a:r>
              <a:rPr sz="1403" spc="-5" dirty="0">
                <a:latin typeface="Times New Roman"/>
                <a:cs typeface="Times New Roman"/>
              </a:rPr>
              <a:t>23</a:t>
            </a:r>
            <a:endParaRPr sz="1403">
              <a:latin typeface="Times New Roman"/>
              <a:cs typeface="Times New Roman"/>
            </a:endParaRPr>
          </a:p>
        </p:txBody>
      </p:sp>
      <p:sp>
        <p:nvSpPr>
          <p:cNvPr id="3" name="object 3"/>
          <p:cNvSpPr/>
          <p:nvPr/>
        </p:nvSpPr>
        <p:spPr>
          <a:xfrm>
            <a:off x="4241" y="1"/>
            <a:ext cx="9135518" cy="885813"/>
          </a:xfrm>
          <a:prstGeom prst="rect">
            <a:avLst/>
          </a:prstGeom>
          <a:blipFill>
            <a:blip r:embed="rId2" cstate="print"/>
            <a:stretch>
              <a:fillRect/>
            </a:stretch>
          </a:blipFill>
        </p:spPr>
        <p:txBody>
          <a:bodyPr wrap="square" lIns="0" tIns="0" rIns="0" bIns="0" rtlCol="0"/>
          <a:lstStyle/>
          <a:p>
            <a:endParaRPr sz="1403"/>
          </a:p>
        </p:txBody>
      </p:sp>
      <p:sp>
        <p:nvSpPr>
          <p:cNvPr id="4" name="object 4"/>
          <p:cNvSpPr/>
          <p:nvPr/>
        </p:nvSpPr>
        <p:spPr>
          <a:xfrm>
            <a:off x="171059" y="6251849"/>
            <a:ext cx="648896" cy="604623"/>
          </a:xfrm>
          <a:prstGeom prst="rect">
            <a:avLst/>
          </a:prstGeom>
          <a:blipFill>
            <a:blip r:embed="rId3" cstate="print"/>
            <a:stretch>
              <a:fillRect/>
            </a:stretch>
          </a:blipFill>
        </p:spPr>
        <p:txBody>
          <a:bodyPr wrap="square" lIns="0" tIns="0" rIns="0" bIns="0" rtlCol="0"/>
          <a:lstStyle/>
          <a:p>
            <a:endParaRPr sz="1403"/>
          </a:p>
        </p:txBody>
      </p:sp>
      <p:sp>
        <p:nvSpPr>
          <p:cNvPr id="5" name="object 5"/>
          <p:cNvSpPr/>
          <p:nvPr/>
        </p:nvSpPr>
        <p:spPr>
          <a:xfrm>
            <a:off x="1038292" y="6309105"/>
            <a:ext cx="1587136" cy="548894"/>
          </a:xfrm>
          <a:prstGeom prst="rect">
            <a:avLst/>
          </a:prstGeom>
          <a:blipFill>
            <a:blip r:embed="rId4" cstate="print"/>
            <a:stretch>
              <a:fillRect/>
            </a:stretch>
          </a:blipFill>
        </p:spPr>
        <p:txBody>
          <a:bodyPr wrap="square" lIns="0" tIns="0" rIns="0" bIns="0" rtlCol="0"/>
          <a:lstStyle/>
          <a:p>
            <a:endParaRPr sz="1403"/>
          </a:p>
        </p:txBody>
      </p:sp>
      <p:sp>
        <p:nvSpPr>
          <p:cNvPr id="6" name="object 6"/>
          <p:cNvSpPr txBox="1">
            <a:spLocks noGrp="1"/>
          </p:cNvSpPr>
          <p:nvPr>
            <p:ph type="body" idx="1"/>
          </p:nvPr>
        </p:nvSpPr>
        <p:spPr>
          <a:xfrm>
            <a:off x="462290" y="1832193"/>
            <a:ext cx="8244868" cy="2169860"/>
          </a:xfrm>
          <a:prstGeom prst="rect">
            <a:avLst/>
          </a:prstGeom>
        </p:spPr>
        <p:txBody>
          <a:bodyPr vert="horz" wrap="square" lIns="0" tIns="106934" rIns="0" bIns="0" numCol="1" rtlCol="0" anchor="t" anchorCtr="0" compatLnSpc="1">
            <a:prstTxWarp prst="textNoShape">
              <a:avLst/>
            </a:prstTxWarp>
            <a:spAutoFit/>
          </a:bodyPr>
          <a:lstStyle/>
          <a:p>
            <a:pPr marL="83979"/>
            <a:r>
              <a:rPr sz="3607" spc="-5" dirty="0"/>
              <a:t>3</a:t>
            </a:r>
            <a:r>
              <a:rPr sz="3607" spc="-5" dirty="0">
                <a:latin typeface="宋体"/>
                <a:cs typeface="宋体"/>
              </a:rPr>
              <a:t>、轮变换－加密轮函数</a:t>
            </a:r>
            <a:endParaRPr sz="3607">
              <a:latin typeface="宋体"/>
              <a:cs typeface="宋体"/>
            </a:endParaRPr>
          </a:p>
          <a:p>
            <a:pPr marL="83979">
              <a:spcBef>
                <a:spcPts val="571"/>
              </a:spcBef>
            </a:pPr>
            <a:r>
              <a:rPr spc="-5" dirty="0">
                <a:solidFill>
                  <a:srgbClr val="FF0000"/>
                </a:solidFill>
                <a:latin typeface="宋体"/>
                <a:cs typeface="宋体"/>
              </a:rPr>
              <a:t>①标准轮变换：</a:t>
            </a:r>
          </a:p>
          <a:p>
            <a:pPr marL="286929">
              <a:spcBef>
                <a:spcPts val="165"/>
              </a:spcBef>
            </a:pPr>
            <a:r>
              <a:rPr spc="-5" dirty="0">
                <a:latin typeface="Times New Roman"/>
                <a:cs typeface="Times New Roman"/>
              </a:rPr>
              <a:t>Round(State,RoundKe</a:t>
            </a:r>
            <a:r>
              <a:rPr b="0" dirty="0">
                <a:latin typeface="Times New Roman"/>
                <a:cs typeface="Times New Roman"/>
              </a:rPr>
              <a:t>y</a:t>
            </a:r>
            <a:r>
              <a:rPr spc="-5" dirty="0">
                <a:latin typeface="Times New Roman"/>
                <a:cs typeface="Times New Roman"/>
              </a:rPr>
              <a:t>)</a:t>
            </a:r>
          </a:p>
          <a:p>
            <a:pPr marL="83979">
              <a:lnSpc>
                <a:spcPts val="3782"/>
              </a:lnSpc>
              <a:spcBef>
                <a:spcPts val="435"/>
              </a:spcBef>
            </a:pPr>
            <a:r>
              <a:rPr spc="-1628" dirty="0">
                <a:latin typeface="Symbol"/>
                <a:cs typeface="Symbol"/>
              </a:rPr>
              <a:t>⎨</a:t>
            </a:r>
          </a:p>
        </p:txBody>
      </p:sp>
      <p:sp>
        <p:nvSpPr>
          <p:cNvPr id="7" name="object 7"/>
          <p:cNvSpPr txBox="1"/>
          <p:nvPr/>
        </p:nvSpPr>
        <p:spPr>
          <a:xfrm>
            <a:off x="525374" y="3883293"/>
            <a:ext cx="2783279" cy="1087311"/>
          </a:xfrm>
          <a:prstGeom prst="rect">
            <a:avLst/>
          </a:prstGeom>
        </p:spPr>
        <p:txBody>
          <a:bodyPr vert="horz" wrap="square" lIns="0" tIns="0" rIns="0" bIns="0" rtlCol="0">
            <a:spAutoFit/>
          </a:bodyPr>
          <a:lstStyle/>
          <a:p>
            <a:pPr marL="12724" marR="5090">
              <a:lnSpc>
                <a:spcPct val="109700"/>
              </a:lnSpc>
            </a:pPr>
            <a:r>
              <a:rPr sz="3206" spc="-5" dirty="0">
                <a:latin typeface="Times New Roman"/>
                <a:cs typeface="Times New Roman"/>
              </a:rPr>
              <a:t>ByteSub(State</a:t>
            </a:r>
            <a:r>
              <a:rPr sz="3206" spc="-10" dirty="0">
                <a:latin typeface="Times New Roman"/>
                <a:cs typeface="Times New Roman"/>
              </a:rPr>
              <a:t>); ShiftRow(Stat</a:t>
            </a:r>
            <a:r>
              <a:rPr sz="3206" spc="-5" dirty="0">
                <a:latin typeface="Times New Roman"/>
                <a:cs typeface="Times New Roman"/>
              </a:rPr>
              <a:t>e</a:t>
            </a:r>
            <a:r>
              <a:rPr sz="3206" spc="-10" dirty="0">
                <a:latin typeface="Times New Roman"/>
                <a:cs typeface="Times New Roman"/>
              </a:rPr>
              <a:t>);</a:t>
            </a:r>
            <a:endParaRPr sz="3206">
              <a:latin typeface="Times New Roman"/>
              <a:cs typeface="Times New Roman"/>
            </a:endParaRPr>
          </a:p>
        </p:txBody>
      </p:sp>
      <p:sp>
        <p:nvSpPr>
          <p:cNvPr id="8" name="object 8"/>
          <p:cNvSpPr txBox="1"/>
          <p:nvPr/>
        </p:nvSpPr>
        <p:spPr>
          <a:xfrm>
            <a:off x="3995984" y="3861156"/>
            <a:ext cx="2068215" cy="1087311"/>
          </a:xfrm>
          <a:prstGeom prst="rect">
            <a:avLst/>
          </a:prstGeom>
        </p:spPr>
        <p:txBody>
          <a:bodyPr vert="horz" wrap="square" lIns="0" tIns="0" rIns="0" bIns="0" rtlCol="0">
            <a:spAutoFit/>
          </a:bodyPr>
          <a:lstStyle/>
          <a:p>
            <a:pPr marL="12724" marR="5090" indent="46443">
              <a:lnSpc>
                <a:spcPct val="109700"/>
              </a:lnSpc>
            </a:pPr>
            <a:r>
              <a:rPr sz="3206" b="1" spc="-5" dirty="0">
                <a:solidFill>
                  <a:srgbClr val="FF0000"/>
                </a:solidFill>
                <a:latin typeface="Times New Roman"/>
                <a:cs typeface="Times New Roman"/>
              </a:rPr>
              <a:t>S</a:t>
            </a:r>
            <a:r>
              <a:rPr sz="3206" b="1" spc="-5" dirty="0">
                <a:solidFill>
                  <a:srgbClr val="FF0000"/>
                </a:solidFill>
                <a:latin typeface="宋体"/>
                <a:cs typeface="宋体"/>
              </a:rPr>
              <a:t>盒变换</a:t>
            </a:r>
            <a:r>
              <a:rPr sz="3206" b="1" dirty="0">
                <a:solidFill>
                  <a:srgbClr val="FF0000"/>
                </a:solidFill>
                <a:latin typeface="宋体"/>
                <a:cs typeface="宋体"/>
              </a:rPr>
              <a:t> </a:t>
            </a:r>
            <a:r>
              <a:rPr sz="3206" b="1" spc="-5" dirty="0">
                <a:solidFill>
                  <a:srgbClr val="FF0000"/>
                </a:solidFill>
                <a:latin typeface="宋体"/>
                <a:cs typeface="宋体"/>
              </a:rPr>
              <a:t>行移位变换</a:t>
            </a:r>
            <a:endParaRPr sz="3206">
              <a:latin typeface="宋体"/>
              <a:cs typeface="宋体"/>
            </a:endParaRPr>
          </a:p>
        </p:txBody>
      </p:sp>
      <p:sp>
        <p:nvSpPr>
          <p:cNvPr id="9" name="object 9"/>
          <p:cNvSpPr txBox="1"/>
          <p:nvPr/>
        </p:nvSpPr>
        <p:spPr>
          <a:xfrm>
            <a:off x="525373" y="4932930"/>
            <a:ext cx="5564014" cy="1039902"/>
          </a:xfrm>
          <a:prstGeom prst="rect">
            <a:avLst/>
          </a:prstGeom>
        </p:spPr>
        <p:txBody>
          <a:bodyPr vert="horz" wrap="square" lIns="0" tIns="0" rIns="0" bIns="0" rtlCol="0">
            <a:spAutoFit/>
          </a:bodyPr>
          <a:lstStyle/>
          <a:p>
            <a:pPr marL="13360">
              <a:tabLst>
                <a:tab pos="3508043" algn="l"/>
              </a:tabLst>
            </a:pPr>
            <a:r>
              <a:rPr sz="3206" spc="-5" dirty="0">
                <a:latin typeface="Times New Roman"/>
                <a:cs typeface="Times New Roman"/>
              </a:rPr>
              <a:t>MixColumn(Stat</a:t>
            </a:r>
            <a:r>
              <a:rPr sz="3206" spc="-10" dirty="0">
                <a:latin typeface="Times New Roman"/>
                <a:cs typeface="Times New Roman"/>
              </a:rPr>
              <a:t>e)</a:t>
            </a:r>
            <a:r>
              <a:rPr sz="3206" spc="-5" dirty="0">
                <a:latin typeface="Times New Roman"/>
                <a:cs typeface="Times New Roman"/>
              </a:rPr>
              <a:t>;</a:t>
            </a:r>
            <a:r>
              <a:rPr sz="3206" dirty="0">
                <a:latin typeface="Times New Roman"/>
                <a:cs typeface="Times New Roman"/>
              </a:rPr>
              <a:t>	</a:t>
            </a:r>
            <a:r>
              <a:rPr sz="3206" b="1" spc="-5" dirty="0">
                <a:solidFill>
                  <a:srgbClr val="FF0000"/>
                </a:solidFill>
                <a:latin typeface="宋体"/>
                <a:cs typeface="宋体"/>
              </a:rPr>
              <a:t>列混合变换</a:t>
            </a:r>
            <a:endParaRPr sz="3206">
              <a:latin typeface="宋体"/>
              <a:cs typeface="宋体"/>
            </a:endParaRPr>
          </a:p>
          <a:p>
            <a:pPr marL="12724">
              <a:spcBef>
                <a:spcPts val="371"/>
              </a:spcBef>
            </a:pPr>
            <a:r>
              <a:rPr sz="3206" spc="-5" dirty="0">
                <a:latin typeface="Times New Roman"/>
                <a:cs typeface="Times New Roman"/>
              </a:rPr>
              <a:t>AddRoundKey(State,RoundKe</a:t>
            </a:r>
            <a:r>
              <a:rPr sz="3206" dirty="0">
                <a:latin typeface="Times New Roman"/>
                <a:cs typeface="Times New Roman"/>
              </a:rPr>
              <a:t>y</a:t>
            </a:r>
            <a:r>
              <a:rPr sz="3206" spc="-5" dirty="0">
                <a:latin typeface="Times New Roman"/>
                <a:cs typeface="Times New Roman"/>
              </a:rPr>
              <a:t>)</a:t>
            </a:r>
            <a:endParaRPr sz="3206">
              <a:latin typeface="Times New Roman"/>
              <a:cs typeface="Times New Roman"/>
            </a:endParaRPr>
          </a:p>
        </p:txBody>
      </p:sp>
      <p:sp>
        <p:nvSpPr>
          <p:cNvPr id="10" name="object 10"/>
          <p:cNvSpPr txBox="1"/>
          <p:nvPr/>
        </p:nvSpPr>
        <p:spPr>
          <a:xfrm>
            <a:off x="6454919" y="5468816"/>
            <a:ext cx="2476641" cy="488217"/>
          </a:xfrm>
          <a:prstGeom prst="rect">
            <a:avLst/>
          </a:prstGeom>
        </p:spPr>
        <p:txBody>
          <a:bodyPr vert="horz" wrap="square" lIns="0" tIns="0" rIns="0" bIns="0" rtlCol="0">
            <a:spAutoFit/>
          </a:bodyPr>
          <a:lstStyle/>
          <a:p>
            <a:pPr marL="12724">
              <a:lnSpc>
                <a:spcPts val="3757"/>
              </a:lnSpc>
            </a:pPr>
            <a:r>
              <a:rPr sz="3206" b="1" spc="-5" dirty="0">
                <a:solidFill>
                  <a:srgbClr val="FF0000"/>
                </a:solidFill>
                <a:latin typeface="宋体"/>
                <a:cs typeface="宋体"/>
              </a:rPr>
              <a:t>轮密钥加变换</a:t>
            </a:r>
            <a:endParaRPr sz="3206">
              <a:latin typeface="宋体"/>
              <a:cs typeface="宋体"/>
            </a:endParaRPr>
          </a:p>
        </p:txBody>
      </p:sp>
      <p:sp>
        <p:nvSpPr>
          <p:cNvPr id="11" name="object 11"/>
          <p:cNvSpPr txBox="1"/>
          <p:nvPr/>
        </p:nvSpPr>
        <p:spPr>
          <a:xfrm>
            <a:off x="322413" y="6029657"/>
            <a:ext cx="226479" cy="494255"/>
          </a:xfrm>
          <a:prstGeom prst="rect">
            <a:avLst/>
          </a:prstGeom>
        </p:spPr>
        <p:txBody>
          <a:bodyPr vert="horz" wrap="square" lIns="0" tIns="0" rIns="0" bIns="0" rtlCol="0">
            <a:spAutoFit/>
          </a:bodyPr>
          <a:lstStyle/>
          <a:p>
            <a:pPr marL="12724"/>
            <a:r>
              <a:rPr sz="3206" spc="-1628" dirty="0">
                <a:latin typeface="Symbol"/>
                <a:cs typeface="Symbol"/>
              </a:rPr>
              <a:t>⎬</a:t>
            </a:r>
            <a:endParaRPr sz="3206">
              <a:latin typeface="Symbol"/>
              <a:cs typeface="Symbol"/>
            </a:endParaRPr>
          </a:p>
        </p:txBody>
      </p:sp>
      <p:sp>
        <p:nvSpPr>
          <p:cNvPr id="12" name="object 12"/>
          <p:cNvSpPr txBox="1">
            <a:spLocks noGrp="1"/>
          </p:cNvSpPr>
          <p:nvPr>
            <p:ph type="title"/>
          </p:nvPr>
        </p:nvSpPr>
        <p:spPr>
          <a:xfrm>
            <a:off x="920338" y="661030"/>
            <a:ext cx="7405113" cy="616695"/>
          </a:xfrm>
          <a:prstGeom prst="rect">
            <a:avLst/>
          </a:prstGeom>
        </p:spPr>
        <p:txBody>
          <a:bodyPr vert="horz" wrap="square" lIns="0" tIns="0" rIns="0" bIns="0" numCol="1" rtlCol="0" anchor="ctr" anchorCtr="0" compatLnSpc="1">
            <a:prstTxWarp prst="textNoShape">
              <a:avLst/>
            </a:prstTxWarp>
            <a:spAutoFit/>
          </a:bodyPr>
          <a:lstStyle/>
          <a:p>
            <a:pPr marL="268479">
              <a:lnSpc>
                <a:spcPts val="4789"/>
              </a:lnSpc>
            </a:pPr>
            <a:r>
              <a:rPr spc="-5" dirty="0" err="1" smtClean="0">
                <a:latin typeface="Times New Roman"/>
                <a:cs typeface="Times New Roman"/>
              </a:rPr>
              <a:t>AE</a:t>
            </a:r>
            <a:r>
              <a:rPr dirty="0" err="1" smtClean="0">
                <a:latin typeface="Times New Roman"/>
                <a:cs typeface="Times New Roman"/>
              </a:rPr>
              <a:t>S</a:t>
            </a:r>
            <a:r>
              <a:rPr spc="-5" dirty="0" err="1"/>
              <a:t>的基本变换</a:t>
            </a:r>
            <a:endParaRPr spc="-5" dirty="0"/>
          </a:p>
        </p:txBody>
      </p:sp>
    </p:spTree>
    <p:extLst>
      <p:ext uri="{BB962C8B-B14F-4D97-AF65-F5344CB8AC3E}">
        <p14:creationId xmlns:p14="http://schemas.microsoft.com/office/powerpoint/2010/main" val="2382504553"/>
      </p:ext>
    </p:extLst>
  </p:cSld>
  <p:clrMapOvr>
    <a:masterClrMapping/>
  </p:clrMapOvr>
  <p:transition>
    <p:wedg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0522" y="1647835"/>
            <a:ext cx="8303397" cy="4838167"/>
          </a:xfrm>
          <a:prstGeom prst="rect">
            <a:avLst/>
          </a:prstGeom>
        </p:spPr>
        <p:txBody>
          <a:bodyPr vert="horz" wrap="square" lIns="0" tIns="0" rIns="0" bIns="0" rtlCol="0">
            <a:spAutoFit/>
          </a:bodyPr>
          <a:lstStyle/>
          <a:p>
            <a:pPr marL="12724"/>
            <a:r>
              <a:rPr sz="3607" b="1" spc="-5" dirty="0">
                <a:latin typeface="Times New Roman"/>
                <a:cs typeface="Times New Roman"/>
              </a:rPr>
              <a:t>3</a:t>
            </a:r>
            <a:r>
              <a:rPr sz="3607" b="1" spc="-5" dirty="0">
                <a:latin typeface="宋体"/>
                <a:cs typeface="宋体"/>
              </a:rPr>
              <a:t>、轮变换－加密轮函数</a:t>
            </a:r>
            <a:endParaRPr sz="3607">
              <a:latin typeface="宋体"/>
              <a:cs typeface="宋体"/>
            </a:endParaRPr>
          </a:p>
          <a:p>
            <a:pPr marL="12724">
              <a:spcBef>
                <a:spcPts val="671"/>
              </a:spcBef>
            </a:pPr>
            <a:r>
              <a:rPr sz="3206" b="1" spc="-5" dirty="0">
                <a:solidFill>
                  <a:srgbClr val="FF0000"/>
                </a:solidFill>
                <a:latin typeface="宋体"/>
                <a:cs typeface="宋体"/>
              </a:rPr>
              <a:t>②最后一轮的轮变换：</a:t>
            </a:r>
            <a:endParaRPr sz="3206">
              <a:latin typeface="宋体"/>
              <a:cs typeface="宋体"/>
            </a:endParaRPr>
          </a:p>
          <a:p>
            <a:pPr marL="215674">
              <a:spcBef>
                <a:spcPts val="165"/>
              </a:spcBef>
            </a:pPr>
            <a:r>
              <a:rPr sz="3206" spc="-5" dirty="0">
                <a:latin typeface="Times New Roman"/>
                <a:cs typeface="Times New Roman"/>
              </a:rPr>
              <a:t>Round(State,RounKey)</a:t>
            </a:r>
            <a:endParaRPr sz="3206">
              <a:latin typeface="Times New Roman"/>
              <a:cs typeface="Times New Roman"/>
            </a:endParaRPr>
          </a:p>
          <a:p>
            <a:pPr marL="12724">
              <a:spcBef>
                <a:spcPts val="435"/>
              </a:spcBef>
            </a:pPr>
            <a:r>
              <a:rPr sz="3206" spc="-1628" dirty="0">
                <a:latin typeface="Symbol"/>
                <a:cs typeface="Symbol"/>
              </a:rPr>
              <a:t>⎨</a:t>
            </a:r>
            <a:endParaRPr sz="3206">
              <a:latin typeface="Symbol"/>
              <a:cs typeface="Symbol"/>
            </a:endParaRPr>
          </a:p>
          <a:p>
            <a:pPr marL="215674">
              <a:spcBef>
                <a:spcPts val="306"/>
              </a:spcBef>
              <a:tabLst>
                <a:tab pos="3121865" algn="l"/>
              </a:tabLst>
            </a:pPr>
            <a:r>
              <a:rPr sz="3206" spc="-5" dirty="0">
                <a:latin typeface="Times New Roman"/>
                <a:cs typeface="Times New Roman"/>
              </a:rPr>
              <a:t>ByteSub(State</a:t>
            </a:r>
            <a:r>
              <a:rPr sz="3206" spc="-10" dirty="0">
                <a:latin typeface="Times New Roman"/>
                <a:cs typeface="Times New Roman"/>
              </a:rPr>
              <a:t>)</a:t>
            </a:r>
            <a:r>
              <a:rPr sz="3206" spc="-5" dirty="0">
                <a:latin typeface="Times New Roman"/>
                <a:cs typeface="Times New Roman"/>
              </a:rPr>
              <a:t>;</a:t>
            </a:r>
            <a:r>
              <a:rPr sz="3206" dirty="0">
                <a:latin typeface="Times New Roman"/>
                <a:cs typeface="Times New Roman"/>
              </a:rPr>
              <a:t>	</a:t>
            </a:r>
            <a:r>
              <a:rPr sz="3206" b="1" spc="-5" dirty="0">
                <a:solidFill>
                  <a:srgbClr val="FF0000"/>
                </a:solidFill>
                <a:latin typeface="Times New Roman"/>
                <a:cs typeface="Times New Roman"/>
              </a:rPr>
              <a:t>S</a:t>
            </a:r>
            <a:r>
              <a:rPr sz="3206" b="1" spc="-5" dirty="0">
                <a:solidFill>
                  <a:srgbClr val="FF0000"/>
                </a:solidFill>
                <a:latin typeface="宋体"/>
                <a:cs typeface="宋体"/>
              </a:rPr>
              <a:t>盒变换</a:t>
            </a:r>
            <a:endParaRPr sz="3206">
              <a:latin typeface="宋体"/>
              <a:cs typeface="宋体"/>
            </a:endParaRPr>
          </a:p>
          <a:p>
            <a:pPr marL="215674">
              <a:spcBef>
                <a:spcPts val="371"/>
              </a:spcBef>
            </a:pPr>
            <a:r>
              <a:rPr sz="3206" spc="-10" dirty="0">
                <a:latin typeface="Times New Roman"/>
                <a:cs typeface="Times New Roman"/>
              </a:rPr>
              <a:t>ShiftRow(Stat</a:t>
            </a:r>
            <a:r>
              <a:rPr sz="3206" spc="-5" dirty="0">
                <a:latin typeface="Times New Roman"/>
                <a:cs typeface="Times New Roman"/>
              </a:rPr>
              <a:t>e</a:t>
            </a:r>
            <a:r>
              <a:rPr sz="3206" spc="-10" dirty="0">
                <a:latin typeface="Times New Roman"/>
                <a:cs typeface="Times New Roman"/>
              </a:rPr>
              <a:t>)</a:t>
            </a:r>
            <a:r>
              <a:rPr sz="3206" spc="-5" dirty="0">
                <a:latin typeface="Times New Roman"/>
                <a:cs typeface="Times New Roman"/>
              </a:rPr>
              <a:t>;</a:t>
            </a:r>
            <a:r>
              <a:rPr sz="3206" spc="10" dirty="0">
                <a:latin typeface="Times New Roman"/>
                <a:cs typeface="Times New Roman"/>
              </a:rPr>
              <a:t> </a:t>
            </a:r>
            <a:r>
              <a:rPr sz="3206" b="1" spc="-5" dirty="0">
                <a:solidFill>
                  <a:srgbClr val="FF0000"/>
                </a:solidFill>
                <a:latin typeface="宋体"/>
                <a:cs typeface="宋体"/>
              </a:rPr>
              <a:t>行移位变换</a:t>
            </a:r>
            <a:endParaRPr sz="3206">
              <a:latin typeface="宋体"/>
              <a:cs typeface="宋体"/>
            </a:endParaRPr>
          </a:p>
          <a:p>
            <a:pPr marL="215674">
              <a:spcBef>
                <a:spcPts val="376"/>
              </a:spcBef>
              <a:tabLst>
                <a:tab pos="5839739" algn="l"/>
              </a:tabLst>
            </a:pPr>
            <a:r>
              <a:rPr sz="3206" spc="-5" dirty="0">
                <a:latin typeface="Times New Roman"/>
                <a:cs typeface="Times New Roman"/>
              </a:rPr>
              <a:t>AddRoundKey(State,RoundKe</a:t>
            </a:r>
            <a:r>
              <a:rPr sz="3206" dirty="0">
                <a:latin typeface="Times New Roman"/>
                <a:cs typeface="Times New Roman"/>
              </a:rPr>
              <a:t>y</a:t>
            </a:r>
            <a:r>
              <a:rPr sz="3206" spc="-5" dirty="0">
                <a:latin typeface="Times New Roman"/>
                <a:cs typeface="Times New Roman"/>
              </a:rPr>
              <a:t>)</a:t>
            </a:r>
            <a:r>
              <a:rPr sz="3206" dirty="0">
                <a:latin typeface="Times New Roman"/>
                <a:cs typeface="Times New Roman"/>
              </a:rPr>
              <a:t>	</a:t>
            </a:r>
            <a:r>
              <a:rPr sz="3206" b="1" spc="-5" dirty="0">
                <a:solidFill>
                  <a:srgbClr val="FF0000"/>
                </a:solidFill>
                <a:latin typeface="宋体"/>
                <a:cs typeface="宋体"/>
              </a:rPr>
              <a:t>轮密钥加变换</a:t>
            </a:r>
            <a:endParaRPr sz="3206">
              <a:latin typeface="宋体"/>
              <a:cs typeface="宋体"/>
            </a:endParaRPr>
          </a:p>
          <a:p>
            <a:pPr marL="12724">
              <a:spcBef>
                <a:spcPts val="435"/>
              </a:spcBef>
            </a:pPr>
            <a:r>
              <a:rPr sz="3206" spc="-1628" dirty="0">
                <a:latin typeface="Symbol"/>
                <a:cs typeface="Symbol"/>
              </a:rPr>
              <a:t>⎬</a:t>
            </a:r>
            <a:endParaRPr sz="3206">
              <a:latin typeface="Symbol"/>
              <a:cs typeface="Symbol"/>
            </a:endParaRPr>
          </a:p>
          <a:p>
            <a:pPr marL="12724">
              <a:lnSpc>
                <a:spcPts val="3201"/>
              </a:lnSpc>
              <a:spcBef>
                <a:spcPts val="441"/>
              </a:spcBef>
            </a:pPr>
            <a:r>
              <a:rPr sz="2805" b="1" dirty="0">
                <a:solidFill>
                  <a:srgbClr val="3333CC"/>
                </a:solidFill>
                <a:latin typeface="宋体"/>
                <a:cs typeface="宋体"/>
              </a:rPr>
              <a:t>注：最后一轮的轮变换中没有列混合变换。</a:t>
            </a:r>
            <a:endParaRPr sz="2805">
              <a:latin typeface="宋体"/>
              <a:cs typeface="宋体"/>
            </a:endParaRPr>
          </a:p>
        </p:txBody>
      </p:sp>
      <p:sp>
        <p:nvSpPr>
          <p:cNvPr id="4" name="object 4"/>
          <p:cNvSpPr txBox="1">
            <a:spLocks noGrp="1"/>
          </p:cNvSpPr>
          <p:nvPr>
            <p:ph type="sldNum" sz="quarter" idx="4294967295"/>
          </p:nvPr>
        </p:nvSpPr>
        <p:spPr>
          <a:xfrm>
            <a:off x="4241" y="1"/>
            <a:ext cx="0" cy="647530"/>
          </a:xfrm>
          <a:prstGeom prst="rect">
            <a:avLst/>
          </a:prstGeom>
        </p:spPr>
        <p:txBody>
          <a:bodyPr vert="horz" wrap="square" lIns="0" tIns="0" rIns="0" bIns="0" rtlCol="0">
            <a:spAutoFit/>
          </a:bodyPr>
          <a:lstStyle/>
          <a:p>
            <a:pPr marL="25448"/>
            <a:fld id="{81D60167-4931-47E6-BA6A-407CBD079E47}" type="slidenum">
              <a:rPr spc="-5" dirty="0"/>
              <a:pPr marL="25448"/>
              <a:t>137</a:t>
            </a:fld>
            <a:endParaRPr spc="-5" dirty="0"/>
          </a:p>
        </p:txBody>
      </p:sp>
      <p:sp>
        <p:nvSpPr>
          <p:cNvPr id="3" name="object 3"/>
          <p:cNvSpPr txBox="1">
            <a:spLocks noGrp="1"/>
          </p:cNvSpPr>
          <p:nvPr>
            <p:ph type="title"/>
          </p:nvPr>
        </p:nvSpPr>
        <p:spPr>
          <a:xfrm>
            <a:off x="920338" y="661030"/>
            <a:ext cx="7405113" cy="616695"/>
          </a:xfrm>
          <a:prstGeom prst="rect">
            <a:avLst/>
          </a:prstGeom>
        </p:spPr>
        <p:txBody>
          <a:bodyPr vert="horz" wrap="square" lIns="0" tIns="0" rIns="0" bIns="0" numCol="1" rtlCol="0" anchor="ctr" anchorCtr="0" compatLnSpc="1">
            <a:prstTxWarp prst="textNoShape">
              <a:avLst/>
            </a:prstTxWarp>
            <a:spAutoFit/>
          </a:bodyPr>
          <a:lstStyle/>
          <a:p>
            <a:pPr marL="268479">
              <a:lnSpc>
                <a:spcPts val="4789"/>
              </a:lnSpc>
            </a:pPr>
            <a:r>
              <a:rPr spc="-5" dirty="0" err="1" smtClean="0">
                <a:latin typeface="Times New Roman"/>
                <a:cs typeface="Times New Roman"/>
              </a:rPr>
              <a:t>AE</a:t>
            </a:r>
            <a:r>
              <a:rPr dirty="0" err="1" smtClean="0">
                <a:latin typeface="Times New Roman"/>
                <a:cs typeface="Times New Roman"/>
              </a:rPr>
              <a:t>S</a:t>
            </a:r>
            <a:r>
              <a:rPr spc="-5" dirty="0" err="1"/>
              <a:t>的基本变换</a:t>
            </a:r>
            <a:endParaRPr spc="-5" dirty="0"/>
          </a:p>
        </p:txBody>
      </p:sp>
    </p:spTree>
    <p:extLst>
      <p:ext uri="{BB962C8B-B14F-4D97-AF65-F5344CB8AC3E}">
        <p14:creationId xmlns:p14="http://schemas.microsoft.com/office/powerpoint/2010/main" val="1054401486"/>
      </p:ext>
    </p:extLst>
  </p:cSld>
  <p:clrMapOvr>
    <a:masterClrMapping/>
  </p:clrMapOvr>
  <p:transition>
    <p:wedg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457200"/>
            <a:ext cx="7391400" cy="563563"/>
          </a:xfrm>
        </p:spPr>
        <p:txBody>
          <a:bodyPr/>
          <a:lstStyle/>
          <a:p>
            <a:r>
              <a:rPr lang="en-US" altLang="zh-CN" dirty="0" smtClean="0"/>
              <a:t>AES</a:t>
            </a:r>
            <a:r>
              <a:rPr lang="zh-CN" altLang="en-US" dirty="0" smtClean="0"/>
              <a:t>的加解密流程</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138</a:t>
            </a:fld>
            <a:endParaRPr lang="en-US" altLang="zh-CN" dirty="0"/>
          </a:p>
        </p:txBody>
      </p:sp>
      <p:pic>
        <p:nvPicPr>
          <p:cNvPr id="175106" name="Picture 2"/>
          <p:cNvPicPr>
            <a:picLocks noChangeAspect="1" noChangeArrowheads="1"/>
          </p:cNvPicPr>
          <p:nvPr/>
        </p:nvPicPr>
        <p:blipFill>
          <a:blip r:embed="rId3" cstate="print"/>
          <a:srcRect/>
          <a:stretch>
            <a:fillRect/>
          </a:stretch>
        </p:blipFill>
        <p:spPr bwMode="auto">
          <a:xfrm>
            <a:off x="762000" y="990600"/>
            <a:ext cx="7989888" cy="5318646"/>
          </a:xfrm>
          <a:prstGeom prst="rect">
            <a:avLst/>
          </a:prstGeom>
          <a:noFill/>
          <a:ln w="9525">
            <a:noFill/>
            <a:miter lim="800000"/>
            <a:headEnd/>
            <a:tailEnd/>
          </a:ln>
          <a:effectLst/>
        </p:spPr>
      </p:pic>
      <p:sp>
        <p:nvSpPr>
          <p:cNvPr id="3" name="圆角矩形 2"/>
          <p:cNvSpPr/>
          <p:nvPr/>
        </p:nvSpPr>
        <p:spPr bwMode="auto">
          <a:xfrm>
            <a:off x="6594676" y="129641"/>
            <a:ext cx="2396924" cy="655117"/>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Arial" charset="0"/>
                <a:ea typeface="宋体" pitchFamily="2" charset="-122"/>
              </a:rPr>
              <a:t>为什么流程以轮密钥加开始和结束？</a:t>
            </a:r>
          </a:p>
        </p:txBody>
      </p:sp>
    </p:spTree>
    <p:extLst>
      <p:ext uri="{BB962C8B-B14F-4D97-AF65-F5344CB8AC3E}">
        <p14:creationId xmlns:p14="http://schemas.microsoft.com/office/powerpoint/2010/main" val="3929300750"/>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AES</a:t>
            </a:r>
            <a:r>
              <a:rPr lang="zh-CN" altLang="en-US" dirty="0" smtClean="0"/>
              <a:t>的结构</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524000"/>
                <a:ext cx="8229600" cy="4800600"/>
              </a:xfrm>
            </p:spPr>
            <p:txBody>
              <a:bodyPr/>
              <a:lstStyle/>
              <a:p>
                <a:r>
                  <a:rPr lang="zh-CN" altLang="en-US" sz="2600" dirty="0" smtClean="0">
                    <a:latin typeface="宋体" pitchFamily="2" charset="-122"/>
                    <a:ea typeface="宋体" pitchFamily="2" charset="-122"/>
                  </a:rPr>
                  <a:t>密钥被扩展成</a:t>
                </a:r>
                <a:r>
                  <a:rPr lang="en-US" altLang="zh-CN" sz="2600" b="1" dirty="0" smtClean="0">
                    <a:solidFill>
                      <a:srgbClr val="FF0000"/>
                    </a:solidFill>
                    <a:latin typeface="宋体" pitchFamily="2" charset="-122"/>
                    <a:ea typeface="宋体" pitchFamily="2" charset="-122"/>
                  </a:rPr>
                  <a:t>44</a:t>
                </a:r>
                <a:r>
                  <a:rPr lang="zh-CN" altLang="en-US" sz="2600" b="1" dirty="0" smtClean="0">
                    <a:solidFill>
                      <a:srgbClr val="FF0000"/>
                    </a:solidFill>
                    <a:latin typeface="宋体" pitchFamily="2" charset="-122"/>
                    <a:ea typeface="宋体" pitchFamily="2" charset="-122"/>
                  </a:rPr>
                  <a:t>个</a:t>
                </a:r>
                <a:r>
                  <a:rPr lang="en-US" altLang="zh-CN" sz="2600" b="1" dirty="0" smtClean="0">
                    <a:solidFill>
                      <a:srgbClr val="FF0000"/>
                    </a:solidFill>
                    <a:latin typeface="宋体" pitchFamily="2" charset="-122"/>
                    <a:ea typeface="宋体" pitchFamily="2" charset="-122"/>
                  </a:rPr>
                  <a:t>32</a:t>
                </a:r>
                <a:r>
                  <a:rPr lang="zh-CN" altLang="en-US" sz="2600" b="1" dirty="0" smtClean="0">
                    <a:solidFill>
                      <a:srgbClr val="FF0000"/>
                    </a:solidFill>
                    <a:latin typeface="宋体" pitchFamily="2" charset="-122"/>
                    <a:ea typeface="宋体" pitchFamily="2" charset="-122"/>
                  </a:rPr>
                  <a:t>比特字</a:t>
                </a:r>
                <a:r>
                  <a:rPr lang="zh-CN" altLang="en-US" sz="2600" dirty="0" smtClean="0">
                    <a:latin typeface="宋体" pitchFamily="2" charset="-122"/>
                    <a:ea typeface="宋体" pitchFamily="2" charset="-122"/>
                  </a:rPr>
                  <a:t>所组成的数组</a:t>
                </a:r>
                <a14:m>
                  <m:oMath xmlns:m="http://schemas.openxmlformats.org/officeDocument/2006/math">
                    <m:r>
                      <a:rPr lang="en-US" altLang="zh-CN" sz="2600" i="1" dirty="0" smtClean="0">
                        <a:latin typeface="Cambria Math"/>
                      </a:rPr>
                      <m:t>𝑊</m:t>
                    </m:r>
                    <m:r>
                      <a:rPr lang="en-US" altLang="zh-CN" sz="2600" i="1" dirty="0" smtClean="0">
                        <a:latin typeface="Cambria Math"/>
                      </a:rPr>
                      <m:t>[</m:t>
                    </m:r>
                    <m:r>
                      <a:rPr lang="en-US" altLang="zh-CN" sz="2600" i="1" dirty="0" err="1" smtClean="0">
                        <a:latin typeface="Cambria Math"/>
                      </a:rPr>
                      <m:t>𝑖</m:t>
                    </m:r>
                    <m:r>
                      <a:rPr lang="en-US" altLang="zh-CN" sz="2600" i="1" dirty="0" smtClean="0">
                        <a:latin typeface="Cambria Math"/>
                      </a:rPr>
                      <m:t>]</m:t>
                    </m:r>
                  </m:oMath>
                </a14:m>
                <a:endParaRPr lang="en-US" altLang="zh-CN" sz="2600" dirty="0" smtClean="0">
                  <a:latin typeface="宋体" pitchFamily="2" charset="-122"/>
                  <a:ea typeface="宋体" pitchFamily="2" charset="-122"/>
                </a:endParaRPr>
              </a:p>
              <a:p>
                <a:r>
                  <a:rPr lang="en-US" altLang="zh-CN" sz="2600" dirty="0" smtClean="0">
                    <a:latin typeface="宋体" pitchFamily="2" charset="-122"/>
                    <a:ea typeface="宋体" pitchFamily="2" charset="-122"/>
                  </a:rPr>
                  <a:t>AES</a:t>
                </a:r>
                <a:r>
                  <a:rPr lang="zh-CN" altLang="en-US" sz="2600" dirty="0" smtClean="0">
                    <a:latin typeface="宋体" pitchFamily="2" charset="-122"/>
                    <a:ea typeface="宋体" pitchFamily="2" charset="-122"/>
                  </a:rPr>
                  <a:t>每轮由</a:t>
                </a:r>
                <a:r>
                  <a:rPr lang="en-US" altLang="zh-CN" sz="2600" dirty="0" smtClean="0">
                    <a:latin typeface="宋体" pitchFamily="2" charset="-122"/>
                    <a:ea typeface="宋体" pitchFamily="2" charset="-122"/>
                  </a:rPr>
                  <a:t>4</a:t>
                </a:r>
                <a:r>
                  <a:rPr lang="zh-CN" altLang="en-US" sz="2600" dirty="0" smtClean="0">
                    <a:latin typeface="宋体" pitchFamily="2" charset="-122"/>
                    <a:ea typeface="宋体" pitchFamily="2" charset="-122"/>
                  </a:rPr>
                  <a:t>个阶段组成：</a:t>
                </a:r>
                <a:endParaRPr lang="en-US" altLang="zh-CN" sz="2600" dirty="0" smtClean="0">
                  <a:latin typeface="宋体" pitchFamily="2" charset="-122"/>
                  <a:ea typeface="宋体" pitchFamily="2" charset="-122"/>
                </a:endParaRPr>
              </a:p>
              <a:p>
                <a:pPr lvl="1"/>
                <a:r>
                  <a:rPr lang="zh-CN" altLang="en-US" sz="2600" b="1" dirty="0" smtClean="0">
                    <a:solidFill>
                      <a:srgbClr val="FF00FF"/>
                    </a:solidFill>
                    <a:latin typeface="宋体" pitchFamily="2" charset="-122"/>
                    <a:ea typeface="宋体" pitchFamily="2" charset="-122"/>
                  </a:rPr>
                  <a:t>字节代换</a:t>
                </a:r>
                <a:endParaRPr lang="en-US" altLang="zh-CN" sz="2600" b="1" dirty="0" smtClean="0">
                  <a:solidFill>
                    <a:srgbClr val="FF00FF"/>
                  </a:solidFill>
                  <a:latin typeface="宋体" pitchFamily="2" charset="-122"/>
                  <a:ea typeface="宋体" pitchFamily="2" charset="-122"/>
                </a:endParaRPr>
              </a:p>
              <a:p>
                <a:pPr lvl="1"/>
                <a:r>
                  <a:rPr lang="zh-CN" altLang="en-US" sz="2600" b="1" dirty="0" smtClean="0">
                    <a:solidFill>
                      <a:srgbClr val="FF00FF"/>
                    </a:solidFill>
                    <a:latin typeface="宋体" pitchFamily="2" charset="-122"/>
                    <a:ea typeface="宋体" pitchFamily="2" charset="-122"/>
                  </a:rPr>
                  <a:t>行移位</a:t>
                </a:r>
                <a:endParaRPr lang="en-US" altLang="zh-CN" sz="2600" b="1" dirty="0" smtClean="0">
                  <a:solidFill>
                    <a:srgbClr val="FF00FF"/>
                  </a:solidFill>
                  <a:latin typeface="宋体" pitchFamily="2" charset="-122"/>
                  <a:ea typeface="宋体" pitchFamily="2" charset="-122"/>
                </a:endParaRPr>
              </a:p>
              <a:p>
                <a:pPr lvl="1"/>
                <a:r>
                  <a:rPr lang="zh-CN" altLang="en-US" sz="2600" b="1" dirty="0" smtClean="0">
                    <a:solidFill>
                      <a:srgbClr val="FF00FF"/>
                    </a:solidFill>
                    <a:latin typeface="宋体" pitchFamily="2" charset="-122"/>
                    <a:ea typeface="宋体" pitchFamily="2" charset="-122"/>
                  </a:rPr>
                  <a:t>列混合</a:t>
                </a:r>
                <a:endParaRPr lang="en-US" altLang="zh-CN" sz="2600" b="1" dirty="0" smtClean="0">
                  <a:solidFill>
                    <a:srgbClr val="FF00FF"/>
                  </a:solidFill>
                  <a:latin typeface="宋体" pitchFamily="2" charset="-122"/>
                  <a:ea typeface="宋体" pitchFamily="2" charset="-122"/>
                </a:endParaRPr>
              </a:p>
              <a:p>
                <a:pPr lvl="1"/>
                <a:r>
                  <a:rPr lang="zh-CN" altLang="en-US" sz="2600" b="1" dirty="0" smtClean="0">
                    <a:solidFill>
                      <a:srgbClr val="FF00FF"/>
                    </a:solidFill>
                    <a:latin typeface="宋体" pitchFamily="2" charset="-122"/>
                    <a:ea typeface="宋体" pitchFamily="2" charset="-122"/>
                  </a:rPr>
                  <a:t>轮密钥加</a:t>
                </a:r>
                <a:endParaRPr lang="en-US" altLang="zh-CN" sz="2600" b="1" dirty="0" smtClean="0">
                  <a:solidFill>
                    <a:srgbClr val="FF00FF"/>
                  </a:solidFill>
                  <a:latin typeface="宋体" pitchFamily="2" charset="-122"/>
                  <a:ea typeface="宋体" pitchFamily="2" charset="-122"/>
                </a:endParaRPr>
              </a:p>
              <a:p>
                <a:r>
                  <a:rPr lang="zh-CN" altLang="en-US" sz="2600" dirty="0" smtClean="0">
                    <a:latin typeface="宋体" pitchFamily="2" charset="-122"/>
                    <a:ea typeface="宋体" pitchFamily="2" charset="-122"/>
                  </a:rPr>
                  <a:t>每个阶段均可逆，</a:t>
                </a:r>
                <a:r>
                  <a:rPr lang="zh-CN" altLang="en-US" sz="2600" dirty="0" smtClean="0">
                    <a:solidFill>
                      <a:srgbClr val="FF00FF"/>
                    </a:solidFill>
                    <a:latin typeface="宋体" pitchFamily="2" charset="-122"/>
                    <a:ea typeface="宋体" pitchFamily="2" charset="-122"/>
                  </a:rPr>
                  <a:t>加密和解密算法不相同</a:t>
                </a:r>
                <a:endParaRPr lang="en-US" altLang="zh-CN" sz="2600" dirty="0" smtClean="0">
                  <a:solidFill>
                    <a:srgbClr val="FF00FF"/>
                  </a:solidFill>
                  <a:latin typeface="宋体" pitchFamily="2" charset="-122"/>
                  <a:ea typeface="宋体" pitchFamily="2" charset="-122"/>
                </a:endParaRPr>
              </a:p>
              <a:p>
                <a:r>
                  <a:rPr lang="zh-CN" altLang="en-US" sz="2600" dirty="0" smtClean="0">
                    <a:latin typeface="宋体" pitchFamily="2" charset="-122"/>
                    <a:ea typeface="宋体" pitchFamily="2" charset="-122"/>
                  </a:rPr>
                  <a:t>加密和解密的最后一个阶段均只有</a:t>
                </a:r>
                <a:r>
                  <a:rPr lang="en-US" altLang="zh-CN" sz="2600" dirty="0" smtClean="0">
                    <a:latin typeface="宋体" pitchFamily="2" charset="-122"/>
                    <a:ea typeface="宋体" pitchFamily="2" charset="-122"/>
                  </a:rPr>
                  <a:t>3</a:t>
                </a:r>
                <a:r>
                  <a:rPr lang="zh-CN" altLang="en-US" sz="2600" dirty="0" smtClean="0">
                    <a:latin typeface="宋体" pitchFamily="2" charset="-122"/>
                    <a:ea typeface="宋体" pitchFamily="2" charset="-122"/>
                  </a:rPr>
                  <a:t>个阶段</a:t>
                </a:r>
                <a:r>
                  <a:rPr lang="en-US" altLang="zh-CN" sz="2600" dirty="0" smtClean="0">
                    <a:latin typeface="宋体" pitchFamily="2" charset="-122"/>
                    <a:ea typeface="宋体" pitchFamily="2" charset="-122"/>
                  </a:rPr>
                  <a:t>(</a:t>
                </a:r>
                <a:r>
                  <a:rPr lang="zh-CN" altLang="en-US" sz="2600" dirty="0" smtClean="0">
                    <a:latin typeface="宋体" pitchFamily="2" charset="-122"/>
                    <a:ea typeface="宋体" pitchFamily="2" charset="-122"/>
                  </a:rPr>
                  <a:t>没有列混合阶段</a:t>
                </a:r>
                <a:r>
                  <a:rPr lang="en-US" altLang="zh-CN" sz="2600" dirty="0" smtClean="0">
                    <a:latin typeface="宋体" pitchFamily="2" charset="-122"/>
                    <a:ea typeface="宋体" pitchFamily="2" charset="-122"/>
                  </a:rPr>
                  <a:t>)</a:t>
                </a:r>
                <a:endParaRPr lang="zh-CN" altLang="en-US" sz="2600" dirty="0">
                  <a:latin typeface="宋体" pitchFamily="2" charset="-122"/>
                  <a:ea typeface="宋体"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524000"/>
                <a:ext cx="8229600" cy="4800600"/>
              </a:xfrm>
              <a:blipFill rotWithShape="1">
                <a:blip r:embed="rId2" cstate="print"/>
                <a:stretch>
                  <a:fillRect l="-1111" t="-139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139</a:t>
            </a:fld>
            <a:endParaRPr lang="en-US" altLang="zh-CN" dirty="0"/>
          </a:p>
        </p:txBody>
      </p:sp>
    </p:spTree>
    <p:extLst>
      <p:ext uri="{BB962C8B-B14F-4D97-AF65-F5344CB8AC3E}">
        <p14:creationId xmlns:p14="http://schemas.microsoft.com/office/powerpoint/2010/main" val="1481971993"/>
      </p:ext>
    </p:extLst>
  </p:cSld>
  <p:clrMapOvr>
    <a:masterClrMapping/>
  </p:clrMapOvr>
  <p:transition>
    <p:wedg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50" name="标题 1"/>
          <p:cNvSpPr>
            <a:spLocks noGrp="1"/>
          </p:cNvSpPr>
          <p:nvPr>
            <p:ph type="title"/>
          </p:nvPr>
        </p:nvSpPr>
        <p:spPr/>
        <p:txBody>
          <a:bodyPr/>
          <a:lstStyle/>
          <a:p>
            <a:pPr eaLnBrk="1" hangingPunct="1"/>
            <a:endParaRPr lang="zh-CN" altLang="en-US" smtClean="0">
              <a:ea typeface="宋体" charset="-122"/>
            </a:endParaRPr>
          </a:p>
        </p:txBody>
      </p:sp>
      <p:sp>
        <p:nvSpPr>
          <p:cNvPr id="82951" name="内容占位符 2"/>
          <p:cNvSpPr>
            <a:spLocks noGrp="1"/>
          </p:cNvSpPr>
          <p:nvPr>
            <p:ph idx="1"/>
          </p:nvPr>
        </p:nvSpPr>
        <p:spPr/>
        <p:txBody>
          <a:bodyPr/>
          <a:lstStyle/>
          <a:p>
            <a:pPr eaLnBrk="1" hangingPunct="1"/>
            <a:r>
              <a:rPr lang="zh-CN" altLang="en-US" dirty="0" smtClean="0">
                <a:ea typeface="宋体" charset="-122"/>
              </a:rPr>
              <a:t>显然有：</a:t>
            </a:r>
          </a:p>
        </p:txBody>
      </p:sp>
      <p:sp>
        <p:nvSpPr>
          <p:cNvPr id="82952" name="日期占位符 3"/>
          <p:cNvSpPr>
            <a:spLocks noGrp="1"/>
          </p:cNvSpPr>
          <p:nvPr>
            <p:ph type="dt" sz="quarter" idx="10"/>
          </p:nvPr>
        </p:nvSpPr>
        <p:spPr>
          <a:noFill/>
        </p:spPr>
        <p:txBody>
          <a:bodyPr/>
          <a:lstStyle/>
          <a:p>
            <a:fld id="{C4342295-6640-49A7-BF6E-6DA02640177C}" type="datetime1">
              <a:rPr lang="zh-CN" altLang="en-US" smtClean="0">
                <a:ea typeface="宋体" charset="-122"/>
              </a:rPr>
              <a:pPr/>
              <a:t>2019/11/26/Tuesday</a:t>
            </a:fld>
            <a:endParaRPr lang="en-US" altLang="zh-CN" smtClean="0">
              <a:ea typeface="宋体" charset="-122"/>
            </a:endParaRPr>
          </a:p>
        </p:txBody>
      </p:sp>
      <p:sp>
        <p:nvSpPr>
          <p:cNvPr id="82953"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82954" name="灯片编号占位符 5"/>
          <p:cNvSpPr>
            <a:spLocks noGrp="1"/>
          </p:cNvSpPr>
          <p:nvPr>
            <p:ph type="sldNum" sz="quarter" idx="12"/>
          </p:nvPr>
        </p:nvSpPr>
        <p:spPr>
          <a:noFill/>
        </p:spPr>
        <p:txBody>
          <a:bodyPr/>
          <a:lstStyle/>
          <a:p>
            <a:fld id="{2A0EF502-6646-4C78-91A4-4135CD1750BF}" type="slidenum">
              <a:rPr lang="en-US" altLang="zh-CN" smtClean="0">
                <a:ea typeface="宋体" charset="-122"/>
              </a:rPr>
              <a:pPr/>
              <a:t>14</a:t>
            </a:fld>
            <a:endParaRPr lang="en-US" altLang="zh-CN" smtClean="0">
              <a:ea typeface="宋体" charset="-122"/>
            </a:endParaRPr>
          </a:p>
        </p:txBody>
      </p:sp>
      <p:grpSp>
        <p:nvGrpSpPr>
          <p:cNvPr id="2" name="组合 1"/>
          <p:cNvGrpSpPr/>
          <p:nvPr/>
        </p:nvGrpSpPr>
        <p:grpSpPr>
          <a:xfrm>
            <a:off x="2057400" y="2819400"/>
            <a:ext cx="4419600" cy="2005013"/>
            <a:chOff x="2362200" y="3429000"/>
            <a:chExt cx="4419600" cy="2005013"/>
          </a:xfrm>
        </p:grpSpPr>
        <p:graphicFrame>
          <p:nvGraphicFramePr>
            <p:cNvPr id="82947" name="Object 8"/>
            <p:cNvGraphicFramePr>
              <a:graphicFrameLocks noChangeAspect="1"/>
            </p:cNvGraphicFramePr>
            <p:nvPr>
              <p:extLst/>
            </p:nvPr>
          </p:nvGraphicFramePr>
          <p:xfrm>
            <a:off x="2362200" y="3429000"/>
            <a:ext cx="3733800" cy="511175"/>
          </p:xfrm>
          <a:graphic>
            <a:graphicData uri="http://schemas.openxmlformats.org/presentationml/2006/ole">
              <mc:AlternateContent xmlns:mc="http://schemas.openxmlformats.org/markup-compatibility/2006">
                <mc:Choice xmlns:v="urn:schemas-microsoft-com:vml" Requires="v">
                  <p:oleObj spid="_x0000_s86336" r:id="rId3" imgW="1778000" imgH="241300" progId="">
                    <p:embed/>
                  </p:oleObj>
                </mc:Choice>
                <mc:Fallback>
                  <p:oleObj r:id="rId3" imgW="1778000" imgH="241300" progId="">
                    <p:embed/>
                    <p:pic>
                      <p:nvPicPr>
                        <p:cNvPr id="0" name="Picture 2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3429000"/>
                          <a:ext cx="3733800"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48" name="Object 10"/>
            <p:cNvGraphicFramePr>
              <a:graphicFrameLocks noChangeAspect="1"/>
            </p:cNvGraphicFramePr>
            <p:nvPr>
              <p:extLst/>
            </p:nvPr>
          </p:nvGraphicFramePr>
          <p:xfrm>
            <a:off x="3733800" y="4038600"/>
            <a:ext cx="3048000" cy="514350"/>
          </p:xfrm>
          <a:graphic>
            <a:graphicData uri="http://schemas.openxmlformats.org/presentationml/2006/ole">
              <mc:AlternateContent xmlns:mc="http://schemas.openxmlformats.org/markup-compatibility/2006">
                <mc:Choice xmlns:v="urn:schemas-microsoft-com:vml" Requires="v">
                  <p:oleObj spid="_x0000_s86337" r:id="rId5" imgW="1460500" imgH="241300" progId="">
                    <p:embed/>
                  </p:oleObj>
                </mc:Choice>
                <mc:Fallback>
                  <p:oleObj r:id="rId5" imgW="1460500" imgH="241300" progId="">
                    <p:embed/>
                    <p:pic>
                      <p:nvPicPr>
                        <p:cNvPr id="0" name="Picture 2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4038600"/>
                          <a:ext cx="3048000"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49" name="Object 12"/>
            <p:cNvGraphicFramePr>
              <a:graphicFrameLocks noChangeAspect="1"/>
            </p:cNvGraphicFramePr>
            <p:nvPr>
              <p:extLst/>
            </p:nvPr>
          </p:nvGraphicFramePr>
          <p:xfrm>
            <a:off x="3733800" y="4876800"/>
            <a:ext cx="1905000" cy="557213"/>
          </p:xfrm>
          <a:graphic>
            <a:graphicData uri="http://schemas.openxmlformats.org/presentationml/2006/ole">
              <mc:AlternateContent xmlns:mc="http://schemas.openxmlformats.org/markup-compatibility/2006">
                <mc:Choice xmlns:v="urn:schemas-microsoft-com:vml" Requires="v">
                  <p:oleObj spid="_x0000_s86338" r:id="rId7" imgW="843324" imgH="242775" progId="">
                    <p:embed/>
                  </p:oleObj>
                </mc:Choice>
                <mc:Fallback>
                  <p:oleObj r:id="rId7" imgW="843324" imgH="242775" progId="">
                    <p:embed/>
                    <p:pic>
                      <p:nvPicPr>
                        <p:cNvPr id="0" name="Picture 29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3800" y="4876800"/>
                          <a:ext cx="1905000" cy="557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602685040"/>
      </p:ext>
    </p:extLst>
  </p:cSld>
  <p:clrMapOvr>
    <a:masterClrMapping/>
  </p:clrMapOvr>
  <p:transition>
    <p:wedge/>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AES</a:t>
            </a:r>
            <a:r>
              <a:rPr lang="zh-CN" altLang="en-US" dirty="0" smtClean="0"/>
              <a:t>的一轮加密过程</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140</a:t>
            </a:fld>
            <a:endParaRPr lang="en-US" altLang="zh-CN" dirty="0"/>
          </a:p>
        </p:txBody>
      </p:sp>
      <p:pic>
        <p:nvPicPr>
          <p:cNvPr id="176130" name="Picture 2"/>
          <p:cNvPicPr>
            <a:picLocks noChangeAspect="1" noChangeArrowheads="1"/>
          </p:cNvPicPr>
          <p:nvPr/>
        </p:nvPicPr>
        <p:blipFill>
          <a:blip r:embed="rId2" cstate="print"/>
          <a:srcRect/>
          <a:stretch>
            <a:fillRect/>
          </a:stretch>
        </p:blipFill>
        <p:spPr bwMode="auto">
          <a:xfrm>
            <a:off x="220663" y="1524000"/>
            <a:ext cx="8923337" cy="4867275"/>
          </a:xfrm>
          <a:prstGeom prst="rect">
            <a:avLst/>
          </a:prstGeom>
          <a:noFill/>
          <a:ln w="9525">
            <a:noFill/>
            <a:miter lim="800000"/>
            <a:headEnd/>
            <a:tailEnd/>
          </a:ln>
          <a:effectLst/>
        </p:spPr>
      </p:pic>
    </p:spTree>
    <p:extLst>
      <p:ext uri="{BB962C8B-B14F-4D97-AF65-F5344CB8AC3E}">
        <p14:creationId xmlns:p14="http://schemas.microsoft.com/office/powerpoint/2010/main" val="3756840925"/>
      </p:ext>
    </p:extLst>
  </p:cSld>
  <p:clrMapOvr>
    <a:masterClrMapping/>
  </p:clrMapOvr>
  <p:transition>
    <p:wedg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AES</a:t>
            </a:r>
            <a:r>
              <a:rPr lang="zh-CN" altLang="en-US" dirty="0" smtClean="0"/>
              <a:t>的分组</a:t>
            </a:r>
            <a:endParaRPr lang="zh-CN" altLang="en-US" dirty="0"/>
          </a:p>
        </p:txBody>
      </p:sp>
      <p:sp>
        <p:nvSpPr>
          <p:cNvPr id="3" name="内容占位符 2"/>
          <p:cNvSpPr>
            <a:spLocks noGrp="1"/>
          </p:cNvSpPr>
          <p:nvPr>
            <p:ph idx="1"/>
          </p:nvPr>
        </p:nvSpPr>
        <p:spPr>
          <a:xfrm>
            <a:off x="457200" y="1524000"/>
            <a:ext cx="8229600" cy="4800600"/>
          </a:xfrm>
        </p:spPr>
        <p:txBody>
          <a:bodyPr/>
          <a:lstStyle/>
          <a:p>
            <a:r>
              <a:rPr lang="en-US" altLang="zh-CN" dirty="0" smtClean="0">
                <a:latin typeface="Tahoma" pitchFamily="34" charset="0"/>
              </a:rPr>
              <a:t>AES</a:t>
            </a:r>
            <a:r>
              <a:rPr lang="zh-CN" altLang="en-US" dirty="0" smtClean="0">
                <a:latin typeface="Tahoma" pitchFamily="34" charset="0"/>
              </a:rPr>
              <a:t>首先将明文</a:t>
            </a:r>
            <a:r>
              <a:rPr lang="zh-CN" altLang="en-US" b="1" dirty="0" smtClean="0">
                <a:solidFill>
                  <a:srgbClr val="FF00FF"/>
                </a:solidFill>
                <a:latin typeface="Tahoma" pitchFamily="34" charset="0"/>
              </a:rPr>
              <a:t>按字节</a:t>
            </a:r>
            <a:r>
              <a:rPr lang="zh-CN" altLang="en-US" dirty="0" smtClean="0">
                <a:latin typeface="Tahoma" pitchFamily="34" charset="0"/>
              </a:rPr>
              <a:t>分成</a:t>
            </a:r>
            <a:r>
              <a:rPr lang="zh-CN" altLang="en-US" b="1" dirty="0" smtClean="0">
                <a:solidFill>
                  <a:srgbClr val="FF00FF"/>
                </a:solidFill>
                <a:latin typeface="Tahoma" pitchFamily="34" charset="0"/>
              </a:rPr>
              <a:t>列组</a:t>
            </a:r>
            <a:endParaRPr lang="en-US" altLang="zh-CN" dirty="0" smtClean="0">
              <a:latin typeface="Tahoma" pitchFamily="34" charset="0"/>
            </a:endParaRPr>
          </a:p>
          <a:p>
            <a:endParaRPr lang="en-US" altLang="zh-CN" dirty="0" smtClean="0">
              <a:latin typeface="Tahoma" pitchFamily="34" charset="0"/>
            </a:endParaRPr>
          </a:p>
          <a:p>
            <a:endParaRPr lang="en-US" altLang="zh-CN" dirty="0" smtClean="0">
              <a:latin typeface="Tahoma" pitchFamily="34" charset="0"/>
            </a:endParaRPr>
          </a:p>
          <a:p>
            <a:endParaRPr lang="en-US" altLang="zh-CN" dirty="0" smtClean="0">
              <a:latin typeface="Tahoma" pitchFamily="34" charset="0"/>
            </a:endParaRPr>
          </a:p>
          <a:p>
            <a:endParaRPr lang="en-US" altLang="zh-CN" dirty="0" smtClean="0">
              <a:latin typeface="Tahoma" pitchFamily="34" charset="0"/>
            </a:endParaRPr>
          </a:p>
          <a:p>
            <a:endParaRPr lang="en-US" altLang="zh-CN" dirty="0" smtClean="0">
              <a:latin typeface="Tahoma" pitchFamily="34" charset="0"/>
            </a:endParaRPr>
          </a:p>
          <a:p>
            <a:endParaRPr lang="en-US" altLang="zh-CN" dirty="0">
              <a:latin typeface="Tahoma" pitchFamily="34" charset="0"/>
            </a:endParaRPr>
          </a:p>
          <a:p>
            <a:endParaRPr lang="en-US" altLang="zh-CN" dirty="0" smtClean="0">
              <a:latin typeface="Tahoma" pitchFamily="34" charset="0"/>
            </a:endParaRPr>
          </a:p>
          <a:p>
            <a:pPr lvl="1"/>
            <a:r>
              <a:rPr lang="zh-CN" altLang="en-US" b="1" dirty="0" smtClean="0">
                <a:solidFill>
                  <a:srgbClr val="C6062F"/>
                </a:solidFill>
                <a:latin typeface="Tahoma" pitchFamily="34" charset="0"/>
              </a:rPr>
              <a:t>状态</a:t>
            </a:r>
            <a:r>
              <a:rPr lang="en-US" altLang="zh-CN" b="1" dirty="0" smtClean="0">
                <a:solidFill>
                  <a:srgbClr val="C6062F"/>
                </a:solidFill>
                <a:latin typeface="Tahoma" pitchFamily="34" charset="0"/>
              </a:rPr>
              <a:t>(State)：</a:t>
            </a:r>
            <a:r>
              <a:rPr lang="zh-CN" altLang="en-US" dirty="0" smtClean="0">
                <a:latin typeface="Tahoma" pitchFamily="34" charset="0"/>
              </a:rPr>
              <a:t>密码运算的中间结果称为状态</a:t>
            </a:r>
            <a:endParaRPr lang="en-US" altLang="zh-CN" dirty="0" smtClean="0">
              <a:latin typeface="Tahoma" pitchFamily="34" charset="0"/>
            </a:endParaRP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141</a:t>
            </a:fld>
            <a:endParaRPr lang="en-US" altLang="zh-CN" dirty="0"/>
          </a:p>
        </p:txBody>
      </p:sp>
      <p:grpSp>
        <p:nvGrpSpPr>
          <p:cNvPr id="10" name="组合 9"/>
          <p:cNvGrpSpPr/>
          <p:nvPr/>
        </p:nvGrpSpPr>
        <p:grpSpPr>
          <a:xfrm>
            <a:off x="152400" y="2286000"/>
            <a:ext cx="8847137" cy="3129485"/>
            <a:chOff x="0" y="1905000"/>
            <a:chExt cx="8847137" cy="3129485"/>
          </a:xfrm>
        </p:grpSpPr>
        <p:pic>
          <p:nvPicPr>
            <p:cNvPr id="41985" name="Picture 1"/>
            <p:cNvPicPr>
              <a:picLocks noChangeAspect="1" noChangeArrowheads="1"/>
            </p:cNvPicPr>
            <p:nvPr/>
          </p:nvPicPr>
          <p:blipFill>
            <a:blip r:embed="rId2" cstate="print"/>
            <a:srcRect/>
            <a:stretch>
              <a:fillRect/>
            </a:stretch>
          </p:blipFill>
          <p:spPr bwMode="auto">
            <a:xfrm>
              <a:off x="0" y="1905000"/>
              <a:ext cx="8847137" cy="1724025"/>
            </a:xfrm>
            <a:prstGeom prst="rect">
              <a:avLst/>
            </a:prstGeom>
            <a:noFill/>
            <a:ln w="9525">
              <a:noFill/>
              <a:miter lim="800000"/>
              <a:headEnd/>
              <a:tailEnd/>
            </a:ln>
            <a:effectLst/>
          </p:spPr>
        </p:pic>
        <p:graphicFrame>
          <p:nvGraphicFramePr>
            <p:cNvPr id="9" name="Group 114"/>
            <p:cNvGraphicFramePr>
              <a:graphicFrameLocks/>
            </p:cNvGraphicFramePr>
            <p:nvPr/>
          </p:nvGraphicFramePr>
          <p:xfrm>
            <a:off x="2895600" y="3276601"/>
            <a:ext cx="3200400" cy="1757884"/>
          </p:xfrm>
          <a:graphic>
            <a:graphicData uri="http://schemas.openxmlformats.org/drawingml/2006/table">
              <a:tbl>
                <a:tblPr>
                  <a:effectLst>
                    <a:outerShdw blurRad="50800" dist="38100" dir="5400000" algn="t" rotWithShape="0">
                      <a:prstClr val="black">
                        <a:alpha val="40000"/>
                      </a:prstClr>
                    </a:outerShdw>
                  </a:effectLst>
                </a:tblPr>
                <a:tblGrid>
                  <a:gridCol w="798843">
                    <a:extLst>
                      <a:ext uri="{9D8B030D-6E8A-4147-A177-3AD203B41FA5}">
                        <a16:colId xmlns:a16="http://schemas.microsoft.com/office/drawing/2014/main" val="20000"/>
                      </a:ext>
                    </a:extLst>
                  </a:gridCol>
                  <a:gridCol w="798842">
                    <a:extLst>
                      <a:ext uri="{9D8B030D-6E8A-4147-A177-3AD203B41FA5}">
                        <a16:colId xmlns:a16="http://schemas.microsoft.com/office/drawing/2014/main" val="20001"/>
                      </a:ext>
                    </a:extLst>
                  </a:gridCol>
                  <a:gridCol w="801358">
                    <a:extLst>
                      <a:ext uri="{9D8B030D-6E8A-4147-A177-3AD203B41FA5}">
                        <a16:colId xmlns:a16="http://schemas.microsoft.com/office/drawing/2014/main" val="20002"/>
                      </a:ext>
                    </a:extLst>
                  </a:gridCol>
                  <a:gridCol w="801357">
                    <a:extLst>
                      <a:ext uri="{9D8B030D-6E8A-4147-A177-3AD203B41FA5}">
                        <a16:colId xmlns:a16="http://schemas.microsoft.com/office/drawing/2014/main" val="20003"/>
                      </a:ext>
                    </a:extLst>
                  </a:gridCol>
                </a:tblGrid>
                <a:tr h="45075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00</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01</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66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02</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03</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46014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11</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66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12</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13</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45075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20</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21</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66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22</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23</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390954">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30</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31</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66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32</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1" u="none" strike="noStrike" cap="none" normalizeH="0" baseline="0" dirty="0" smtClean="0">
                            <a:ln>
                              <a:noFill/>
                            </a:ln>
                            <a:solidFill>
                              <a:schemeClr val="tx1"/>
                            </a:solidFill>
                            <a:effectLst/>
                            <a:latin typeface="Times New Roman" pitchFamily="18" charset="0"/>
                            <a:ea typeface="宋体" charset="-122"/>
                            <a:cs typeface="Times New Roman" pitchFamily="18" charset="0"/>
                          </a:rPr>
                          <a:t>a</a:t>
                        </a:r>
                        <a:r>
                          <a:rPr kumimoji="0" lang="en-US" altLang="zh-CN" sz="2000" b="0" i="1"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3</a:t>
                        </a:r>
                        <a:r>
                          <a:rPr kumimoji="0" lang="en-US" altLang="zh-CN" sz="2000" b="0" i="0" u="none" strike="noStrike" cap="none" normalizeH="0" baseline="-30000" dirty="0" smtClean="0">
                            <a:ln>
                              <a:noFill/>
                            </a:ln>
                            <a:solidFill>
                              <a:schemeClr val="tx1"/>
                            </a:solidFill>
                            <a:effectLst/>
                            <a:latin typeface="Times New Roman" pitchFamily="18" charset="0"/>
                            <a:ea typeface="宋体" charset="-122"/>
                            <a:cs typeface="Times New Roman" pitchFamily="18" charset="0"/>
                          </a:rPr>
                          <a:t>3</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bl>
            </a:graphicData>
          </a:graphic>
        </p:graphicFrame>
      </p:grpSp>
    </p:spTree>
    <p:extLst>
      <p:ext uri="{BB962C8B-B14F-4D97-AF65-F5344CB8AC3E}">
        <p14:creationId xmlns:p14="http://schemas.microsoft.com/office/powerpoint/2010/main" val="4179369995"/>
      </p:ext>
    </p:extLst>
  </p:cSld>
  <p:clrMapOvr>
    <a:masterClrMapping/>
  </p:clrMapOvr>
  <p:transition>
    <p:wedge/>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142</a:t>
            </a:fld>
            <a:endParaRPr lang="en-US" altLang="zh-CN" dirty="0"/>
          </a:p>
        </p:txBody>
      </p:sp>
      <p:sp>
        <p:nvSpPr>
          <p:cNvPr id="7" name="Rectangle 4"/>
          <p:cNvSpPr>
            <a:spLocks noChangeArrowheads="1"/>
          </p:cNvSpPr>
          <p:nvPr/>
        </p:nvSpPr>
        <p:spPr bwMode="auto">
          <a:xfrm>
            <a:off x="990600" y="1752600"/>
            <a:ext cx="2879725" cy="72072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zh-CN" sz="2000" b="1" dirty="0" err="1" smtClean="0">
                <a:latin typeface="Arial" charset="0"/>
                <a:ea typeface="宋体" charset="-122"/>
              </a:rPr>
              <a:t>SubBytes</a:t>
            </a:r>
            <a:r>
              <a:rPr lang="zh-CN" altLang="en-US" sz="2000" b="1" dirty="0">
                <a:latin typeface="Arial" charset="0"/>
                <a:ea typeface="宋体" charset="-122"/>
              </a:rPr>
              <a:t>字节</a:t>
            </a:r>
            <a:r>
              <a:rPr lang="zh-CN" altLang="en-US" sz="2000" b="1" dirty="0" smtClean="0">
                <a:latin typeface="Arial" charset="0"/>
                <a:ea typeface="宋体" charset="-122"/>
              </a:rPr>
              <a:t>代换</a:t>
            </a:r>
            <a:endParaRPr lang="zh-CN" altLang="en-US" sz="2000" b="1" dirty="0">
              <a:latin typeface="Arial" charset="0"/>
              <a:ea typeface="宋体" charset="-122"/>
            </a:endParaRPr>
          </a:p>
        </p:txBody>
      </p:sp>
      <p:sp>
        <p:nvSpPr>
          <p:cNvPr id="8" name="Rectangle 5">
            <a:hlinkClick r:id="rId2" action="ppaction://hlinksldjump"/>
          </p:cNvPr>
          <p:cNvSpPr>
            <a:spLocks noChangeArrowheads="1"/>
          </p:cNvSpPr>
          <p:nvPr/>
        </p:nvSpPr>
        <p:spPr bwMode="auto">
          <a:xfrm>
            <a:off x="990600" y="2833687"/>
            <a:ext cx="2879725" cy="72072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2000" b="1" dirty="0" err="1" smtClean="0">
                <a:ea typeface="宋体" charset="-122"/>
              </a:rPr>
              <a:t>ShiftRows</a:t>
            </a:r>
            <a:r>
              <a:rPr lang="zh-CN" altLang="en-US" sz="2000" b="1" dirty="0" smtClean="0">
                <a:ea typeface="宋体" charset="-122"/>
              </a:rPr>
              <a:t>行移位</a:t>
            </a:r>
            <a:endParaRPr lang="zh-CN" altLang="en-US" sz="2000" b="1" dirty="0">
              <a:ea typeface="宋体" charset="-122"/>
            </a:endParaRPr>
          </a:p>
        </p:txBody>
      </p:sp>
      <p:sp>
        <p:nvSpPr>
          <p:cNvPr id="9" name="Rectangle 6">
            <a:hlinkClick r:id="rId3" action="ppaction://hlinksldjump"/>
          </p:cNvPr>
          <p:cNvSpPr>
            <a:spLocks noChangeArrowheads="1"/>
          </p:cNvSpPr>
          <p:nvPr/>
        </p:nvSpPr>
        <p:spPr bwMode="auto">
          <a:xfrm>
            <a:off x="990600" y="3984625"/>
            <a:ext cx="2879725" cy="64928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eaLnBrk="1" hangingPunct="1"/>
            <a:r>
              <a:rPr lang="en-US" altLang="zh-CN" sz="2000" b="1" dirty="0" err="1" smtClean="0">
                <a:solidFill>
                  <a:srgbClr val="6600FF"/>
                </a:solidFill>
                <a:latin typeface="Arial" charset="0"/>
                <a:ea typeface="宋体" charset="-122"/>
              </a:rPr>
              <a:t>MixColumns</a:t>
            </a:r>
            <a:r>
              <a:rPr lang="zh-CN" altLang="en-US" sz="2000" b="1" dirty="0" smtClean="0">
                <a:solidFill>
                  <a:srgbClr val="6600FF"/>
                </a:solidFill>
                <a:latin typeface="Arial" charset="0"/>
                <a:ea typeface="宋体" charset="-122"/>
              </a:rPr>
              <a:t>列混合</a:t>
            </a:r>
            <a:endParaRPr lang="zh-CN" altLang="en-US" sz="2000" b="1" dirty="0">
              <a:solidFill>
                <a:srgbClr val="6600FF"/>
              </a:solidFill>
              <a:latin typeface="Arial" charset="0"/>
              <a:ea typeface="宋体" charset="-122"/>
            </a:endParaRPr>
          </a:p>
        </p:txBody>
      </p:sp>
      <p:sp>
        <p:nvSpPr>
          <p:cNvPr id="10" name="Line 7"/>
          <p:cNvSpPr>
            <a:spLocks noChangeShapeType="1"/>
          </p:cNvSpPr>
          <p:nvPr/>
        </p:nvSpPr>
        <p:spPr bwMode="auto">
          <a:xfrm>
            <a:off x="2359025" y="1249362"/>
            <a:ext cx="0" cy="503238"/>
          </a:xfrm>
          <a:prstGeom prst="line">
            <a:avLst/>
          </a:prstGeom>
          <a:noFill/>
          <a:ln w="38100">
            <a:solidFill>
              <a:schemeClr val="tx1"/>
            </a:solidFill>
            <a:round/>
            <a:headEnd/>
            <a:tailEnd type="triangle" w="med" len="med"/>
          </a:ln>
          <a:effectLst/>
        </p:spPr>
        <p:txBody>
          <a:bodyPr/>
          <a:lstStyle/>
          <a:p>
            <a:endParaRPr lang="zh-CN" altLang="en-US"/>
          </a:p>
        </p:txBody>
      </p:sp>
      <p:sp>
        <p:nvSpPr>
          <p:cNvPr id="11" name="Line 8"/>
          <p:cNvSpPr>
            <a:spLocks noChangeShapeType="1"/>
          </p:cNvSpPr>
          <p:nvPr/>
        </p:nvSpPr>
        <p:spPr bwMode="auto">
          <a:xfrm>
            <a:off x="2359025" y="2473325"/>
            <a:ext cx="0" cy="360362"/>
          </a:xfrm>
          <a:prstGeom prst="line">
            <a:avLst/>
          </a:prstGeom>
          <a:noFill/>
          <a:ln w="38100">
            <a:solidFill>
              <a:schemeClr val="tx1"/>
            </a:solidFill>
            <a:round/>
            <a:headEnd/>
            <a:tailEnd type="triangle" w="med" len="med"/>
          </a:ln>
          <a:effectLst/>
        </p:spPr>
        <p:txBody>
          <a:bodyPr/>
          <a:lstStyle/>
          <a:p>
            <a:endParaRPr lang="zh-CN" altLang="en-US"/>
          </a:p>
        </p:txBody>
      </p:sp>
      <p:sp>
        <p:nvSpPr>
          <p:cNvPr id="12" name="Line 9"/>
          <p:cNvSpPr>
            <a:spLocks noChangeShapeType="1"/>
          </p:cNvSpPr>
          <p:nvPr/>
        </p:nvSpPr>
        <p:spPr bwMode="auto">
          <a:xfrm>
            <a:off x="2359025" y="3552825"/>
            <a:ext cx="0" cy="360362"/>
          </a:xfrm>
          <a:prstGeom prst="line">
            <a:avLst/>
          </a:prstGeom>
          <a:noFill/>
          <a:ln w="38100">
            <a:solidFill>
              <a:schemeClr val="tx1"/>
            </a:solidFill>
            <a:round/>
            <a:headEnd/>
            <a:tailEnd type="triangle" w="med" len="med"/>
          </a:ln>
          <a:effectLst/>
        </p:spPr>
        <p:txBody>
          <a:bodyPr/>
          <a:lstStyle/>
          <a:p>
            <a:endParaRPr lang="zh-CN" altLang="en-US"/>
          </a:p>
        </p:txBody>
      </p:sp>
      <p:sp>
        <p:nvSpPr>
          <p:cNvPr id="13" name="Line 10"/>
          <p:cNvSpPr>
            <a:spLocks noChangeShapeType="1"/>
          </p:cNvSpPr>
          <p:nvPr/>
        </p:nvSpPr>
        <p:spPr bwMode="auto">
          <a:xfrm>
            <a:off x="2359025" y="4705350"/>
            <a:ext cx="0" cy="360362"/>
          </a:xfrm>
          <a:prstGeom prst="line">
            <a:avLst/>
          </a:prstGeom>
          <a:noFill/>
          <a:ln w="38100">
            <a:solidFill>
              <a:schemeClr val="tx1"/>
            </a:solidFill>
            <a:round/>
            <a:headEnd/>
            <a:tailEnd type="triangle" w="med" len="med"/>
          </a:ln>
          <a:effectLst/>
        </p:spPr>
        <p:txBody>
          <a:bodyPr/>
          <a:lstStyle/>
          <a:p>
            <a:endParaRPr lang="zh-CN" altLang="en-US"/>
          </a:p>
        </p:txBody>
      </p:sp>
      <p:sp>
        <p:nvSpPr>
          <p:cNvPr id="14" name="Oval 11"/>
          <p:cNvSpPr>
            <a:spLocks noChangeArrowheads="1"/>
          </p:cNvSpPr>
          <p:nvPr/>
        </p:nvSpPr>
        <p:spPr bwMode="auto">
          <a:xfrm>
            <a:off x="2143125" y="5065712"/>
            <a:ext cx="360363" cy="360363"/>
          </a:xfrm>
          <a:prstGeom prst="ellipse">
            <a:avLst/>
          </a:prstGeom>
          <a:solidFill>
            <a:srgbClr val="FFFF00"/>
          </a:solidFill>
          <a:ln w="38100">
            <a:solidFill>
              <a:schemeClr val="tx1"/>
            </a:solidFill>
            <a:round/>
            <a:headEnd/>
            <a:tailEnd/>
          </a:ln>
          <a:effectLst/>
        </p:spPr>
        <p:txBody>
          <a:bodyPr wrap="none" anchor="ctr"/>
          <a:lstStyle/>
          <a:p>
            <a:pPr eaLnBrk="1" hangingPunct="1"/>
            <a:r>
              <a:rPr lang="zh-CN" altLang="en-US" b="1">
                <a:latin typeface="Arial" charset="0"/>
                <a:ea typeface="宋体" charset="-122"/>
              </a:rPr>
              <a:t>+</a:t>
            </a:r>
          </a:p>
        </p:txBody>
      </p:sp>
      <p:sp>
        <p:nvSpPr>
          <p:cNvPr id="15" name="Line 12"/>
          <p:cNvSpPr>
            <a:spLocks noChangeShapeType="1"/>
          </p:cNvSpPr>
          <p:nvPr/>
        </p:nvSpPr>
        <p:spPr bwMode="auto">
          <a:xfrm>
            <a:off x="2514600" y="5257800"/>
            <a:ext cx="647700" cy="0"/>
          </a:xfrm>
          <a:prstGeom prst="line">
            <a:avLst/>
          </a:prstGeom>
          <a:noFill/>
          <a:ln w="38100">
            <a:solidFill>
              <a:schemeClr val="tx1"/>
            </a:solidFill>
            <a:round/>
            <a:headEnd type="triangle" w="med" len="med"/>
            <a:tailEnd type="none" w="med" len="med"/>
          </a:ln>
          <a:effectLst/>
        </p:spPr>
        <p:txBody>
          <a:bodyPr/>
          <a:lstStyle/>
          <a:p>
            <a:endParaRPr lang="zh-CN" altLang="en-US"/>
          </a:p>
        </p:txBody>
      </p:sp>
      <p:sp>
        <p:nvSpPr>
          <p:cNvPr id="16" name="Line 13"/>
          <p:cNvSpPr>
            <a:spLocks noChangeShapeType="1"/>
          </p:cNvSpPr>
          <p:nvPr/>
        </p:nvSpPr>
        <p:spPr bwMode="auto">
          <a:xfrm>
            <a:off x="2359025" y="5426075"/>
            <a:ext cx="0" cy="287337"/>
          </a:xfrm>
          <a:prstGeom prst="line">
            <a:avLst/>
          </a:prstGeom>
          <a:noFill/>
          <a:ln w="38100">
            <a:solidFill>
              <a:schemeClr val="tx1"/>
            </a:solidFill>
            <a:round/>
            <a:headEnd/>
            <a:tailEnd type="triangle" w="med" len="med"/>
          </a:ln>
          <a:effectLst/>
        </p:spPr>
        <p:txBody>
          <a:bodyPr/>
          <a:lstStyle/>
          <a:p>
            <a:endParaRPr lang="zh-CN" altLang="en-US"/>
          </a:p>
        </p:txBody>
      </p:sp>
      <p:sp>
        <p:nvSpPr>
          <p:cNvPr id="17" name="Text Box 14"/>
          <p:cNvSpPr txBox="1">
            <a:spLocks noChangeArrowheads="1"/>
          </p:cNvSpPr>
          <p:nvPr/>
        </p:nvSpPr>
        <p:spPr bwMode="auto">
          <a:xfrm>
            <a:off x="1295400" y="5791200"/>
            <a:ext cx="3311525" cy="396875"/>
          </a:xfrm>
          <a:prstGeom prst="rect">
            <a:avLst/>
          </a:prstGeom>
          <a:noFill/>
          <a:ln w="9525">
            <a:noFill/>
            <a:miter lim="800000"/>
            <a:headEnd/>
            <a:tailEnd/>
          </a:ln>
          <a:effectLst/>
        </p:spPr>
        <p:txBody>
          <a:bodyPr>
            <a:spAutoFit/>
          </a:bodyPr>
          <a:lstStyle/>
          <a:p>
            <a:pPr eaLnBrk="1" hangingPunct="1">
              <a:spcBef>
                <a:spcPct val="50000"/>
              </a:spcBef>
            </a:pPr>
            <a:r>
              <a:rPr lang="zh-CN" altLang="en-US" sz="2000" b="1">
                <a:solidFill>
                  <a:srgbClr val="6600FF"/>
                </a:solidFill>
                <a:latin typeface="Arial" charset="0"/>
                <a:ea typeface="宋体" charset="-122"/>
              </a:rPr>
              <a:t>一般的轮变换</a:t>
            </a:r>
          </a:p>
        </p:txBody>
      </p:sp>
      <p:sp>
        <p:nvSpPr>
          <p:cNvPr id="18" name="Line 15"/>
          <p:cNvSpPr>
            <a:spLocks noChangeShapeType="1"/>
          </p:cNvSpPr>
          <p:nvPr/>
        </p:nvSpPr>
        <p:spPr bwMode="auto">
          <a:xfrm>
            <a:off x="7010400" y="1219200"/>
            <a:ext cx="0" cy="503238"/>
          </a:xfrm>
          <a:prstGeom prst="line">
            <a:avLst/>
          </a:prstGeom>
          <a:noFill/>
          <a:ln w="38100">
            <a:solidFill>
              <a:schemeClr val="tx1"/>
            </a:solidFill>
            <a:round/>
            <a:headEnd/>
            <a:tailEnd type="triangle" w="med" len="med"/>
          </a:ln>
          <a:effectLst/>
        </p:spPr>
        <p:txBody>
          <a:bodyPr/>
          <a:lstStyle/>
          <a:p>
            <a:endParaRPr lang="zh-CN" altLang="en-US"/>
          </a:p>
        </p:txBody>
      </p:sp>
      <p:sp>
        <p:nvSpPr>
          <p:cNvPr id="20" name="Line 17"/>
          <p:cNvSpPr>
            <a:spLocks noChangeShapeType="1"/>
          </p:cNvSpPr>
          <p:nvPr/>
        </p:nvSpPr>
        <p:spPr bwMode="auto">
          <a:xfrm>
            <a:off x="7038975" y="2257425"/>
            <a:ext cx="0" cy="576262"/>
          </a:xfrm>
          <a:prstGeom prst="line">
            <a:avLst/>
          </a:prstGeom>
          <a:noFill/>
          <a:ln w="38100">
            <a:solidFill>
              <a:schemeClr val="tx1"/>
            </a:solidFill>
            <a:round/>
            <a:headEnd/>
            <a:tailEnd type="triangle" w="med" len="med"/>
          </a:ln>
          <a:effectLst/>
        </p:spPr>
        <p:txBody>
          <a:bodyPr/>
          <a:lstStyle/>
          <a:p>
            <a:endParaRPr lang="zh-CN" altLang="en-US"/>
          </a:p>
        </p:txBody>
      </p:sp>
      <p:sp>
        <p:nvSpPr>
          <p:cNvPr id="22" name="Line 19"/>
          <p:cNvSpPr>
            <a:spLocks noChangeShapeType="1"/>
          </p:cNvSpPr>
          <p:nvPr/>
        </p:nvSpPr>
        <p:spPr bwMode="auto">
          <a:xfrm>
            <a:off x="7112000" y="3336925"/>
            <a:ext cx="0" cy="576262"/>
          </a:xfrm>
          <a:prstGeom prst="line">
            <a:avLst/>
          </a:prstGeom>
          <a:noFill/>
          <a:ln w="38100">
            <a:solidFill>
              <a:schemeClr val="tx1"/>
            </a:solidFill>
            <a:round/>
            <a:headEnd/>
            <a:tailEnd type="triangle" w="med" len="med"/>
          </a:ln>
          <a:effectLst/>
        </p:spPr>
        <p:txBody>
          <a:bodyPr/>
          <a:lstStyle/>
          <a:p>
            <a:endParaRPr lang="zh-CN" altLang="en-US"/>
          </a:p>
        </p:txBody>
      </p:sp>
      <p:sp>
        <p:nvSpPr>
          <p:cNvPr id="23" name="Oval 20"/>
          <p:cNvSpPr>
            <a:spLocks noChangeArrowheads="1"/>
          </p:cNvSpPr>
          <p:nvPr/>
        </p:nvSpPr>
        <p:spPr bwMode="auto">
          <a:xfrm>
            <a:off x="6896100" y="3913187"/>
            <a:ext cx="360363" cy="360363"/>
          </a:xfrm>
          <a:prstGeom prst="ellipse">
            <a:avLst/>
          </a:prstGeom>
          <a:solidFill>
            <a:srgbClr val="FFFF00"/>
          </a:solidFill>
          <a:ln w="38100">
            <a:solidFill>
              <a:schemeClr val="tx1"/>
            </a:solidFill>
            <a:round/>
            <a:headEnd/>
            <a:tailEnd/>
          </a:ln>
          <a:effectLst/>
        </p:spPr>
        <p:txBody>
          <a:bodyPr wrap="none" anchor="ctr"/>
          <a:lstStyle/>
          <a:p>
            <a:pPr eaLnBrk="1" hangingPunct="1"/>
            <a:r>
              <a:rPr lang="zh-CN" altLang="en-US" b="1" dirty="0">
                <a:latin typeface="Arial" charset="0"/>
                <a:ea typeface="宋体" charset="-122"/>
              </a:rPr>
              <a:t>+</a:t>
            </a:r>
            <a:endParaRPr lang="zh-CN" altLang="en-US" sz="1800" dirty="0">
              <a:latin typeface="Arial" charset="0"/>
              <a:ea typeface="宋体" charset="-122"/>
            </a:endParaRPr>
          </a:p>
        </p:txBody>
      </p:sp>
      <p:sp>
        <p:nvSpPr>
          <p:cNvPr id="25" name="Line 22"/>
          <p:cNvSpPr>
            <a:spLocks noChangeShapeType="1"/>
          </p:cNvSpPr>
          <p:nvPr/>
        </p:nvSpPr>
        <p:spPr bwMode="auto">
          <a:xfrm>
            <a:off x="7112000" y="4273550"/>
            <a:ext cx="0" cy="647700"/>
          </a:xfrm>
          <a:prstGeom prst="line">
            <a:avLst/>
          </a:prstGeom>
          <a:noFill/>
          <a:ln w="38100">
            <a:solidFill>
              <a:schemeClr val="tx1"/>
            </a:solidFill>
            <a:round/>
            <a:headEnd/>
            <a:tailEnd type="triangle" w="med" len="med"/>
          </a:ln>
          <a:effectLst/>
        </p:spPr>
        <p:txBody>
          <a:bodyPr/>
          <a:lstStyle/>
          <a:p>
            <a:endParaRPr lang="zh-CN" altLang="en-US"/>
          </a:p>
        </p:txBody>
      </p:sp>
      <p:sp>
        <p:nvSpPr>
          <p:cNvPr id="26" name="Text Box 23"/>
          <p:cNvSpPr txBox="1">
            <a:spLocks noChangeArrowheads="1"/>
          </p:cNvSpPr>
          <p:nvPr/>
        </p:nvSpPr>
        <p:spPr bwMode="auto">
          <a:xfrm>
            <a:off x="6019801" y="4953000"/>
            <a:ext cx="2971800" cy="396875"/>
          </a:xfrm>
          <a:prstGeom prst="rect">
            <a:avLst/>
          </a:prstGeom>
          <a:noFill/>
          <a:ln w="9525">
            <a:noFill/>
            <a:miter lim="800000"/>
            <a:headEnd/>
            <a:tailEnd/>
          </a:ln>
          <a:effectLst/>
        </p:spPr>
        <p:txBody>
          <a:bodyPr wrap="square">
            <a:spAutoFit/>
          </a:bodyPr>
          <a:lstStyle/>
          <a:p>
            <a:pPr eaLnBrk="1" hangingPunct="1"/>
            <a:r>
              <a:rPr lang="zh-CN" altLang="en-US" sz="2000" b="1" dirty="0">
                <a:solidFill>
                  <a:srgbClr val="6600FF"/>
                </a:solidFill>
                <a:latin typeface="Arial" charset="0"/>
                <a:ea typeface="宋体" charset="-122"/>
              </a:rPr>
              <a:t>最后一轮的轮变换</a:t>
            </a:r>
            <a:endParaRPr lang="zh-CN" altLang="en-US" sz="1800" dirty="0">
              <a:latin typeface="Arial" charset="0"/>
              <a:ea typeface="宋体" charset="-122"/>
            </a:endParaRPr>
          </a:p>
        </p:txBody>
      </p:sp>
      <p:sp>
        <p:nvSpPr>
          <p:cNvPr id="27" name="Rectangle 4"/>
          <p:cNvSpPr>
            <a:spLocks noChangeArrowheads="1"/>
          </p:cNvSpPr>
          <p:nvPr/>
        </p:nvSpPr>
        <p:spPr bwMode="auto">
          <a:xfrm>
            <a:off x="5638800" y="1738313"/>
            <a:ext cx="2879725" cy="72072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nchorCtr="1"/>
          <a:lstStyle/>
          <a:p>
            <a:pPr eaLnBrk="1" hangingPunct="1"/>
            <a:r>
              <a:rPr lang="en-US" altLang="zh-CN" sz="2000" b="1" dirty="0" err="1" smtClean="0">
                <a:latin typeface="Arial" charset="0"/>
                <a:ea typeface="宋体" charset="-122"/>
              </a:rPr>
              <a:t>SubBytes</a:t>
            </a:r>
            <a:r>
              <a:rPr lang="zh-CN" altLang="en-US" sz="2000" b="1" dirty="0">
                <a:latin typeface="Arial" charset="0"/>
                <a:ea typeface="宋体" charset="-122"/>
              </a:rPr>
              <a:t>字节</a:t>
            </a:r>
            <a:r>
              <a:rPr lang="zh-CN" altLang="en-US" sz="2000" b="1" dirty="0" smtClean="0">
                <a:latin typeface="Arial" charset="0"/>
                <a:ea typeface="宋体" charset="-122"/>
              </a:rPr>
              <a:t>代换</a:t>
            </a:r>
            <a:endParaRPr lang="zh-CN" altLang="en-US" sz="2000" b="1" dirty="0">
              <a:latin typeface="Arial" charset="0"/>
              <a:ea typeface="宋体" charset="-122"/>
            </a:endParaRPr>
          </a:p>
        </p:txBody>
      </p:sp>
      <p:sp>
        <p:nvSpPr>
          <p:cNvPr id="28" name="Rectangle 5">
            <a:hlinkClick r:id="rId2" action="ppaction://hlinksldjump"/>
          </p:cNvPr>
          <p:cNvSpPr>
            <a:spLocks noChangeArrowheads="1"/>
          </p:cNvSpPr>
          <p:nvPr/>
        </p:nvSpPr>
        <p:spPr bwMode="auto">
          <a:xfrm>
            <a:off x="5638800" y="2819400"/>
            <a:ext cx="2879725" cy="72072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sz="2000" b="1" dirty="0" err="1" smtClean="0">
                <a:ea typeface="宋体" charset="-122"/>
              </a:rPr>
              <a:t>ShiftRows</a:t>
            </a:r>
            <a:r>
              <a:rPr lang="zh-CN" altLang="en-US" sz="2000" b="1" dirty="0" smtClean="0">
                <a:ea typeface="宋体" charset="-122"/>
              </a:rPr>
              <a:t>行移位</a:t>
            </a:r>
            <a:endParaRPr lang="zh-CN" altLang="en-US" sz="2000" b="1" dirty="0">
              <a:ea typeface="宋体" charset="-122"/>
            </a:endParaRPr>
          </a:p>
        </p:txBody>
      </p:sp>
      <p:sp>
        <p:nvSpPr>
          <p:cNvPr id="29" name="Rectangle 5">
            <a:hlinkClick r:id="rId2" action="ppaction://hlinksldjump"/>
          </p:cNvPr>
          <p:cNvSpPr>
            <a:spLocks noChangeArrowheads="1"/>
          </p:cNvSpPr>
          <p:nvPr/>
        </p:nvSpPr>
        <p:spPr bwMode="auto">
          <a:xfrm>
            <a:off x="3124200" y="5029200"/>
            <a:ext cx="2209801" cy="380999"/>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b="1" dirty="0" err="1" smtClean="0">
                <a:ea typeface="宋体" charset="-122"/>
              </a:rPr>
              <a:t>AddRoundKey</a:t>
            </a:r>
            <a:r>
              <a:rPr lang="zh-CN" altLang="en-US" b="1" dirty="0" smtClean="0">
                <a:ea typeface="宋体" charset="-122"/>
              </a:rPr>
              <a:t>轮密钥加</a:t>
            </a:r>
            <a:endParaRPr lang="zh-CN" altLang="en-US" b="1" dirty="0">
              <a:ea typeface="宋体" charset="-122"/>
            </a:endParaRPr>
          </a:p>
        </p:txBody>
      </p:sp>
      <p:sp>
        <p:nvSpPr>
          <p:cNvPr id="31" name="Line 21"/>
          <p:cNvSpPr>
            <a:spLocks noChangeShapeType="1"/>
          </p:cNvSpPr>
          <p:nvPr/>
        </p:nvSpPr>
        <p:spPr bwMode="auto">
          <a:xfrm flipH="1">
            <a:off x="6096000" y="4114800"/>
            <a:ext cx="792163" cy="0"/>
          </a:xfrm>
          <a:prstGeom prst="line">
            <a:avLst/>
          </a:prstGeom>
          <a:noFill/>
          <a:ln w="38100">
            <a:solidFill>
              <a:schemeClr val="tx1"/>
            </a:solidFill>
            <a:round/>
            <a:headEnd type="triangle" w="med" len="med"/>
            <a:tailEnd type="none" w="med" len="med"/>
          </a:ln>
          <a:effectLst/>
        </p:spPr>
        <p:txBody>
          <a:bodyPr/>
          <a:lstStyle/>
          <a:p>
            <a:endParaRPr lang="zh-CN" altLang="en-US"/>
          </a:p>
        </p:txBody>
      </p:sp>
      <p:sp>
        <p:nvSpPr>
          <p:cNvPr id="30" name="Rectangle 5">
            <a:hlinkClick r:id="rId2" action="ppaction://hlinksldjump"/>
          </p:cNvPr>
          <p:cNvSpPr>
            <a:spLocks noChangeArrowheads="1"/>
          </p:cNvSpPr>
          <p:nvPr/>
        </p:nvSpPr>
        <p:spPr bwMode="auto">
          <a:xfrm>
            <a:off x="4191000" y="3962400"/>
            <a:ext cx="2209801" cy="380999"/>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b="1" dirty="0" err="1" smtClean="0">
                <a:ea typeface="宋体" charset="-122"/>
              </a:rPr>
              <a:t>AddRoundKey</a:t>
            </a:r>
            <a:r>
              <a:rPr lang="zh-CN" altLang="en-US" b="1" dirty="0" smtClean="0">
                <a:ea typeface="宋体" charset="-122"/>
              </a:rPr>
              <a:t>轮密钥加</a:t>
            </a:r>
            <a:endParaRPr lang="zh-CN" altLang="en-US" b="1" dirty="0">
              <a:ea typeface="宋体" charset="-122"/>
            </a:endParaRPr>
          </a:p>
        </p:txBody>
      </p:sp>
    </p:spTree>
    <p:extLst>
      <p:ext uri="{BB962C8B-B14F-4D97-AF65-F5344CB8AC3E}">
        <p14:creationId xmlns:p14="http://schemas.microsoft.com/office/powerpoint/2010/main" val="513391457"/>
      </p:ext>
    </p:extLst>
  </p:cSld>
  <p:clrMapOvr>
    <a:masterClrMapping/>
  </p:clrMapOvr>
  <p:transition>
    <p:wedg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itchFamily="2" charset="-122"/>
                <a:ea typeface="黑体" pitchFamily="2" charset="-122"/>
              </a:rPr>
              <a:t>字节代换</a:t>
            </a:r>
            <a:r>
              <a:rPr lang="en-US" altLang="zh-CN" dirty="0" smtClean="0">
                <a:solidFill>
                  <a:srgbClr val="990033"/>
                </a:solidFill>
                <a:latin typeface="黑体" pitchFamily="2" charset="-122"/>
                <a:ea typeface="黑体" pitchFamily="2" charset="-122"/>
              </a:rPr>
              <a:t>(</a:t>
            </a:r>
            <a:r>
              <a:rPr lang="en-US" altLang="zh-CN" dirty="0" err="1" smtClean="0">
                <a:solidFill>
                  <a:srgbClr val="990033"/>
                </a:solidFill>
                <a:latin typeface="黑体" pitchFamily="2" charset="-122"/>
                <a:ea typeface="黑体" pitchFamily="2" charset="-122"/>
              </a:rPr>
              <a:t>SubBytes</a:t>
            </a:r>
            <a:r>
              <a:rPr lang="en-US" altLang="zh-CN" dirty="0" smtClean="0">
                <a:solidFill>
                  <a:srgbClr val="990033"/>
                </a:solidFill>
                <a:latin typeface="黑体" pitchFamily="2" charset="-122"/>
                <a:ea typeface="黑体" pitchFamily="2" charset="-122"/>
              </a:rPr>
              <a:t>)</a:t>
            </a:r>
            <a:endParaRPr lang="zh-CN" altLang="en-US" dirty="0">
              <a:latin typeface="黑体" pitchFamily="2" charset="-122"/>
              <a:ea typeface="黑体" pitchFamily="2" charset="-122"/>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smtClean="0">
                    <a:solidFill>
                      <a:srgbClr val="000000"/>
                    </a:solidFill>
                    <a:latin typeface="Tahoma" pitchFamily="34" charset="0"/>
                  </a:rPr>
                  <a:t>字节代换</a:t>
                </a:r>
                <a:r>
                  <a:rPr kumimoji="1" lang="en-US" altLang="zh-CN" dirty="0" err="1" smtClean="0">
                    <a:solidFill>
                      <a:srgbClr val="000000"/>
                    </a:solidFill>
                    <a:latin typeface="Tahoma" pitchFamily="34" charset="0"/>
                  </a:rPr>
                  <a:t>SubBytes</a:t>
                </a:r>
                <a:r>
                  <a:rPr kumimoji="1" lang="zh-CN" altLang="en-US" dirty="0" smtClean="0">
                    <a:solidFill>
                      <a:srgbClr val="000000"/>
                    </a:solidFill>
                    <a:latin typeface="Tahoma" pitchFamily="34" charset="0"/>
                  </a:rPr>
                  <a:t>是</a:t>
                </a:r>
                <a:r>
                  <a:rPr kumimoji="1" lang="zh-CN" altLang="en-US" dirty="0" smtClean="0">
                    <a:solidFill>
                      <a:srgbClr val="FF3300"/>
                    </a:solidFill>
                    <a:latin typeface="Tahoma" pitchFamily="34" charset="0"/>
                  </a:rPr>
                  <a:t>字节的非线性变换</a:t>
                </a:r>
                <a:r>
                  <a:rPr kumimoji="1" lang="zh-CN" altLang="en-US" dirty="0" smtClean="0">
                    <a:solidFill>
                      <a:srgbClr val="000000"/>
                    </a:solidFill>
                    <a:latin typeface="Tahoma" pitchFamily="34" charset="0"/>
                  </a:rPr>
                  <a:t>。由</a:t>
                </a:r>
                <a:r>
                  <a:rPr kumimoji="1" lang="zh-CN" altLang="en-US" dirty="0" smtClean="0">
                    <a:solidFill>
                      <a:srgbClr val="FF0000"/>
                    </a:solidFill>
                    <a:latin typeface="Tahoma" pitchFamily="34" charset="0"/>
                  </a:rPr>
                  <a:t>两个可逆变换</a:t>
                </a:r>
                <a:r>
                  <a:rPr kumimoji="1" lang="zh-CN" altLang="en-US" dirty="0" smtClean="0">
                    <a:solidFill>
                      <a:srgbClr val="000000"/>
                    </a:solidFill>
                    <a:latin typeface="Tahoma" pitchFamily="34" charset="0"/>
                  </a:rPr>
                  <a:t>复合而成</a:t>
                </a:r>
                <a:endParaRPr kumimoji="1" lang="en-US" altLang="zh-CN" dirty="0" smtClean="0">
                  <a:solidFill>
                    <a:srgbClr val="000000"/>
                  </a:solidFill>
                  <a:latin typeface="Tahoma" pitchFamily="34" charset="0"/>
                </a:endParaRPr>
              </a:p>
              <a:p>
                <a:pPr lvl="1"/>
                <a:r>
                  <a:rPr kumimoji="1" lang="zh-CN" altLang="en-US" dirty="0" smtClean="0">
                    <a:solidFill>
                      <a:srgbClr val="000000"/>
                    </a:solidFill>
                    <a:latin typeface="Tahoma" pitchFamily="34" charset="0"/>
                  </a:rPr>
                  <a:t>设输入字节为 </a:t>
                </a:r>
                <a14:m>
                  <m:oMath xmlns:m="http://schemas.openxmlformats.org/officeDocument/2006/math">
                    <m:r>
                      <a:rPr kumimoji="1" lang="en-US" altLang="zh-CN" i="1" dirty="0" smtClean="0">
                        <a:solidFill>
                          <a:srgbClr val="000000"/>
                        </a:solidFill>
                        <a:latin typeface="Cambria Math"/>
                      </a:rPr>
                      <m:t>𝐴</m:t>
                    </m:r>
                    <m:r>
                      <a:rPr kumimoji="1" lang="en-US" altLang="zh-CN" i="1" dirty="0" smtClean="0">
                        <a:solidFill>
                          <a:srgbClr val="000000"/>
                        </a:solidFill>
                        <a:latin typeface="Cambria Math"/>
                      </a:rPr>
                      <m:t> = (</m:t>
                    </m:r>
                    <m:r>
                      <a:rPr kumimoji="1" lang="en-US" altLang="zh-CN" i="1" dirty="0" smtClean="0">
                        <a:solidFill>
                          <a:srgbClr val="000000"/>
                        </a:solidFill>
                        <a:latin typeface="Cambria Math"/>
                      </a:rPr>
                      <m:t>𝑎</m:t>
                    </m:r>
                    <m:r>
                      <a:rPr kumimoji="1" lang="en-US" altLang="zh-CN" i="1" baseline="-25000" dirty="0" smtClean="0">
                        <a:solidFill>
                          <a:srgbClr val="000000"/>
                        </a:solidFill>
                        <a:latin typeface="Cambria Math"/>
                      </a:rPr>
                      <m:t>7 </m:t>
                    </m:r>
                    <m:r>
                      <a:rPr kumimoji="1" lang="en-US" altLang="zh-CN" i="1" dirty="0" smtClean="0">
                        <a:solidFill>
                          <a:srgbClr val="000000"/>
                        </a:solidFill>
                        <a:latin typeface="Cambria Math"/>
                      </a:rPr>
                      <m:t>𝑎</m:t>
                    </m:r>
                    <m:r>
                      <a:rPr kumimoji="1" lang="en-US" altLang="zh-CN" i="1" baseline="-25000" dirty="0" smtClean="0">
                        <a:solidFill>
                          <a:srgbClr val="000000"/>
                        </a:solidFill>
                        <a:latin typeface="Cambria Math"/>
                      </a:rPr>
                      <m:t>6 </m:t>
                    </m:r>
                    <m:r>
                      <a:rPr kumimoji="1" lang="en-US" altLang="zh-CN" i="1" dirty="0" smtClean="0">
                        <a:solidFill>
                          <a:srgbClr val="000000"/>
                        </a:solidFill>
                        <a:latin typeface="Cambria Math"/>
                      </a:rPr>
                      <m:t>𝑎</m:t>
                    </m:r>
                    <m:r>
                      <a:rPr kumimoji="1" lang="en-US" altLang="zh-CN" i="1" baseline="-25000" dirty="0" smtClean="0">
                        <a:solidFill>
                          <a:srgbClr val="000000"/>
                        </a:solidFill>
                        <a:latin typeface="Cambria Math"/>
                      </a:rPr>
                      <m:t>5 </m:t>
                    </m:r>
                    <m:r>
                      <a:rPr kumimoji="1" lang="en-US" altLang="zh-CN" i="1" dirty="0" smtClean="0">
                        <a:solidFill>
                          <a:srgbClr val="000000"/>
                        </a:solidFill>
                        <a:latin typeface="Cambria Math"/>
                      </a:rPr>
                      <m:t>𝑎</m:t>
                    </m:r>
                    <m:r>
                      <a:rPr kumimoji="1" lang="en-US" altLang="zh-CN" i="1" baseline="-25000" dirty="0" smtClean="0">
                        <a:solidFill>
                          <a:srgbClr val="000000"/>
                        </a:solidFill>
                        <a:latin typeface="Cambria Math"/>
                      </a:rPr>
                      <m:t>4 </m:t>
                    </m:r>
                    <m:r>
                      <a:rPr kumimoji="1" lang="en-US" altLang="zh-CN" i="1" dirty="0" smtClean="0">
                        <a:solidFill>
                          <a:srgbClr val="000000"/>
                        </a:solidFill>
                        <a:latin typeface="Cambria Math"/>
                      </a:rPr>
                      <m:t>𝑎</m:t>
                    </m:r>
                    <m:r>
                      <a:rPr kumimoji="1" lang="en-US" altLang="zh-CN" i="1" baseline="-25000" dirty="0" smtClean="0">
                        <a:solidFill>
                          <a:srgbClr val="000000"/>
                        </a:solidFill>
                        <a:latin typeface="Cambria Math"/>
                      </a:rPr>
                      <m:t>3</m:t>
                    </m:r>
                    <m:r>
                      <a:rPr kumimoji="1" lang="en-US" altLang="zh-CN" i="1" dirty="0" smtClean="0">
                        <a:solidFill>
                          <a:srgbClr val="000000"/>
                        </a:solidFill>
                        <a:latin typeface="Cambria Math"/>
                      </a:rPr>
                      <m:t> </m:t>
                    </m:r>
                    <m:r>
                      <a:rPr kumimoji="1" lang="en-US" altLang="zh-CN" i="1" dirty="0" smtClean="0">
                        <a:solidFill>
                          <a:srgbClr val="000000"/>
                        </a:solidFill>
                        <a:latin typeface="Cambria Math"/>
                      </a:rPr>
                      <m:t>𝑎</m:t>
                    </m:r>
                    <m:r>
                      <a:rPr kumimoji="1" lang="en-US" altLang="zh-CN" i="1" baseline="-25000" dirty="0" smtClean="0">
                        <a:solidFill>
                          <a:srgbClr val="000000"/>
                        </a:solidFill>
                        <a:latin typeface="Cambria Math"/>
                      </a:rPr>
                      <m:t>2 </m:t>
                    </m:r>
                    <m:r>
                      <a:rPr kumimoji="1" lang="en-US" altLang="zh-CN" i="1" dirty="0" smtClean="0">
                        <a:solidFill>
                          <a:srgbClr val="000000"/>
                        </a:solidFill>
                        <a:latin typeface="Cambria Math"/>
                      </a:rPr>
                      <m:t>𝑎</m:t>
                    </m:r>
                    <m:r>
                      <a:rPr kumimoji="1" lang="en-US" altLang="zh-CN" i="1" baseline="-25000" dirty="0" smtClean="0">
                        <a:solidFill>
                          <a:srgbClr val="000000"/>
                        </a:solidFill>
                        <a:latin typeface="Cambria Math"/>
                      </a:rPr>
                      <m:t>1 </m:t>
                    </m:r>
                    <m:r>
                      <a:rPr kumimoji="1" lang="en-US" altLang="zh-CN" i="1" dirty="0" smtClean="0">
                        <a:solidFill>
                          <a:srgbClr val="000000"/>
                        </a:solidFill>
                        <a:latin typeface="Cambria Math"/>
                      </a:rPr>
                      <m:t>𝑎</m:t>
                    </m:r>
                    <m:r>
                      <a:rPr kumimoji="1" lang="en-US" altLang="zh-CN" i="1" baseline="-25000" dirty="0" smtClean="0">
                        <a:solidFill>
                          <a:srgbClr val="000000"/>
                        </a:solidFill>
                        <a:latin typeface="Cambria Math"/>
                      </a:rPr>
                      <m:t>0 </m:t>
                    </m:r>
                    <m:r>
                      <a:rPr kumimoji="1" lang="en-US" altLang="zh-CN" i="1" dirty="0" smtClean="0">
                        <a:solidFill>
                          <a:srgbClr val="000000"/>
                        </a:solidFill>
                        <a:latin typeface="Cambria Math"/>
                      </a:rPr>
                      <m:t>)</m:t>
                    </m:r>
                    <m:r>
                      <a:rPr kumimoji="1" lang="en-US" altLang="zh-CN" i="1" dirty="0" smtClean="0">
                        <a:solidFill>
                          <a:srgbClr val="000000"/>
                        </a:solidFill>
                        <a:latin typeface="Cambria Math"/>
                      </a:rPr>
                      <m:t>，</m:t>
                    </m:r>
                  </m:oMath>
                </a14:m>
                <a:r>
                  <a:rPr kumimoji="1" lang="zh-CN" altLang="en-US" dirty="0" smtClean="0">
                    <a:solidFill>
                      <a:srgbClr val="000000"/>
                    </a:solidFill>
                    <a:latin typeface="Tahoma" pitchFamily="34" charset="0"/>
                  </a:rPr>
                  <a:t>计算</a:t>
                </a:r>
                <a14:m>
                  <m:oMath xmlns:m="http://schemas.openxmlformats.org/officeDocument/2006/math">
                    <m:r>
                      <a:rPr kumimoji="1" lang="en-US" altLang="zh-CN" i="1" dirty="0" smtClean="0">
                        <a:solidFill>
                          <a:srgbClr val="000000"/>
                        </a:solidFill>
                        <a:latin typeface="Cambria Math"/>
                      </a:rPr>
                      <m:t>𝑌</m:t>
                    </m:r>
                    <m:r>
                      <a:rPr kumimoji="1" lang="en-US" altLang="zh-CN" i="1" dirty="0" smtClean="0">
                        <a:solidFill>
                          <a:srgbClr val="000000"/>
                        </a:solidFill>
                        <a:latin typeface="Cambria Math"/>
                      </a:rPr>
                      <m:t>=</m:t>
                    </m:r>
                    <m:r>
                      <a:rPr kumimoji="1" lang="en-US" altLang="zh-CN" i="1" dirty="0" err="1" smtClean="0">
                        <a:solidFill>
                          <a:srgbClr val="000000"/>
                        </a:solidFill>
                        <a:latin typeface="Cambria Math"/>
                      </a:rPr>
                      <m:t>𝑆𝑢𝑏𝐵𝑦𝑡𝑒𝑠</m:t>
                    </m:r>
                    <m:r>
                      <a:rPr kumimoji="1" lang="en-US" altLang="zh-CN" i="1" dirty="0" smtClean="0">
                        <a:solidFill>
                          <a:srgbClr val="000000"/>
                        </a:solidFill>
                        <a:latin typeface="Cambria Math"/>
                      </a:rPr>
                      <m:t>(</m:t>
                    </m:r>
                    <m:r>
                      <a:rPr kumimoji="1" lang="en-US" altLang="zh-CN" i="1" dirty="0" smtClean="0">
                        <a:solidFill>
                          <a:srgbClr val="000000"/>
                        </a:solidFill>
                        <a:latin typeface="Cambria Math"/>
                      </a:rPr>
                      <m:t>𝐴</m:t>
                    </m:r>
                    <m:r>
                      <a:rPr kumimoji="1" lang="en-US" altLang="zh-CN" i="1" dirty="0" smtClean="0">
                        <a:solidFill>
                          <a:srgbClr val="000000"/>
                        </a:solidFill>
                        <a:latin typeface="Cambria Math"/>
                      </a:rPr>
                      <m:t>) = ?</m:t>
                    </m:r>
                  </m:oMath>
                </a14:m>
                <a:endParaRPr kumimoji="1" lang="en-US" altLang="zh-CN" dirty="0" smtClean="0">
                  <a:solidFill>
                    <a:srgbClr val="000000"/>
                  </a:solidFill>
                  <a:latin typeface="Tahoma" pitchFamily="34" charset="0"/>
                </a:endParaRPr>
              </a:p>
              <a:p>
                <a:pPr marL="914400" lvl="1" indent="-457200">
                  <a:lnSpc>
                    <a:spcPct val="115000"/>
                  </a:lnSpc>
                  <a:spcBef>
                    <a:spcPct val="0"/>
                  </a:spcBef>
                  <a:buFont typeface="+mj-lt"/>
                  <a:buAutoNum type="arabicPeriod"/>
                </a:pPr>
                <a:r>
                  <a:rPr kumimoji="1" lang="zh-CN" altLang="en-US" dirty="0" smtClean="0">
                    <a:solidFill>
                      <a:srgbClr val="000000"/>
                    </a:solidFill>
                    <a:latin typeface="Tahoma" pitchFamily="34" charset="0"/>
                  </a:rPr>
                  <a:t>利用</a:t>
                </a:r>
                <a:r>
                  <a:rPr kumimoji="1" lang="zh-CN" altLang="en-US" dirty="0" smtClean="0">
                    <a:solidFill>
                      <a:srgbClr val="FF0000"/>
                    </a:solidFill>
                    <a:latin typeface="Tahoma" pitchFamily="34" charset="0"/>
                  </a:rPr>
                  <a:t>扩展的欧几里得算法</a:t>
                </a:r>
                <a:r>
                  <a:rPr kumimoji="1" lang="zh-CN" altLang="en-US" dirty="0" smtClean="0">
                    <a:solidFill>
                      <a:srgbClr val="000000"/>
                    </a:solidFill>
                    <a:latin typeface="Tahoma" pitchFamily="34" charset="0"/>
                  </a:rPr>
                  <a:t>将字节</a:t>
                </a:r>
                <a14:m>
                  <m:oMath xmlns:m="http://schemas.openxmlformats.org/officeDocument/2006/math">
                    <m:r>
                      <a:rPr kumimoji="1" lang="en-US" altLang="zh-CN" i="1" dirty="0" smtClean="0">
                        <a:solidFill>
                          <a:srgbClr val="000000"/>
                        </a:solidFill>
                        <a:latin typeface="Cambria Math"/>
                      </a:rPr>
                      <m:t>𝐴</m:t>
                    </m:r>
                  </m:oMath>
                </a14:m>
                <a:r>
                  <a:rPr kumimoji="1" lang="zh-CN" altLang="en-US" dirty="0" smtClean="0">
                    <a:solidFill>
                      <a:srgbClr val="000000"/>
                    </a:solidFill>
                    <a:latin typeface="Tahoma" pitchFamily="34" charset="0"/>
                  </a:rPr>
                  <a:t>变换为有限域</a:t>
                </a:r>
                <a14:m>
                  <m:oMath xmlns:m="http://schemas.openxmlformats.org/officeDocument/2006/math">
                    <m:r>
                      <a:rPr kumimoji="1" lang="en-US" altLang="zh-CN" i="1" dirty="0" smtClean="0">
                        <a:solidFill>
                          <a:srgbClr val="000000"/>
                        </a:solidFill>
                        <a:latin typeface="Cambria Math"/>
                      </a:rPr>
                      <m:t>𝐺𝐹</m:t>
                    </m:r>
                    <m:r>
                      <a:rPr kumimoji="1" lang="en-US" altLang="zh-CN" i="1" dirty="0" smtClean="0">
                        <a:solidFill>
                          <a:srgbClr val="000000"/>
                        </a:solidFill>
                        <a:latin typeface="Cambria Math"/>
                      </a:rPr>
                      <m:t>(2)</m:t>
                    </m:r>
                  </m:oMath>
                </a14:m>
                <a:r>
                  <a:rPr kumimoji="1" lang="zh-CN" altLang="en-US" dirty="0" smtClean="0">
                    <a:solidFill>
                      <a:srgbClr val="000000"/>
                    </a:solidFill>
                    <a:latin typeface="Tahoma" pitchFamily="34" charset="0"/>
                  </a:rPr>
                  <a:t>中的</a:t>
                </a:r>
                <a:r>
                  <a:rPr kumimoji="1" lang="zh-CN" altLang="en-US" dirty="0" smtClean="0">
                    <a:solidFill>
                      <a:srgbClr val="FF00FF"/>
                    </a:solidFill>
                    <a:latin typeface="Tahoma" pitchFamily="34" charset="0"/>
                  </a:rPr>
                  <a:t>乘法逆元素</a:t>
                </a:r>
                <a14:m>
                  <m:oMath xmlns:m="http://schemas.openxmlformats.org/officeDocument/2006/math">
                    <m:r>
                      <a:rPr kumimoji="1" lang="en-US" altLang="zh-CN" i="1" dirty="0" smtClean="0">
                        <a:solidFill>
                          <a:srgbClr val="000000"/>
                        </a:solidFill>
                        <a:latin typeface="Cambria Math"/>
                      </a:rPr>
                      <m:t>𝑇</m:t>
                    </m:r>
                  </m:oMath>
                </a14:m>
                <a:r>
                  <a:rPr kumimoji="1" lang="zh-CN" altLang="en-US" dirty="0" smtClean="0">
                    <a:solidFill>
                      <a:srgbClr val="000000"/>
                    </a:solidFill>
                    <a:latin typeface="Tahoma" pitchFamily="34" charset="0"/>
                  </a:rPr>
                  <a:t>（</a:t>
                </a:r>
                <a:r>
                  <a:rPr kumimoji="1" lang="en-US" altLang="zh-CN" dirty="0" smtClean="0">
                    <a:solidFill>
                      <a:srgbClr val="000000"/>
                    </a:solidFill>
                    <a:latin typeface="Tahoma" pitchFamily="34" charset="0"/>
                  </a:rPr>
                  <a:t>0x00</a:t>
                </a:r>
                <a:r>
                  <a:rPr kumimoji="1" lang="zh-CN" altLang="en-US" dirty="0" smtClean="0">
                    <a:solidFill>
                      <a:srgbClr val="000000"/>
                    </a:solidFill>
                    <a:latin typeface="Tahoma" pitchFamily="34" charset="0"/>
                  </a:rPr>
                  <a:t>映射为自身）</a:t>
                </a:r>
                <a:endParaRPr kumimoji="1" lang="en-US" altLang="zh-CN" dirty="0" smtClean="0">
                  <a:solidFill>
                    <a:srgbClr val="000000"/>
                  </a:solidFill>
                  <a:latin typeface="Tahoma" pitchFamily="34" charset="0"/>
                </a:endParaRPr>
              </a:p>
              <a:p>
                <a:pPr marL="914400" lvl="1" indent="-457200">
                  <a:lnSpc>
                    <a:spcPct val="115000"/>
                  </a:lnSpc>
                  <a:spcBef>
                    <a:spcPct val="0"/>
                  </a:spcBef>
                  <a:buNone/>
                </a:pPr>
                <a:r>
                  <a:rPr kumimoji="1" lang="en-US" altLang="zh-CN" dirty="0" smtClean="0">
                    <a:solidFill>
                      <a:srgbClr val="000000"/>
                    </a:solidFill>
                    <a:latin typeface="Tahoma" pitchFamily="34" charset="0"/>
                  </a:rPr>
                  <a:t>     </a:t>
                </a:r>
                <a14:m>
                  <m:oMath xmlns:m="http://schemas.openxmlformats.org/officeDocument/2006/math">
                    <m:r>
                      <a:rPr kumimoji="1" lang="en-US" altLang="zh-CN" i="1" dirty="0" smtClean="0">
                        <a:solidFill>
                          <a:srgbClr val="000000"/>
                        </a:solidFill>
                        <a:latin typeface="Cambria Math"/>
                      </a:rPr>
                      <m:t>𝑇</m:t>
                    </m:r>
                    <m:r>
                      <a:rPr kumimoji="1" lang="en-US" altLang="zh-CN" i="1" dirty="0" smtClean="0">
                        <a:solidFill>
                          <a:srgbClr val="000000"/>
                        </a:solidFill>
                        <a:latin typeface="Cambria Math"/>
                      </a:rPr>
                      <m:t>= </m:t>
                    </m:r>
                    <m:sSup>
                      <m:sSupPr>
                        <m:ctrlPr>
                          <a:rPr kumimoji="1" lang="en-US" altLang="zh-CN" i="1" dirty="0" smtClean="0">
                            <a:solidFill>
                              <a:srgbClr val="000000"/>
                            </a:solidFill>
                            <a:latin typeface="Cambria Math" panose="02040503050406030204" pitchFamily="18" charset="0"/>
                          </a:rPr>
                        </m:ctrlPr>
                      </m:sSupPr>
                      <m:e>
                        <m:r>
                          <a:rPr kumimoji="1" lang="en-US" altLang="zh-CN" b="0" i="1" dirty="0" smtClean="0">
                            <a:solidFill>
                              <a:srgbClr val="000000"/>
                            </a:solidFill>
                            <a:latin typeface="Cambria Math"/>
                          </a:rPr>
                          <m:t>𝐴</m:t>
                        </m:r>
                      </m:e>
                      <m:sup>
                        <m:r>
                          <a:rPr kumimoji="1" lang="en-US" altLang="zh-CN" b="0" i="1" dirty="0" smtClean="0">
                            <a:solidFill>
                              <a:srgbClr val="000000"/>
                            </a:solidFill>
                            <a:latin typeface="Cambria Math"/>
                          </a:rPr>
                          <m:t>−1</m:t>
                        </m:r>
                      </m:sup>
                    </m:sSup>
                    <m:r>
                      <a:rPr kumimoji="1" lang="en-US" altLang="zh-CN" i="1" dirty="0" smtClean="0">
                        <a:solidFill>
                          <a:srgbClr val="000000"/>
                        </a:solidFill>
                        <a:latin typeface="Cambria Math"/>
                      </a:rPr>
                      <m:t>𝑚𝑜𝑑</m:t>
                    </m:r>
                    <m:r>
                      <a:rPr kumimoji="1" lang="en-US" altLang="zh-CN" i="1" dirty="0" smtClean="0">
                        <a:solidFill>
                          <a:srgbClr val="000000"/>
                        </a:solidFill>
                        <a:latin typeface="Cambria Math"/>
                      </a:rPr>
                      <m:t> </m:t>
                    </m:r>
                    <m:r>
                      <a:rPr kumimoji="1" lang="en-US" altLang="zh-CN" i="1" dirty="0" smtClean="0">
                        <a:solidFill>
                          <a:srgbClr val="000000"/>
                        </a:solidFill>
                        <a:latin typeface="Cambria Math"/>
                      </a:rPr>
                      <m:t>𝑚</m:t>
                    </m:r>
                    <m:r>
                      <a:rPr kumimoji="1" lang="en-US" altLang="zh-CN" i="1" dirty="0" smtClean="0">
                        <a:solidFill>
                          <a:srgbClr val="000000"/>
                        </a:solidFill>
                        <a:latin typeface="Cambria Math"/>
                      </a:rPr>
                      <m:t>(</m:t>
                    </m:r>
                    <m:r>
                      <a:rPr kumimoji="1" lang="en-US" altLang="zh-CN" i="1" dirty="0" smtClean="0">
                        <a:solidFill>
                          <a:srgbClr val="000000"/>
                        </a:solidFill>
                        <a:latin typeface="Cambria Math"/>
                      </a:rPr>
                      <m:t>𝑥</m:t>
                    </m:r>
                    <m:r>
                      <a:rPr kumimoji="1" lang="en-US" altLang="zh-CN" i="1" dirty="0" smtClean="0">
                        <a:solidFill>
                          <a:srgbClr val="000000"/>
                        </a:solidFill>
                        <a:latin typeface="Cambria Math"/>
                      </a:rPr>
                      <m:t>) </m:t>
                    </m:r>
                    <m:r>
                      <a:rPr kumimoji="1" lang="en-US" altLang="zh-CN" i="1" dirty="0" smtClean="0">
                        <a:solidFill>
                          <a:srgbClr val="000000"/>
                        </a:solidFill>
                        <a:latin typeface="Cambria Math"/>
                      </a:rPr>
                      <m:t>；</m:t>
                    </m:r>
                    <m:r>
                      <a:rPr kumimoji="1" lang="en-US" altLang="zh-CN" i="1" dirty="0" smtClean="0">
                        <a:solidFill>
                          <a:srgbClr val="000000"/>
                        </a:solidFill>
                        <a:latin typeface="Cambria Math"/>
                      </a:rPr>
                      <m:t>     </m:t>
                    </m:r>
                    <m:r>
                      <a:rPr kumimoji="1" lang="en-US" altLang="zh-CN" i="1" dirty="0" smtClean="0">
                        <a:solidFill>
                          <a:srgbClr val="000000"/>
                        </a:solidFill>
                        <a:latin typeface="Cambria Math"/>
                      </a:rPr>
                      <m:t>𝑚</m:t>
                    </m:r>
                    <m:r>
                      <a:rPr kumimoji="1" lang="en-US" altLang="zh-CN" i="1" dirty="0" smtClean="0">
                        <a:solidFill>
                          <a:srgbClr val="000000"/>
                        </a:solidFill>
                        <a:latin typeface="Cambria Math"/>
                      </a:rPr>
                      <m:t>(</m:t>
                    </m:r>
                    <m:r>
                      <a:rPr kumimoji="1" lang="en-US" altLang="zh-CN" i="1" dirty="0" smtClean="0">
                        <a:solidFill>
                          <a:srgbClr val="000000"/>
                        </a:solidFill>
                        <a:latin typeface="Cambria Math"/>
                      </a:rPr>
                      <m:t>𝑥</m:t>
                    </m:r>
                    <m:r>
                      <a:rPr kumimoji="1" lang="en-US" altLang="zh-CN" i="1" dirty="0" smtClean="0">
                        <a:solidFill>
                          <a:srgbClr val="000000"/>
                        </a:solidFill>
                        <a:latin typeface="Cambria Math"/>
                      </a:rPr>
                      <m:t>) = </m:t>
                    </m:r>
                    <m:r>
                      <a:rPr kumimoji="1" lang="en-US" altLang="zh-CN" i="1" dirty="0" smtClean="0">
                        <a:solidFill>
                          <a:srgbClr val="000000"/>
                        </a:solidFill>
                        <a:latin typeface="Cambria Math"/>
                      </a:rPr>
                      <m:t>𝑥</m:t>
                    </m:r>
                    <m:r>
                      <a:rPr kumimoji="1" lang="en-US" altLang="zh-CN" i="1" baseline="30000" dirty="0" smtClean="0">
                        <a:solidFill>
                          <a:srgbClr val="000000"/>
                        </a:solidFill>
                        <a:latin typeface="Cambria Math"/>
                      </a:rPr>
                      <m:t>8</m:t>
                    </m:r>
                    <m:r>
                      <a:rPr kumimoji="1" lang="en-US" altLang="zh-CN" i="1" dirty="0" smtClean="0">
                        <a:solidFill>
                          <a:srgbClr val="000000"/>
                        </a:solidFill>
                        <a:latin typeface="Cambria Math"/>
                      </a:rPr>
                      <m:t>+</m:t>
                    </m:r>
                    <m:r>
                      <a:rPr kumimoji="1" lang="en-US" altLang="zh-CN" i="1" dirty="0" smtClean="0">
                        <a:solidFill>
                          <a:srgbClr val="000000"/>
                        </a:solidFill>
                        <a:latin typeface="Cambria Math"/>
                      </a:rPr>
                      <m:t>𝑥</m:t>
                    </m:r>
                    <m:r>
                      <a:rPr kumimoji="1" lang="en-US" altLang="zh-CN" i="1" baseline="30000" dirty="0" smtClean="0">
                        <a:solidFill>
                          <a:srgbClr val="000000"/>
                        </a:solidFill>
                        <a:latin typeface="Cambria Math"/>
                      </a:rPr>
                      <m:t>4</m:t>
                    </m:r>
                    <m:r>
                      <a:rPr kumimoji="1" lang="en-US" altLang="zh-CN" i="1" dirty="0" smtClean="0">
                        <a:solidFill>
                          <a:srgbClr val="000000"/>
                        </a:solidFill>
                        <a:latin typeface="Cambria Math"/>
                      </a:rPr>
                      <m:t>+</m:t>
                    </m:r>
                    <m:r>
                      <a:rPr kumimoji="1" lang="en-US" altLang="zh-CN" i="1" dirty="0" smtClean="0">
                        <a:solidFill>
                          <a:srgbClr val="000000"/>
                        </a:solidFill>
                        <a:latin typeface="Cambria Math"/>
                      </a:rPr>
                      <m:t>𝑥</m:t>
                    </m:r>
                    <m:r>
                      <a:rPr kumimoji="1" lang="en-US" altLang="zh-CN" i="1" baseline="30000" dirty="0" smtClean="0">
                        <a:solidFill>
                          <a:srgbClr val="000000"/>
                        </a:solidFill>
                        <a:latin typeface="Cambria Math"/>
                      </a:rPr>
                      <m:t>3</m:t>
                    </m:r>
                    <m:r>
                      <a:rPr kumimoji="1" lang="en-US" altLang="zh-CN" i="1" dirty="0" smtClean="0">
                        <a:solidFill>
                          <a:srgbClr val="000000"/>
                        </a:solidFill>
                        <a:latin typeface="Cambria Math"/>
                      </a:rPr>
                      <m:t>+</m:t>
                    </m:r>
                    <m:r>
                      <a:rPr kumimoji="1" lang="en-US" altLang="zh-CN" i="1" dirty="0" smtClean="0">
                        <a:solidFill>
                          <a:srgbClr val="000000"/>
                        </a:solidFill>
                        <a:latin typeface="Cambria Math"/>
                      </a:rPr>
                      <m:t>𝑥</m:t>
                    </m:r>
                    <m:r>
                      <a:rPr kumimoji="1" lang="en-US" altLang="zh-CN" i="1" dirty="0" smtClean="0">
                        <a:solidFill>
                          <a:srgbClr val="000000"/>
                        </a:solidFill>
                        <a:latin typeface="Cambria Math"/>
                      </a:rPr>
                      <m:t>+1</m:t>
                    </m:r>
                  </m:oMath>
                </a14:m>
                <a:endParaRPr kumimoji="1" lang="en-US" altLang="zh-CN" dirty="0" smtClean="0">
                  <a:solidFill>
                    <a:srgbClr val="000000"/>
                  </a:solidFill>
                  <a:latin typeface="Tahoma" pitchFamily="34" charset="0"/>
                </a:endParaRPr>
              </a:p>
              <a:p>
                <a:pPr marL="914400" lvl="1" indent="-457200">
                  <a:lnSpc>
                    <a:spcPct val="115000"/>
                  </a:lnSpc>
                  <a:spcBef>
                    <a:spcPct val="0"/>
                  </a:spcBef>
                  <a:buFont typeface="+mj-lt"/>
                  <a:buAutoNum type="arabicPeriod" startAt="2"/>
                </a:pPr>
                <a:r>
                  <a:rPr kumimoji="1" lang="zh-CN" altLang="en-US" dirty="0" smtClean="0">
                    <a:solidFill>
                      <a:srgbClr val="000000"/>
                    </a:solidFill>
                    <a:latin typeface="Tahoma" pitchFamily="34" charset="0"/>
                  </a:rPr>
                  <a:t>对</a:t>
                </a:r>
                <a14:m>
                  <m:oMath xmlns:m="http://schemas.openxmlformats.org/officeDocument/2006/math">
                    <m:r>
                      <a:rPr kumimoji="1" lang="en-US" altLang="zh-CN" i="1" dirty="0" smtClean="0">
                        <a:solidFill>
                          <a:srgbClr val="000000"/>
                        </a:solidFill>
                        <a:latin typeface="Cambria Math"/>
                      </a:rPr>
                      <m:t>𝑇</m:t>
                    </m:r>
                  </m:oMath>
                </a14:m>
                <a:r>
                  <a:rPr kumimoji="1" lang="zh-CN" altLang="en-US" dirty="0" smtClean="0">
                    <a:solidFill>
                      <a:srgbClr val="000000"/>
                    </a:solidFill>
                    <a:latin typeface="Tahoma" pitchFamily="34" charset="0"/>
                  </a:rPr>
                  <a:t>作</a:t>
                </a:r>
                <a14:m>
                  <m:oMath xmlns:m="http://schemas.openxmlformats.org/officeDocument/2006/math">
                    <m:r>
                      <a:rPr kumimoji="1" lang="en-US" altLang="zh-CN" i="1" dirty="0" smtClean="0">
                        <a:solidFill>
                          <a:srgbClr val="000000"/>
                        </a:solidFill>
                        <a:latin typeface="Cambria Math"/>
                      </a:rPr>
                      <m:t>𝐺𝐹</m:t>
                    </m:r>
                    <m:r>
                      <a:rPr kumimoji="1" lang="en-US" altLang="zh-CN" i="1" dirty="0" smtClean="0">
                        <a:solidFill>
                          <a:srgbClr val="000000"/>
                        </a:solidFill>
                        <a:latin typeface="Cambria Math"/>
                      </a:rPr>
                      <m:t>(2)</m:t>
                    </m:r>
                  </m:oMath>
                </a14:m>
                <a:r>
                  <a:rPr kumimoji="1" lang="zh-CN" altLang="en-US" dirty="0" smtClean="0">
                    <a:solidFill>
                      <a:srgbClr val="000000"/>
                    </a:solidFill>
                    <a:latin typeface="Tahoma" pitchFamily="34" charset="0"/>
                  </a:rPr>
                  <a:t>上的</a:t>
                </a:r>
                <a:r>
                  <a:rPr kumimoji="1" lang="zh-CN" altLang="en-US" dirty="0" smtClean="0">
                    <a:solidFill>
                      <a:srgbClr val="FF00FF"/>
                    </a:solidFill>
                    <a:latin typeface="Tahoma" pitchFamily="34" charset="0"/>
                  </a:rPr>
                  <a:t>仿射变换</a:t>
                </a:r>
                <a:r>
                  <a:rPr kumimoji="1" lang="zh-CN" altLang="en-US" dirty="0" smtClean="0">
                    <a:solidFill>
                      <a:srgbClr val="000000"/>
                    </a:solidFill>
                    <a:latin typeface="Tahoma" pitchFamily="34" charset="0"/>
                  </a:rPr>
                  <a:t>： </a:t>
                </a:r>
                <a14:m>
                  <m:oMath xmlns:m="http://schemas.openxmlformats.org/officeDocument/2006/math">
                    <m:r>
                      <a:rPr kumimoji="1" lang="en-US" altLang="zh-CN" i="1" dirty="0" smtClean="0">
                        <a:solidFill>
                          <a:srgbClr val="000000"/>
                        </a:solidFill>
                        <a:latin typeface="Cambria Math"/>
                      </a:rPr>
                      <m:t>𝑌</m:t>
                    </m:r>
                    <m:r>
                      <a:rPr kumimoji="1" lang="en-US" altLang="zh-CN" i="1" dirty="0" smtClean="0">
                        <a:solidFill>
                          <a:srgbClr val="000000"/>
                        </a:solidFill>
                        <a:latin typeface="Cambria Math"/>
                      </a:rPr>
                      <m:t> = </m:t>
                    </m:r>
                    <m:r>
                      <a:rPr kumimoji="1" lang="en-US" altLang="zh-CN" i="1" dirty="0" smtClean="0">
                        <a:solidFill>
                          <a:srgbClr val="000000"/>
                        </a:solidFill>
                        <a:latin typeface="Cambria Math"/>
                      </a:rPr>
                      <m:t>𝑀</m:t>
                    </m:r>
                    <m:r>
                      <a:rPr kumimoji="1" lang="en-US" altLang="zh-CN" i="1" dirty="0" smtClean="0">
                        <a:solidFill>
                          <a:srgbClr val="000000"/>
                        </a:solidFill>
                        <a:latin typeface="Cambria Math"/>
                      </a:rPr>
                      <m:t> · </m:t>
                    </m:r>
                    <m:r>
                      <a:rPr kumimoji="1" lang="en-US" altLang="zh-CN" i="1" dirty="0" smtClean="0">
                        <a:solidFill>
                          <a:srgbClr val="000000"/>
                        </a:solidFill>
                        <a:latin typeface="Cambria Math"/>
                      </a:rPr>
                      <m:t>𝑇</m:t>
                    </m:r>
                    <m:r>
                      <a:rPr kumimoji="1" lang="en-US" altLang="zh-CN" i="1" dirty="0" smtClean="0">
                        <a:solidFill>
                          <a:srgbClr val="000000"/>
                        </a:solidFill>
                        <a:latin typeface="Cambria Math"/>
                      </a:rPr>
                      <m:t> </m:t>
                    </m:r>
                    <m:r>
                      <a:rPr kumimoji="1" lang="en-US" altLang="zh-CN" sz="3200" i="1" dirty="0" smtClean="0">
                        <a:latin typeface="Cambria Math"/>
                      </a:rPr>
                      <m:t>⊕</m:t>
                    </m:r>
                    <m:r>
                      <a:rPr kumimoji="1" lang="en-US" altLang="zh-CN" i="1" dirty="0" smtClean="0">
                        <a:solidFill>
                          <a:srgbClr val="000000"/>
                        </a:solidFill>
                        <a:latin typeface="Cambria Math"/>
                      </a:rPr>
                      <m:t> </m:t>
                    </m:r>
                    <m:r>
                      <a:rPr kumimoji="1" lang="en-US" altLang="zh-CN" i="1" dirty="0" smtClean="0">
                        <a:solidFill>
                          <a:srgbClr val="000000"/>
                        </a:solidFill>
                        <a:latin typeface="Cambria Math"/>
                      </a:rPr>
                      <m:t>𝐵</m:t>
                    </m:r>
                  </m:oMath>
                </a14:m>
                <a:endParaRPr kumimoji="1" lang="en-US" altLang="zh-CN" dirty="0" smtClean="0">
                  <a:solidFill>
                    <a:srgbClr val="000000"/>
                  </a:solidFill>
                  <a:latin typeface="Tahoma" pitchFamily="34" charset="0"/>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cstate="print"/>
                <a:stretch>
                  <a:fillRect l="-1259" t="-1626" r="-29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dirty="0"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143</a:t>
            </a:fld>
            <a:endParaRPr lang="en-US" altLang="zh-CN" dirty="0"/>
          </a:p>
        </p:txBody>
      </p:sp>
    </p:spTree>
    <p:extLst>
      <p:ext uri="{BB962C8B-B14F-4D97-AF65-F5344CB8AC3E}">
        <p14:creationId xmlns:p14="http://schemas.microsoft.com/office/powerpoint/2010/main" val="1822687719"/>
      </p:ext>
    </p:extLst>
  </p:cSld>
  <p:clrMapOvr>
    <a:masterClrMapping/>
  </p:clrMapOvr>
  <p:transition>
    <p:wedge/>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求逆元举例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求</a:t>
                </a:r>
                <a:r>
                  <a:rPr lang="en-US" altLang="zh-CN" dirty="0" smtClean="0"/>
                  <a:t>0x4E</a:t>
                </a:r>
                <a:r>
                  <a:rPr lang="zh-CN" altLang="en-US" dirty="0" smtClean="0"/>
                  <a:t>的逆元</a:t>
                </a:r>
                <a:endParaRPr lang="en-US" altLang="zh-CN" dirty="0" smtClean="0"/>
              </a:p>
              <a:p>
                <a:r>
                  <a:rPr lang="en-US" altLang="zh-CN" dirty="0" smtClean="0"/>
                  <a:t>0x4E</a:t>
                </a:r>
                <a:r>
                  <a:rPr lang="zh-CN" altLang="en-US" dirty="0" smtClean="0"/>
                  <a:t>对应于多项式</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6</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3</m:t>
                        </m:r>
                      </m:sup>
                    </m:sSup>
                  </m:oMath>
                </a14:m>
                <a:r>
                  <a:rPr lang="en-US" altLang="zh-CN" dirty="0" smtClean="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2</m:t>
                        </m:r>
                      </m:sup>
                    </m:sSup>
                  </m:oMath>
                </a14:m>
                <a:r>
                  <a:rPr lang="en-US" altLang="zh-CN" dirty="0" smtClean="0"/>
                  <a:t>+</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smtClean="0"/>
                  <a:t>由扩展欧几里得算法得到：</a:t>
                </a:r>
                <a:endParaRPr lang="en-US" altLang="zh-CN" dirty="0" smtClean="0"/>
              </a:p>
              <a:p>
                <a:pPr marL="0" indent="0">
                  <a:buNone/>
                </a:pP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m:t>
                        </m:r>
                        <m:r>
                          <a:rPr lang="en-US" altLang="zh-CN" i="1">
                            <a:latin typeface="Cambria Math" panose="02040503050406030204" pitchFamily="18" charset="0"/>
                          </a:rPr>
                          <m:t>𝑥</m:t>
                        </m:r>
                      </m:e>
                      <m:sup>
                        <m:r>
                          <a:rPr lang="en-US" altLang="zh-CN" i="1">
                            <a:latin typeface="Cambria Math" panose="02040503050406030204" pitchFamily="18" charset="0"/>
                          </a:rPr>
                          <m:t>6</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3</m:t>
                        </m:r>
                      </m:sup>
                    </m:sSup>
                    <m:r>
                      <m:rPr>
                        <m:nor/>
                      </m:rPr>
                      <a:rPr lang="en-US" altLang="zh-CN" dirty="0"/>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m:rPr>
                        <m:nor/>
                      </m:rPr>
                      <a:rPr lang="en-US" altLang="zh-CN" dirty="0"/>
                      <m:t>+</m:t>
                    </m:r>
                    <m:r>
                      <a:rPr lang="en-US" altLang="zh-CN" b="0" i="1" dirty="0"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7</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6</m:t>
                        </m:r>
                      </m:sup>
                    </m:sSup>
                    <m:r>
                      <m:rPr>
                        <m:nor/>
                      </m:rPr>
                      <a:rPr lang="en-US" altLang="zh-CN" dirty="0"/>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+1)</m:t>
                    </m:r>
                  </m:oMath>
                </a14:m>
                <a:r>
                  <a:rPr lang="en-US" altLang="zh-CN" dirty="0" smtClean="0"/>
                  <a:t>+</a:t>
                </a:r>
                <a14:m>
                  <m:oMath xmlns:m="http://schemas.openxmlformats.org/officeDocument/2006/math">
                    <m:r>
                      <a:rPr kumimoji="1" lang="en-US" altLang="zh-CN" b="0" i="0" dirty="0" smtClean="0">
                        <a:solidFill>
                          <a:srgbClr val="000000"/>
                        </a:solidFill>
                        <a:latin typeface="Cambria Math" panose="02040503050406030204" pitchFamily="18" charset="0"/>
                      </a:rPr>
                      <m:t>(</m:t>
                    </m:r>
                    <m:r>
                      <a:rPr kumimoji="1" lang="en-US" altLang="zh-CN" i="1" dirty="0">
                        <a:solidFill>
                          <a:srgbClr val="000000"/>
                        </a:solidFill>
                        <a:latin typeface="Cambria Math"/>
                      </a:rPr>
                      <m:t>𝑥</m:t>
                    </m:r>
                    <m:r>
                      <a:rPr kumimoji="1" lang="en-US" altLang="zh-CN" i="1" baseline="30000" dirty="0">
                        <a:solidFill>
                          <a:srgbClr val="000000"/>
                        </a:solidFill>
                        <a:latin typeface="Cambria Math"/>
                      </a:rPr>
                      <m:t>8</m:t>
                    </m:r>
                    <m:r>
                      <a:rPr kumimoji="1" lang="en-US" altLang="zh-CN" i="1" dirty="0">
                        <a:solidFill>
                          <a:srgbClr val="000000"/>
                        </a:solidFill>
                        <a:latin typeface="Cambria Math"/>
                      </a:rPr>
                      <m:t>+</m:t>
                    </m:r>
                    <m:r>
                      <a:rPr kumimoji="1" lang="en-US" altLang="zh-CN" i="1" dirty="0">
                        <a:solidFill>
                          <a:srgbClr val="000000"/>
                        </a:solidFill>
                        <a:latin typeface="Cambria Math"/>
                      </a:rPr>
                      <m:t>𝑥</m:t>
                    </m:r>
                    <m:r>
                      <a:rPr kumimoji="1" lang="en-US" altLang="zh-CN" i="1" baseline="30000" dirty="0">
                        <a:solidFill>
                          <a:srgbClr val="000000"/>
                        </a:solidFill>
                        <a:latin typeface="Cambria Math"/>
                      </a:rPr>
                      <m:t>4</m:t>
                    </m:r>
                    <m:r>
                      <a:rPr kumimoji="1" lang="en-US" altLang="zh-CN" i="1" dirty="0">
                        <a:solidFill>
                          <a:srgbClr val="000000"/>
                        </a:solidFill>
                        <a:latin typeface="Cambria Math"/>
                      </a:rPr>
                      <m:t>+</m:t>
                    </m:r>
                    <m:r>
                      <a:rPr kumimoji="1" lang="en-US" altLang="zh-CN" i="1" dirty="0">
                        <a:solidFill>
                          <a:srgbClr val="000000"/>
                        </a:solidFill>
                        <a:latin typeface="Cambria Math"/>
                      </a:rPr>
                      <m:t>𝑥</m:t>
                    </m:r>
                    <m:r>
                      <a:rPr kumimoji="1" lang="en-US" altLang="zh-CN" i="1" baseline="30000" dirty="0">
                        <a:solidFill>
                          <a:srgbClr val="000000"/>
                        </a:solidFill>
                        <a:latin typeface="Cambria Math"/>
                      </a:rPr>
                      <m:t>3</m:t>
                    </m:r>
                    <m:r>
                      <a:rPr kumimoji="1" lang="en-US" altLang="zh-CN" i="1" dirty="0">
                        <a:solidFill>
                          <a:srgbClr val="000000"/>
                        </a:solidFill>
                        <a:latin typeface="Cambria Math"/>
                      </a:rPr>
                      <m:t>+</m:t>
                    </m:r>
                    <m:r>
                      <a:rPr kumimoji="1" lang="en-US" altLang="zh-CN" i="1" dirty="0">
                        <a:solidFill>
                          <a:srgbClr val="000000"/>
                        </a:solidFill>
                        <a:latin typeface="Cambria Math"/>
                      </a:rPr>
                      <m:t>𝑥</m:t>
                    </m:r>
                    <m:r>
                      <a:rPr kumimoji="1" lang="en-US" altLang="zh-CN" i="1" dirty="0">
                        <a:solidFill>
                          <a:srgbClr val="000000"/>
                        </a:solidFill>
                        <a:latin typeface="Cambria Math"/>
                      </a:rPr>
                      <m:t>+1)</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5</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4</m:t>
                            </m:r>
                          </m:sup>
                        </m:sSup>
                        <m:r>
                          <m:rPr>
                            <m:nor/>
                          </m:rPr>
                          <a:rPr lang="en-US" altLang="zh-CN" dirty="0"/>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3</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i="1">
                            <a:latin typeface="Cambria Math" panose="02040503050406030204" pitchFamily="18" charset="0"/>
                          </a:rPr>
                          <m:t>+1</m:t>
                        </m:r>
                      </m:e>
                    </m:d>
                    <m:r>
                      <a:rPr lang="en-US" altLang="zh-CN" b="0" i="0" smtClean="0">
                        <a:latin typeface="Cambria Math" panose="02040503050406030204" pitchFamily="18" charset="0"/>
                      </a:rPr>
                      <m:t>=1 </m:t>
                    </m:r>
                    <m:r>
                      <a:rPr lang="en-US" altLang="zh-CN" b="0" i="1" smtClean="0">
                        <a:latin typeface="Cambria Math" panose="02040503050406030204" pitchFamily="18" charset="0"/>
                      </a:rPr>
                      <m:t> </m:t>
                    </m:r>
                  </m:oMath>
                </a14:m>
                <a:endParaRPr lang="en-US" altLang="zh-CN" b="0" dirty="0" smtClean="0"/>
              </a:p>
              <a:p>
                <a:r>
                  <a:rPr lang="zh-CN" altLang="en-US" dirty="0"/>
                  <a:t>所以</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6</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3</m:t>
                        </m:r>
                      </m:sup>
                    </m:sSup>
                  </m:oMath>
                </a14:m>
                <a:r>
                  <a:rPr lang="en-US" altLang="zh-CN" dirty="0"/>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oMath>
                </a14:m>
                <a:r>
                  <a:rPr lang="en-US" altLang="zh-CN" dirty="0"/>
                  <a:t>+</a:t>
                </a:r>
                <a14:m>
                  <m:oMath xmlns:m="http://schemas.openxmlformats.org/officeDocument/2006/math">
                    <m:r>
                      <a:rPr lang="en-US" altLang="zh-CN" b="0" i="1" smtClean="0">
                        <a:latin typeface="Cambria Math" panose="02040503050406030204" pitchFamily="18" charset="0"/>
                      </a:rPr>
                      <m:t>𝑥</m:t>
                    </m:r>
                  </m:oMath>
                </a14:m>
                <a:r>
                  <a:rPr lang="zh-CN" altLang="en-US" b="0" dirty="0" smtClean="0"/>
                  <a:t>的逆元是</a:t>
                </a:r>
                <a:endParaRPr lang="en-US" altLang="zh-CN" b="0" dirty="0" smtClean="0"/>
              </a:p>
              <a:p>
                <a:pPr marL="0" indent="0">
                  <a:buNone/>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7</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6</m:t>
                          </m:r>
                        </m:sup>
                      </m:sSup>
                      <m:r>
                        <m:rPr>
                          <m:nor/>
                        </m:rPr>
                        <a:rPr lang="en-US" altLang="zh-CN" dirty="0"/>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5</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3</m:t>
                          </m:r>
                        </m:sup>
                      </m:sSup>
                      <m:r>
                        <a:rPr lang="en-US" altLang="zh-CN" i="1">
                          <a:latin typeface="Cambria Math" panose="02040503050406030204" pitchFamily="18" charset="0"/>
                        </a:rPr>
                        <m:t>+1</m:t>
                      </m:r>
                    </m:oMath>
                  </m:oMathPara>
                </a14:m>
                <a:endParaRPr lang="en-US" altLang="zh-CN" b="0" dirty="0" smtClean="0"/>
              </a:p>
              <a:p>
                <a:r>
                  <a:rPr lang="zh-CN" altLang="en-US" dirty="0" smtClean="0"/>
                  <a:t>即</a:t>
                </a:r>
                <a:r>
                  <a:rPr lang="en-US" altLang="zh-CN" dirty="0" smtClean="0"/>
                  <a:t>0xE9</a:t>
                </a:r>
                <a:endParaRPr lang="en-US" altLang="zh-CN" b="0" dirty="0" smtClean="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cstate="print"/>
                <a:stretch>
                  <a:fillRect l="-1259" t="-1491" r="-66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F8F767E2-4B0C-4D6B-BC16-744F3E0FAA8C}"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144</a:t>
            </a:fld>
            <a:endParaRPr lang="en-US" altLang="zh-CN" dirty="0"/>
          </a:p>
        </p:txBody>
      </p:sp>
    </p:spTree>
    <p:extLst>
      <p:ext uri="{BB962C8B-B14F-4D97-AF65-F5344CB8AC3E}">
        <p14:creationId xmlns:p14="http://schemas.microsoft.com/office/powerpoint/2010/main" val="1777689652"/>
      </p:ext>
    </p:extLst>
  </p:cSld>
  <p:clrMapOvr>
    <a:masterClrMapping/>
  </p:clrMapOvr>
  <p:transition>
    <p:wedge/>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a:xfrm>
                <a:off x="-32544" y="1741528"/>
                <a:ext cx="9313862" cy="563563"/>
              </a:xfrm>
            </p:spPr>
            <p:txBody>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𝒕</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𝒕</m:t>
                          </m:r>
                        </m:e>
                        <m:sub>
                          <m:d>
                            <m:dPr>
                              <m:ctrlPr>
                                <a:rPr lang="en-US" altLang="zh-CN" sz="2400" b="1" i="1" smtClean="0">
                                  <a:latin typeface="Cambria Math" panose="02040503050406030204" pitchFamily="18" charset="0"/>
                                </a:rPr>
                              </m:ctrlPr>
                            </m:dPr>
                            <m:e>
                              <m:r>
                                <a:rPr lang="en-US" altLang="zh-CN" sz="2400" i="1">
                                  <a:latin typeface="Cambria Math" panose="02040503050406030204" pitchFamily="18" charset="0"/>
                                </a:rPr>
                                <m:t>𝒊</m:t>
                              </m:r>
                              <m:r>
                                <a:rPr lang="en-US" altLang="zh-CN" sz="2400" i="1" smtClean="0">
                                  <a:latin typeface="Cambria Math" panose="02040503050406030204" pitchFamily="18" charset="0"/>
                                </a:rPr>
                                <m:t>+</m:t>
                              </m:r>
                              <m:r>
                                <a:rPr lang="en-US" altLang="zh-CN" sz="2400" b="1" i="1" smtClean="0">
                                  <a:latin typeface="Cambria Math" panose="02040503050406030204" pitchFamily="18" charset="0"/>
                                </a:rPr>
                                <m:t>𝟒</m:t>
                              </m:r>
                            </m:e>
                          </m:d>
                          <m:r>
                            <a:rPr lang="en-US" altLang="zh-CN" sz="2400" b="1" i="1" smtClean="0">
                              <a:latin typeface="Cambria Math" panose="02040503050406030204" pitchFamily="18" charset="0"/>
                            </a:rPr>
                            <m:t>𝒎𝒐𝒅</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𝟖</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𝒕</m:t>
                          </m:r>
                        </m:e>
                        <m: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𝒊</m:t>
                              </m:r>
                              <m:r>
                                <a:rPr lang="en-US" altLang="zh-CN" sz="2400" i="1">
                                  <a:latin typeface="Cambria Math" panose="02040503050406030204" pitchFamily="18" charset="0"/>
                                </a:rPr>
                                <m:t>+</m:t>
                              </m:r>
                              <m:r>
                                <a:rPr lang="en-US" altLang="zh-CN" sz="2400" b="1" i="1" smtClean="0">
                                  <a:latin typeface="Cambria Math" panose="02040503050406030204" pitchFamily="18" charset="0"/>
                                </a:rPr>
                                <m:t>𝟓</m:t>
                              </m:r>
                            </m:e>
                          </m:d>
                          <m:r>
                            <a:rPr lang="en-US" altLang="zh-CN" sz="2400" i="1">
                              <a:latin typeface="Cambria Math" panose="02040503050406030204" pitchFamily="18" charset="0"/>
                            </a:rPr>
                            <m:t>𝒎𝒐𝒅</m:t>
                          </m:r>
                          <m:r>
                            <a:rPr lang="en-US" altLang="zh-CN" sz="2400" i="1">
                              <a:latin typeface="Cambria Math" panose="02040503050406030204" pitchFamily="18" charset="0"/>
                            </a:rPr>
                            <m:t> </m:t>
                          </m:r>
                          <m:r>
                            <a:rPr lang="en-US" altLang="zh-CN" sz="2400" i="1">
                              <a:latin typeface="Cambria Math" panose="02040503050406030204" pitchFamily="18" charset="0"/>
                            </a:rPr>
                            <m:t>𝟖</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𝒕</m:t>
                          </m:r>
                        </m:e>
                        <m: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𝒊</m:t>
                              </m:r>
                              <m:r>
                                <a:rPr lang="en-US" altLang="zh-CN" sz="2400" i="1">
                                  <a:latin typeface="Cambria Math" panose="02040503050406030204" pitchFamily="18" charset="0"/>
                                </a:rPr>
                                <m:t>+</m:t>
                              </m:r>
                              <m:r>
                                <a:rPr lang="en-US" altLang="zh-CN" sz="2400" b="1" i="1" smtClean="0">
                                  <a:latin typeface="Cambria Math" panose="02040503050406030204" pitchFamily="18" charset="0"/>
                                </a:rPr>
                                <m:t>𝟔</m:t>
                              </m:r>
                            </m:e>
                          </m:d>
                          <m:r>
                            <a:rPr lang="en-US" altLang="zh-CN" sz="2400" i="1">
                              <a:latin typeface="Cambria Math" panose="02040503050406030204" pitchFamily="18" charset="0"/>
                            </a:rPr>
                            <m:t>𝒎𝒐𝒅</m:t>
                          </m:r>
                          <m:r>
                            <a:rPr lang="en-US" altLang="zh-CN" sz="2400" i="1">
                              <a:latin typeface="Cambria Math" panose="02040503050406030204" pitchFamily="18" charset="0"/>
                            </a:rPr>
                            <m:t> </m:t>
                          </m:r>
                          <m:r>
                            <a:rPr lang="en-US" altLang="zh-CN" sz="2400" i="1">
                              <a:latin typeface="Cambria Math" panose="02040503050406030204" pitchFamily="18" charset="0"/>
                            </a:rPr>
                            <m:t>𝟖</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𝒕</m:t>
                          </m:r>
                        </m:e>
                        <m: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𝒊</m:t>
                              </m:r>
                              <m:r>
                                <a:rPr lang="en-US" altLang="zh-CN" sz="2400" i="1">
                                  <a:latin typeface="Cambria Math" panose="02040503050406030204" pitchFamily="18" charset="0"/>
                                </a:rPr>
                                <m:t>+</m:t>
                              </m:r>
                              <m:r>
                                <a:rPr lang="en-US" altLang="zh-CN" sz="2400" b="1" i="1" smtClean="0">
                                  <a:latin typeface="Cambria Math" panose="02040503050406030204" pitchFamily="18" charset="0"/>
                                </a:rPr>
                                <m:t>𝟕</m:t>
                              </m:r>
                            </m:e>
                          </m:d>
                          <m:r>
                            <a:rPr lang="en-US" altLang="zh-CN" sz="2400" i="1">
                              <a:latin typeface="Cambria Math" panose="02040503050406030204" pitchFamily="18" charset="0"/>
                            </a:rPr>
                            <m:t>𝒎𝒐𝒅</m:t>
                          </m:r>
                          <m:r>
                            <a:rPr lang="en-US" altLang="zh-CN" sz="2400" i="1">
                              <a:latin typeface="Cambria Math" panose="02040503050406030204" pitchFamily="18" charset="0"/>
                            </a:rPr>
                            <m:t> </m:t>
                          </m:r>
                          <m:r>
                            <a:rPr lang="en-US" altLang="zh-CN" sz="2400" i="1">
                              <a:latin typeface="Cambria Math" panose="02040503050406030204" pitchFamily="18" charset="0"/>
                            </a:rPr>
                            <m:t>𝟖</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𝑩</m:t>
                          </m:r>
                        </m:e>
                        <m:sub>
                          <m:r>
                            <a:rPr lang="en-US" altLang="zh-CN" sz="2400" i="1">
                              <a:latin typeface="Cambria Math" panose="02040503050406030204" pitchFamily="18" charset="0"/>
                            </a:rPr>
                            <m:t>𝒊</m:t>
                          </m:r>
                        </m:sub>
                      </m:sSub>
                    </m:oMath>
                  </m:oMathPara>
                </a14:m>
                <a:endParaRPr lang="zh-CN" altLang="en-US" sz="2400"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xfrm>
                <a:off x="-32544" y="1741528"/>
                <a:ext cx="9313862" cy="563563"/>
              </a:xfrm>
              <a:blipFill>
                <a:blip r:embed="rId3" cstate="print"/>
                <a:stretch>
                  <a:fillRect/>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145</a:t>
            </a:fld>
            <a:endParaRPr lang="en-US" altLang="zh-CN" dirty="0"/>
          </a:p>
        </p:txBody>
      </p:sp>
      <p:grpSp>
        <p:nvGrpSpPr>
          <p:cNvPr id="7" name="Group 4"/>
          <p:cNvGrpSpPr>
            <a:grpSpLocks/>
          </p:cNvGrpSpPr>
          <p:nvPr/>
        </p:nvGrpSpPr>
        <p:grpSpPr bwMode="auto">
          <a:xfrm>
            <a:off x="1447800" y="2344738"/>
            <a:ext cx="6196013" cy="3903662"/>
            <a:chOff x="1115" y="1824"/>
            <a:chExt cx="3903" cy="2459"/>
          </a:xfrm>
        </p:grpSpPr>
        <p:graphicFrame>
          <p:nvGraphicFramePr>
            <p:cNvPr id="8" name="Object 5"/>
            <p:cNvGraphicFramePr>
              <a:graphicFrameLocks noChangeAspect="1"/>
            </p:cNvGraphicFramePr>
            <p:nvPr/>
          </p:nvGraphicFramePr>
          <p:xfrm>
            <a:off x="1115" y="2257"/>
            <a:ext cx="3416" cy="2026"/>
          </p:xfrm>
          <a:graphic>
            <a:graphicData uri="http://schemas.openxmlformats.org/presentationml/2006/ole">
              <mc:AlternateContent xmlns:mc="http://schemas.openxmlformats.org/markup-compatibility/2006">
                <mc:Choice xmlns:v="urn:schemas-microsoft-com:vml" Requires="v">
                  <p:oleObj spid="_x0000_s78958" name="公式" r:id="rId4" imgW="3124200" imgH="1854200" progId="">
                    <p:embed/>
                  </p:oleObj>
                </mc:Choice>
                <mc:Fallback>
                  <p:oleObj name="公式" r:id="rId4" imgW="3124200" imgH="1854200" progId="">
                    <p:embed/>
                    <p:pic>
                      <p:nvPicPr>
                        <p:cNvPr id="0" name="Picture 1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 y="2257"/>
                          <a:ext cx="3416" cy="20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6"/>
            <p:cNvGrpSpPr>
              <a:grpSpLocks/>
            </p:cNvGrpSpPr>
            <p:nvPr/>
          </p:nvGrpSpPr>
          <p:grpSpPr bwMode="auto">
            <a:xfrm>
              <a:off x="2795" y="1824"/>
              <a:ext cx="2223" cy="480"/>
              <a:chOff x="2795" y="1824"/>
              <a:chExt cx="2223" cy="480"/>
            </a:xfrm>
          </p:grpSpPr>
          <p:sp>
            <p:nvSpPr>
              <p:cNvPr id="10" name="Line 7"/>
              <p:cNvSpPr>
                <a:spLocks noChangeShapeType="1"/>
              </p:cNvSpPr>
              <p:nvPr/>
            </p:nvSpPr>
            <p:spPr bwMode="auto">
              <a:xfrm flipV="1">
                <a:off x="2795" y="2016"/>
                <a:ext cx="288" cy="288"/>
              </a:xfrm>
              <a:prstGeom prst="line">
                <a:avLst/>
              </a:prstGeom>
              <a:noFill/>
              <a:ln w="25400">
                <a:solidFill>
                  <a:srgbClr val="FF0000"/>
                </a:solidFill>
                <a:prstDash val="dash"/>
                <a:round/>
                <a:headEnd/>
                <a:tailEnd type="triangle" w="med" len="sm"/>
              </a:ln>
              <a:effectLst/>
            </p:spPr>
            <p:txBody>
              <a:bodyPr wrap="none" anchor="ctr"/>
              <a:lstStyle/>
              <a:p>
                <a:endParaRPr lang="zh-CN" altLang="en-US"/>
              </a:p>
            </p:txBody>
          </p:sp>
          <p:sp>
            <p:nvSpPr>
              <p:cNvPr id="11" name="Rectangle 8"/>
              <p:cNvSpPr>
                <a:spLocks noChangeArrowheads="1"/>
              </p:cNvSpPr>
              <p:nvPr/>
            </p:nvSpPr>
            <p:spPr bwMode="auto">
              <a:xfrm>
                <a:off x="2987" y="1824"/>
                <a:ext cx="258" cy="250"/>
              </a:xfrm>
              <a:prstGeom prst="rect">
                <a:avLst/>
              </a:prstGeom>
              <a:noFill/>
              <a:ln w="9525">
                <a:noFill/>
                <a:miter lim="800000"/>
                <a:headEnd/>
                <a:tailEnd/>
              </a:ln>
              <a:effectLst/>
            </p:spPr>
            <p:txBody>
              <a:bodyPr wrap="none">
                <a:spAutoFit/>
              </a:bodyPr>
              <a:lstStyle/>
              <a:p>
                <a:pPr algn="ctr" eaLnBrk="1" hangingPunct="1"/>
                <a:r>
                  <a:rPr kumimoji="1" lang="en-US" altLang="zh-CN" b="0" dirty="0">
                    <a:solidFill>
                      <a:srgbClr val="FF3300"/>
                    </a:solidFill>
                    <a:latin typeface="Times New Roman" pitchFamily="18" charset="0"/>
                  </a:rPr>
                  <a:t>M</a:t>
                </a:r>
              </a:p>
            </p:txBody>
          </p:sp>
          <p:sp>
            <p:nvSpPr>
              <p:cNvPr id="12" name="Line 9"/>
              <p:cNvSpPr>
                <a:spLocks noChangeShapeType="1"/>
              </p:cNvSpPr>
              <p:nvPr/>
            </p:nvSpPr>
            <p:spPr bwMode="auto">
              <a:xfrm flipV="1">
                <a:off x="4080" y="2016"/>
                <a:ext cx="288" cy="288"/>
              </a:xfrm>
              <a:prstGeom prst="line">
                <a:avLst/>
              </a:prstGeom>
              <a:noFill/>
              <a:ln w="25400">
                <a:solidFill>
                  <a:srgbClr val="FF0000"/>
                </a:solidFill>
                <a:prstDash val="dash"/>
                <a:round/>
                <a:headEnd/>
                <a:tailEnd type="triangle" w="med" len="sm"/>
              </a:ln>
              <a:effectLst/>
            </p:spPr>
            <p:txBody>
              <a:bodyPr wrap="none" anchor="ctr"/>
              <a:lstStyle/>
              <a:p>
                <a:endParaRPr lang="zh-CN" altLang="en-US"/>
              </a:p>
            </p:txBody>
          </p:sp>
          <p:sp>
            <p:nvSpPr>
              <p:cNvPr id="13" name="Rectangle 10"/>
              <p:cNvSpPr>
                <a:spLocks noChangeArrowheads="1"/>
              </p:cNvSpPr>
              <p:nvPr/>
            </p:nvSpPr>
            <p:spPr bwMode="auto">
              <a:xfrm>
                <a:off x="4320" y="1824"/>
                <a:ext cx="266" cy="250"/>
              </a:xfrm>
              <a:prstGeom prst="rect">
                <a:avLst/>
              </a:prstGeom>
              <a:noFill/>
              <a:ln w="9525">
                <a:noFill/>
                <a:miter lim="800000"/>
                <a:headEnd/>
                <a:tailEnd/>
              </a:ln>
              <a:effectLst/>
            </p:spPr>
            <p:txBody>
              <a:bodyPr>
                <a:spAutoFit/>
              </a:bodyPr>
              <a:lstStyle/>
              <a:p>
                <a:pPr algn="ctr" eaLnBrk="1" hangingPunct="1"/>
                <a:r>
                  <a:rPr kumimoji="1" lang="en-US" altLang="zh-CN" b="0">
                    <a:solidFill>
                      <a:srgbClr val="FF3300"/>
                    </a:solidFill>
                    <a:latin typeface="Times New Roman" pitchFamily="18" charset="0"/>
                  </a:rPr>
                  <a:t>T</a:t>
                </a:r>
              </a:p>
            </p:txBody>
          </p:sp>
          <p:sp>
            <p:nvSpPr>
              <p:cNvPr id="14" name="Line 11"/>
              <p:cNvSpPr>
                <a:spLocks noChangeShapeType="1"/>
              </p:cNvSpPr>
              <p:nvPr/>
            </p:nvSpPr>
            <p:spPr bwMode="auto">
              <a:xfrm flipV="1">
                <a:off x="4464" y="2016"/>
                <a:ext cx="288" cy="288"/>
              </a:xfrm>
              <a:prstGeom prst="line">
                <a:avLst/>
              </a:prstGeom>
              <a:noFill/>
              <a:ln w="25400">
                <a:solidFill>
                  <a:srgbClr val="FF0000"/>
                </a:solidFill>
                <a:prstDash val="dash"/>
                <a:round/>
                <a:headEnd/>
                <a:tailEnd type="triangle" w="med" len="sm"/>
              </a:ln>
              <a:effectLst/>
            </p:spPr>
            <p:txBody>
              <a:bodyPr wrap="none" anchor="ctr"/>
              <a:lstStyle/>
              <a:p>
                <a:endParaRPr lang="zh-CN" altLang="en-US"/>
              </a:p>
            </p:txBody>
          </p:sp>
          <p:sp>
            <p:nvSpPr>
              <p:cNvPr id="15" name="Rectangle 12"/>
              <p:cNvSpPr>
                <a:spLocks noChangeArrowheads="1"/>
              </p:cNvSpPr>
              <p:nvPr/>
            </p:nvSpPr>
            <p:spPr bwMode="auto">
              <a:xfrm>
                <a:off x="4752" y="1824"/>
                <a:ext cx="266" cy="250"/>
              </a:xfrm>
              <a:prstGeom prst="rect">
                <a:avLst/>
              </a:prstGeom>
              <a:noFill/>
              <a:ln w="9525">
                <a:noFill/>
                <a:miter lim="800000"/>
                <a:headEnd/>
                <a:tailEnd/>
              </a:ln>
              <a:effectLst/>
            </p:spPr>
            <p:txBody>
              <a:bodyPr>
                <a:spAutoFit/>
              </a:bodyPr>
              <a:lstStyle/>
              <a:p>
                <a:pPr algn="ctr" eaLnBrk="1" hangingPunct="1"/>
                <a:r>
                  <a:rPr kumimoji="1" lang="en-US" altLang="zh-CN" b="0" dirty="0">
                    <a:solidFill>
                      <a:srgbClr val="FF3300"/>
                    </a:solidFill>
                    <a:latin typeface="Times New Roman" pitchFamily="18" charset="0"/>
                  </a:rPr>
                  <a:t>B</a:t>
                </a:r>
              </a:p>
            </p:txBody>
          </p:sp>
        </p:grpSp>
      </p:grpSp>
    </p:spTree>
    <p:extLst>
      <p:ext uri="{BB962C8B-B14F-4D97-AF65-F5344CB8AC3E}">
        <p14:creationId xmlns:p14="http://schemas.microsoft.com/office/powerpoint/2010/main" val="2730983535"/>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0591" y="1643197"/>
            <a:ext cx="8624030" cy="4828337"/>
          </a:xfrm>
          <a:prstGeom prst="rect">
            <a:avLst/>
          </a:prstGeom>
        </p:spPr>
        <p:txBody>
          <a:bodyPr vert="horz" wrap="square" lIns="0" tIns="0" rIns="0" bIns="0" rtlCol="0">
            <a:spAutoFit/>
          </a:bodyPr>
          <a:lstStyle/>
          <a:p>
            <a:pPr marL="12724"/>
            <a:r>
              <a:rPr sz="3206" b="1" spc="-10" dirty="0" err="1" smtClean="0">
                <a:latin typeface="Times New Roman"/>
                <a:cs typeface="Times New Roman"/>
              </a:rPr>
              <a:t>S</a:t>
            </a:r>
            <a:r>
              <a:rPr sz="3206" b="1" spc="-5" dirty="0" err="1">
                <a:latin typeface="宋体"/>
                <a:cs typeface="宋体"/>
              </a:rPr>
              <a:t>盒变</a:t>
            </a:r>
            <a:r>
              <a:rPr sz="3206" b="1" spc="-15" dirty="0" err="1">
                <a:latin typeface="宋体"/>
                <a:cs typeface="宋体"/>
              </a:rPr>
              <a:t>换</a:t>
            </a:r>
            <a:r>
              <a:rPr sz="3206" b="1" spc="-812" dirty="0">
                <a:latin typeface="宋体"/>
                <a:cs typeface="宋体"/>
              </a:rPr>
              <a:t> </a:t>
            </a:r>
            <a:r>
              <a:rPr sz="3206" b="1" spc="-10" dirty="0">
                <a:latin typeface="Times New Roman"/>
                <a:cs typeface="Times New Roman"/>
              </a:rPr>
              <a:t>ByteSub(Stat</a:t>
            </a:r>
            <a:r>
              <a:rPr sz="3206" b="1" dirty="0">
                <a:latin typeface="Times New Roman"/>
                <a:cs typeface="Times New Roman"/>
              </a:rPr>
              <a:t>e</a:t>
            </a:r>
            <a:r>
              <a:rPr sz="3206" b="1" spc="-5" dirty="0">
                <a:latin typeface="Times New Roman"/>
                <a:cs typeface="Times New Roman"/>
              </a:rPr>
              <a:t>)</a:t>
            </a:r>
            <a:endParaRPr sz="3206" dirty="0">
              <a:latin typeface="Times New Roman"/>
              <a:cs typeface="Times New Roman"/>
            </a:endParaRPr>
          </a:p>
          <a:p>
            <a:pPr marL="12724">
              <a:spcBef>
                <a:spcPts val="871"/>
              </a:spcBef>
              <a:tabLst>
                <a:tab pos="622846" algn="l"/>
              </a:tabLst>
            </a:pPr>
            <a:r>
              <a:rPr sz="2805" spc="321" dirty="0">
                <a:latin typeface="Lucida Sans Unicode"/>
                <a:cs typeface="Lucida Sans Unicode"/>
              </a:rPr>
              <a:t>·	</a:t>
            </a:r>
            <a:r>
              <a:rPr sz="2805" b="1" dirty="0">
                <a:latin typeface="宋体"/>
                <a:cs typeface="宋体"/>
              </a:rPr>
              <a:t>注意：</a:t>
            </a:r>
            <a:endParaRPr sz="2805" dirty="0">
              <a:latin typeface="宋体"/>
              <a:cs typeface="宋体"/>
            </a:endParaRPr>
          </a:p>
          <a:p>
            <a:pPr marL="1004570" marR="251302" indent="-534413">
              <a:lnSpc>
                <a:spcPct val="105200"/>
              </a:lnSpc>
              <a:spcBef>
                <a:spcPts val="331"/>
              </a:spcBef>
              <a:tabLst>
                <a:tab pos="1005206" algn="l"/>
              </a:tabLst>
            </a:pPr>
            <a:r>
              <a:rPr sz="2805" spc="321" dirty="0">
                <a:latin typeface="Lucida Sans Unicode"/>
                <a:cs typeface="Lucida Sans Unicode"/>
              </a:rPr>
              <a:t>•		</a:t>
            </a:r>
            <a:r>
              <a:rPr sz="2805" b="1" dirty="0">
                <a:latin typeface="Times New Roman"/>
                <a:cs typeface="Times New Roman"/>
              </a:rPr>
              <a:t>S</a:t>
            </a:r>
            <a:r>
              <a:rPr sz="2805" b="1" dirty="0">
                <a:latin typeface="宋体"/>
                <a:cs typeface="宋体"/>
              </a:rPr>
              <a:t>盒变换的第一步是把字节的值用它的乘法逆来 代替，</a:t>
            </a:r>
            <a:r>
              <a:rPr sz="2805" b="1" dirty="0">
                <a:solidFill>
                  <a:srgbClr val="FF0000"/>
                </a:solidFill>
                <a:latin typeface="宋体"/>
                <a:cs typeface="宋体"/>
              </a:rPr>
              <a:t>是一种非线性变换</a:t>
            </a:r>
            <a:r>
              <a:rPr sz="2805" b="1" spc="-10" dirty="0">
                <a:latin typeface="宋体"/>
                <a:cs typeface="宋体"/>
              </a:rPr>
              <a:t>。</a:t>
            </a:r>
            <a:endParaRPr sz="2805" dirty="0">
              <a:latin typeface="宋体"/>
              <a:cs typeface="宋体"/>
            </a:endParaRPr>
          </a:p>
          <a:p>
            <a:pPr marL="470157">
              <a:spcBef>
                <a:spcPts val="676"/>
              </a:spcBef>
              <a:tabLst>
                <a:tab pos="1004570" algn="l"/>
              </a:tabLst>
            </a:pPr>
            <a:r>
              <a:rPr sz="2805" spc="321" dirty="0">
                <a:latin typeface="Lucida Sans Unicode"/>
                <a:cs typeface="Lucida Sans Unicode"/>
              </a:rPr>
              <a:t>•	</a:t>
            </a:r>
            <a:r>
              <a:rPr sz="2805" b="1" dirty="0">
                <a:latin typeface="宋体"/>
                <a:cs typeface="宋体"/>
              </a:rPr>
              <a:t>第二步是仿射运算，是线性变换。</a:t>
            </a:r>
            <a:endParaRPr sz="2805" dirty="0">
              <a:latin typeface="宋体"/>
              <a:cs typeface="宋体"/>
            </a:endParaRPr>
          </a:p>
          <a:p>
            <a:pPr marL="1003934" marR="5090" indent="-533777">
              <a:lnSpc>
                <a:spcPct val="102699"/>
              </a:lnSpc>
              <a:spcBef>
                <a:spcPts val="410"/>
              </a:spcBef>
              <a:tabLst>
                <a:tab pos="1004570" algn="l"/>
              </a:tabLst>
            </a:pPr>
            <a:r>
              <a:rPr sz="2805" spc="321" dirty="0">
                <a:latin typeface="Lucida Sans Unicode"/>
                <a:cs typeface="Lucida Sans Unicode"/>
              </a:rPr>
              <a:t>•		</a:t>
            </a:r>
            <a:r>
              <a:rPr sz="2805" b="1" dirty="0">
                <a:solidFill>
                  <a:srgbClr val="3333CC"/>
                </a:solidFill>
                <a:latin typeface="宋体"/>
                <a:cs typeface="宋体"/>
              </a:rPr>
              <a:t>由于系数矩阵中每列都含</a:t>
            </a:r>
            <a:r>
              <a:rPr sz="2805" b="1" spc="-10" dirty="0">
                <a:solidFill>
                  <a:srgbClr val="3333CC"/>
                </a:solidFill>
                <a:latin typeface="宋体"/>
                <a:cs typeface="宋体"/>
              </a:rPr>
              <a:t>有</a:t>
            </a:r>
            <a:r>
              <a:rPr sz="2805" b="1" spc="-711" dirty="0">
                <a:solidFill>
                  <a:srgbClr val="3333CC"/>
                </a:solidFill>
                <a:latin typeface="宋体"/>
                <a:cs typeface="宋体"/>
              </a:rPr>
              <a:t> </a:t>
            </a:r>
            <a:r>
              <a:rPr sz="2805" b="1" dirty="0">
                <a:solidFill>
                  <a:srgbClr val="3333CC"/>
                </a:solidFill>
                <a:latin typeface="Times New Roman"/>
                <a:cs typeface="Times New Roman"/>
              </a:rPr>
              <a:t>5</a:t>
            </a:r>
            <a:r>
              <a:rPr sz="2805" b="1" spc="-5" dirty="0">
                <a:solidFill>
                  <a:srgbClr val="3333CC"/>
                </a:solidFill>
                <a:latin typeface="宋体"/>
                <a:cs typeface="宋体"/>
              </a:rPr>
              <a:t>个</a:t>
            </a:r>
            <a:r>
              <a:rPr sz="2805" b="1" dirty="0">
                <a:solidFill>
                  <a:srgbClr val="3333CC"/>
                </a:solidFill>
                <a:latin typeface="Times New Roman"/>
                <a:cs typeface="Times New Roman"/>
              </a:rPr>
              <a:t>1</a:t>
            </a:r>
            <a:r>
              <a:rPr sz="2805" b="1" dirty="0">
                <a:solidFill>
                  <a:srgbClr val="3333CC"/>
                </a:solidFill>
                <a:latin typeface="宋体"/>
                <a:cs typeface="宋体"/>
              </a:rPr>
              <a:t>，这说明改变输 入中的任意一位，将影响输出中</a:t>
            </a:r>
            <a:r>
              <a:rPr sz="2805" b="1" spc="-10" dirty="0">
                <a:solidFill>
                  <a:srgbClr val="3333CC"/>
                </a:solidFill>
                <a:latin typeface="宋体"/>
                <a:cs typeface="宋体"/>
              </a:rPr>
              <a:t>的</a:t>
            </a:r>
            <a:r>
              <a:rPr sz="2805" b="1" spc="-721" dirty="0">
                <a:solidFill>
                  <a:srgbClr val="3333CC"/>
                </a:solidFill>
                <a:latin typeface="宋体"/>
                <a:cs typeface="宋体"/>
              </a:rPr>
              <a:t> </a:t>
            </a:r>
            <a:r>
              <a:rPr sz="2805" b="1" dirty="0">
                <a:solidFill>
                  <a:srgbClr val="3333CC"/>
                </a:solidFill>
                <a:latin typeface="Times New Roman"/>
                <a:cs typeface="Times New Roman"/>
              </a:rPr>
              <a:t>5</a:t>
            </a:r>
            <a:r>
              <a:rPr sz="2805" b="1" dirty="0" smtClean="0">
                <a:solidFill>
                  <a:srgbClr val="3333CC"/>
                </a:solidFill>
                <a:latin typeface="宋体"/>
                <a:cs typeface="宋体"/>
              </a:rPr>
              <a:t>位发生变化</a:t>
            </a:r>
            <a:r>
              <a:rPr sz="2805" b="1" dirty="0">
                <a:solidFill>
                  <a:srgbClr val="3333CC"/>
                </a:solidFill>
                <a:latin typeface="宋体"/>
                <a:cs typeface="宋体"/>
              </a:rPr>
              <a:t>。</a:t>
            </a:r>
            <a:endParaRPr sz="2805" dirty="0">
              <a:latin typeface="宋体"/>
              <a:cs typeface="宋体"/>
            </a:endParaRPr>
          </a:p>
          <a:p>
            <a:pPr marL="1004570" marR="5090" indent="-534413">
              <a:spcBef>
                <a:spcPts val="506"/>
              </a:spcBef>
              <a:tabLst>
                <a:tab pos="1004570" algn="l"/>
              </a:tabLst>
            </a:pPr>
            <a:r>
              <a:rPr sz="2805" spc="321" dirty="0">
                <a:latin typeface="Lucida Sans Unicode"/>
                <a:cs typeface="Lucida Sans Unicode"/>
              </a:rPr>
              <a:t>•	</a:t>
            </a:r>
            <a:r>
              <a:rPr sz="2805" b="1" dirty="0">
                <a:solidFill>
                  <a:srgbClr val="FF0000"/>
                </a:solidFill>
                <a:latin typeface="宋体"/>
                <a:cs typeface="宋体"/>
              </a:rPr>
              <a:t>由于系数矩阵中每行都含</a:t>
            </a:r>
            <a:r>
              <a:rPr sz="2805" b="1" spc="-10" dirty="0">
                <a:solidFill>
                  <a:srgbClr val="FF0000"/>
                </a:solidFill>
                <a:latin typeface="宋体"/>
                <a:cs typeface="宋体"/>
              </a:rPr>
              <a:t>有</a:t>
            </a:r>
            <a:r>
              <a:rPr sz="2805" b="1" spc="-711" dirty="0">
                <a:solidFill>
                  <a:srgbClr val="FF0000"/>
                </a:solidFill>
                <a:latin typeface="宋体"/>
                <a:cs typeface="宋体"/>
              </a:rPr>
              <a:t> </a:t>
            </a:r>
            <a:r>
              <a:rPr sz="2805" b="1" dirty="0">
                <a:solidFill>
                  <a:srgbClr val="FF0000"/>
                </a:solidFill>
                <a:latin typeface="Times New Roman"/>
                <a:cs typeface="Times New Roman"/>
              </a:rPr>
              <a:t>5</a:t>
            </a:r>
            <a:r>
              <a:rPr sz="2805" b="1" spc="-5" dirty="0">
                <a:solidFill>
                  <a:srgbClr val="FF0000"/>
                </a:solidFill>
                <a:latin typeface="宋体"/>
                <a:cs typeface="宋体"/>
              </a:rPr>
              <a:t>个</a:t>
            </a:r>
            <a:r>
              <a:rPr sz="2805" b="1" dirty="0">
                <a:solidFill>
                  <a:srgbClr val="FF0000"/>
                </a:solidFill>
                <a:latin typeface="Times New Roman"/>
                <a:cs typeface="Times New Roman"/>
              </a:rPr>
              <a:t>1</a:t>
            </a:r>
            <a:r>
              <a:rPr sz="2805" b="1" dirty="0">
                <a:solidFill>
                  <a:srgbClr val="FF0000"/>
                </a:solidFill>
                <a:latin typeface="宋体"/>
                <a:cs typeface="宋体"/>
              </a:rPr>
              <a:t>，这说明输出中 的每一位，都与输入中</a:t>
            </a:r>
            <a:r>
              <a:rPr sz="2805" b="1" spc="-10" dirty="0">
                <a:solidFill>
                  <a:srgbClr val="FF0000"/>
                </a:solidFill>
                <a:latin typeface="宋体"/>
                <a:cs typeface="宋体"/>
              </a:rPr>
              <a:t>的</a:t>
            </a:r>
            <a:r>
              <a:rPr sz="2805" b="1" spc="-721" dirty="0">
                <a:solidFill>
                  <a:srgbClr val="FF0000"/>
                </a:solidFill>
                <a:latin typeface="宋体"/>
                <a:cs typeface="宋体"/>
              </a:rPr>
              <a:t> </a:t>
            </a:r>
            <a:r>
              <a:rPr sz="2805" b="1" dirty="0">
                <a:solidFill>
                  <a:srgbClr val="FF0000"/>
                </a:solidFill>
                <a:latin typeface="Times New Roman"/>
                <a:cs typeface="Times New Roman"/>
              </a:rPr>
              <a:t>5</a:t>
            </a:r>
            <a:r>
              <a:rPr sz="2805" b="1" dirty="0">
                <a:solidFill>
                  <a:srgbClr val="FF0000"/>
                </a:solidFill>
                <a:latin typeface="宋体"/>
                <a:cs typeface="宋体"/>
              </a:rPr>
              <a:t>位相关。</a:t>
            </a:r>
            <a:endParaRPr sz="2805" dirty="0">
              <a:latin typeface="宋体"/>
              <a:cs typeface="宋体"/>
            </a:endParaRPr>
          </a:p>
        </p:txBody>
      </p:sp>
      <p:sp>
        <p:nvSpPr>
          <p:cNvPr id="4" name="object 4"/>
          <p:cNvSpPr txBox="1">
            <a:spLocks noGrp="1"/>
          </p:cNvSpPr>
          <p:nvPr>
            <p:ph type="sldNum" sz="quarter" idx="4294967295"/>
          </p:nvPr>
        </p:nvSpPr>
        <p:spPr>
          <a:xfrm>
            <a:off x="4241" y="1"/>
            <a:ext cx="0" cy="647530"/>
          </a:xfrm>
          <a:prstGeom prst="rect">
            <a:avLst/>
          </a:prstGeom>
        </p:spPr>
        <p:txBody>
          <a:bodyPr vert="horz" wrap="square" lIns="0" tIns="0" rIns="0" bIns="0" rtlCol="0">
            <a:spAutoFit/>
          </a:bodyPr>
          <a:lstStyle/>
          <a:p>
            <a:pPr marL="25448"/>
            <a:fld id="{81D60167-4931-47E6-BA6A-407CBD079E47}" type="slidenum">
              <a:rPr spc="-5" dirty="0"/>
              <a:pPr marL="25448"/>
              <a:t>146</a:t>
            </a:fld>
            <a:endParaRPr spc="-5" dirty="0"/>
          </a:p>
        </p:txBody>
      </p:sp>
      <p:sp>
        <p:nvSpPr>
          <p:cNvPr id="3" name="object 3"/>
          <p:cNvSpPr txBox="1">
            <a:spLocks noGrp="1"/>
          </p:cNvSpPr>
          <p:nvPr>
            <p:ph type="title"/>
          </p:nvPr>
        </p:nvSpPr>
        <p:spPr>
          <a:xfrm>
            <a:off x="920338" y="661030"/>
            <a:ext cx="7405113" cy="616695"/>
          </a:xfrm>
          <a:prstGeom prst="rect">
            <a:avLst/>
          </a:prstGeom>
        </p:spPr>
        <p:txBody>
          <a:bodyPr vert="horz" wrap="square" lIns="0" tIns="0" rIns="0" bIns="0" numCol="1" rtlCol="0" anchor="ctr" anchorCtr="0" compatLnSpc="1">
            <a:prstTxWarp prst="textNoShape">
              <a:avLst/>
            </a:prstTxWarp>
            <a:spAutoFit/>
          </a:bodyPr>
          <a:lstStyle/>
          <a:p>
            <a:pPr marL="268479">
              <a:lnSpc>
                <a:spcPts val="4789"/>
              </a:lnSpc>
            </a:pPr>
            <a:r>
              <a:rPr spc="-5" dirty="0" err="1" smtClean="0">
                <a:latin typeface="Times New Roman"/>
                <a:cs typeface="Times New Roman"/>
              </a:rPr>
              <a:t>AE</a:t>
            </a:r>
            <a:r>
              <a:rPr dirty="0" err="1" smtClean="0">
                <a:latin typeface="Times New Roman"/>
                <a:cs typeface="Times New Roman"/>
              </a:rPr>
              <a:t>S</a:t>
            </a:r>
            <a:r>
              <a:rPr spc="-5" dirty="0" err="1"/>
              <a:t>的基本变换</a:t>
            </a:r>
            <a:endParaRPr spc="-5" dirty="0"/>
          </a:p>
        </p:txBody>
      </p:sp>
    </p:spTree>
    <p:extLst>
      <p:ext uri="{BB962C8B-B14F-4D97-AF65-F5344CB8AC3E}">
        <p14:creationId xmlns:p14="http://schemas.microsoft.com/office/powerpoint/2010/main" val="469408869"/>
      </p:ext>
    </p:extLst>
  </p:cSld>
  <p:clrMapOvr>
    <a:masterClrMapping/>
  </p:clrMapOvr>
  <p:transition>
    <p:wedg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字节代换的等价操作</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371600"/>
                <a:ext cx="8229600" cy="4495800"/>
              </a:xfrm>
            </p:spPr>
            <p:txBody>
              <a:bodyPr/>
              <a:lstStyle/>
              <a:p>
                <a:r>
                  <a:rPr lang="zh-CN" altLang="en-US" sz="2400" dirty="0" smtClean="0"/>
                  <a:t>可预先将</a:t>
                </a:r>
                <a14:m>
                  <m:oMath xmlns:m="http://schemas.openxmlformats.org/officeDocument/2006/math">
                    <m:r>
                      <a:rPr lang="en-US" altLang="zh-CN" sz="2400" i="1" dirty="0" smtClean="0">
                        <a:latin typeface="Cambria Math"/>
                      </a:rPr>
                      <m:t>𝐺𝐹</m:t>
                    </m:r>
                    <m:r>
                      <a:rPr lang="en-US" altLang="zh-CN" sz="2400" i="1" dirty="0" smtClean="0">
                        <a:latin typeface="Cambria Math"/>
                      </a:rPr>
                      <m:t>(</m:t>
                    </m:r>
                    <m:sSup>
                      <m:sSupPr>
                        <m:ctrlPr>
                          <a:rPr lang="en-US" altLang="zh-CN" sz="2400" i="1" dirty="0" smtClean="0">
                            <a:latin typeface="Cambria Math" panose="02040503050406030204" pitchFamily="18" charset="0"/>
                          </a:rPr>
                        </m:ctrlPr>
                      </m:sSupPr>
                      <m:e>
                        <m:r>
                          <a:rPr lang="en-US" altLang="zh-CN" sz="2400" b="0" i="1" dirty="0" smtClean="0">
                            <a:latin typeface="Cambria Math"/>
                          </a:rPr>
                          <m:t>2</m:t>
                        </m:r>
                      </m:e>
                      <m:sup>
                        <m:r>
                          <a:rPr lang="en-US" altLang="zh-CN" sz="2400" b="0" i="1" dirty="0" smtClean="0">
                            <a:latin typeface="Cambria Math"/>
                          </a:rPr>
                          <m:t>8</m:t>
                        </m:r>
                      </m:sup>
                    </m:sSup>
                    <m:r>
                      <a:rPr lang="en-US" altLang="zh-CN" sz="2400" i="1" dirty="0" smtClean="0">
                        <a:latin typeface="Cambria Math"/>
                      </a:rPr>
                      <m:t>)</m:t>
                    </m:r>
                  </m:oMath>
                </a14:m>
                <a:r>
                  <a:rPr lang="zh-CN" altLang="en-US" sz="2400" dirty="0" smtClean="0"/>
                  <a:t>上的每个元素做字节代换形成字节替换表，也称</a:t>
                </a:r>
                <a:r>
                  <a:rPr lang="en-US" altLang="zh-CN" sz="2400" dirty="0" smtClean="0">
                    <a:solidFill>
                      <a:srgbClr val="FF00FF"/>
                    </a:solidFill>
                  </a:rPr>
                  <a:t>S</a:t>
                </a:r>
                <a:r>
                  <a:rPr lang="zh-CN" altLang="en-US" sz="2400" dirty="0" smtClean="0">
                    <a:solidFill>
                      <a:srgbClr val="FF00FF"/>
                    </a:solidFill>
                  </a:rPr>
                  <a:t>盒</a:t>
                </a:r>
                <a:endParaRPr lang="zh-CN" altLang="en-US" sz="2400" dirty="0">
                  <a:solidFill>
                    <a:srgbClr val="FF00FF"/>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371600"/>
                <a:ext cx="8229600" cy="4495800"/>
              </a:xfrm>
              <a:blipFill rotWithShape="1">
                <a:blip r:embed="rId2" cstate="print"/>
                <a:stretch>
                  <a:fillRect l="-963" t="-1491" r="-481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147</a:t>
            </a:fld>
            <a:endParaRPr lang="en-US" altLang="zh-CN" dirty="0"/>
          </a:p>
        </p:txBody>
      </p:sp>
      <p:graphicFrame>
        <p:nvGraphicFramePr>
          <p:cNvPr id="8" name="Group 1969"/>
          <p:cNvGraphicFramePr>
            <a:graphicFrameLocks/>
          </p:cNvGraphicFramePr>
          <p:nvPr/>
        </p:nvGraphicFramePr>
        <p:xfrm>
          <a:off x="457200" y="2209800"/>
          <a:ext cx="8458203" cy="4298004"/>
        </p:xfrm>
        <a:graphic>
          <a:graphicData uri="http://schemas.openxmlformats.org/drawingml/2006/table">
            <a:tbl>
              <a:tblPr>
                <a:tableStyleId>{C4B1156A-380E-4F78-BDF5-A606A8083BF9}</a:tableStyleId>
              </a:tblPr>
              <a:tblGrid>
                <a:gridCol w="345899">
                  <a:extLst>
                    <a:ext uri="{9D8B030D-6E8A-4147-A177-3AD203B41FA5}">
                      <a16:colId xmlns:a16="http://schemas.microsoft.com/office/drawing/2014/main" val="20000"/>
                    </a:ext>
                  </a:extLst>
                </a:gridCol>
                <a:gridCol w="466637">
                  <a:extLst>
                    <a:ext uri="{9D8B030D-6E8A-4147-A177-3AD203B41FA5}">
                      <a16:colId xmlns:a16="http://schemas.microsoft.com/office/drawing/2014/main" val="20001"/>
                    </a:ext>
                  </a:extLst>
                </a:gridCol>
                <a:gridCol w="445427">
                  <a:extLst>
                    <a:ext uri="{9D8B030D-6E8A-4147-A177-3AD203B41FA5}">
                      <a16:colId xmlns:a16="http://schemas.microsoft.com/office/drawing/2014/main" val="20002"/>
                    </a:ext>
                  </a:extLst>
                </a:gridCol>
                <a:gridCol w="482953">
                  <a:extLst>
                    <a:ext uri="{9D8B030D-6E8A-4147-A177-3AD203B41FA5}">
                      <a16:colId xmlns:a16="http://schemas.microsoft.com/office/drawing/2014/main" val="20003"/>
                    </a:ext>
                  </a:extLst>
                </a:gridCol>
                <a:gridCol w="481321">
                  <a:extLst>
                    <a:ext uri="{9D8B030D-6E8A-4147-A177-3AD203B41FA5}">
                      <a16:colId xmlns:a16="http://schemas.microsoft.com/office/drawing/2014/main" val="20004"/>
                    </a:ext>
                  </a:extLst>
                </a:gridCol>
                <a:gridCol w="481322">
                  <a:extLst>
                    <a:ext uri="{9D8B030D-6E8A-4147-A177-3AD203B41FA5}">
                      <a16:colId xmlns:a16="http://schemas.microsoft.com/office/drawing/2014/main" val="20005"/>
                    </a:ext>
                  </a:extLst>
                </a:gridCol>
                <a:gridCol w="465005">
                  <a:extLst>
                    <a:ext uri="{9D8B030D-6E8A-4147-A177-3AD203B41FA5}">
                      <a16:colId xmlns:a16="http://schemas.microsoft.com/office/drawing/2014/main" val="20006"/>
                    </a:ext>
                  </a:extLst>
                </a:gridCol>
                <a:gridCol w="481322">
                  <a:extLst>
                    <a:ext uri="{9D8B030D-6E8A-4147-A177-3AD203B41FA5}">
                      <a16:colId xmlns:a16="http://schemas.microsoft.com/office/drawing/2014/main" val="20007"/>
                    </a:ext>
                  </a:extLst>
                </a:gridCol>
                <a:gridCol w="518848">
                  <a:extLst>
                    <a:ext uri="{9D8B030D-6E8A-4147-A177-3AD203B41FA5}">
                      <a16:colId xmlns:a16="http://schemas.microsoft.com/office/drawing/2014/main" val="20008"/>
                    </a:ext>
                  </a:extLst>
                </a:gridCol>
                <a:gridCol w="499269">
                  <a:extLst>
                    <a:ext uri="{9D8B030D-6E8A-4147-A177-3AD203B41FA5}">
                      <a16:colId xmlns:a16="http://schemas.microsoft.com/office/drawing/2014/main" val="20009"/>
                    </a:ext>
                  </a:extLst>
                </a:gridCol>
                <a:gridCol w="445426">
                  <a:extLst>
                    <a:ext uri="{9D8B030D-6E8A-4147-A177-3AD203B41FA5}">
                      <a16:colId xmlns:a16="http://schemas.microsoft.com/office/drawing/2014/main" val="20010"/>
                    </a:ext>
                  </a:extLst>
                </a:gridCol>
                <a:gridCol w="500901">
                  <a:extLst>
                    <a:ext uri="{9D8B030D-6E8A-4147-A177-3AD203B41FA5}">
                      <a16:colId xmlns:a16="http://schemas.microsoft.com/office/drawing/2014/main" val="20011"/>
                    </a:ext>
                  </a:extLst>
                </a:gridCol>
                <a:gridCol w="606954">
                  <a:extLst>
                    <a:ext uri="{9D8B030D-6E8A-4147-A177-3AD203B41FA5}">
                      <a16:colId xmlns:a16="http://schemas.microsoft.com/office/drawing/2014/main" val="20012"/>
                    </a:ext>
                  </a:extLst>
                </a:gridCol>
                <a:gridCol w="517216">
                  <a:extLst>
                    <a:ext uri="{9D8B030D-6E8A-4147-A177-3AD203B41FA5}">
                      <a16:colId xmlns:a16="http://schemas.microsoft.com/office/drawing/2014/main" val="20013"/>
                    </a:ext>
                  </a:extLst>
                </a:gridCol>
                <a:gridCol w="606954">
                  <a:extLst>
                    <a:ext uri="{9D8B030D-6E8A-4147-A177-3AD203B41FA5}">
                      <a16:colId xmlns:a16="http://schemas.microsoft.com/office/drawing/2014/main" val="20014"/>
                    </a:ext>
                  </a:extLst>
                </a:gridCol>
                <a:gridCol w="571059">
                  <a:extLst>
                    <a:ext uri="{9D8B030D-6E8A-4147-A177-3AD203B41FA5}">
                      <a16:colId xmlns:a16="http://schemas.microsoft.com/office/drawing/2014/main" val="20015"/>
                    </a:ext>
                  </a:extLst>
                </a:gridCol>
                <a:gridCol w="541690">
                  <a:extLst>
                    <a:ext uri="{9D8B030D-6E8A-4147-A177-3AD203B41FA5}">
                      <a16:colId xmlns:a16="http://schemas.microsoft.com/office/drawing/2014/main" val="20016"/>
                    </a:ext>
                  </a:extLst>
                </a:gridCol>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0</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00"/>
                  </a:ext>
                </a:extLst>
              </a:tr>
              <a:tr h="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63</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7c</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77</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7b</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f2</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6b</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6f</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c5</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30</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01</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67</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2b</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fe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d7</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ab</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76</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01"/>
                  </a:ext>
                </a:extLst>
              </a:tr>
              <a:tr h="23336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82</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02"/>
                  </a:ext>
                </a:extLst>
              </a:tr>
              <a:tr h="2555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93</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f7</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03"/>
                  </a:ext>
                </a:extLst>
              </a:tr>
              <a:tr h="2555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23</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04"/>
                  </a:ext>
                </a:extLst>
              </a:tr>
              <a:tr h="2555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2c</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1a</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05"/>
                  </a:ext>
                </a:extLst>
              </a:tr>
              <a:tr h="2555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err="1" smtClean="0">
                          <a:ln>
                            <a:noFill/>
                          </a:ln>
                          <a:effectLst/>
                        </a:rPr>
                        <a:t>ed</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06"/>
                  </a:ext>
                </a:extLst>
              </a:tr>
              <a:tr h="2555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43</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07"/>
                  </a:ext>
                </a:extLst>
              </a:tr>
              <a:tr h="2555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51</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a3</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40</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8f</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92</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9d</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38</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f5</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bc</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b6</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da</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21</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10</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ff</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f3</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d2</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08"/>
                  </a:ext>
                </a:extLst>
              </a:tr>
              <a:tr h="2555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cd</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0c</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13</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ec</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5f</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97</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44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17</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c4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a7</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7e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3d</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64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5d</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19</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73</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09"/>
                  </a:ext>
                </a:extLst>
              </a:tr>
              <a:tr h="2555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60</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81</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4f</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dc</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22</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2a</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90</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88</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46</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ee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b8</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14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5e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0b</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db</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10"/>
                  </a:ext>
                </a:extLst>
              </a:tr>
              <a:tr h="2555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e0</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32</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3a</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0a</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49</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06</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24</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5c</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c2</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d3</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ac</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62</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91</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95</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e4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79</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11"/>
                  </a:ext>
                </a:extLst>
              </a:tr>
              <a:tr h="2555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a9</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12"/>
                  </a:ext>
                </a:extLst>
              </a:tr>
              <a:tr h="2555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ba</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78</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25</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2e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1c</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a6</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b4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c6</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e8</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dd</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74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1f</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4b</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bd</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8b</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8a</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13"/>
                  </a:ext>
                </a:extLst>
              </a:tr>
              <a:tr h="2555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70</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3e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b5</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66</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48</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03</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f6</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0e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61</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35</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57</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b9</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86</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c1</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1d</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9e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14"/>
                  </a:ext>
                </a:extLst>
              </a:tr>
              <a:tr h="2555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e1</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f8</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98</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11</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69</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d9</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94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9b</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1e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87</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e9</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ce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55</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28</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df</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15"/>
                  </a:ext>
                </a:extLst>
              </a:tr>
              <a:tr h="2254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e6</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anchorCtr="1"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16</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anchorCtr="1" horzOverflow="overflow"/>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2663626405"/>
      </p:ext>
    </p:extLst>
  </p:cSld>
  <p:clrMapOvr>
    <a:masterClrMapping/>
  </p:clrMapOvr>
  <p:transition>
    <p:wedge/>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1"/>
          <p:cNvPicPr>
            <a:picLocks noChangeAspect="1" noChangeArrowheads="1"/>
          </p:cNvPicPr>
          <p:nvPr/>
        </p:nvPicPr>
        <p:blipFill>
          <a:blip r:embed="rId2" cstate="print"/>
          <a:srcRect/>
          <a:stretch>
            <a:fillRect/>
          </a:stretch>
        </p:blipFill>
        <p:spPr bwMode="auto">
          <a:xfrm>
            <a:off x="2133600" y="2667000"/>
            <a:ext cx="5070475" cy="1989337"/>
          </a:xfrm>
          <a:prstGeom prst="rect">
            <a:avLst/>
          </a:prstGeom>
          <a:noFill/>
          <a:ln w="9525">
            <a:noFill/>
            <a:miter lim="800000"/>
            <a:headEnd/>
            <a:tailEnd/>
          </a:ln>
          <a:effectLst/>
        </p:spPr>
      </p:pic>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447800"/>
                <a:ext cx="8229600" cy="4876800"/>
              </a:xfrm>
            </p:spPr>
            <p:txBody>
              <a:bodyPr/>
              <a:lstStyle/>
              <a:p>
                <a:r>
                  <a:rPr lang="zh-CN" altLang="en-US" dirty="0" smtClean="0"/>
                  <a:t>进行字节代换时只需要查表操作：</a:t>
                </a:r>
                <a:endParaRPr lang="en-US" altLang="zh-CN" dirty="0" smtClean="0"/>
              </a:p>
              <a:p>
                <a:pPr lvl="1"/>
                <a:r>
                  <a:rPr lang="zh-CN" altLang="en-US" dirty="0" smtClean="0"/>
                  <a:t>如果状态中的一个字节为</a:t>
                </a:r>
                <a14:m>
                  <m:oMath xmlns:m="http://schemas.openxmlformats.org/officeDocument/2006/math">
                    <m:r>
                      <a:rPr lang="en-US" altLang="zh-CN" i="1" dirty="0" smtClean="0">
                        <a:latin typeface="Cambria Math"/>
                      </a:rPr>
                      <m:t>𝑥𝑦</m:t>
                    </m:r>
                    <m:r>
                      <a:rPr lang="en-US" altLang="zh-CN" i="1" dirty="0" smtClean="0">
                        <a:latin typeface="Cambria Math"/>
                      </a:rPr>
                      <m:t>(</m:t>
                    </m:r>
                    <m:r>
                      <a:rPr lang="en-US" altLang="zh-CN" i="1" dirty="0" err="1" smtClean="0">
                        <a:latin typeface="Cambria Math"/>
                      </a:rPr>
                      <m:t>𝑥</m:t>
                    </m:r>
                    <m:r>
                      <a:rPr lang="en-US" altLang="zh-CN" i="1" dirty="0" err="1" smtClean="0">
                        <a:latin typeface="Cambria Math"/>
                      </a:rPr>
                      <m:t>,</m:t>
                    </m:r>
                    <m:r>
                      <a:rPr lang="en-US" altLang="zh-CN" i="1" dirty="0" err="1" smtClean="0">
                        <a:latin typeface="Cambria Math"/>
                      </a:rPr>
                      <m:t>𝑦</m:t>
                    </m:r>
                  </m:oMath>
                </a14:m>
                <a:r>
                  <a:rPr lang="zh-CN" altLang="en-US" dirty="0" smtClean="0"/>
                  <a:t>均为</a:t>
                </a:r>
                <a:r>
                  <a:rPr lang="en-US" altLang="zh-CN" dirty="0" smtClean="0"/>
                  <a:t>4</a:t>
                </a:r>
                <a:r>
                  <a:rPr lang="zh-CN" altLang="en-US" dirty="0" smtClean="0"/>
                  <a:t>个比特</a:t>
                </a:r>
                <a:r>
                  <a:rPr lang="en-US" altLang="zh-CN" dirty="0" smtClean="0"/>
                  <a:t>)</a:t>
                </a:r>
                <a:r>
                  <a:rPr lang="zh-CN" altLang="en-US" dirty="0" smtClean="0"/>
                  <a:t>，则在</a:t>
                </a:r>
                <a:r>
                  <a:rPr lang="en-US" altLang="zh-CN" dirty="0" smtClean="0"/>
                  <a:t>S</a:t>
                </a:r>
                <a:r>
                  <a:rPr lang="zh-CN" altLang="en-US" dirty="0" smtClean="0"/>
                  <a:t>盒的第</a:t>
                </a:r>
                <a14:m>
                  <m:oMath xmlns:m="http://schemas.openxmlformats.org/officeDocument/2006/math">
                    <m:r>
                      <a:rPr lang="en-US" altLang="zh-CN" i="1" dirty="0" smtClean="0">
                        <a:latin typeface="Cambria Math"/>
                      </a:rPr>
                      <m:t>𝑥</m:t>
                    </m:r>
                    <m:r>
                      <a:rPr lang="zh-CN" altLang="en-US" i="1" dirty="0" smtClean="0">
                        <a:latin typeface="Cambria Math"/>
                      </a:rPr>
                      <m:t>行，第</m:t>
                    </m:r>
                    <m:r>
                      <a:rPr lang="en-US" altLang="zh-CN" i="1" dirty="0" smtClean="0">
                        <a:latin typeface="Cambria Math"/>
                      </a:rPr>
                      <m:t>𝑦</m:t>
                    </m:r>
                  </m:oMath>
                </a14:m>
                <a:r>
                  <a:rPr lang="zh-CN" altLang="en-US" dirty="0" smtClean="0"/>
                  <a:t>列对应的字节为输出</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447800"/>
                <a:ext cx="8229600" cy="4876800"/>
              </a:xfrm>
              <a:blipFill rotWithShape="1">
                <a:blip r:embed="rId3" cstate="print"/>
                <a:stretch>
                  <a:fillRect l="-1259" t="-162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148</a:t>
            </a:fld>
            <a:endParaRPr lang="en-US" altLang="zh-CN" dirty="0"/>
          </a:p>
        </p:txBody>
      </p:sp>
      <p:pic>
        <p:nvPicPr>
          <p:cNvPr id="76802" name="Picture 2"/>
          <p:cNvPicPr>
            <a:picLocks noChangeAspect="1" noChangeArrowheads="1"/>
          </p:cNvPicPr>
          <p:nvPr/>
        </p:nvPicPr>
        <p:blipFill>
          <a:blip r:embed="rId4" cstate="print"/>
          <a:srcRect/>
          <a:stretch>
            <a:fillRect/>
          </a:stretch>
        </p:blipFill>
        <p:spPr bwMode="auto">
          <a:xfrm>
            <a:off x="2133600" y="4633850"/>
            <a:ext cx="5029200" cy="2224150"/>
          </a:xfrm>
          <a:prstGeom prst="rect">
            <a:avLst/>
          </a:prstGeom>
          <a:noFill/>
          <a:ln w="9525">
            <a:noFill/>
            <a:miter lim="800000"/>
            <a:headEnd/>
            <a:tailEnd/>
          </a:ln>
          <a:effectLst/>
        </p:spPr>
      </p:pic>
    </p:spTree>
    <p:extLst>
      <p:ext uri="{BB962C8B-B14F-4D97-AF65-F5344CB8AC3E}">
        <p14:creationId xmlns:p14="http://schemas.microsoft.com/office/powerpoint/2010/main" val="392008107"/>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6802"/>
                                        </p:tgtEl>
                                        <p:attrNameLst>
                                          <p:attrName>style.visibility</p:attrName>
                                        </p:attrNameLst>
                                      </p:cBhvr>
                                      <p:to>
                                        <p:strVal val="visible"/>
                                      </p:to>
                                    </p:set>
                                    <p:animEffect transition="in" filter="blinds(horizontal)">
                                      <p:cBhvr>
                                        <p:cTn id="7" dur="500"/>
                                        <p:tgtEl>
                                          <p:spTgt spid="76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AES</a:t>
            </a:r>
            <a:r>
              <a:rPr lang="zh-CN" altLang="en-US" dirty="0" smtClean="0"/>
              <a:t>的逆字节代换</a:t>
            </a:r>
            <a:endParaRPr lang="zh-CN" altLang="en-US" dirty="0"/>
          </a:p>
        </p:txBody>
      </p:sp>
      <p:sp>
        <p:nvSpPr>
          <p:cNvPr id="3" name="内容占位符 2"/>
          <p:cNvSpPr>
            <a:spLocks noGrp="1"/>
          </p:cNvSpPr>
          <p:nvPr>
            <p:ph idx="1"/>
          </p:nvPr>
        </p:nvSpPr>
        <p:spPr/>
        <p:txBody>
          <a:bodyPr/>
          <a:lstStyle/>
          <a:p>
            <a:r>
              <a:rPr lang="en-US" altLang="zh-CN" dirty="0" err="1" smtClean="0">
                <a:latin typeface="Times New Roman" pitchFamily="18" charset="0"/>
              </a:rPr>
              <a:t>InvSubBytes</a:t>
            </a:r>
            <a:r>
              <a:rPr lang="en-US" altLang="zh-CN" dirty="0" smtClean="0">
                <a:latin typeface="Times New Roman" pitchFamily="18" charset="0"/>
              </a:rPr>
              <a:t> (State)</a:t>
            </a:r>
            <a:r>
              <a:rPr lang="zh-CN" altLang="en-US" dirty="0" smtClean="0">
                <a:latin typeface="Times New Roman" pitchFamily="18" charset="0"/>
              </a:rPr>
              <a:t>变换 		</a:t>
            </a:r>
          </a:p>
          <a:p>
            <a:pPr lvl="1"/>
            <a:r>
              <a:rPr lang="zh-CN" altLang="en-US" dirty="0" smtClean="0">
                <a:latin typeface="Times New Roman" pitchFamily="18" charset="0"/>
              </a:rPr>
              <a:t>首先，对字节在</a:t>
            </a:r>
            <a:r>
              <a:rPr lang="en-US" altLang="zh-CN" dirty="0" smtClean="0">
                <a:latin typeface="Times New Roman" pitchFamily="18" charset="0"/>
              </a:rPr>
              <a:t>GF(2)</a:t>
            </a:r>
            <a:r>
              <a:rPr lang="zh-CN" altLang="en-US" dirty="0" smtClean="0">
                <a:latin typeface="Times New Roman" pitchFamily="18" charset="0"/>
              </a:rPr>
              <a:t>上做</a:t>
            </a:r>
            <a:r>
              <a:rPr lang="zh-CN" altLang="en-US" b="1" dirty="0" smtClean="0">
                <a:solidFill>
                  <a:srgbClr val="FF00FF"/>
                </a:solidFill>
                <a:latin typeface="Times New Roman" pitchFamily="18" charset="0"/>
              </a:rPr>
              <a:t>逆仿射变换</a:t>
            </a:r>
            <a:r>
              <a:rPr lang="zh-CN" altLang="en-US" dirty="0" smtClean="0">
                <a:latin typeface="Times New Roman" pitchFamily="18" charset="0"/>
              </a:rPr>
              <a:t>，然后求</a:t>
            </a:r>
            <a:r>
              <a:rPr lang="en-US" altLang="zh-CN" dirty="0" smtClean="0">
                <a:latin typeface="Times New Roman" pitchFamily="18" charset="0"/>
              </a:rPr>
              <a:t>GF(2</a:t>
            </a:r>
            <a:r>
              <a:rPr lang="en-US" altLang="zh-CN" baseline="30000" dirty="0" smtClean="0">
                <a:latin typeface="Times New Roman" pitchFamily="18" charset="0"/>
              </a:rPr>
              <a:t>8</a:t>
            </a:r>
            <a:r>
              <a:rPr lang="en-US" altLang="zh-CN" dirty="0" smtClean="0">
                <a:latin typeface="Times New Roman" pitchFamily="18" charset="0"/>
              </a:rPr>
              <a:t>)</a:t>
            </a:r>
            <a:r>
              <a:rPr lang="zh-CN" altLang="en-US" dirty="0" smtClean="0">
                <a:latin typeface="Times New Roman" pitchFamily="18" charset="0"/>
              </a:rPr>
              <a:t>上的</a:t>
            </a:r>
            <a:r>
              <a:rPr lang="zh-CN" altLang="en-US" b="1" dirty="0" smtClean="0">
                <a:solidFill>
                  <a:srgbClr val="FF00FF"/>
                </a:solidFill>
                <a:latin typeface="Times New Roman" pitchFamily="18" charset="0"/>
              </a:rPr>
              <a:t>逆元素</a:t>
            </a:r>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149</a:t>
            </a:fld>
            <a:endParaRPr lang="en-US" altLang="zh-CN" dirty="0"/>
          </a:p>
        </p:txBody>
      </p:sp>
      <p:graphicFrame>
        <p:nvGraphicFramePr>
          <p:cNvPr id="239618" name="Object 2"/>
          <p:cNvGraphicFramePr>
            <a:graphicFrameLocks noChangeAspect="1"/>
          </p:cNvGraphicFramePr>
          <p:nvPr/>
        </p:nvGraphicFramePr>
        <p:xfrm>
          <a:off x="1828800" y="3124200"/>
          <a:ext cx="5562600" cy="3225800"/>
        </p:xfrm>
        <a:graphic>
          <a:graphicData uri="http://schemas.openxmlformats.org/presentationml/2006/ole">
            <mc:AlternateContent xmlns:mc="http://schemas.openxmlformats.org/markup-compatibility/2006">
              <mc:Choice xmlns:v="urn:schemas-microsoft-com:vml" Requires="v">
                <p:oleObj spid="_x0000_s79982" name="公式" r:id="rId3" imgW="3251200" imgH="1879600" progId="">
                  <p:embed/>
                </p:oleObj>
              </mc:Choice>
              <mc:Fallback>
                <p:oleObj name="公式" r:id="rId3" imgW="3251200" imgH="1879600" progId="">
                  <p:embed/>
                  <p:pic>
                    <p:nvPicPr>
                      <p:cNvPr id="0" name="Picture 1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3124200"/>
                        <a:ext cx="5562600" cy="322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45019308"/>
      </p:ext>
    </p:extLst>
  </p:cSld>
  <p:clrMapOvr>
    <a:masterClrMapping/>
  </p:clrMapOvr>
  <p:transition>
    <p:wedg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118786" name="内容占位符 2"/>
              <p:cNvSpPr>
                <a:spLocks noGrp="1"/>
              </p:cNvSpPr>
              <p:nvPr>
                <p:ph idx="1"/>
              </p:nvPr>
            </p:nvSpPr>
            <p:spPr/>
            <p:txBody>
              <a:bodyPr/>
              <a:lstStyle/>
              <a:p>
                <a:pPr eaLnBrk="1" hangingPunct="1"/>
                <a:r>
                  <a:rPr lang="zh-CN" altLang="en-US" dirty="0" smtClean="0">
                    <a:ea typeface="宋体" charset="-122"/>
                  </a:rPr>
                  <a:t>我们假设</a:t>
                </a:r>
                <a14:m>
                  <m:oMath xmlns:m="http://schemas.openxmlformats.org/officeDocument/2006/math">
                    <m:r>
                      <a:rPr lang="en-US" altLang="zh-CN" i="1" dirty="0" smtClean="0">
                        <a:latin typeface="Cambria Math"/>
                        <a:ea typeface="宋体" charset="-122"/>
                      </a:rPr>
                      <m:t>𝐾</m:t>
                    </m:r>
                    <m:r>
                      <a:rPr lang="en-US" altLang="zh-CN" i="1" baseline="-25000" dirty="0" smtClean="0">
                        <a:latin typeface="Cambria Math"/>
                        <a:ea typeface="宋体" charset="-122"/>
                      </a:rPr>
                      <m:t>1</m:t>
                    </m:r>
                  </m:oMath>
                </a14:m>
                <a:r>
                  <a:rPr lang="zh-CN" altLang="en-US" dirty="0" smtClean="0">
                    <a:ea typeface="宋体" charset="-122"/>
                  </a:rPr>
                  <a:t>的选取和</a:t>
                </a:r>
                <a14:m>
                  <m:oMath xmlns:m="http://schemas.openxmlformats.org/officeDocument/2006/math">
                    <m:r>
                      <a:rPr lang="en-US" altLang="zh-CN" i="1" dirty="0" smtClean="0">
                        <a:latin typeface="Cambria Math"/>
                        <a:ea typeface="宋体" charset="-122"/>
                      </a:rPr>
                      <m:t>𝐾</m:t>
                    </m:r>
                    <m:r>
                      <a:rPr lang="en-US" altLang="zh-CN" i="1" baseline="-25000" dirty="0" smtClean="0">
                        <a:latin typeface="Cambria Math"/>
                        <a:ea typeface="宋体" charset="-122"/>
                      </a:rPr>
                      <m:t>2</m:t>
                    </m:r>
                  </m:oMath>
                </a14:m>
                <a:r>
                  <a:rPr lang="zh-CN" altLang="en-US" dirty="0" smtClean="0">
                    <a:ea typeface="宋体" charset="-122"/>
                  </a:rPr>
                  <a:t>的选取是相互独立的。因此，对任意的</a:t>
                </a:r>
                <a14:m>
                  <m:oMath xmlns:m="http://schemas.openxmlformats.org/officeDocument/2006/math">
                    <m:r>
                      <a:rPr lang="en-US" altLang="zh-CN" i="1" dirty="0" smtClean="0">
                        <a:latin typeface="Cambria Math"/>
                        <a:ea typeface="宋体" charset="-122"/>
                      </a:rPr>
                      <m:t>𝑘</m:t>
                    </m:r>
                    <m:r>
                      <a:rPr lang="zh-CN" altLang="en-US" i="1" dirty="0" smtClean="0">
                        <a:latin typeface="Cambria Math"/>
                        <a:ea typeface="宋体" charset="-122"/>
                      </a:rPr>
                      <m:t>＝</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1</m:t>
                    </m:r>
                    <m:r>
                      <a:rPr lang="en-US" altLang="zh-CN" i="1" dirty="0" smtClean="0">
                        <a:latin typeface="Cambria Math"/>
                        <a:ea typeface="宋体" charset="-122"/>
                      </a:rPr>
                      <m:t>, </m:t>
                    </m:r>
                    <m:r>
                      <a:rPr lang="en-US" altLang="zh-CN" i="1" dirty="0" smtClean="0">
                        <a:latin typeface="Cambria Math"/>
                        <a:ea typeface="宋体" charset="-122"/>
                      </a:rPr>
                      <m:t>𝑘</m:t>
                    </m:r>
                    <m:r>
                      <a:rPr lang="en-US" altLang="zh-CN" i="1" baseline="-25000" dirty="0" smtClean="0">
                        <a:latin typeface="Cambria Math"/>
                        <a:ea typeface="宋体" charset="-122"/>
                      </a:rPr>
                      <m:t>2</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1</m:t>
                    </m:r>
                    <m:r>
                      <a:rPr lang="en-US" altLang="zh-CN" i="1" dirty="0" smtClean="0">
                        <a:latin typeface="Cambria Math"/>
                        <a:ea typeface="宋体" charset="-122"/>
                      </a:rPr>
                      <m:t> ∗ </m:t>
                    </m:r>
                    <m:r>
                      <a:rPr lang="en-US" altLang="zh-CN" i="1" dirty="0" smtClean="0">
                        <a:latin typeface="Cambria Math"/>
                        <a:ea typeface="宋体" charset="-122"/>
                      </a:rPr>
                      <m:t>𝑘</m:t>
                    </m:r>
                    <m:r>
                      <a:rPr lang="en-US" altLang="zh-CN" i="1" baseline="-25000" dirty="0" smtClean="0">
                        <a:latin typeface="Cambria Math"/>
                        <a:ea typeface="宋体" charset="-122"/>
                      </a:rPr>
                      <m:t>2</m:t>
                    </m:r>
                  </m:oMath>
                </a14:m>
                <a:r>
                  <a:rPr lang="zh-CN" altLang="en-US" dirty="0" smtClean="0">
                    <a:ea typeface="宋体" charset="-122"/>
                  </a:rPr>
                  <a:t>，我们有</a:t>
                </a:r>
                <a14:m>
                  <m:oMath xmlns:m="http://schemas.openxmlformats.org/officeDocument/2006/math">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1</m:t>
                    </m:r>
                    <m:r>
                      <a:rPr lang="en-US" altLang="zh-CN" i="1" dirty="0" smtClean="0">
                        <a:latin typeface="Cambria Math"/>
                        <a:ea typeface="宋体" charset="-122"/>
                      </a:rPr>
                      <m:t>, </m:t>
                    </m:r>
                    <m:r>
                      <a:rPr lang="en-US" altLang="zh-CN" i="1" dirty="0" smtClean="0">
                        <a:latin typeface="Cambria Math"/>
                        <a:ea typeface="宋体" charset="-122"/>
                      </a:rPr>
                      <m:t>𝑘</m:t>
                    </m:r>
                    <m:r>
                      <a:rPr lang="en-US" altLang="zh-CN" i="1" baseline="-25000" dirty="0" smtClean="0">
                        <a:latin typeface="Cambria Math"/>
                        <a:ea typeface="宋体" charset="-122"/>
                      </a:rPr>
                      <m:t>2</m:t>
                    </m:r>
                    <m:r>
                      <a:rPr lang="en-US" altLang="zh-CN" i="1" dirty="0" smtClean="0">
                        <a:latin typeface="Cambria Math"/>
                        <a:ea typeface="宋体" charset="-122"/>
                      </a:rPr>
                      <m:t>)</m:t>
                    </m:r>
                    <m:r>
                      <a:rPr lang="zh-CN" altLang="en-US"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1</m:t>
                    </m:r>
                    <m:r>
                      <a:rPr lang="en-US" altLang="zh-CN" i="1" dirty="0" smtClean="0">
                        <a:latin typeface="Cambria Math"/>
                        <a:ea typeface="宋体" charset="-122"/>
                      </a:rPr>
                      <m:t>)</m:t>
                    </m:r>
                    <m:r>
                      <a:rPr lang="en-US" altLang="zh-CN" i="1" dirty="0" smtClean="0">
                        <a:latin typeface="Cambria Math"/>
                        <a:ea typeface="宋体" charset="-122"/>
                      </a:rPr>
                      <m:t>𝑝</m:t>
                    </m:r>
                    <m:r>
                      <a:rPr lang="en-US" altLang="zh-CN" i="1" dirty="0" smtClean="0">
                        <a:latin typeface="Cambria Math"/>
                        <a:ea typeface="宋体" charset="-122"/>
                      </a:rPr>
                      <m:t>(</m:t>
                    </m:r>
                    <m:r>
                      <a:rPr lang="en-US" altLang="zh-CN" i="1" dirty="0" smtClean="0">
                        <a:latin typeface="Cambria Math"/>
                        <a:ea typeface="宋体" charset="-122"/>
                      </a:rPr>
                      <m:t>𝑘</m:t>
                    </m:r>
                    <m:r>
                      <a:rPr lang="en-US" altLang="zh-CN" i="1" baseline="-25000" dirty="0" smtClean="0">
                        <a:latin typeface="Cambria Math"/>
                        <a:ea typeface="宋体" charset="-122"/>
                      </a:rPr>
                      <m:t>2</m:t>
                    </m:r>
                    <m:r>
                      <a:rPr lang="en-US" altLang="zh-CN" i="1" dirty="0" smtClean="0">
                        <a:latin typeface="Cambria Math"/>
                        <a:ea typeface="宋体" charset="-122"/>
                      </a:rPr>
                      <m:t>)</m:t>
                    </m:r>
                  </m:oMath>
                </a14:m>
                <a:endParaRPr lang="en-US" altLang="zh-CN" dirty="0" smtClean="0">
                  <a:ea typeface="宋体" charset="-122"/>
                </a:endParaRPr>
              </a:p>
              <a:p>
                <a:pPr eaLnBrk="1" hangingPunct="1"/>
                <a:endParaRPr lang="zh-CN" altLang="en-US" dirty="0" smtClean="0">
                  <a:ea typeface="宋体" charset="-122"/>
                </a:endParaRPr>
              </a:p>
              <a:p>
                <a:pPr eaLnBrk="1" hangingPunct="1"/>
                <a:r>
                  <a:rPr lang="zh-CN" altLang="en-US" dirty="0" smtClean="0">
                    <a:ea typeface="宋体" charset="-122"/>
                  </a:rPr>
                  <a:t>如果</a:t>
                </a:r>
                <a14:m>
                  <m:oMath xmlns:m="http://schemas.openxmlformats.org/officeDocument/2006/math">
                    <m:r>
                      <a:rPr lang="en-US" altLang="zh-CN" i="1" dirty="0" smtClean="0">
                        <a:latin typeface="Cambria Math"/>
                        <a:ea typeface="宋体" charset="-122"/>
                      </a:rPr>
                      <m:t>𝑅</m:t>
                    </m:r>
                    <m:r>
                      <a:rPr lang="en-US" altLang="zh-CN" i="1" baseline="-25000" dirty="0" smtClean="0">
                        <a:latin typeface="Cambria Math"/>
                        <a:ea typeface="宋体" charset="-122"/>
                      </a:rPr>
                      <m:t>1</m:t>
                    </m:r>
                    <m:r>
                      <a:rPr lang="en-US" altLang="zh-CN" i="1" dirty="0" smtClean="0">
                        <a:latin typeface="Cambria Math"/>
                        <a:ea typeface="宋体" charset="-122"/>
                      </a:rPr>
                      <m:t>∗ </m:t>
                    </m:r>
                    <m:r>
                      <a:rPr lang="en-US" altLang="zh-CN" i="1" dirty="0" smtClean="0">
                        <a:latin typeface="Cambria Math"/>
                        <a:ea typeface="宋体" charset="-122"/>
                      </a:rPr>
                      <m:t>𝑅</m:t>
                    </m:r>
                    <m:r>
                      <a:rPr lang="en-US" altLang="zh-CN" i="1" baseline="-25000" dirty="0" smtClean="0">
                        <a:latin typeface="Cambria Math"/>
                        <a:ea typeface="宋体" charset="-122"/>
                      </a:rPr>
                      <m:t>2</m:t>
                    </m:r>
                    <m:r>
                      <a:rPr lang="zh-CN" altLang="en-US" i="1" dirty="0" smtClean="0">
                        <a:latin typeface="Cambria Math"/>
                        <a:ea typeface="宋体" charset="-122"/>
                      </a:rPr>
                      <m:t>＝</m:t>
                    </m:r>
                    <m:r>
                      <a:rPr lang="en-US" altLang="zh-CN" i="1" dirty="0" smtClean="0">
                        <a:latin typeface="Cambria Math"/>
                        <a:ea typeface="宋体" charset="-122"/>
                      </a:rPr>
                      <m:t>𝑅</m:t>
                    </m:r>
                    <m:r>
                      <a:rPr lang="en-US" altLang="zh-CN" i="1" baseline="-25000" dirty="0" smtClean="0">
                        <a:latin typeface="Cambria Math"/>
                        <a:ea typeface="宋体" charset="-122"/>
                      </a:rPr>
                      <m:t>2</m:t>
                    </m:r>
                    <m:r>
                      <a:rPr lang="en-US" altLang="zh-CN" i="1" dirty="0" smtClean="0">
                        <a:latin typeface="Cambria Math"/>
                        <a:ea typeface="宋体" charset="-122"/>
                      </a:rPr>
                      <m:t>∗ </m:t>
                    </m:r>
                    <m:r>
                      <a:rPr lang="en-US" altLang="zh-CN" i="1" dirty="0" smtClean="0">
                        <a:latin typeface="Cambria Math"/>
                        <a:ea typeface="宋体" charset="-122"/>
                      </a:rPr>
                      <m:t>𝑅</m:t>
                    </m:r>
                    <m:r>
                      <a:rPr lang="en-US" altLang="zh-CN" i="1" baseline="-25000" dirty="0" smtClean="0">
                        <a:latin typeface="Cambria Math"/>
                        <a:ea typeface="宋体" charset="-122"/>
                      </a:rPr>
                      <m:t>1</m:t>
                    </m:r>
                  </m:oMath>
                </a14:m>
                <a:r>
                  <a:rPr lang="zh-CN" altLang="en-US" dirty="0" smtClean="0">
                    <a:ea typeface="宋体" charset="-122"/>
                  </a:rPr>
                  <a:t>，即乘积密码体制</a:t>
                </a:r>
                <a14:m>
                  <m:oMath xmlns:m="http://schemas.openxmlformats.org/officeDocument/2006/math">
                    <m:r>
                      <a:rPr lang="en-US" altLang="zh-CN" i="1" dirty="0" smtClean="0">
                        <a:latin typeface="Cambria Math"/>
                        <a:ea typeface="宋体" charset="-122"/>
                      </a:rPr>
                      <m:t>𝑅</m:t>
                    </m:r>
                    <m:r>
                      <a:rPr lang="en-US" altLang="zh-CN" i="1" baseline="-25000" dirty="0" smtClean="0">
                        <a:latin typeface="Cambria Math"/>
                        <a:ea typeface="宋体" charset="-122"/>
                      </a:rPr>
                      <m:t>1</m:t>
                    </m:r>
                    <m:r>
                      <a:rPr lang="en-US" altLang="zh-CN" i="1" dirty="0" smtClean="0">
                        <a:latin typeface="Cambria Math"/>
                        <a:ea typeface="宋体" charset="-122"/>
                      </a:rPr>
                      <m:t>∗</m:t>
                    </m:r>
                    <m:r>
                      <a:rPr lang="en-US" altLang="zh-CN" i="1" dirty="0" smtClean="0">
                        <a:latin typeface="Cambria Math"/>
                        <a:ea typeface="宋体" charset="-122"/>
                      </a:rPr>
                      <m:t>𝑅</m:t>
                    </m:r>
                    <m:r>
                      <a:rPr lang="en-US" altLang="zh-CN" i="1" baseline="-25000" dirty="0" smtClean="0">
                        <a:latin typeface="Cambria Math"/>
                        <a:ea typeface="宋体" charset="-122"/>
                      </a:rPr>
                      <m:t>2</m:t>
                    </m:r>
                  </m:oMath>
                </a14:m>
                <a:r>
                  <a:rPr lang="zh-CN" altLang="en-US" dirty="0" smtClean="0">
                    <a:ea typeface="宋体" charset="-122"/>
                  </a:rPr>
                  <a:t>和</a:t>
                </a:r>
                <a14:m>
                  <m:oMath xmlns:m="http://schemas.openxmlformats.org/officeDocument/2006/math">
                    <m:r>
                      <a:rPr lang="en-US" altLang="zh-CN" i="1" dirty="0" smtClean="0">
                        <a:latin typeface="Cambria Math"/>
                        <a:ea typeface="宋体" charset="-122"/>
                      </a:rPr>
                      <m:t>𝑅</m:t>
                    </m:r>
                    <m:r>
                      <a:rPr lang="en-US" altLang="zh-CN" i="1" baseline="-25000" dirty="0" smtClean="0">
                        <a:latin typeface="Cambria Math"/>
                        <a:ea typeface="宋体" charset="-122"/>
                      </a:rPr>
                      <m:t>2</m:t>
                    </m:r>
                    <m:r>
                      <a:rPr lang="en-US" altLang="zh-CN" i="1" dirty="0" smtClean="0">
                        <a:latin typeface="Cambria Math"/>
                        <a:ea typeface="宋体" charset="-122"/>
                      </a:rPr>
                      <m:t>∗</m:t>
                    </m:r>
                    <m:r>
                      <a:rPr lang="en-US" altLang="zh-CN" i="1" dirty="0" smtClean="0">
                        <a:latin typeface="Cambria Math"/>
                        <a:ea typeface="宋体" charset="-122"/>
                      </a:rPr>
                      <m:t>𝑅</m:t>
                    </m:r>
                    <m:r>
                      <a:rPr lang="en-US" altLang="zh-CN" i="1" baseline="-25000" dirty="0" smtClean="0">
                        <a:latin typeface="Cambria Math"/>
                        <a:ea typeface="宋体" charset="-122"/>
                      </a:rPr>
                      <m:t>1</m:t>
                    </m:r>
                  </m:oMath>
                </a14:m>
                <a:r>
                  <a:rPr lang="zh-CN" altLang="en-US" dirty="0" smtClean="0">
                    <a:ea typeface="宋体" charset="-122"/>
                  </a:rPr>
                  <a:t>是两个相同的密码体制，则称密码体制</a:t>
                </a:r>
                <a14:m>
                  <m:oMath xmlns:m="http://schemas.openxmlformats.org/officeDocument/2006/math">
                    <m:r>
                      <a:rPr lang="en-US" altLang="zh-CN" i="1" dirty="0" smtClean="0">
                        <a:latin typeface="Cambria Math"/>
                        <a:ea typeface="宋体" charset="-122"/>
                      </a:rPr>
                      <m:t>𝑅</m:t>
                    </m:r>
                    <m:r>
                      <a:rPr lang="en-US" altLang="zh-CN" b="0" i="1" baseline="-25000" dirty="0" smtClean="0">
                        <a:latin typeface="Cambria Math"/>
                        <a:ea typeface="宋体" charset="-122"/>
                      </a:rPr>
                      <m:t>1</m:t>
                    </m:r>
                    <m:r>
                      <a:rPr lang="zh-CN" altLang="en-US" i="1" dirty="0" smtClean="0">
                        <a:latin typeface="Cambria Math"/>
                        <a:ea typeface="宋体" charset="-122"/>
                      </a:rPr>
                      <m:t>和</m:t>
                    </m:r>
                    <m:r>
                      <a:rPr lang="en-US" altLang="zh-CN" i="1" dirty="0" smtClean="0">
                        <a:latin typeface="Cambria Math"/>
                        <a:ea typeface="宋体" charset="-122"/>
                      </a:rPr>
                      <m:t>𝑅</m:t>
                    </m:r>
                    <m:r>
                      <a:rPr lang="en-US" altLang="zh-CN" i="1" baseline="-25000" dirty="0" smtClean="0">
                        <a:latin typeface="Cambria Math"/>
                        <a:ea typeface="宋体" charset="-122"/>
                      </a:rPr>
                      <m:t>2</m:t>
                    </m:r>
                  </m:oMath>
                </a14:m>
                <a:r>
                  <a:rPr lang="zh-CN" altLang="en-US" dirty="0" smtClean="0">
                    <a:ea typeface="宋体" charset="-122"/>
                  </a:rPr>
                  <a:t>是</a:t>
                </a:r>
                <a:r>
                  <a:rPr lang="zh-CN" altLang="en-US" b="1" dirty="0" smtClean="0">
                    <a:solidFill>
                      <a:srgbClr val="FF00FF"/>
                    </a:solidFill>
                    <a:ea typeface="宋体" charset="-122"/>
                  </a:rPr>
                  <a:t>可交换的</a:t>
                </a:r>
                <a:endParaRPr lang="en-US" altLang="zh-CN" dirty="0" smtClean="0">
                  <a:ea typeface="宋体" charset="-122"/>
                </a:endParaRPr>
              </a:p>
              <a:p>
                <a:pPr marL="0" indent="0" algn="ctr" eaLnBrk="1" hangingPunct="1">
                  <a:buNone/>
                </a:pPr>
                <a:endParaRPr lang="en-US" altLang="zh-CN" dirty="0">
                  <a:ea typeface="宋体" charset="-122"/>
                </a:endParaRPr>
              </a:p>
              <a:p>
                <a:pPr marL="0" indent="0" algn="ctr" eaLnBrk="1" hangingPunct="1">
                  <a:buNone/>
                </a:pPr>
                <a:r>
                  <a:rPr lang="zh-CN" altLang="en-US" b="1" dirty="0" smtClean="0">
                    <a:solidFill>
                      <a:srgbClr val="FF0000"/>
                    </a:solidFill>
                    <a:latin typeface="隶书" pitchFamily="49" charset="-122"/>
                    <a:ea typeface="隶书" pitchFamily="49" charset="-122"/>
                  </a:rPr>
                  <a:t>并不是任意两个密码体制都是可交换的</a:t>
                </a:r>
              </a:p>
            </p:txBody>
          </p:sp>
        </mc:Choice>
        <mc:Fallback xmlns="">
          <p:sp>
            <p:nvSpPr>
              <p:cNvPr id="118786"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259" t="-1626"/>
                </a:stretch>
              </a:blipFill>
            </p:spPr>
            <p:txBody>
              <a:bodyPr/>
              <a:lstStyle/>
              <a:p>
                <a:r>
                  <a:rPr lang="zh-CN" altLang="en-US">
                    <a:noFill/>
                  </a:rPr>
                  <a:t> </a:t>
                </a:r>
              </a:p>
            </p:txBody>
          </p:sp>
        </mc:Fallback>
      </mc:AlternateContent>
      <p:sp>
        <p:nvSpPr>
          <p:cNvPr id="118787" name="日期占位符 3"/>
          <p:cNvSpPr>
            <a:spLocks noGrp="1"/>
          </p:cNvSpPr>
          <p:nvPr>
            <p:ph type="dt" sz="quarter" idx="10"/>
          </p:nvPr>
        </p:nvSpPr>
        <p:spPr>
          <a:noFill/>
        </p:spPr>
        <p:txBody>
          <a:bodyPr/>
          <a:lstStyle/>
          <a:p>
            <a:fld id="{5137C967-A478-4E16-968D-9F36D079CB4B}" type="datetime1">
              <a:rPr lang="zh-CN" altLang="en-US" smtClean="0">
                <a:ea typeface="宋体" charset="-122"/>
              </a:rPr>
              <a:pPr/>
              <a:t>2019/11/26/Tuesday</a:t>
            </a:fld>
            <a:endParaRPr lang="en-US" altLang="zh-CN" smtClean="0">
              <a:ea typeface="宋体" charset="-122"/>
            </a:endParaRPr>
          </a:p>
        </p:txBody>
      </p:sp>
      <p:sp>
        <p:nvSpPr>
          <p:cNvPr id="118788"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118789" name="灯片编号占位符 5"/>
          <p:cNvSpPr>
            <a:spLocks noGrp="1"/>
          </p:cNvSpPr>
          <p:nvPr>
            <p:ph type="sldNum" sz="quarter" idx="12"/>
          </p:nvPr>
        </p:nvSpPr>
        <p:spPr>
          <a:noFill/>
        </p:spPr>
        <p:txBody>
          <a:bodyPr/>
          <a:lstStyle/>
          <a:p>
            <a:fld id="{497A303A-30B7-4EDB-9205-FA3965500C30}" type="slidenum">
              <a:rPr lang="en-US" altLang="zh-CN" smtClean="0">
                <a:ea typeface="宋体" charset="-122"/>
              </a:rPr>
              <a:pPr/>
              <a:t>15</a:t>
            </a:fld>
            <a:endParaRPr lang="en-US" altLang="zh-CN" smtClean="0">
              <a:ea typeface="宋体" charset="-122"/>
            </a:endParaRPr>
          </a:p>
        </p:txBody>
      </p:sp>
    </p:spTree>
    <p:extLst>
      <p:ext uri="{BB962C8B-B14F-4D97-AF65-F5344CB8AC3E}">
        <p14:creationId xmlns:p14="http://schemas.microsoft.com/office/powerpoint/2010/main" val="2016164270"/>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8786">
                                            <p:txEl>
                                              <p:pRg st="4" end="4"/>
                                            </p:txEl>
                                          </p:spTgt>
                                        </p:tgtEl>
                                        <p:attrNameLst>
                                          <p:attrName>style.visibility</p:attrName>
                                        </p:attrNameLst>
                                      </p:cBhvr>
                                      <p:to>
                                        <p:strVal val="visible"/>
                                      </p:to>
                                    </p:set>
                                    <p:animEffect transition="in" filter="wipe(down)">
                                      <p:cBhvr>
                                        <p:cTn id="7" dur="500"/>
                                        <p:tgtEl>
                                          <p:spTgt spid="1187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8F767E2-4B0C-4D6B-BC16-744F3E0FAA8C}"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150</a:t>
            </a:fld>
            <a:endParaRPr lang="en-US" altLang="zh-CN" dirty="0"/>
          </a:p>
        </p:txBody>
      </p:sp>
      <p:graphicFrame>
        <p:nvGraphicFramePr>
          <p:cNvPr id="7" name="Object 4"/>
          <p:cNvGraphicFramePr>
            <a:graphicFrameLocks noGrp="1" noChangeAspect="1"/>
          </p:cNvGraphicFramePr>
          <p:nvPr>
            <p:ph sz="half" idx="4294967295"/>
            <p:extLst>
              <p:ext uri="{D42A27DB-BD31-4B8C-83A1-F6EECF244321}">
                <p14:modId xmlns:p14="http://schemas.microsoft.com/office/powerpoint/2010/main" val="3269518497"/>
              </p:ext>
            </p:extLst>
          </p:nvPr>
        </p:nvGraphicFramePr>
        <p:xfrm>
          <a:off x="1252538" y="2133600"/>
          <a:ext cx="6665912" cy="3886200"/>
        </p:xfrm>
        <a:graphic>
          <a:graphicData uri="http://schemas.openxmlformats.org/presentationml/2006/ole">
            <mc:AlternateContent xmlns:mc="http://schemas.openxmlformats.org/markup-compatibility/2006">
              <mc:Choice xmlns:v="urn:schemas-microsoft-com:vml" Requires="v">
                <p:oleObj spid="_x0000_s91214" name="公式" r:id="rId3" imgW="3136680" imgH="1828800" progId="">
                  <p:embed/>
                </p:oleObj>
              </mc:Choice>
              <mc:Fallback>
                <p:oleObj name="公式" r:id="rId3" imgW="3136680" imgH="1828800" progId="">
                  <p:embed/>
                  <p:pic>
                    <p:nvPicPr>
                      <p:cNvPr id="0" name="Picture 6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2538" y="2133600"/>
                        <a:ext cx="6665912" cy="3886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8" name="标题 1"/>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𝒙</m:t>
                          </m:r>
                        </m:e>
                        <m:sub>
                          <m:d>
                            <m:dPr>
                              <m:ctrlPr>
                                <a:rPr lang="en-US" altLang="zh-CN" sz="2400" b="1" i="1" smtClean="0">
                                  <a:latin typeface="Cambria Math" panose="02040503050406030204" pitchFamily="18" charset="0"/>
                                </a:rPr>
                              </m:ctrlPr>
                            </m:dPr>
                            <m:e>
                              <m:r>
                                <a:rPr lang="en-US" altLang="zh-CN" sz="2400" i="1">
                                  <a:latin typeface="Cambria Math" panose="02040503050406030204" pitchFamily="18" charset="0"/>
                                </a:rPr>
                                <m:t>𝒊</m:t>
                              </m:r>
                              <m:r>
                                <a:rPr lang="en-US" altLang="zh-CN" sz="2400" i="1" smtClean="0">
                                  <a:latin typeface="Cambria Math" panose="02040503050406030204" pitchFamily="18" charset="0"/>
                                </a:rPr>
                                <m:t>+</m:t>
                              </m:r>
                              <m:r>
                                <a:rPr lang="en-US" altLang="zh-CN" sz="2400" b="1" i="1" smtClean="0">
                                  <a:latin typeface="Cambria Math" panose="02040503050406030204" pitchFamily="18" charset="0"/>
                                </a:rPr>
                                <m:t>𝟐</m:t>
                              </m:r>
                            </m:e>
                          </m:d>
                          <m:r>
                            <a:rPr lang="en-US" altLang="zh-CN" sz="2400" b="1" i="1" smtClean="0">
                              <a:latin typeface="Cambria Math" panose="02040503050406030204" pitchFamily="18" charset="0"/>
                            </a:rPr>
                            <m:t>𝒎𝒐𝒅</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𝟖</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𝒙</m:t>
                          </m:r>
                        </m:e>
                        <m: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𝒊</m:t>
                              </m:r>
                              <m:r>
                                <a:rPr lang="en-US" altLang="zh-CN" sz="2400" i="1">
                                  <a:latin typeface="Cambria Math" panose="02040503050406030204" pitchFamily="18" charset="0"/>
                                </a:rPr>
                                <m:t>+</m:t>
                              </m:r>
                              <m:r>
                                <a:rPr lang="en-US" altLang="zh-CN" sz="2400" b="1" i="1" smtClean="0">
                                  <a:latin typeface="Cambria Math" panose="02040503050406030204" pitchFamily="18" charset="0"/>
                                </a:rPr>
                                <m:t>𝟓</m:t>
                              </m:r>
                            </m:e>
                          </m:d>
                          <m:r>
                            <a:rPr lang="en-US" altLang="zh-CN" sz="2400" i="1">
                              <a:latin typeface="Cambria Math" panose="02040503050406030204" pitchFamily="18" charset="0"/>
                            </a:rPr>
                            <m:t>𝒎𝒐𝒅</m:t>
                          </m:r>
                          <m:r>
                            <a:rPr lang="en-US" altLang="zh-CN" sz="2400" i="1">
                              <a:latin typeface="Cambria Math" panose="02040503050406030204" pitchFamily="18" charset="0"/>
                            </a:rPr>
                            <m:t> </m:t>
                          </m:r>
                          <m:r>
                            <a:rPr lang="en-US" altLang="zh-CN" sz="2400" i="1">
                              <a:latin typeface="Cambria Math" panose="02040503050406030204" pitchFamily="18" charset="0"/>
                            </a:rPr>
                            <m:t>𝟖</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𝒙</m:t>
                          </m:r>
                        </m:e>
                        <m: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𝒊</m:t>
                              </m:r>
                              <m:r>
                                <a:rPr lang="en-US" altLang="zh-CN" sz="2400" i="1">
                                  <a:latin typeface="Cambria Math" panose="02040503050406030204" pitchFamily="18" charset="0"/>
                                </a:rPr>
                                <m:t>+</m:t>
                              </m:r>
                              <m:r>
                                <a:rPr lang="en-US" altLang="zh-CN" sz="2400" b="1" i="1" smtClean="0">
                                  <a:latin typeface="Cambria Math" panose="02040503050406030204" pitchFamily="18" charset="0"/>
                                </a:rPr>
                                <m:t>𝟕</m:t>
                              </m:r>
                            </m:e>
                          </m:d>
                          <m:r>
                            <a:rPr lang="en-US" altLang="zh-CN" sz="2400" i="1">
                              <a:latin typeface="Cambria Math" panose="02040503050406030204" pitchFamily="18" charset="0"/>
                            </a:rPr>
                            <m:t>𝒎𝒐𝒅</m:t>
                          </m:r>
                          <m:r>
                            <a:rPr lang="en-US" altLang="zh-CN" sz="2400" i="1">
                              <a:latin typeface="Cambria Math" panose="02040503050406030204" pitchFamily="18" charset="0"/>
                            </a:rPr>
                            <m:t> </m:t>
                          </m:r>
                          <m:r>
                            <a:rPr lang="en-US" altLang="zh-CN" sz="2400" i="1">
                              <a:latin typeface="Cambria Math" panose="02040503050406030204" pitchFamily="18" charset="0"/>
                            </a:rPr>
                            <m:t>𝟖</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𝑩</m:t>
                          </m:r>
                        </m:e>
                        <m:sub>
                          <m:r>
                            <a:rPr lang="en-US" altLang="zh-CN" sz="2400" i="1">
                              <a:latin typeface="Cambria Math" panose="02040503050406030204" pitchFamily="18" charset="0"/>
                            </a:rPr>
                            <m:t>𝒊</m:t>
                          </m:r>
                        </m:sub>
                      </m:sSub>
                    </m:oMath>
                  </m:oMathPara>
                </a14:m>
                <a:endParaRPr lang="zh-CN" altLang="en-US" sz="2400" dirty="0"/>
              </a:p>
            </p:txBody>
          </p:sp>
        </mc:Choice>
        <mc:Fallback xmlns="">
          <p:sp>
            <p:nvSpPr>
              <p:cNvPr id="8" name="标题 1"/>
              <p:cNvSpPr>
                <a:spLocks noGrp="1" noRot="1" noChangeAspect="1" noMove="1" noResize="1" noEditPoints="1" noAdjustHandles="1" noChangeArrowheads="1" noChangeShapeType="1" noTextEdit="1"/>
              </p:cNvSpPr>
              <p:nvPr>
                <p:ph type="title"/>
              </p:nvPr>
            </p:nvSpPr>
            <p:spPr>
              <a:blipFill>
                <a:blip r:embed="rId5" cstate="print"/>
                <a:stretch>
                  <a:fillRect/>
                </a:stretch>
              </a:blipFill>
            </p:spPr>
            <p:txBody>
              <a:bodyPr/>
              <a:lstStyle/>
              <a:p>
                <a:r>
                  <a:rPr lang="zh-CN" altLang="en-US">
                    <a:noFill/>
                  </a:rPr>
                  <a:t> </a:t>
                </a:r>
              </a:p>
            </p:txBody>
          </p:sp>
        </mc:Fallback>
      </mc:AlternateContent>
      <p:sp>
        <p:nvSpPr>
          <p:cNvPr id="9" name="Line 11"/>
          <p:cNvSpPr>
            <a:spLocks noChangeShapeType="1"/>
          </p:cNvSpPr>
          <p:nvPr/>
        </p:nvSpPr>
        <p:spPr bwMode="auto">
          <a:xfrm flipV="1">
            <a:off x="7637462" y="1736725"/>
            <a:ext cx="457200" cy="457200"/>
          </a:xfrm>
          <a:prstGeom prst="line">
            <a:avLst/>
          </a:prstGeom>
          <a:noFill/>
          <a:ln w="25400">
            <a:solidFill>
              <a:srgbClr val="FF0000"/>
            </a:solidFill>
            <a:prstDash val="dash"/>
            <a:round/>
            <a:headEnd/>
            <a:tailEnd type="triangle" w="med" len="sm"/>
          </a:ln>
          <a:effectLst/>
        </p:spPr>
        <p:txBody>
          <a:bodyPr wrap="none" anchor="ctr"/>
          <a:lstStyle/>
          <a:p>
            <a:endParaRPr lang="zh-CN" altLang="en-US"/>
          </a:p>
        </p:txBody>
      </p:sp>
      <p:sp>
        <p:nvSpPr>
          <p:cNvPr id="10" name="Rectangle 12"/>
          <p:cNvSpPr>
            <a:spLocks noChangeArrowheads="1"/>
          </p:cNvSpPr>
          <p:nvPr/>
        </p:nvSpPr>
        <p:spPr bwMode="auto">
          <a:xfrm>
            <a:off x="8094662" y="1431925"/>
            <a:ext cx="422275" cy="396875"/>
          </a:xfrm>
          <a:prstGeom prst="rect">
            <a:avLst/>
          </a:prstGeom>
          <a:noFill/>
          <a:ln w="9525">
            <a:noFill/>
            <a:miter lim="800000"/>
            <a:headEnd/>
            <a:tailEnd/>
          </a:ln>
          <a:effectLst/>
        </p:spPr>
        <p:txBody>
          <a:bodyPr>
            <a:spAutoFit/>
          </a:bodyPr>
          <a:lstStyle/>
          <a:p>
            <a:pPr algn="ctr" eaLnBrk="1" hangingPunct="1"/>
            <a:r>
              <a:rPr kumimoji="1" lang="en-US" altLang="zh-CN" b="0" dirty="0">
                <a:solidFill>
                  <a:srgbClr val="FF3300"/>
                </a:solidFill>
                <a:latin typeface="Times New Roman" pitchFamily="18" charset="0"/>
              </a:rPr>
              <a:t>B</a:t>
            </a:r>
          </a:p>
        </p:txBody>
      </p:sp>
    </p:spTree>
    <p:extLst>
      <p:ext uri="{BB962C8B-B14F-4D97-AF65-F5344CB8AC3E}">
        <p14:creationId xmlns:p14="http://schemas.microsoft.com/office/powerpoint/2010/main" val="1840217528"/>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685800"/>
            <a:ext cx="7391400" cy="563563"/>
          </a:xfrm>
        </p:spPr>
        <p:txBody>
          <a:bodyPr/>
          <a:lstStyle/>
          <a:p>
            <a:r>
              <a:rPr lang="zh-CN" altLang="en-US" sz="3200" dirty="0" smtClean="0"/>
              <a:t>逆字节代换的等价操作</a:t>
            </a:r>
            <a:r>
              <a:rPr lang="en-US" altLang="zh-CN" sz="3200" dirty="0" smtClean="0"/>
              <a:t>--AES</a:t>
            </a:r>
            <a:r>
              <a:rPr lang="zh-CN" altLang="en-US" sz="3200" dirty="0" smtClean="0"/>
              <a:t>的逆</a:t>
            </a:r>
            <a:r>
              <a:rPr lang="en-US" altLang="zh-CN" sz="3200" dirty="0" smtClean="0"/>
              <a:t>S</a:t>
            </a:r>
            <a:r>
              <a:rPr lang="zh-CN" altLang="en-US" sz="3200" dirty="0" smtClean="0"/>
              <a:t>盒</a:t>
            </a:r>
            <a:endParaRPr lang="zh-CN" altLang="en-US" sz="3200"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151</a:t>
            </a:fld>
            <a:endParaRPr lang="en-US" altLang="zh-CN" dirty="0"/>
          </a:p>
        </p:txBody>
      </p:sp>
      <p:graphicFrame>
        <p:nvGraphicFramePr>
          <p:cNvPr id="7" name="Group 1968"/>
          <p:cNvGraphicFramePr>
            <a:graphicFrameLocks/>
          </p:cNvGraphicFramePr>
          <p:nvPr/>
        </p:nvGraphicFramePr>
        <p:xfrm>
          <a:off x="762000" y="1447800"/>
          <a:ext cx="8000999" cy="4953001"/>
        </p:xfrm>
        <a:graphic>
          <a:graphicData uri="http://schemas.openxmlformats.org/drawingml/2006/table">
            <a:tbl>
              <a:tblPr>
                <a:tableStyleId>{08FB837D-C827-4EFA-A057-4D05807E0F7C}</a:tableStyleId>
              </a:tblPr>
              <a:tblGrid>
                <a:gridCol w="396655">
                  <a:extLst>
                    <a:ext uri="{9D8B030D-6E8A-4147-A177-3AD203B41FA5}">
                      <a16:colId xmlns:a16="http://schemas.microsoft.com/office/drawing/2014/main" val="20000"/>
                    </a:ext>
                  </a:extLst>
                </a:gridCol>
                <a:gridCol w="475368">
                  <a:extLst>
                    <a:ext uri="{9D8B030D-6E8A-4147-A177-3AD203B41FA5}">
                      <a16:colId xmlns:a16="http://schemas.microsoft.com/office/drawing/2014/main" val="20001"/>
                    </a:ext>
                  </a:extLst>
                </a:gridCol>
                <a:gridCol w="475368">
                  <a:extLst>
                    <a:ext uri="{9D8B030D-6E8A-4147-A177-3AD203B41FA5}">
                      <a16:colId xmlns:a16="http://schemas.microsoft.com/office/drawing/2014/main" val="20002"/>
                    </a:ext>
                  </a:extLst>
                </a:gridCol>
                <a:gridCol w="475368">
                  <a:extLst>
                    <a:ext uri="{9D8B030D-6E8A-4147-A177-3AD203B41FA5}">
                      <a16:colId xmlns:a16="http://schemas.microsoft.com/office/drawing/2014/main" val="20003"/>
                    </a:ext>
                  </a:extLst>
                </a:gridCol>
                <a:gridCol w="475368">
                  <a:extLst>
                    <a:ext uri="{9D8B030D-6E8A-4147-A177-3AD203B41FA5}">
                      <a16:colId xmlns:a16="http://schemas.microsoft.com/office/drawing/2014/main" val="20004"/>
                    </a:ext>
                  </a:extLst>
                </a:gridCol>
                <a:gridCol w="475368">
                  <a:extLst>
                    <a:ext uri="{9D8B030D-6E8A-4147-A177-3AD203B41FA5}">
                      <a16:colId xmlns:a16="http://schemas.microsoft.com/office/drawing/2014/main" val="20005"/>
                    </a:ext>
                  </a:extLst>
                </a:gridCol>
                <a:gridCol w="475368">
                  <a:extLst>
                    <a:ext uri="{9D8B030D-6E8A-4147-A177-3AD203B41FA5}">
                      <a16:colId xmlns:a16="http://schemas.microsoft.com/office/drawing/2014/main" val="20006"/>
                    </a:ext>
                  </a:extLst>
                </a:gridCol>
                <a:gridCol w="475368">
                  <a:extLst>
                    <a:ext uri="{9D8B030D-6E8A-4147-A177-3AD203B41FA5}">
                      <a16:colId xmlns:a16="http://schemas.microsoft.com/office/drawing/2014/main" val="20007"/>
                    </a:ext>
                  </a:extLst>
                </a:gridCol>
                <a:gridCol w="475368">
                  <a:extLst>
                    <a:ext uri="{9D8B030D-6E8A-4147-A177-3AD203B41FA5}">
                      <a16:colId xmlns:a16="http://schemas.microsoft.com/office/drawing/2014/main" val="20008"/>
                    </a:ext>
                  </a:extLst>
                </a:gridCol>
                <a:gridCol w="475368">
                  <a:extLst>
                    <a:ext uri="{9D8B030D-6E8A-4147-A177-3AD203B41FA5}">
                      <a16:colId xmlns:a16="http://schemas.microsoft.com/office/drawing/2014/main" val="20009"/>
                    </a:ext>
                  </a:extLst>
                </a:gridCol>
                <a:gridCol w="473824">
                  <a:extLst>
                    <a:ext uri="{9D8B030D-6E8A-4147-A177-3AD203B41FA5}">
                      <a16:colId xmlns:a16="http://schemas.microsoft.com/office/drawing/2014/main" val="20010"/>
                    </a:ext>
                  </a:extLst>
                </a:gridCol>
                <a:gridCol w="475368">
                  <a:extLst>
                    <a:ext uri="{9D8B030D-6E8A-4147-A177-3AD203B41FA5}">
                      <a16:colId xmlns:a16="http://schemas.microsoft.com/office/drawing/2014/main" val="20011"/>
                    </a:ext>
                  </a:extLst>
                </a:gridCol>
                <a:gridCol w="475368">
                  <a:extLst>
                    <a:ext uri="{9D8B030D-6E8A-4147-A177-3AD203B41FA5}">
                      <a16:colId xmlns:a16="http://schemas.microsoft.com/office/drawing/2014/main" val="20012"/>
                    </a:ext>
                  </a:extLst>
                </a:gridCol>
                <a:gridCol w="475368">
                  <a:extLst>
                    <a:ext uri="{9D8B030D-6E8A-4147-A177-3AD203B41FA5}">
                      <a16:colId xmlns:a16="http://schemas.microsoft.com/office/drawing/2014/main" val="20013"/>
                    </a:ext>
                  </a:extLst>
                </a:gridCol>
                <a:gridCol w="475368">
                  <a:extLst>
                    <a:ext uri="{9D8B030D-6E8A-4147-A177-3AD203B41FA5}">
                      <a16:colId xmlns:a16="http://schemas.microsoft.com/office/drawing/2014/main" val="20014"/>
                    </a:ext>
                  </a:extLst>
                </a:gridCol>
                <a:gridCol w="475368">
                  <a:extLst>
                    <a:ext uri="{9D8B030D-6E8A-4147-A177-3AD203B41FA5}">
                      <a16:colId xmlns:a16="http://schemas.microsoft.com/office/drawing/2014/main" val="20015"/>
                    </a:ext>
                  </a:extLst>
                </a:gridCol>
                <a:gridCol w="475368">
                  <a:extLst>
                    <a:ext uri="{9D8B030D-6E8A-4147-A177-3AD203B41FA5}">
                      <a16:colId xmlns:a16="http://schemas.microsoft.com/office/drawing/2014/main" val="20016"/>
                    </a:ext>
                  </a:extLst>
                </a:gridCol>
              </a:tblGrid>
              <a:tr h="29135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0</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4</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9</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00"/>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0</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52</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09</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01"/>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7c</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e3</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39</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82</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9b</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2f</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ff</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87</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34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43</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44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c4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e9</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cb</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02"/>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94</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03"/>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a1</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66</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04"/>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64</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05"/>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6c</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70</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48</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50</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fd</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ed</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b9</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da</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5e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15</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46</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57</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a7</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8d</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9d</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06"/>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90</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d8</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ab</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00</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8c</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bc</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d3</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0a</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f7</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e4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58</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05</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b8</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b3</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45</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06</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07"/>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3f</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08"/>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67</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09"/>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9</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96</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ac</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74</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22</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e7</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ad</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dirty="0" smtClean="0">
                          <a:ln>
                            <a:noFill/>
                          </a:ln>
                          <a:effectLst/>
                        </a:rPr>
                        <a:t>35</a:t>
                      </a:r>
                      <a:endParaRPr kumimoji="0" lang="de-DE"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85</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e2</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f9</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37</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e8</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1c</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75</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df</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u="none" strike="noStrike" cap="none" normalizeH="0" baseline="0" smtClean="0">
                          <a:ln>
                            <a:noFill/>
                          </a:ln>
                          <a:effectLst/>
                        </a:rPr>
                        <a:t>6e</a:t>
                      </a:r>
                      <a:endParaRPr kumimoji="0" lang="de-DE"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10"/>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c5</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89</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11"/>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d2</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20</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9a</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err="1" smtClean="0">
                          <a:ln>
                            <a:noFill/>
                          </a:ln>
                          <a:effectLst/>
                        </a:rPr>
                        <a:t>fe</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12"/>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12</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10</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59</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80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13"/>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9f</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93</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14"/>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4d</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ae</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b0</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c8</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3c</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83</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53</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99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15"/>
                  </a:ext>
                </a:extLst>
              </a:tr>
              <a:tr h="29135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f</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2b</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04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7e</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ba</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77</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d6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26</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e1</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69</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14</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63</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smtClean="0">
                          <a:ln>
                            <a:noFill/>
                          </a:ln>
                          <a:effectLst/>
                        </a:rPr>
                        <a:t>55</a:t>
                      </a:r>
                      <a:endParaRPr kumimoji="0" lang="en-US" altLang="zh-CN" sz="1600" b="0" i="0" u="none" strike="noStrike" cap="none" normalizeH="0" baseline="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21</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0c</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smtClean="0">
                          <a:ln>
                            <a:noFill/>
                          </a:ln>
                          <a:effectLst/>
                        </a:rPr>
                        <a:t>7d</a:t>
                      </a:r>
                      <a:endParaRPr kumimoji="0" lang="en-US" altLang="zh-CN" sz="1600" b="0" i="0" u="none" strike="noStrike" cap="none" normalizeH="0" baseline="0" dirty="0" smtClean="0">
                        <a:ln>
                          <a:noFill/>
                        </a:ln>
                        <a:solidFill>
                          <a:schemeClr val="tx1"/>
                        </a:solidFill>
                        <a:effectLst/>
                        <a:latin typeface="Arial" charset="0"/>
                        <a:ea typeface="宋体" charset="-122"/>
                      </a:endParaRPr>
                    </a:p>
                  </a:txBody>
                  <a:tcPr marL="0" marR="0" marT="0" marB="0" horzOverflow="overflow"/>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1636144435"/>
      </p:ext>
    </p:extLst>
  </p:cSld>
  <p:clrMapOvr>
    <a:masterClrMapping/>
  </p:clrMapOvr>
  <p:transition>
    <p:wedge/>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3"/>
          <p:cNvSpPr>
            <a:spLocks noGrp="1"/>
          </p:cNvSpPr>
          <p:nvPr>
            <p:ph type="sldNum" sz="quarter" idx="10"/>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47CC57C-AD32-4B74-8B44-B1450BE44E39}" type="slidenum">
              <a:rPr lang="en-US" altLang="zh-CN"/>
              <a:pPr/>
              <a:t>152</a:t>
            </a:fld>
            <a:endParaRPr lang="en-US" altLang="zh-CN"/>
          </a:p>
        </p:txBody>
      </p:sp>
      <p:sp>
        <p:nvSpPr>
          <p:cNvPr id="506882" name="Rectangle 2"/>
          <p:cNvSpPr>
            <a:spLocks noGrp="1" noChangeArrowheads="1"/>
          </p:cNvSpPr>
          <p:nvPr>
            <p:ph type="title"/>
          </p:nvPr>
        </p:nvSpPr>
        <p:spPr/>
        <p:txBody>
          <a:bodyPr/>
          <a:lstStyle/>
          <a:p>
            <a:pPr eaLnBrk="1" hangingPunct="1">
              <a:defRPr/>
            </a:pPr>
            <a:r>
              <a:rPr lang="en-US" altLang="zh-CN" dirty="0" smtClean="0"/>
              <a:t>S</a:t>
            </a:r>
            <a:r>
              <a:rPr lang="zh-CN" altLang="en-US" dirty="0" smtClean="0"/>
              <a:t>盒评价</a:t>
            </a:r>
          </a:p>
        </p:txBody>
      </p:sp>
      <mc:AlternateContent xmlns:mc="http://schemas.openxmlformats.org/markup-compatibility/2006" xmlns:a14="http://schemas.microsoft.com/office/drawing/2010/main">
        <mc:Choice Requires="a14">
          <p:sp>
            <p:nvSpPr>
              <p:cNvPr id="506883" name="Rectangle 3"/>
              <p:cNvSpPr>
                <a:spLocks noGrp="1" noChangeArrowheads="1"/>
              </p:cNvSpPr>
              <p:nvPr>
                <p:ph type="body" idx="1"/>
              </p:nvPr>
            </p:nvSpPr>
            <p:spPr>
              <a:xfrm>
                <a:off x="228600" y="1676400"/>
                <a:ext cx="8915400" cy="4745038"/>
              </a:xfrm>
            </p:spPr>
            <p:txBody>
              <a:bodyPr/>
              <a:lstStyle/>
              <a:p>
                <a:pPr>
                  <a:defRPr/>
                </a:pPr>
                <a:r>
                  <a:rPr lang="en-US" altLang="zh-CN" dirty="0" smtClean="0"/>
                  <a:t>S</a:t>
                </a:r>
                <a:r>
                  <a:rPr lang="zh-CN" altLang="en-US" dirty="0" smtClean="0"/>
                  <a:t>盒被设计成能防止已有的各种密码分析攻击。特别寻求在输入位和输出位之间</a:t>
                </a:r>
                <a:r>
                  <a:rPr lang="zh-CN" altLang="en-US" dirty="0" smtClean="0">
                    <a:solidFill>
                      <a:srgbClr val="FF0000"/>
                    </a:solidFill>
                  </a:rPr>
                  <a:t>几乎没有相关性</a:t>
                </a:r>
                <a:r>
                  <a:rPr lang="zh-CN" altLang="en-US" dirty="0" smtClean="0"/>
                  <a:t>的设计，且输出值不能通过利用一个简单的数学函数变换输入值所得到</a:t>
                </a:r>
                <a:endParaRPr lang="en-US" altLang="zh-CN" dirty="0" smtClean="0"/>
              </a:p>
              <a:p>
                <a:pPr>
                  <a:defRPr/>
                </a:pPr>
                <a:r>
                  <a:rPr lang="zh-CN" altLang="en-US" dirty="0" smtClean="0"/>
                  <a:t>所选择的常量使得在</a:t>
                </a:r>
                <a:r>
                  <a:rPr lang="en-US" altLang="zh-CN" dirty="0" smtClean="0"/>
                  <a:t>S</a:t>
                </a:r>
                <a:r>
                  <a:rPr lang="zh-CN" altLang="en-US" dirty="0" smtClean="0"/>
                  <a:t>盒中</a:t>
                </a:r>
                <a:r>
                  <a:rPr lang="zh-CN" altLang="en-US" dirty="0" smtClean="0">
                    <a:solidFill>
                      <a:srgbClr val="FF0000"/>
                    </a:solidFill>
                  </a:rPr>
                  <a:t>没有不动点</a:t>
                </a:r>
                <a:r>
                  <a:rPr lang="en-US" altLang="zh-CN" dirty="0" smtClean="0"/>
                  <a:t>[</a:t>
                </a:r>
                <a14:m>
                  <m:oMath xmlns:m="http://schemas.openxmlformats.org/officeDocument/2006/math">
                    <m:r>
                      <a:rPr lang="en-US" altLang="zh-CN" i="1" dirty="0" smtClean="0">
                        <a:latin typeface="Cambria Math" panose="02040503050406030204" pitchFamily="18" charset="0"/>
                      </a:rPr>
                      <m:t>𝑆</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𝑎</m:t>
                    </m:r>
                  </m:oMath>
                </a14:m>
                <a:r>
                  <a:rPr lang="en-US" altLang="zh-CN" dirty="0" smtClean="0"/>
                  <a:t>]</a:t>
                </a:r>
                <a:r>
                  <a:rPr lang="zh-CN" altLang="en-US" dirty="0" smtClean="0"/>
                  <a:t>，也</a:t>
                </a:r>
                <a:r>
                  <a:rPr lang="zh-CN" altLang="en-US" dirty="0" smtClean="0">
                    <a:solidFill>
                      <a:srgbClr val="FF0000"/>
                    </a:solidFill>
                  </a:rPr>
                  <a:t>没有“反不动点”</a:t>
                </a:r>
                <a:r>
                  <a:rPr lang="en-US" altLang="zh-CN" dirty="0" smtClean="0"/>
                  <a:t>[</a:t>
                </a:r>
                <a14:m>
                  <m:oMath xmlns:m="http://schemas.openxmlformats.org/officeDocument/2006/math">
                    <m:r>
                      <a:rPr lang="en-US" altLang="zh-CN" i="1" dirty="0" smtClean="0">
                        <a:latin typeface="Cambria Math" panose="02040503050406030204" pitchFamily="18" charset="0"/>
                      </a:rPr>
                      <m:t>𝑆</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𝑎</m:t>
                        </m:r>
                      </m:e>
                      <m:sup>
                        <m:r>
                          <a:rPr lang="en-US" altLang="zh-CN" b="0" i="1" dirty="0" smtClean="0">
                            <a:latin typeface="Cambria Math" panose="02040503050406030204" pitchFamily="18" charset="0"/>
                          </a:rPr>
                          <m:t>−1</m:t>
                        </m:r>
                      </m:sup>
                    </m:sSup>
                  </m:oMath>
                </a14:m>
                <a:r>
                  <a:rPr lang="en-US" altLang="zh-CN" dirty="0" smtClean="0"/>
                  <a:t>]</a:t>
                </a:r>
                <a:endParaRPr lang="zh-CN" altLang="en-US" dirty="0" smtClean="0"/>
              </a:p>
              <a:p>
                <a:pPr>
                  <a:defRPr/>
                </a:pPr>
                <a:r>
                  <a:rPr lang="en-US" altLang="zh-CN" dirty="0" smtClean="0"/>
                  <a:t>S</a:t>
                </a:r>
                <a:r>
                  <a:rPr lang="zh-CN" altLang="en-US" dirty="0" smtClean="0"/>
                  <a:t>盒必须是</a:t>
                </a:r>
                <a:r>
                  <a:rPr lang="zh-CN" altLang="en-US" dirty="0" smtClean="0">
                    <a:solidFill>
                      <a:srgbClr val="FF0000"/>
                    </a:solidFill>
                  </a:rPr>
                  <a:t>可逆</a:t>
                </a:r>
                <a:r>
                  <a:rPr lang="zh-CN" altLang="en-US" dirty="0" smtClean="0"/>
                  <a:t>的，即</a:t>
                </a:r>
                <a14:m>
                  <m:oMath xmlns:m="http://schemas.openxmlformats.org/officeDocument/2006/math">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𝑆</m:t>
                        </m:r>
                      </m:e>
                      <m:sup>
                        <m:r>
                          <a:rPr lang="en-US" altLang="zh-CN" i="1" dirty="0">
                            <a:latin typeface="Cambria Math" panose="02040503050406030204" pitchFamily="18" charset="0"/>
                            <a:ea typeface="Cambria Math" panose="02040503050406030204" pitchFamily="18" charset="0"/>
                          </a:rPr>
                          <m:t>−1</m:t>
                        </m:r>
                      </m:sup>
                    </m:sSup>
                    <m:r>
                      <a:rPr lang="en-US" altLang="zh-CN" i="1" dirty="0" smtClean="0">
                        <a:latin typeface="Cambria Math" panose="02040503050406030204" pitchFamily="18" charset="0"/>
                      </a:rPr>
                      <m:t>[</m:t>
                    </m:r>
                    <m:r>
                      <a:rPr lang="en-US" altLang="zh-CN" i="1" dirty="0" smtClean="0">
                        <a:latin typeface="Cambria Math" panose="02040503050406030204" pitchFamily="18" charset="0"/>
                      </a:rPr>
                      <m:t>𝑆</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𝑎</m:t>
                    </m:r>
                  </m:oMath>
                </a14:m>
                <a:r>
                  <a:rPr lang="zh-CN" altLang="en-US" dirty="0" smtClean="0"/>
                  <a:t>。然而，</a:t>
                </a:r>
                <a14:m>
                  <m:oMath xmlns:m="http://schemas.openxmlformats.org/officeDocument/2006/math">
                    <m:r>
                      <a:rPr lang="en-US" altLang="zh-CN" i="1" dirty="0" smtClean="0">
                        <a:latin typeface="Cambria Math" panose="02040503050406030204" pitchFamily="18" charset="0"/>
                      </a:rPr>
                      <m:t>𝑆</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sSup>
                      <m:sSupPr>
                        <m:ctrlPr>
                          <a:rPr lang="en-US" altLang="zh-CN" i="1" dirty="0" smtClean="0">
                            <a:latin typeface="Cambria Math" panose="02040503050406030204" pitchFamily="18" charset="0"/>
                            <a:ea typeface="Cambria Math" panose="02040503050406030204" pitchFamily="18" charset="0"/>
                          </a:rPr>
                        </m:ctrlPr>
                      </m:sSupPr>
                      <m:e>
                        <m:r>
                          <a:rPr lang="en-US" altLang="zh-CN" b="0" i="1" dirty="0" smtClean="0">
                            <a:latin typeface="Cambria Math" panose="02040503050406030204" pitchFamily="18" charset="0"/>
                            <a:ea typeface="Cambria Math" panose="02040503050406030204" pitchFamily="18" charset="0"/>
                          </a:rPr>
                          <m:t>𝑆</m:t>
                        </m:r>
                      </m:e>
                      <m:sup>
                        <m:r>
                          <a:rPr lang="en-US" altLang="zh-CN" b="0" i="1" dirty="0" smtClean="0">
                            <a:latin typeface="Cambria Math" panose="02040503050406030204" pitchFamily="18" charset="0"/>
                            <a:ea typeface="Cambria Math" panose="02040503050406030204" pitchFamily="18" charset="0"/>
                          </a:rPr>
                          <m:t>−1</m:t>
                        </m:r>
                      </m:sup>
                    </m:sSup>
                    <m:r>
                      <a:rPr lang="zh-CN" altLang="en-US" i="1" dirty="0" smtClean="0">
                        <a:latin typeface="Cambria Math" panose="02040503050406030204" pitchFamily="18" charset="0"/>
                      </a:rPr>
                      <m:t> </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oMath>
                </a14:m>
                <a:r>
                  <a:rPr lang="zh-CN" altLang="en-US" dirty="0" smtClean="0"/>
                  <a:t>，</a:t>
                </a:r>
                <a:r>
                  <a:rPr lang="zh-CN" altLang="en-US" dirty="0"/>
                  <a:t>即</a:t>
                </a:r>
                <a:r>
                  <a:rPr lang="en-US" altLang="zh-CN" dirty="0" smtClean="0"/>
                  <a:t>S</a:t>
                </a:r>
                <a:r>
                  <a:rPr lang="zh-CN" altLang="en-US" dirty="0" smtClean="0"/>
                  <a:t>盒不是自逆的。例如，</a:t>
                </a:r>
                <a14:m>
                  <m:oMath xmlns:m="http://schemas.openxmlformats.org/officeDocument/2006/math">
                    <m:r>
                      <a:rPr lang="en-US" altLang="zh-CN" i="1" dirty="0" smtClean="0">
                        <a:latin typeface="Cambria Math" panose="02040503050406030204" pitchFamily="18" charset="0"/>
                      </a:rPr>
                      <m:t>𝑆</m:t>
                    </m:r>
                    <m:r>
                      <a:rPr lang="en-US" altLang="zh-CN" i="1" dirty="0" smtClean="0">
                        <a:latin typeface="Cambria Math" panose="02040503050406030204" pitchFamily="18" charset="0"/>
                      </a:rPr>
                      <m:t>(0</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95)=0</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2</m:t>
                    </m:r>
                    <m:r>
                      <a:rPr lang="en-US" altLang="zh-CN" i="1" dirty="0" smtClean="0">
                        <a:latin typeface="Cambria Math" panose="02040503050406030204" pitchFamily="18" charset="0"/>
                      </a:rPr>
                      <m:t>𝐴</m:t>
                    </m:r>
                  </m:oMath>
                </a14:m>
                <a:r>
                  <a:rPr lang="zh-CN" altLang="en-US" dirty="0" smtClean="0"/>
                  <a:t>，但</a:t>
                </a:r>
                <a14:m>
                  <m:oMath xmlns:m="http://schemas.openxmlformats.org/officeDocument/2006/math">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𝑆</m:t>
                        </m:r>
                      </m:e>
                      <m:sup>
                        <m:r>
                          <a:rPr lang="en-US" altLang="zh-CN" b="0" i="1" dirty="0" smtClean="0">
                            <a:latin typeface="Cambria Math" panose="02040503050406030204" pitchFamily="18" charset="0"/>
                          </a:rPr>
                          <m:t>−1</m:t>
                        </m:r>
                      </m:sup>
                    </m:sSup>
                    <m:r>
                      <a:rPr lang="en-US" altLang="zh-CN" i="1" dirty="0" smtClean="0">
                        <a:latin typeface="Cambria Math" panose="02040503050406030204" pitchFamily="18" charset="0"/>
                      </a:rPr>
                      <m:t>(0</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95)=0</m:t>
                    </m:r>
                    <m:r>
                      <a:rPr lang="en-US" altLang="zh-CN" i="1" dirty="0" smtClean="0">
                        <a:latin typeface="Cambria Math" panose="02040503050406030204" pitchFamily="18" charset="0"/>
                      </a:rPr>
                      <m:t>𝑥𝐴𝐷</m:t>
                    </m:r>
                  </m:oMath>
                </a14:m>
                <a:endParaRPr lang="zh-CN" altLang="en-US" dirty="0" smtClean="0"/>
              </a:p>
            </p:txBody>
          </p:sp>
        </mc:Choice>
        <mc:Fallback xmlns="">
          <p:sp>
            <p:nvSpPr>
              <p:cNvPr id="506883" name="Rectangle 3"/>
              <p:cNvSpPr>
                <a:spLocks noGrp="1" noRot="1" noChangeAspect="1" noMove="1" noResize="1" noEditPoints="1" noAdjustHandles="1" noChangeArrowheads="1" noChangeShapeType="1" noTextEdit="1"/>
              </p:cNvSpPr>
              <p:nvPr>
                <p:ph type="body" idx="1"/>
              </p:nvPr>
            </p:nvSpPr>
            <p:spPr>
              <a:xfrm>
                <a:off x="228600" y="1676400"/>
                <a:ext cx="8915400" cy="4745038"/>
              </a:xfrm>
              <a:blipFill>
                <a:blip r:embed="rId3" cstate="print"/>
                <a:stretch>
                  <a:fillRect l="-1231" t="-1414" r="-53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9719163"/>
      </p:ext>
    </p:extLst>
  </p:cSld>
  <p:clrMapOvr>
    <a:masterClrMapping/>
  </p:clrMapOvr>
  <p:transition>
    <p:wedge/>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2351" y="1569909"/>
            <a:ext cx="8526059" cy="3869377"/>
          </a:xfrm>
          <a:prstGeom prst="rect">
            <a:avLst/>
          </a:prstGeom>
        </p:spPr>
        <p:txBody>
          <a:bodyPr vert="horz" wrap="square" lIns="0" tIns="0" rIns="0" bIns="0" rtlCol="0">
            <a:spAutoFit/>
          </a:bodyPr>
          <a:lstStyle/>
          <a:p>
            <a:pPr marL="12724"/>
            <a:r>
              <a:rPr sz="3206" b="1" spc="-10" dirty="0" err="1" smtClean="0">
                <a:latin typeface="Times New Roman"/>
                <a:cs typeface="Times New Roman"/>
              </a:rPr>
              <a:t>S</a:t>
            </a:r>
            <a:r>
              <a:rPr sz="3206" b="1" spc="-5" dirty="0" err="1">
                <a:latin typeface="宋体"/>
                <a:cs typeface="宋体"/>
              </a:rPr>
              <a:t>盒变</a:t>
            </a:r>
            <a:r>
              <a:rPr sz="3206" b="1" spc="-15" dirty="0" err="1">
                <a:latin typeface="宋体"/>
                <a:cs typeface="宋体"/>
              </a:rPr>
              <a:t>换</a:t>
            </a:r>
            <a:r>
              <a:rPr sz="3206" b="1" spc="-812" dirty="0">
                <a:latin typeface="宋体"/>
                <a:cs typeface="宋体"/>
              </a:rPr>
              <a:t> </a:t>
            </a:r>
            <a:r>
              <a:rPr sz="3206" b="1" spc="-10" dirty="0">
                <a:latin typeface="Times New Roman"/>
                <a:cs typeface="Times New Roman"/>
              </a:rPr>
              <a:t>ByteSub(Stat</a:t>
            </a:r>
            <a:r>
              <a:rPr sz="3206" b="1" dirty="0">
                <a:latin typeface="Times New Roman"/>
                <a:cs typeface="Times New Roman"/>
              </a:rPr>
              <a:t>e</a:t>
            </a:r>
            <a:r>
              <a:rPr sz="3206" b="1" spc="-5" dirty="0">
                <a:latin typeface="Times New Roman"/>
                <a:cs typeface="Times New Roman"/>
              </a:rPr>
              <a:t>)</a:t>
            </a:r>
            <a:endParaRPr sz="3206" dirty="0">
              <a:latin typeface="Times New Roman"/>
              <a:cs typeface="Times New Roman"/>
            </a:endParaRPr>
          </a:p>
          <a:p>
            <a:pPr marL="355003" marR="5090" indent="-342915">
              <a:lnSpc>
                <a:spcPct val="105200"/>
              </a:lnSpc>
              <a:spcBef>
                <a:spcPts val="526"/>
              </a:spcBef>
            </a:pPr>
            <a:r>
              <a:rPr sz="2805" b="1" dirty="0">
                <a:latin typeface="宋体"/>
                <a:cs typeface="宋体"/>
              </a:rPr>
              <a:t>①</a:t>
            </a:r>
            <a:r>
              <a:rPr sz="2805" b="1" spc="55" dirty="0">
                <a:solidFill>
                  <a:srgbClr val="FF0000"/>
                </a:solidFill>
                <a:latin typeface="Times New Roman"/>
                <a:cs typeface="Times New Roman"/>
              </a:rPr>
              <a:t>S</a:t>
            </a:r>
            <a:r>
              <a:rPr sz="2805" b="1" spc="50" dirty="0">
                <a:solidFill>
                  <a:srgbClr val="FF0000"/>
                </a:solidFill>
                <a:latin typeface="宋体"/>
                <a:cs typeface="宋体"/>
              </a:rPr>
              <a:t>盒变换</a:t>
            </a:r>
            <a:r>
              <a:rPr sz="2805" b="1" spc="45" dirty="0">
                <a:solidFill>
                  <a:srgbClr val="FF0000"/>
                </a:solidFill>
                <a:latin typeface="宋体"/>
                <a:cs typeface="宋体"/>
              </a:rPr>
              <a:t>是</a:t>
            </a:r>
            <a:r>
              <a:rPr sz="2805" b="1" spc="-5" dirty="0">
                <a:solidFill>
                  <a:srgbClr val="FF0000"/>
                </a:solidFill>
                <a:latin typeface="Times New Roman"/>
                <a:cs typeface="Times New Roman"/>
              </a:rPr>
              <a:t>AE</a:t>
            </a:r>
            <a:r>
              <a:rPr sz="2805" b="1" spc="55" dirty="0">
                <a:solidFill>
                  <a:srgbClr val="FF0000"/>
                </a:solidFill>
                <a:latin typeface="Times New Roman"/>
                <a:cs typeface="Times New Roman"/>
              </a:rPr>
              <a:t>S</a:t>
            </a:r>
            <a:r>
              <a:rPr sz="2805" b="1" spc="40" dirty="0">
                <a:solidFill>
                  <a:srgbClr val="FF0000"/>
                </a:solidFill>
                <a:latin typeface="宋体"/>
                <a:cs typeface="宋体"/>
              </a:rPr>
              <a:t>的唯一的非线性变换，是</a:t>
            </a:r>
            <a:r>
              <a:rPr sz="2805" b="1" dirty="0">
                <a:solidFill>
                  <a:srgbClr val="FF0000"/>
                </a:solidFill>
                <a:latin typeface="Times New Roman"/>
                <a:cs typeface="Times New Roman"/>
              </a:rPr>
              <a:t>AE</a:t>
            </a:r>
            <a:r>
              <a:rPr sz="2805" b="1" spc="35" dirty="0">
                <a:solidFill>
                  <a:srgbClr val="FF0000"/>
                </a:solidFill>
                <a:latin typeface="Times New Roman"/>
                <a:cs typeface="Times New Roman"/>
              </a:rPr>
              <a:t>S</a:t>
            </a:r>
            <a:r>
              <a:rPr sz="2805" b="1" spc="30" dirty="0">
                <a:solidFill>
                  <a:srgbClr val="FF0000"/>
                </a:solidFill>
                <a:latin typeface="宋体"/>
                <a:cs typeface="宋体"/>
              </a:rPr>
              <a:t>安全的</a:t>
            </a:r>
            <a:r>
              <a:rPr sz="2805" b="1" spc="35" dirty="0">
                <a:solidFill>
                  <a:srgbClr val="FF0000"/>
                </a:solidFill>
                <a:latin typeface="宋体"/>
                <a:cs typeface="宋体"/>
              </a:rPr>
              <a:t> </a:t>
            </a:r>
            <a:r>
              <a:rPr sz="2805" b="1" dirty="0">
                <a:solidFill>
                  <a:srgbClr val="FF0000"/>
                </a:solidFill>
                <a:latin typeface="宋体"/>
                <a:cs typeface="宋体"/>
              </a:rPr>
              <a:t>关键。</a:t>
            </a:r>
            <a:endParaRPr sz="2805" dirty="0">
              <a:latin typeface="宋体"/>
              <a:cs typeface="宋体"/>
            </a:endParaRPr>
          </a:p>
          <a:p>
            <a:pPr marL="355639" marR="8907" indent="-343552">
              <a:lnSpc>
                <a:spcPct val="105300"/>
              </a:lnSpc>
              <a:spcBef>
                <a:spcPts val="326"/>
              </a:spcBef>
            </a:pPr>
            <a:r>
              <a:rPr sz="2805" b="1" spc="150" dirty="0">
                <a:latin typeface="宋体"/>
                <a:cs typeface="宋体"/>
              </a:rPr>
              <a:t>②</a:t>
            </a:r>
            <a:r>
              <a:rPr sz="2805" b="1" dirty="0">
                <a:solidFill>
                  <a:srgbClr val="3333CC"/>
                </a:solidFill>
                <a:latin typeface="Times New Roman"/>
                <a:cs typeface="Times New Roman"/>
              </a:rPr>
              <a:t>AE</a:t>
            </a:r>
            <a:r>
              <a:rPr sz="2805" b="1" spc="160" dirty="0">
                <a:solidFill>
                  <a:srgbClr val="3333CC"/>
                </a:solidFill>
                <a:latin typeface="Times New Roman"/>
                <a:cs typeface="Times New Roman"/>
              </a:rPr>
              <a:t>S</a:t>
            </a:r>
            <a:r>
              <a:rPr sz="2805" b="1" spc="155" dirty="0">
                <a:solidFill>
                  <a:srgbClr val="3333CC"/>
                </a:solidFill>
                <a:latin typeface="宋体"/>
                <a:cs typeface="宋体"/>
              </a:rPr>
              <a:t>使用</a:t>
            </a:r>
            <a:r>
              <a:rPr sz="2805" b="1" spc="165" dirty="0">
                <a:solidFill>
                  <a:srgbClr val="3333CC"/>
                </a:solidFill>
                <a:latin typeface="Times New Roman"/>
                <a:cs typeface="Times New Roman"/>
              </a:rPr>
              <a:t>16</a:t>
            </a:r>
            <a:r>
              <a:rPr sz="2805" b="1" spc="155" dirty="0">
                <a:solidFill>
                  <a:srgbClr val="3333CC"/>
                </a:solidFill>
                <a:latin typeface="宋体"/>
                <a:cs typeface="宋体"/>
              </a:rPr>
              <a:t>个相同</a:t>
            </a:r>
            <a:r>
              <a:rPr sz="2805" b="1" spc="150" dirty="0">
                <a:solidFill>
                  <a:srgbClr val="3333CC"/>
                </a:solidFill>
                <a:latin typeface="宋体"/>
                <a:cs typeface="宋体"/>
              </a:rPr>
              <a:t>的</a:t>
            </a:r>
            <a:r>
              <a:rPr sz="2805" b="1" spc="165" dirty="0">
                <a:solidFill>
                  <a:srgbClr val="3333CC"/>
                </a:solidFill>
                <a:latin typeface="Times New Roman"/>
                <a:cs typeface="Times New Roman"/>
              </a:rPr>
              <a:t>S</a:t>
            </a:r>
            <a:r>
              <a:rPr sz="2805" b="1" spc="155" dirty="0">
                <a:solidFill>
                  <a:srgbClr val="3333CC"/>
                </a:solidFill>
                <a:latin typeface="宋体"/>
                <a:cs typeface="宋体"/>
              </a:rPr>
              <a:t>盒，</a:t>
            </a:r>
            <a:r>
              <a:rPr sz="2805" b="1" spc="-5" dirty="0">
                <a:solidFill>
                  <a:srgbClr val="3333CC"/>
                </a:solidFill>
                <a:latin typeface="Times New Roman"/>
                <a:cs typeface="Times New Roman"/>
              </a:rPr>
              <a:t>DE</a:t>
            </a:r>
            <a:r>
              <a:rPr sz="2805" b="1" spc="160" dirty="0">
                <a:solidFill>
                  <a:srgbClr val="3333CC"/>
                </a:solidFill>
                <a:latin typeface="Times New Roman"/>
                <a:cs typeface="Times New Roman"/>
              </a:rPr>
              <a:t>S</a:t>
            </a:r>
            <a:r>
              <a:rPr sz="2805" b="1" spc="155" dirty="0">
                <a:solidFill>
                  <a:srgbClr val="3333CC"/>
                </a:solidFill>
                <a:latin typeface="宋体"/>
                <a:cs typeface="宋体"/>
              </a:rPr>
              <a:t>使</a:t>
            </a:r>
            <a:r>
              <a:rPr sz="2805" b="1" spc="165" dirty="0">
                <a:solidFill>
                  <a:srgbClr val="3333CC"/>
                </a:solidFill>
                <a:latin typeface="宋体"/>
                <a:cs typeface="宋体"/>
              </a:rPr>
              <a:t>用</a:t>
            </a:r>
            <a:r>
              <a:rPr sz="2805" b="1" spc="160" dirty="0">
                <a:solidFill>
                  <a:srgbClr val="3333CC"/>
                </a:solidFill>
                <a:latin typeface="Times New Roman"/>
                <a:cs typeface="Times New Roman"/>
              </a:rPr>
              <a:t>8</a:t>
            </a:r>
            <a:r>
              <a:rPr sz="2805" b="1" spc="150" dirty="0">
                <a:solidFill>
                  <a:srgbClr val="3333CC"/>
                </a:solidFill>
                <a:latin typeface="宋体"/>
                <a:cs typeface="宋体"/>
              </a:rPr>
              <a:t>个不相同</a:t>
            </a:r>
            <a:r>
              <a:rPr sz="2805" b="1" spc="145" dirty="0">
                <a:solidFill>
                  <a:srgbClr val="3333CC"/>
                </a:solidFill>
                <a:latin typeface="宋体"/>
                <a:cs typeface="宋体"/>
              </a:rPr>
              <a:t>的</a:t>
            </a:r>
            <a:r>
              <a:rPr sz="2805" b="1" dirty="0">
                <a:solidFill>
                  <a:srgbClr val="3333CC"/>
                </a:solidFill>
                <a:latin typeface="Times New Roman"/>
                <a:cs typeface="Times New Roman"/>
              </a:rPr>
              <a:t>S </a:t>
            </a:r>
            <a:r>
              <a:rPr sz="2805" b="1" dirty="0">
                <a:solidFill>
                  <a:srgbClr val="3333CC"/>
                </a:solidFill>
                <a:latin typeface="宋体"/>
                <a:cs typeface="宋体"/>
              </a:rPr>
              <a:t>盒。</a:t>
            </a:r>
            <a:endParaRPr sz="2805" dirty="0">
              <a:latin typeface="宋体"/>
              <a:cs typeface="宋体"/>
            </a:endParaRPr>
          </a:p>
          <a:p>
            <a:pPr marL="12724">
              <a:spcBef>
                <a:spcPts val="506"/>
              </a:spcBef>
            </a:pPr>
            <a:r>
              <a:rPr sz="2805" b="1" spc="30" dirty="0">
                <a:latin typeface="宋体"/>
                <a:cs typeface="宋体"/>
              </a:rPr>
              <a:t>③</a:t>
            </a:r>
            <a:r>
              <a:rPr sz="2805" b="1" dirty="0">
                <a:latin typeface="Times New Roman"/>
                <a:cs typeface="Times New Roman"/>
              </a:rPr>
              <a:t>AE</a:t>
            </a:r>
            <a:r>
              <a:rPr sz="2805" b="1" spc="35" dirty="0">
                <a:latin typeface="Times New Roman"/>
                <a:cs typeface="Times New Roman"/>
              </a:rPr>
              <a:t>S</a:t>
            </a:r>
            <a:r>
              <a:rPr sz="2805" b="1" spc="30" dirty="0">
                <a:latin typeface="宋体"/>
                <a:cs typeface="宋体"/>
              </a:rPr>
              <a:t>的</a:t>
            </a:r>
            <a:r>
              <a:rPr sz="2805" b="1" spc="40" dirty="0">
                <a:latin typeface="Times New Roman"/>
                <a:cs typeface="Times New Roman"/>
              </a:rPr>
              <a:t>S</a:t>
            </a:r>
            <a:r>
              <a:rPr sz="2805" b="1" spc="30" dirty="0">
                <a:latin typeface="宋体"/>
                <a:cs typeface="宋体"/>
              </a:rPr>
              <a:t>盒有</a:t>
            </a:r>
            <a:r>
              <a:rPr sz="2805" b="1" spc="35" dirty="0">
                <a:latin typeface="Times New Roman"/>
                <a:cs typeface="Times New Roman"/>
              </a:rPr>
              <a:t>8</a:t>
            </a:r>
            <a:r>
              <a:rPr sz="2805" b="1" spc="30" dirty="0">
                <a:latin typeface="宋体"/>
                <a:cs typeface="宋体"/>
              </a:rPr>
              <a:t>位输入</a:t>
            </a:r>
            <a:r>
              <a:rPr sz="2805" b="1" spc="35" dirty="0">
                <a:latin typeface="Times New Roman"/>
                <a:cs typeface="Times New Roman"/>
              </a:rPr>
              <a:t>8</a:t>
            </a:r>
            <a:r>
              <a:rPr sz="2805" b="1" spc="20" dirty="0">
                <a:latin typeface="宋体"/>
                <a:cs typeface="宋体"/>
              </a:rPr>
              <a:t>位输出，是一种非线性置换。</a:t>
            </a:r>
            <a:endParaRPr sz="2805" dirty="0">
              <a:latin typeface="宋体"/>
              <a:cs typeface="宋体"/>
            </a:endParaRPr>
          </a:p>
          <a:p>
            <a:pPr marL="2746503" indent="-2391500"/>
            <a:r>
              <a:rPr sz="2805" b="1" spc="-5" dirty="0">
                <a:latin typeface="Times New Roman"/>
                <a:cs typeface="Times New Roman"/>
              </a:rPr>
              <a:t>DE</a:t>
            </a:r>
            <a:r>
              <a:rPr sz="2805" b="1" dirty="0">
                <a:latin typeface="Times New Roman"/>
                <a:cs typeface="Times New Roman"/>
              </a:rPr>
              <a:t>S</a:t>
            </a:r>
            <a:r>
              <a:rPr sz="2805" b="1" spc="-5" dirty="0">
                <a:latin typeface="宋体"/>
                <a:cs typeface="宋体"/>
              </a:rPr>
              <a:t>的</a:t>
            </a:r>
            <a:r>
              <a:rPr sz="2805" b="1" spc="5" dirty="0">
                <a:latin typeface="Times New Roman"/>
                <a:cs typeface="Times New Roman"/>
              </a:rPr>
              <a:t>S</a:t>
            </a:r>
            <a:r>
              <a:rPr sz="2805" b="1" dirty="0">
                <a:latin typeface="宋体"/>
                <a:cs typeface="宋体"/>
              </a:rPr>
              <a:t>盒有</a:t>
            </a:r>
            <a:r>
              <a:rPr sz="2805" b="1" dirty="0">
                <a:latin typeface="Times New Roman"/>
                <a:cs typeface="Times New Roman"/>
              </a:rPr>
              <a:t>6</a:t>
            </a:r>
            <a:r>
              <a:rPr sz="2805" b="1" spc="-5" dirty="0">
                <a:latin typeface="宋体"/>
                <a:cs typeface="宋体"/>
              </a:rPr>
              <a:t>位输</a:t>
            </a:r>
            <a:r>
              <a:rPr sz="2805" b="1" dirty="0">
                <a:latin typeface="宋体"/>
                <a:cs typeface="宋体"/>
              </a:rPr>
              <a:t>入</a:t>
            </a:r>
            <a:r>
              <a:rPr sz="2805" b="1" dirty="0">
                <a:latin typeface="Times New Roman"/>
                <a:cs typeface="Times New Roman"/>
              </a:rPr>
              <a:t>4</a:t>
            </a:r>
            <a:r>
              <a:rPr sz="2805" b="1" dirty="0">
                <a:latin typeface="宋体"/>
                <a:cs typeface="宋体"/>
              </a:rPr>
              <a:t>位输出，是一种非线性压缩。</a:t>
            </a:r>
            <a:endParaRPr sz="2805" dirty="0">
              <a:latin typeface="宋体"/>
              <a:cs typeface="宋体"/>
            </a:endParaRPr>
          </a:p>
          <a:p>
            <a:pPr marL="2746503">
              <a:lnSpc>
                <a:spcPts val="2875"/>
              </a:lnSpc>
              <a:spcBef>
                <a:spcPts val="1247"/>
              </a:spcBef>
              <a:tabLst>
                <a:tab pos="6105674" algn="l"/>
              </a:tabLst>
            </a:pPr>
            <a:r>
              <a:rPr sz="2405" dirty="0">
                <a:latin typeface="Times New Roman"/>
                <a:cs typeface="Times New Roman"/>
              </a:rPr>
              <a:t>8	6</a:t>
            </a:r>
          </a:p>
        </p:txBody>
      </p:sp>
      <p:sp>
        <p:nvSpPr>
          <p:cNvPr id="3" name="object 3"/>
          <p:cNvSpPr txBox="1"/>
          <p:nvPr/>
        </p:nvSpPr>
        <p:spPr>
          <a:xfrm>
            <a:off x="2434581" y="5422783"/>
            <a:ext cx="1415496" cy="370788"/>
          </a:xfrm>
          <a:prstGeom prst="rect">
            <a:avLst/>
          </a:prstGeom>
          <a:solidFill>
            <a:srgbClr val="00CC99"/>
          </a:solidFill>
          <a:ln w="19050">
            <a:solidFill>
              <a:srgbClr val="000000"/>
            </a:solidFill>
          </a:ln>
        </p:spPr>
        <p:txBody>
          <a:bodyPr vert="horz" wrap="square" lIns="0" tIns="0" rIns="0" bIns="0" rtlCol="0">
            <a:spAutoFit/>
          </a:bodyPr>
          <a:lstStyle/>
          <a:p>
            <a:pPr marL="60440"/>
            <a:r>
              <a:rPr sz="2405" b="1" dirty="0">
                <a:latin typeface="Times New Roman"/>
                <a:cs typeface="Times New Roman"/>
              </a:rPr>
              <a:t>S</a:t>
            </a:r>
            <a:r>
              <a:rPr sz="2405" b="1" spc="-10" dirty="0">
                <a:latin typeface="宋体"/>
                <a:cs typeface="宋体"/>
              </a:rPr>
              <a:t>盒</a:t>
            </a:r>
            <a:r>
              <a:rPr sz="2405" b="1" spc="-10" dirty="0">
                <a:latin typeface="Times New Roman"/>
                <a:cs typeface="Times New Roman"/>
              </a:rPr>
              <a:t>(AES)</a:t>
            </a:r>
            <a:endParaRPr sz="2405">
              <a:latin typeface="Times New Roman"/>
              <a:cs typeface="Times New Roman"/>
            </a:endParaRPr>
          </a:p>
        </p:txBody>
      </p:sp>
      <p:sp>
        <p:nvSpPr>
          <p:cNvPr id="4" name="object 4"/>
          <p:cNvSpPr txBox="1"/>
          <p:nvPr/>
        </p:nvSpPr>
        <p:spPr>
          <a:xfrm>
            <a:off x="5793590" y="5422783"/>
            <a:ext cx="1376053" cy="370788"/>
          </a:xfrm>
          <a:prstGeom prst="rect">
            <a:avLst/>
          </a:prstGeom>
          <a:solidFill>
            <a:srgbClr val="00CC99"/>
          </a:solidFill>
          <a:ln w="19050">
            <a:solidFill>
              <a:srgbClr val="000000"/>
            </a:solidFill>
          </a:ln>
        </p:spPr>
        <p:txBody>
          <a:bodyPr vert="horz" wrap="square" lIns="0" tIns="0" rIns="0" bIns="0" rtlCol="0">
            <a:spAutoFit/>
          </a:bodyPr>
          <a:lstStyle/>
          <a:p>
            <a:pPr marL="41353"/>
            <a:r>
              <a:rPr sz="2405" b="1" dirty="0">
                <a:latin typeface="Times New Roman"/>
                <a:cs typeface="Times New Roman"/>
              </a:rPr>
              <a:t>S</a:t>
            </a:r>
            <a:r>
              <a:rPr sz="2405" b="1" spc="-10" dirty="0">
                <a:latin typeface="宋体"/>
                <a:cs typeface="宋体"/>
              </a:rPr>
              <a:t>盒</a:t>
            </a:r>
            <a:r>
              <a:rPr sz="2405" b="1" spc="-10" dirty="0">
                <a:latin typeface="Times New Roman"/>
                <a:cs typeface="Times New Roman"/>
              </a:rPr>
              <a:t>(DES)</a:t>
            </a:r>
            <a:endParaRPr sz="2405">
              <a:latin typeface="Times New Roman"/>
              <a:cs typeface="Times New Roman"/>
            </a:endParaRPr>
          </a:p>
        </p:txBody>
      </p:sp>
      <p:sp>
        <p:nvSpPr>
          <p:cNvPr id="5" name="object 5"/>
          <p:cNvSpPr/>
          <p:nvPr/>
        </p:nvSpPr>
        <p:spPr>
          <a:xfrm>
            <a:off x="2816288" y="5015883"/>
            <a:ext cx="687072" cy="381707"/>
          </a:xfrm>
          <a:custGeom>
            <a:avLst/>
            <a:gdLst/>
            <a:ahLst/>
            <a:cxnLst/>
            <a:rect l="l" t="t" r="r" b="b"/>
            <a:pathLst>
              <a:path w="685800" h="381000">
                <a:moveTo>
                  <a:pt x="0" y="285750"/>
                </a:moveTo>
                <a:lnTo>
                  <a:pt x="171450" y="285750"/>
                </a:lnTo>
                <a:lnTo>
                  <a:pt x="171450" y="0"/>
                </a:lnTo>
                <a:lnTo>
                  <a:pt x="514350" y="0"/>
                </a:lnTo>
                <a:lnTo>
                  <a:pt x="514350" y="285750"/>
                </a:lnTo>
                <a:lnTo>
                  <a:pt x="685800" y="285750"/>
                </a:lnTo>
                <a:lnTo>
                  <a:pt x="342900" y="381000"/>
                </a:lnTo>
                <a:lnTo>
                  <a:pt x="0" y="285750"/>
                </a:lnTo>
                <a:close/>
              </a:path>
            </a:pathLst>
          </a:custGeom>
          <a:ln w="9525">
            <a:solidFill>
              <a:srgbClr val="000000"/>
            </a:solidFill>
          </a:ln>
        </p:spPr>
        <p:txBody>
          <a:bodyPr wrap="square" lIns="0" tIns="0" rIns="0" bIns="0" rtlCol="0"/>
          <a:lstStyle/>
          <a:p>
            <a:endParaRPr sz="1403"/>
          </a:p>
        </p:txBody>
      </p:sp>
      <p:sp>
        <p:nvSpPr>
          <p:cNvPr id="6" name="object 6"/>
          <p:cNvSpPr/>
          <p:nvPr/>
        </p:nvSpPr>
        <p:spPr>
          <a:xfrm>
            <a:off x="2816288" y="5880830"/>
            <a:ext cx="687072" cy="381707"/>
          </a:xfrm>
          <a:custGeom>
            <a:avLst/>
            <a:gdLst/>
            <a:ahLst/>
            <a:cxnLst/>
            <a:rect l="l" t="t" r="r" b="b"/>
            <a:pathLst>
              <a:path w="685800" h="381000">
                <a:moveTo>
                  <a:pt x="0" y="285750"/>
                </a:moveTo>
                <a:lnTo>
                  <a:pt x="171450" y="285750"/>
                </a:lnTo>
                <a:lnTo>
                  <a:pt x="171450" y="0"/>
                </a:lnTo>
                <a:lnTo>
                  <a:pt x="514350" y="0"/>
                </a:lnTo>
                <a:lnTo>
                  <a:pt x="514350" y="285750"/>
                </a:lnTo>
                <a:lnTo>
                  <a:pt x="685800" y="285750"/>
                </a:lnTo>
                <a:lnTo>
                  <a:pt x="342900" y="381000"/>
                </a:lnTo>
                <a:lnTo>
                  <a:pt x="0" y="285750"/>
                </a:lnTo>
                <a:close/>
              </a:path>
            </a:pathLst>
          </a:custGeom>
          <a:ln w="9525">
            <a:solidFill>
              <a:srgbClr val="000000"/>
            </a:solidFill>
          </a:ln>
        </p:spPr>
        <p:txBody>
          <a:bodyPr wrap="square" lIns="0" tIns="0" rIns="0" bIns="0" rtlCol="0"/>
          <a:lstStyle/>
          <a:p>
            <a:endParaRPr sz="1403"/>
          </a:p>
        </p:txBody>
      </p:sp>
      <p:sp>
        <p:nvSpPr>
          <p:cNvPr id="7" name="object 7"/>
          <p:cNvSpPr txBox="1"/>
          <p:nvPr/>
        </p:nvSpPr>
        <p:spPr>
          <a:xfrm>
            <a:off x="3057011" y="5899505"/>
            <a:ext cx="178130" cy="370788"/>
          </a:xfrm>
          <a:prstGeom prst="rect">
            <a:avLst/>
          </a:prstGeom>
        </p:spPr>
        <p:txBody>
          <a:bodyPr vert="horz" wrap="square" lIns="0" tIns="0" rIns="0" bIns="0" rtlCol="0">
            <a:spAutoFit/>
          </a:bodyPr>
          <a:lstStyle/>
          <a:p>
            <a:pPr marL="12724"/>
            <a:r>
              <a:rPr sz="2405" dirty="0">
                <a:latin typeface="Times New Roman"/>
                <a:cs typeface="Times New Roman"/>
              </a:rPr>
              <a:t>8</a:t>
            </a:r>
            <a:endParaRPr sz="2405">
              <a:latin typeface="Times New Roman"/>
              <a:cs typeface="Times New Roman"/>
            </a:endParaRPr>
          </a:p>
        </p:txBody>
      </p:sp>
      <p:sp>
        <p:nvSpPr>
          <p:cNvPr id="8" name="object 8"/>
          <p:cNvSpPr/>
          <p:nvPr/>
        </p:nvSpPr>
        <p:spPr>
          <a:xfrm>
            <a:off x="6175296" y="5015883"/>
            <a:ext cx="687072" cy="381707"/>
          </a:xfrm>
          <a:custGeom>
            <a:avLst/>
            <a:gdLst/>
            <a:ahLst/>
            <a:cxnLst/>
            <a:rect l="l" t="t" r="r" b="b"/>
            <a:pathLst>
              <a:path w="685800" h="381000">
                <a:moveTo>
                  <a:pt x="0" y="285750"/>
                </a:moveTo>
                <a:lnTo>
                  <a:pt x="171450" y="285750"/>
                </a:lnTo>
                <a:lnTo>
                  <a:pt x="171450" y="0"/>
                </a:lnTo>
                <a:lnTo>
                  <a:pt x="514350" y="0"/>
                </a:lnTo>
                <a:lnTo>
                  <a:pt x="514350" y="285750"/>
                </a:lnTo>
                <a:lnTo>
                  <a:pt x="685800" y="285750"/>
                </a:lnTo>
                <a:lnTo>
                  <a:pt x="342900" y="381000"/>
                </a:lnTo>
                <a:lnTo>
                  <a:pt x="0" y="285750"/>
                </a:lnTo>
                <a:close/>
              </a:path>
            </a:pathLst>
          </a:custGeom>
          <a:ln w="9525">
            <a:solidFill>
              <a:srgbClr val="000000"/>
            </a:solidFill>
          </a:ln>
        </p:spPr>
        <p:txBody>
          <a:bodyPr wrap="square" lIns="0" tIns="0" rIns="0" bIns="0" rtlCol="0"/>
          <a:lstStyle/>
          <a:p>
            <a:endParaRPr sz="1403"/>
          </a:p>
        </p:txBody>
      </p:sp>
      <p:sp>
        <p:nvSpPr>
          <p:cNvPr id="9" name="object 9"/>
          <p:cNvSpPr/>
          <p:nvPr/>
        </p:nvSpPr>
        <p:spPr>
          <a:xfrm>
            <a:off x="6175296" y="5880830"/>
            <a:ext cx="687072" cy="381707"/>
          </a:xfrm>
          <a:custGeom>
            <a:avLst/>
            <a:gdLst/>
            <a:ahLst/>
            <a:cxnLst/>
            <a:rect l="l" t="t" r="r" b="b"/>
            <a:pathLst>
              <a:path w="685800" h="381000">
                <a:moveTo>
                  <a:pt x="0" y="285750"/>
                </a:moveTo>
                <a:lnTo>
                  <a:pt x="171450" y="285750"/>
                </a:lnTo>
                <a:lnTo>
                  <a:pt x="171450" y="0"/>
                </a:lnTo>
                <a:lnTo>
                  <a:pt x="514350" y="0"/>
                </a:lnTo>
                <a:lnTo>
                  <a:pt x="514350" y="285750"/>
                </a:lnTo>
                <a:lnTo>
                  <a:pt x="685800" y="285750"/>
                </a:lnTo>
                <a:lnTo>
                  <a:pt x="342900" y="381000"/>
                </a:lnTo>
                <a:lnTo>
                  <a:pt x="0" y="285750"/>
                </a:lnTo>
                <a:close/>
              </a:path>
            </a:pathLst>
          </a:custGeom>
          <a:ln w="9525">
            <a:solidFill>
              <a:srgbClr val="000000"/>
            </a:solidFill>
          </a:ln>
        </p:spPr>
        <p:txBody>
          <a:bodyPr wrap="square" lIns="0" tIns="0" rIns="0" bIns="0" rtlCol="0"/>
          <a:lstStyle/>
          <a:p>
            <a:endParaRPr sz="1403"/>
          </a:p>
        </p:txBody>
      </p:sp>
      <p:sp>
        <p:nvSpPr>
          <p:cNvPr id="10" name="object 10"/>
          <p:cNvSpPr txBox="1"/>
          <p:nvPr/>
        </p:nvSpPr>
        <p:spPr>
          <a:xfrm>
            <a:off x="6416032" y="5899505"/>
            <a:ext cx="178130" cy="370788"/>
          </a:xfrm>
          <a:prstGeom prst="rect">
            <a:avLst/>
          </a:prstGeom>
        </p:spPr>
        <p:txBody>
          <a:bodyPr vert="horz" wrap="square" lIns="0" tIns="0" rIns="0" bIns="0" rtlCol="0">
            <a:spAutoFit/>
          </a:bodyPr>
          <a:lstStyle/>
          <a:p>
            <a:pPr marL="12724"/>
            <a:r>
              <a:rPr sz="2405" dirty="0">
                <a:latin typeface="Times New Roman"/>
                <a:cs typeface="Times New Roman"/>
              </a:rPr>
              <a:t>4</a:t>
            </a:r>
            <a:endParaRPr sz="2405">
              <a:latin typeface="Times New Roman"/>
              <a:cs typeface="Times New Roman"/>
            </a:endParaRPr>
          </a:p>
        </p:txBody>
      </p:sp>
      <p:sp>
        <p:nvSpPr>
          <p:cNvPr id="12" name="object 12"/>
          <p:cNvSpPr txBox="1">
            <a:spLocks noGrp="1"/>
          </p:cNvSpPr>
          <p:nvPr>
            <p:ph type="sldNum" sz="quarter" idx="4294967295"/>
          </p:nvPr>
        </p:nvSpPr>
        <p:spPr>
          <a:xfrm>
            <a:off x="4241" y="1"/>
            <a:ext cx="0" cy="647530"/>
          </a:xfrm>
          <a:prstGeom prst="rect">
            <a:avLst/>
          </a:prstGeom>
        </p:spPr>
        <p:txBody>
          <a:bodyPr vert="horz" wrap="square" lIns="0" tIns="0" rIns="0" bIns="0" rtlCol="0">
            <a:spAutoFit/>
          </a:bodyPr>
          <a:lstStyle/>
          <a:p>
            <a:pPr marL="25448"/>
            <a:fld id="{81D60167-4931-47E6-BA6A-407CBD079E47}" type="slidenum">
              <a:rPr spc="-5" dirty="0"/>
              <a:pPr marL="25448"/>
              <a:t>153</a:t>
            </a:fld>
            <a:endParaRPr spc="-5" dirty="0"/>
          </a:p>
        </p:txBody>
      </p:sp>
      <p:sp>
        <p:nvSpPr>
          <p:cNvPr id="11" name="object 11"/>
          <p:cNvSpPr txBox="1">
            <a:spLocks noGrp="1"/>
          </p:cNvSpPr>
          <p:nvPr>
            <p:ph type="title"/>
          </p:nvPr>
        </p:nvSpPr>
        <p:spPr>
          <a:xfrm>
            <a:off x="920338" y="661030"/>
            <a:ext cx="7405113" cy="616695"/>
          </a:xfrm>
          <a:prstGeom prst="rect">
            <a:avLst/>
          </a:prstGeom>
        </p:spPr>
        <p:txBody>
          <a:bodyPr vert="horz" wrap="square" lIns="0" tIns="0" rIns="0" bIns="0" numCol="1" rtlCol="0" anchor="ctr" anchorCtr="0" compatLnSpc="1">
            <a:prstTxWarp prst="textNoShape">
              <a:avLst/>
            </a:prstTxWarp>
            <a:spAutoFit/>
          </a:bodyPr>
          <a:lstStyle/>
          <a:p>
            <a:pPr marL="268479">
              <a:lnSpc>
                <a:spcPts val="4789"/>
              </a:lnSpc>
            </a:pPr>
            <a:r>
              <a:rPr spc="-5" dirty="0" err="1" smtClean="0">
                <a:latin typeface="Times New Roman"/>
                <a:cs typeface="Times New Roman"/>
              </a:rPr>
              <a:t>AE</a:t>
            </a:r>
            <a:r>
              <a:rPr dirty="0" err="1" smtClean="0">
                <a:latin typeface="Times New Roman"/>
                <a:cs typeface="Times New Roman"/>
              </a:rPr>
              <a:t>S</a:t>
            </a:r>
            <a:r>
              <a:rPr spc="-5" dirty="0" err="1"/>
              <a:t>的基本变换</a:t>
            </a:r>
            <a:endParaRPr spc="-5" dirty="0"/>
          </a:p>
        </p:txBody>
      </p:sp>
    </p:spTree>
    <p:extLst>
      <p:ext uri="{BB962C8B-B14F-4D97-AF65-F5344CB8AC3E}">
        <p14:creationId xmlns:p14="http://schemas.microsoft.com/office/powerpoint/2010/main" val="2960249858"/>
      </p:ext>
    </p:extLst>
  </p:cSld>
  <p:clrMapOvr>
    <a:masterClrMapping/>
  </p:clrMapOvr>
  <p:transition>
    <p:wedge/>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1"/>
          <p:cNvPicPr>
            <a:picLocks noChangeAspect="1" noChangeArrowheads="1"/>
          </p:cNvPicPr>
          <p:nvPr/>
        </p:nvPicPr>
        <p:blipFill>
          <a:blip r:embed="rId3" cstate="print"/>
          <a:srcRect/>
          <a:stretch>
            <a:fillRect/>
          </a:stretch>
        </p:blipFill>
        <p:spPr bwMode="auto">
          <a:xfrm>
            <a:off x="1371600" y="3200400"/>
            <a:ext cx="6799263" cy="2305050"/>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zh-CN" altLang="en-US" dirty="0" smtClean="0">
                <a:solidFill>
                  <a:srgbClr val="990033"/>
                </a:solidFill>
              </a:rPr>
              <a:t>行移位变换 </a:t>
            </a:r>
            <a:r>
              <a:rPr lang="en-US" altLang="zh-CN" dirty="0" err="1" smtClean="0">
                <a:solidFill>
                  <a:srgbClr val="990033"/>
                </a:solidFill>
              </a:rPr>
              <a:t>ShiftRows</a:t>
            </a:r>
            <a:r>
              <a:rPr lang="en-US" altLang="zh-CN" dirty="0" smtClean="0">
                <a:solidFill>
                  <a:srgbClr val="990033"/>
                </a:solidFill>
              </a:rPr>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524000"/>
                <a:ext cx="8229600" cy="4648200"/>
              </a:xfrm>
            </p:spPr>
            <p:txBody>
              <a:bodyPr/>
              <a:lstStyle/>
              <a:p>
                <a:r>
                  <a:rPr kumimoji="1" lang="en-US" altLang="zh-CN" dirty="0" smtClean="0">
                    <a:solidFill>
                      <a:srgbClr val="000000"/>
                    </a:solidFill>
                    <a:latin typeface="Times New Roman" pitchFamily="18" charset="0"/>
                  </a:rPr>
                  <a:t> </a:t>
                </a:r>
                <a:r>
                  <a:rPr kumimoji="1" lang="zh-CN" altLang="en-US" dirty="0" smtClean="0">
                    <a:solidFill>
                      <a:srgbClr val="000000"/>
                    </a:solidFill>
                    <a:latin typeface="Times New Roman" pitchFamily="18" charset="0"/>
                  </a:rPr>
                  <a:t>在</a:t>
                </a:r>
                <a:r>
                  <a:rPr kumimoji="1" lang="zh-CN" altLang="en-US" b="1" dirty="0" smtClean="0">
                    <a:solidFill>
                      <a:srgbClr val="FF0000"/>
                    </a:solidFill>
                    <a:latin typeface="Times New Roman" pitchFamily="18" charset="0"/>
                  </a:rPr>
                  <a:t>行移位</a:t>
                </a:r>
                <a:r>
                  <a:rPr kumimoji="1" lang="en-US" altLang="zh-CN" b="1" dirty="0" smtClean="0">
                    <a:solidFill>
                      <a:srgbClr val="FF0000"/>
                    </a:solidFill>
                    <a:latin typeface="Times New Roman" pitchFamily="18" charset="0"/>
                  </a:rPr>
                  <a:t>(</a:t>
                </a:r>
                <a:r>
                  <a:rPr kumimoji="1" lang="en-US" altLang="zh-CN" b="1" dirty="0" err="1" smtClean="0">
                    <a:solidFill>
                      <a:srgbClr val="FF0000"/>
                    </a:solidFill>
                    <a:latin typeface="Times New Roman" pitchFamily="18" charset="0"/>
                  </a:rPr>
                  <a:t>ShiftRows</a:t>
                </a:r>
                <a:r>
                  <a:rPr kumimoji="1" lang="en-US" altLang="zh-CN" b="1" dirty="0" smtClean="0">
                    <a:solidFill>
                      <a:srgbClr val="FF0000"/>
                    </a:solidFill>
                    <a:latin typeface="Times New Roman" pitchFamily="18" charset="0"/>
                  </a:rPr>
                  <a:t>)</a:t>
                </a:r>
                <a:r>
                  <a:rPr kumimoji="1" lang="zh-CN" altLang="en-US" b="1" dirty="0" smtClean="0">
                    <a:solidFill>
                      <a:srgbClr val="FF0000"/>
                    </a:solidFill>
                    <a:latin typeface="Times New Roman" pitchFamily="18" charset="0"/>
                  </a:rPr>
                  <a:t>变换</a:t>
                </a:r>
                <a:r>
                  <a:rPr kumimoji="1" lang="zh-CN" altLang="en-US" dirty="0" smtClean="0">
                    <a:solidFill>
                      <a:srgbClr val="000000"/>
                    </a:solidFill>
                    <a:latin typeface="Times New Roman" pitchFamily="18" charset="0"/>
                  </a:rPr>
                  <a:t>中，状态矩阵中的每一行以字节为单位，</a:t>
                </a:r>
                <a:r>
                  <a:rPr kumimoji="1" lang="zh-CN" altLang="en-US" b="1" dirty="0" smtClean="0">
                    <a:solidFill>
                      <a:srgbClr val="FF0000"/>
                    </a:solidFill>
                    <a:latin typeface="Times New Roman" pitchFamily="18" charset="0"/>
                  </a:rPr>
                  <a:t>循环左移</a:t>
                </a:r>
                <a:r>
                  <a:rPr kumimoji="1" lang="zh-CN" altLang="en-US" dirty="0" smtClean="0">
                    <a:solidFill>
                      <a:srgbClr val="000000"/>
                    </a:solidFill>
                    <a:latin typeface="Times New Roman" pitchFamily="18" charset="0"/>
                  </a:rPr>
                  <a:t>不同的位移量</a:t>
                </a:r>
                <a:endParaRPr kumimoji="1" lang="en-US" altLang="zh-CN" dirty="0" smtClean="0">
                  <a:solidFill>
                    <a:srgbClr val="000000"/>
                  </a:solidFill>
                  <a:latin typeface="Times New Roman" pitchFamily="18" charset="0"/>
                </a:endParaRPr>
              </a:p>
              <a:p>
                <a:pPr lvl="1"/>
                <a:r>
                  <a:rPr lang="zh-CN" altLang="en-US" dirty="0" smtClean="0">
                    <a:latin typeface="Tahoma" pitchFamily="34" charset="0"/>
                  </a:rPr>
                  <a:t>状态阵列的各行循环移位不同的偏移量。</a:t>
                </a:r>
                <a:r>
                  <a:rPr lang="zh-CN" altLang="en-US" b="1" dirty="0" smtClean="0">
                    <a:solidFill>
                      <a:srgbClr val="FF00FF"/>
                    </a:solidFill>
                    <a:latin typeface="Tahoma" pitchFamily="34" charset="0"/>
                  </a:rPr>
                  <a:t>第</a:t>
                </a:r>
                <a14:m>
                  <m:oMath xmlns:m="http://schemas.openxmlformats.org/officeDocument/2006/math">
                    <m:r>
                      <a:rPr lang="en-US" altLang="zh-CN" b="1" i="1" dirty="0" smtClean="0">
                        <a:solidFill>
                          <a:srgbClr val="FF00FF"/>
                        </a:solidFill>
                        <a:latin typeface="Cambria Math"/>
                      </a:rPr>
                      <m:t>𝒊</m:t>
                    </m:r>
                  </m:oMath>
                </a14:m>
                <a:r>
                  <a:rPr lang="zh-CN" altLang="en-US" b="1" dirty="0" smtClean="0">
                    <a:solidFill>
                      <a:srgbClr val="FF00FF"/>
                    </a:solidFill>
                    <a:latin typeface="Tahoma" pitchFamily="34" charset="0"/>
                  </a:rPr>
                  <a:t>行循环左移</a:t>
                </a:r>
                <a14:m>
                  <m:oMath xmlns:m="http://schemas.openxmlformats.org/officeDocument/2006/math">
                    <m:r>
                      <a:rPr lang="en-US" altLang="zh-CN" b="1" i="1" dirty="0" smtClean="0">
                        <a:solidFill>
                          <a:srgbClr val="FF00FF"/>
                        </a:solidFill>
                        <a:latin typeface="Cambria Math"/>
                      </a:rPr>
                      <m:t>𝒊</m:t>
                    </m:r>
                  </m:oMath>
                </a14:m>
                <a:r>
                  <a:rPr lang="zh-CN" altLang="en-US" b="1" dirty="0" smtClean="0">
                    <a:solidFill>
                      <a:srgbClr val="FF00FF"/>
                    </a:solidFill>
                    <a:latin typeface="Tahoma" pitchFamily="34" charset="0"/>
                  </a:rPr>
                  <a:t>字节</a:t>
                </a:r>
                <a:r>
                  <a:rPr lang="zh-CN" altLang="en-US" dirty="0" smtClean="0">
                    <a:latin typeface="Tahoma" pitchFamily="34" charset="0"/>
                  </a:rPr>
                  <a:t>如下表所示</a:t>
                </a:r>
                <a:endParaRPr lang="en-US" altLang="zh-CN" dirty="0" smtClean="0">
                  <a:latin typeface="Tahoma" pitchFamily="34" charset="0"/>
                </a:endParaRPr>
              </a:p>
              <a:p>
                <a:pPr lvl="1"/>
                <a:endParaRPr lang="en-US" altLang="zh-CN" dirty="0" smtClean="0">
                  <a:latin typeface="Tahoma" pitchFamily="34" charset="0"/>
                </a:endParaRPr>
              </a:p>
              <a:p>
                <a:pPr lvl="1"/>
                <a:endParaRPr lang="en-US" altLang="zh-CN" dirty="0" smtClean="0">
                  <a:latin typeface="Tahoma" pitchFamily="34" charset="0"/>
                </a:endParaRPr>
              </a:p>
              <a:p>
                <a:pPr lvl="1"/>
                <a:endParaRPr lang="en-US" altLang="zh-CN" dirty="0" smtClean="0">
                  <a:latin typeface="Tahoma" pitchFamily="34" charset="0"/>
                </a:endParaRPr>
              </a:p>
              <a:p>
                <a:pPr lvl="1"/>
                <a:endParaRPr lang="en-US" altLang="zh-CN" dirty="0" smtClean="0">
                  <a:latin typeface="Tahoma" pitchFamily="34" charset="0"/>
                </a:endParaRPr>
              </a:p>
              <a:p>
                <a:pPr lvl="1"/>
                <a:endParaRPr lang="en-US" altLang="zh-CN" dirty="0" smtClean="0">
                  <a:latin typeface="Tahoma" pitchFamily="34" charset="0"/>
                </a:endParaRPr>
              </a:p>
              <a:p>
                <a:r>
                  <a:rPr lang="zh-CN" altLang="en-US" dirty="0" smtClean="0">
                    <a:solidFill>
                      <a:srgbClr val="FF00FF"/>
                    </a:solidFill>
                    <a:latin typeface="黑体" pitchFamily="2" charset="-122"/>
                    <a:ea typeface="黑体" pitchFamily="2" charset="-122"/>
                  </a:rPr>
                  <a:t>逆行移位变换？？？</a:t>
                </a:r>
                <a:endParaRPr lang="en-US" altLang="zh-CN" dirty="0" smtClean="0">
                  <a:solidFill>
                    <a:srgbClr val="FF00FF"/>
                  </a:solidFill>
                  <a:latin typeface="黑体" pitchFamily="2" charset="-122"/>
                  <a:ea typeface="黑体" pitchFamily="2" charset="-122"/>
                </a:endParaRPr>
              </a:p>
              <a:p>
                <a:pPr lvl="1"/>
                <a:r>
                  <a:rPr lang="zh-CN" altLang="en-US" dirty="0" smtClean="0">
                    <a:solidFill>
                      <a:srgbClr val="FF0000"/>
                    </a:solidFill>
                    <a:latin typeface="黑体" pitchFamily="2" charset="-122"/>
                    <a:ea typeface="黑体" pitchFamily="2" charset="-122"/>
                  </a:rPr>
                  <a:t>循环左移变为循环右移即可！</a:t>
                </a:r>
                <a:endParaRPr lang="zh-CN" altLang="en-US" dirty="0">
                  <a:solidFill>
                    <a:srgbClr val="FF0000"/>
                  </a:solidFill>
                  <a:latin typeface="黑体" pitchFamily="2" charset="-122"/>
                  <a:ea typeface="黑体"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524000"/>
                <a:ext cx="8229600" cy="4648200"/>
              </a:xfrm>
              <a:blipFill rotWithShape="1">
                <a:blip r:embed="rId4" cstate="print"/>
                <a:stretch>
                  <a:fillRect l="-1259" t="-1704" b="-838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154</a:t>
            </a:fld>
            <a:endParaRPr lang="en-US" altLang="zh-CN" dirty="0"/>
          </a:p>
        </p:txBody>
      </p:sp>
      <p:sp>
        <p:nvSpPr>
          <p:cNvPr id="7" name="圆角矩形 6"/>
          <p:cNvSpPr/>
          <p:nvPr/>
        </p:nvSpPr>
        <p:spPr bwMode="auto">
          <a:xfrm>
            <a:off x="5486400" y="5638800"/>
            <a:ext cx="28194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0000"/>
                </a:solidFill>
                <a:effectLst/>
                <a:latin typeface="Arial" charset="0"/>
                <a:ea typeface="宋体" pitchFamily="2" charset="-122"/>
              </a:rPr>
              <a:t>列完全进行了重排</a:t>
            </a:r>
          </a:p>
        </p:txBody>
      </p:sp>
    </p:spTree>
    <p:extLst>
      <p:ext uri="{BB962C8B-B14F-4D97-AF65-F5344CB8AC3E}">
        <p14:creationId xmlns:p14="http://schemas.microsoft.com/office/powerpoint/2010/main" val="2522722848"/>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3">
                                            <p:txEl>
                                              <p:pRg st="7" end="7"/>
                                            </p:txEl>
                                          </p:spTgt>
                                        </p:tgtEl>
                                        <p:attrNameLst>
                                          <p:attrName>style.visibility</p:attrName>
                                        </p:attrNameLst>
                                      </p:cBhvr>
                                      <p:to>
                                        <p:strVal val="visible"/>
                                      </p:to>
                                    </p:set>
                                    <p:animEffect transition="in" filter="blinds(horizontal)">
                                      <p:cBhvr>
                                        <p:cTn id="14" dur="500"/>
                                        <p:tgtEl>
                                          <p:spTgt spid="3">
                                            <p:txEl>
                                              <p:pRg st="7" end="7"/>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blinds(horizontal)">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列混合变换 </a:t>
            </a:r>
            <a:r>
              <a:rPr lang="en-US" altLang="zh-CN" dirty="0" err="1"/>
              <a:t>MixColumns</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38300"/>
                <a:ext cx="8229600" cy="4495800"/>
              </a:xfrm>
            </p:spPr>
            <p:txBody>
              <a:bodyPr/>
              <a:lstStyle/>
              <a:p>
                <a:pPr eaLnBrk="1" hangingPunct="1">
                  <a:lnSpc>
                    <a:spcPct val="125000"/>
                  </a:lnSpc>
                  <a:spcBef>
                    <a:spcPct val="10000"/>
                  </a:spcBef>
                </a:pPr>
                <a:r>
                  <a:rPr kumimoji="1" lang="zh-CN" altLang="en-US" b="1" dirty="0" smtClean="0">
                    <a:solidFill>
                      <a:srgbClr val="FF0000"/>
                    </a:solidFill>
                    <a:latin typeface="Times New Roman" pitchFamily="18" charset="0"/>
                  </a:rPr>
                  <a:t>列混合</a:t>
                </a:r>
                <a:r>
                  <a:rPr kumimoji="1" lang="en-US" altLang="zh-CN" b="1" dirty="0" smtClean="0">
                    <a:solidFill>
                      <a:srgbClr val="FF0000"/>
                    </a:solidFill>
                    <a:latin typeface="Times New Roman" pitchFamily="18" charset="0"/>
                  </a:rPr>
                  <a:t>:</a:t>
                </a:r>
                <a:r>
                  <a:rPr kumimoji="1" lang="zh-CN" altLang="en-US" dirty="0" smtClean="0">
                    <a:latin typeface="Times New Roman" pitchFamily="18" charset="0"/>
                  </a:rPr>
                  <a:t>对一个状态</a:t>
                </a:r>
                <a:r>
                  <a:rPr kumimoji="1" lang="zh-CN" altLang="en-US" b="1" dirty="0" smtClean="0">
                    <a:solidFill>
                      <a:srgbClr val="FF00FF"/>
                    </a:solidFill>
                    <a:latin typeface="Times New Roman" pitchFamily="18" charset="0"/>
                  </a:rPr>
                  <a:t>逐列</a:t>
                </a:r>
                <a:r>
                  <a:rPr kumimoji="1" lang="zh-CN" altLang="en-US" dirty="0" smtClean="0">
                    <a:latin typeface="Times New Roman" pitchFamily="18" charset="0"/>
                  </a:rPr>
                  <a:t>进行变换，矩阵元素的加法和乘法都是定义在基于</a:t>
                </a:r>
                <a14:m>
                  <m:oMath xmlns:m="http://schemas.openxmlformats.org/officeDocument/2006/math">
                    <m:sSub>
                      <m:sSubPr>
                        <m:ctrlPr>
                          <a:rPr kumimoji="1" lang="en-US" altLang="zh-CN" i="1" smtClean="0">
                            <a:latin typeface="Cambria Math" panose="02040503050406030204" pitchFamily="18" charset="0"/>
                          </a:rPr>
                        </m:ctrlPr>
                      </m:sSubPr>
                      <m:e>
                        <m:r>
                          <m:rPr>
                            <m:sty m:val="p"/>
                          </m:rPr>
                          <a:rPr kumimoji="1" lang="en-US" altLang="zh-CN" i="1">
                            <a:latin typeface="Cambria Math" panose="02040503050406030204" pitchFamily="18" charset="0"/>
                          </a:rPr>
                          <m:t>Z</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zh-CN" altLang="en-US" i="1">
                        <a:latin typeface="Cambria Math" panose="02040503050406030204" pitchFamily="18" charset="0"/>
                      </a:rPr>
                      <m:t>中</m:t>
                    </m:r>
                  </m:oMath>
                </a14:m>
                <a:r>
                  <a:rPr kumimoji="1" lang="zh-CN" altLang="en-US" dirty="0" smtClean="0">
                    <a:latin typeface="Times New Roman" pitchFamily="18" charset="0"/>
                  </a:rPr>
                  <a:t>的不</a:t>
                </a:r>
                <a:r>
                  <a:rPr kumimoji="1" lang="zh-CN" altLang="en-US" dirty="0">
                    <a:latin typeface="Times New Roman" pitchFamily="18" charset="0"/>
                  </a:rPr>
                  <a:t>可约多项式为</a:t>
                </a:r>
                <a14:m>
                  <m:oMath xmlns:m="http://schemas.openxmlformats.org/officeDocument/2006/math">
                    <m:r>
                      <a:rPr kumimoji="1" lang="en-US" altLang="zh-CN" i="1" dirty="0">
                        <a:solidFill>
                          <a:srgbClr val="000000"/>
                        </a:solidFill>
                        <a:latin typeface="Cambria Math"/>
                      </a:rPr>
                      <m:t>𝑚</m:t>
                    </m:r>
                    <m:r>
                      <a:rPr kumimoji="1" lang="en-US" altLang="zh-CN" i="1" dirty="0">
                        <a:solidFill>
                          <a:srgbClr val="000000"/>
                        </a:solidFill>
                        <a:latin typeface="Cambria Math"/>
                      </a:rPr>
                      <m:t>(</m:t>
                    </m:r>
                    <m:r>
                      <a:rPr kumimoji="1" lang="en-US" altLang="zh-CN" i="1" dirty="0">
                        <a:solidFill>
                          <a:srgbClr val="000000"/>
                        </a:solidFill>
                        <a:latin typeface="Cambria Math"/>
                      </a:rPr>
                      <m:t>𝑥</m:t>
                    </m:r>
                    <m:r>
                      <a:rPr kumimoji="1" lang="en-US" altLang="zh-CN" i="1" dirty="0">
                        <a:solidFill>
                          <a:srgbClr val="000000"/>
                        </a:solidFill>
                        <a:latin typeface="Cambria Math"/>
                      </a:rPr>
                      <m:t>) = </m:t>
                    </m:r>
                    <m:r>
                      <a:rPr kumimoji="1" lang="en-US" altLang="zh-CN" i="1" dirty="0">
                        <a:solidFill>
                          <a:srgbClr val="000000"/>
                        </a:solidFill>
                        <a:latin typeface="Cambria Math"/>
                      </a:rPr>
                      <m:t>𝑥</m:t>
                    </m:r>
                    <m:r>
                      <a:rPr kumimoji="1" lang="en-US" altLang="zh-CN" i="1" baseline="30000" dirty="0">
                        <a:solidFill>
                          <a:srgbClr val="000000"/>
                        </a:solidFill>
                        <a:latin typeface="Cambria Math"/>
                      </a:rPr>
                      <m:t>8</m:t>
                    </m:r>
                    <m:r>
                      <a:rPr kumimoji="1" lang="en-US" altLang="zh-CN" i="1" dirty="0">
                        <a:solidFill>
                          <a:srgbClr val="000000"/>
                        </a:solidFill>
                        <a:latin typeface="Cambria Math"/>
                      </a:rPr>
                      <m:t>+</m:t>
                    </m:r>
                    <m:r>
                      <a:rPr kumimoji="1" lang="en-US" altLang="zh-CN" i="1" dirty="0">
                        <a:solidFill>
                          <a:srgbClr val="000000"/>
                        </a:solidFill>
                        <a:latin typeface="Cambria Math"/>
                      </a:rPr>
                      <m:t>𝑥</m:t>
                    </m:r>
                    <m:r>
                      <a:rPr kumimoji="1" lang="en-US" altLang="zh-CN" i="1" baseline="30000" dirty="0">
                        <a:solidFill>
                          <a:srgbClr val="000000"/>
                        </a:solidFill>
                        <a:latin typeface="Cambria Math"/>
                      </a:rPr>
                      <m:t>4</m:t>
                    </m:r>
                    <m:r>
                      <a:rPr kumimoji="1" lang="en-US" altLang="zh-CN" i="1" dirty="0">
                        <a:solidFill>
                          <a:srgbClr val="000000"/>
                        </a:solidFill>
                        <a:latin typeface="Cambria Math"/>
                      </a:rPr>
                      <m:t>+</m:t>
                    </m:r>
                    <m:r>
                      <a:rPr kumimoji="1" lang="en-US" altLang="zh-CN" i="1" dirty="0">
                        <a:solidFill>
                          <a:srgbClr val="000000"/>
                        </a:solidFill>
                        <a:latin typeface="Cambria Math"/>
                      </a:rPr>
                      <m:t>𝑥</m:t>
                    </m:r>
                    <m:r>
                      <a:rPr kumimoji="1" lang="en-US" altLang="zh-CN" i="1" baseline="30000" dirty="0">
                        <a:solidFill>
                          <a:srgbClr val="000000"/>
                        </a:solidFill>
                        <a:latin typeface="Cambria Math"/>
                      </a:rPr>
                      <m:t>3</m:t>
                    </m:r>
                    <m:r>
                      <a:rPr kumimoji="1" lang="en-US" altLang="zh-CN" i="1" dirty="0">
                        <a:solidFill>
                          <a:srgbClr val="000000"/>
                        </a:solidFill>
                        <a:latin typeface="Cambria Math"/>
                      </a:rPr>
                      <m:t>+</m:t>
                    </m:r>
                    <m:r>
                      <a:rPr kumimoji="1" lang="en-US" altLang="zh-CN" i="1" dirty="0">
                        <a:solidFill>
                          <a:srgbClr val="000000"/>
                        </a:solidFill>
                        <a:latin typeface="Cambria Math"/>
                      </a:rPr>
                      <m:t>𝑥</m:t>
                    </m:r>
                    <m:r>
                      <a:rPr kumimoji="1" lang="en-US" altLang="zh-CN" i="1" dirty="0">
                        <a:solidFill>
                          <a:srgbClr val="000000"/>
                        </a:solidFill>
                        <a:latin typeface="Cambria Math"/>
                      </a:rPr>
                      <m:t>+1</m:t>
                    </m:r>
                  </m:oMath>
                </a14:m>
                <a:r>
                  <a:rPr kumimoji="1" lang="zh-CN" altLang="en-US" dirty="0" smtClean="0">
                    <a:latin typeface="Times New Roman" pitchFamily="18" charset="0"/>
                  </a:rPr>
                  <a:t>构造的</a:t>
                </a:r>
                <a14:m>
                  <m:oMath xmlns:m="http://schemas.openxmlformats.org/officeDocument/2006/math">
                    <m:r>
                      <m:rPr>
                        <m:sty m:val="p"/>
                      </m:rPr>
                      <a:rPr kumimoji="1" lang="en-US" altLang="zh-CN" i="1" dirty="0">
                        <a:latin typeface="Cambria Math" panose="02040503050406030204" pitchFamily="18" charset="0"/>
                      </a:rPr>
                      <m:t>GF</m:t>
                    </m:r>
                  </m:oMath>
                </a14:m>
                <a:r>
                  <a:rPr kumimoji="1" lang="en-US" altLang="zh-CN" dirty="0" smtClean="0">
                    <a:latin typeface="Times New Roman" pitchFamily="18" charset="0"/>
                  </a:rPr>
                  <a:t>(</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b="0" i="1" dirty="0" smtClean="0">
                            <a:latin typeface="Cambria Math" panose="02040503050406030204" pitchFamily="18" charset="0"/>
                          </a:rPr>
                          <m:t>2</m:t>
                        </m:r>
                      </m:e>
                      <m:sup>
                        <m:r>
                          <a:rPr kumimoji="1" lang="en-US" altLang="zh-CN" b="0" i="1" dirty="0" smtClean="0">
                            <a:latin typeface="Cambria Math" panose="02040503050406030204" pitchFamily="18" charset="0"/>
                          </a:rPr>
                          <m:t>8</m:t>
                        </m:r>
                      </m:sup>
                    </m:sSup>
                  </m:oMath>
                </a14:m>
                <a:r>
                  <a:rPr kumimoji="1" lang="en-US" altLang="zh-CN" dirty="0" smtClean="0">
                    <a:latin typeface="Times New Roman" pitchFamily="18" charset="0"/>
                  </a:rPr>
                  <a:t>)</a:t>
                </a:r>
                <a:r>
                  <a:rPr kumimoji="1" lang="zh-CN" altLang="en-US" dirty="0" smtClean="0">
                    <a:latin typeface="Times New Roman" pitchFamily="18" charset="0"/>
                  </a:rPr>
                  <a:t>上的二元运算，加法等价于两个字节的异或</a:t>
                </a:r>
                <a:endParaRPr kumimoji="1" lang="zh-CN" altLang="en-US" dirty="0">
                  <a:latin typeface="Times New Roman"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38300"/>
                <a:ext cx="8229600" cy="4495800"/>
              </a:xfrm>
              <a:blipFill>
                <a:blip r:embed="rId2" cstate="print"/>
                <a:stretch>
                  <a:fillRect l="-1259" t="-678" r="-7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155</a:t>
            </a:fld>
            <a:endParaRPr lang="en-US" altLang="zh-CN" dirty="0"/>
          </a:p>
        </p:txBody>
      </p:sp>
      <p:pic>
        <p:nvPicPr>
          <p:cNvPr id="7" name="图片 6"/>
          <p:cNvPicPr>
            <a:picLocks noChangeAspect="1"/>
          </p:cNvPicPr>
          <p:nvPr/>
        </p:nvPicPr>
        <p:blipFill>
          <a:blip r:embed="rId3" cstate="print"/>
          <a:stretch>
            <a:fillRect/>
          </a:stretch>
        </p:blipFill>
        <p:spPr>
          <a:xfrm>
            <a:off x="943247" y="3855720"/>
            <a:ext cx="7470694" cy="2087880"/>
          </a:xfrm>
          <a:prstGeom prst="rect">
            <a:avLst/>
          </a:prstGeom>
        </p:spPr>
      </p:pic>
    </p:spTree>
    <p:extLst>
      <p:ext uri="{BB962C8B-B14F-4D97-AF65-F5344CB8AC3E}">
        <p14:creationId xmlns:p14="http://schemas.microsoft.com/office/powerpoint/2010/main" val="1179120920"/>
      </p:ext>
    </p:extLst>
  </p:cSld>
  <p:clrMapOvr>
    <a:masterClrMapping/>
  </p:clrMapOvr>
  <p:transition>
    <p:wedge/>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olidFill>
                  <a:srgbClr val="800000"/>
                </a:solidFill>
                <a:latin typeface="Times New Roman" pitchFamily="18" charset="0"/>
              </a:rPr>
              <a:t>x</a:t>
            </a:r>
            <a:r>
              <a:rPr kumimoji="1" lang="zh-CN" altLang="en-US" dirty="0" smtClean="0">
                <a:solidFill>
                  <a:srgbClr val="800000"/>
                </a:solidFill>
                <a:latin typeface="Times New Roman" pitchFamily="18" charset="0"/>
              </a:rPr>
              <a:t>乘法（乘以</a:t>
            </a:r>
            <a:r>
              <a:rPr kumimoji="1" lang="en-US" altLang="zh-CN" dirty="0" smtClean="0">
                <a:solidFill>
                  <a:srgbClr val="800000"/>
                </a:solidFill>
                <a:latin typeface="Times New Roman" pitchFamily="18" charset="0"/>
              </a:rPr>
              <a:t>0x02</a:t>
            </a:r>
            <a:r>
              <a:rPr kumimoji="1" lang="zh-CN" altLang="en-US" dirty="0" smtClean="0">
                <a:solidFill>
                  <a:srgbClr val="800000"/>
                </a:solidFill>
                <a:latin typeface="Times New Roman" pitchFamily="18" charset="0"/>
              </a:rPr>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52400" y="1553157"/>
                <a:ext cx="8991600" cy="5029200"/>
              </a:xfrm>
            </p:spPr>
            <p:txBody>
              <a:bodyPr/>
              <a:lstStyle/>
              <a:p>
                <a:pPr marL="400050">
                  <a:lnSpc>
                    <a:spcPct val="115000"/>
                  </a:lnSpc>
                  <a:spcBef>
                    <a:spcPct val="15000"/>
                  </a:spcBef>
                </a:pPr>
                <a14:m>
                  <m:oMath xmlns:m="http://schemas.openxmlformats.org/officeDocument/2006/math">
                    <m:r>
                      <a:rPr kumimoji="1" lang="en-US" altLang="zh-CN" sz="2000" i="1" dirty="0" smtClean="0">
                        <a:solidFill>
                          <a:srgbClr val="000000"/>
                        </a:solidFill>
                        <a:latin typeface="Cambria Math" panose="02040503050406030204" pitchFamily="18" charset="0"/>
                      </a:rPr>
                      <m:t>𝐵</m:t>
                    </m:r>
                    <m:r>
                      <a:rPr kumimoji="1" lang="en-US" altLang="zh-CN" sz="2000" i="1" dirty="0" smtClean="0">
                        <a:solidFill>
                          <a:srgbClr val="000000"/>
                        </a:solidFill>
                        <a:latin typeface="Cambria Math" panose="02040503050406030204" pitchFamily="18" charset="0"/>
                      </a:rPr>
                      <m:t>(</m:t>
                    </m:r>
                    <m:r>
                      <a:rPr kumimoji="1" lang="en-US" altLang="zh-CN" sz="2000" i="1" dirty="0" smtClean="0">
                        <a:solidFill>
                          <a:srgbClr val="000000"/>
                        </a:solidFill>
                        <a:latin typeface="Cambria Math" panose="02040503050406030204" pitchFamily="18" charset="0"/>
                      </a:rPr>
                      <m:t>𝑥</m:t>
                    </m:r>
                    <m:r>
                      <a:rPr kumimoji="1" lang="en-US" altLang="zh-CN" sz="2000" i="1" dirty="0" smtClean="0">
                        <a:solidFill>
                          <a:srgbClr val="000000"/>
                        </a:solidFill>
                        <a:latin typeface="Cambria Math" panose="02040503050406030204" pitchFamily="18" charset="0"/>
                      </a:rPr>
                      <m:t>)</m:t>
                    </m:r>
                    <m:r>
                      <a:rPr kumimoji="1" lang="zh-CN" altLang="en-US" sz="2000" i="1" dirty="0" smtClean="0">
                        <a:solidFill>
                          <a:srgbClr val="000000"/>
                        </a:solidFill>
                        <a:latin typeface="Cambria Math" panose="02040503050406030204" pitchFamily="18" charset="0"/>
                      </a:rPr>
                      <m:t>＝</m:t>
                    </m:r>
                    <m:r>
                      <a:rPr kumimoji="1" lang="en-US" altLang="zh-CN" sz="2000" i="1" dirty="0" smtClean="0">
                        <a:solidFill>
                          <a:srgbClr val="000000"/>
                        </a:solidFill>
                        <a:latin typeface="Cambria Math" panose="02040503050406030204" pitchFamily="18" charset="0"/>
                      </a:rPr>
                      <m:t>𝑏</m:t>
                    </m:r>
                    <m:r>
                      <a:rPr kumimoji="1" lang="en-US" altLang="zh-CN" sz="2000" i="1" baseline="-25000" dirty="0" smtClean="0">
                        <a:solidFill>
                          <a:srgbClr val="000000"/>
                        </a:solidFill>
                        <a:latin typeface="Cambria Math" panose="02040503050406030204" pitchFamily="18" charset="0"/>
                      </a:rPr>
                      <m:t>7</m:t>
                    </m:r>
                    <m:r>
                      <a:rPr kumimoji="1" lang="en-US" altLang="zh-CN" sz="2000" i="1" dirty="0" smtClean="0">
                        <a:solidFill>
                          <a:srgbClr val="000000"/>
                        </a:solidFill>
                        <a:latin typeface="Cambria Math" panose="02040503050406030204" pitchFamily="18" charset="0"/>
                      </a:rPr>
                      <m:t> </m:t>
                    </m:r>
                    <m:r>
                      <a:rPr kumimoji="1" lang="en-US" altLang="zh-CN" sz="2000" i="1" dirty="0" smtClean="0">
                        <a:solidFill>
                          <a:srgbClr val="000000"/>
                        </a:solidFill>
                        <a:latin typeface="Cambria Math" panose="02040503050406030204" pitchFamily="18" charset="0"/>
                      </a:rPr>
                      <m:t>𝑥</m:t>
                    </m:r>
                    <m:r>
                      <a:rPr kumimoji="1" lang="en-US" altLang="zh-CN" sz="2000" i="1" baseline="30000" dirty="0" smtClean="0">
                        <a:solidFill>
                          <a:srgbClr val="000000"/>
                        </a:solidFill>
                        <a:latin typeface="Cambria Math" panose="02040503050406030204" pitchFamily="18" charset="0"/>
                      </a:rPr>
                      <m:t>7</m:t>
                    </m:r>
                    <m:r>
                      <a:rPr kumimoji="1" lang="en-US" altLang="zh-CN" sz="2000" i="1" dirty="0" smtClean="0">
                        <a:solidFill>
                          <a:srgbClr val="000000"/>
                        </a:solidFill>
                        <a:latin typeface="Cambria Math" panose="02040503050406030204" pitchFamily="18" charset="0"/>
                      </a:rPr>
                      <m:t>+ </m:t>
                    </m:r>
                    <m:r>
                      <a:rPr kumimoji="1" lang="en-US" altLang="zh-CN" sz="2000" i="1" dirty="0" smtClean="0">
                        <a:solidFill>
                          <a:srgbClr val="000000"/>
                        </a:solidFill>
                        <a:latin typeface="Cambria Math" panose="02040503050406030204" pitchFamily="18" charset="0"/>
                      </a:rPr>
                      <m:t>𝑏</m:t>
                    </m:r>
                    <m:r>
                      <a:rPr kumimoji="1" lang="en-US" altLang="zh-CN" sz="2000" i="1" baseline="-25000" dirty="0" smtClean="0">
                        <a:solidFill>
                          <a:srgbClr val="000000"/>
                        </a:solidFill>
                        <a:latin typeface="Cambria Math" panose="02040503050406030204" pitchFamily="18" charset="0"/>
                      </a:rPr>
                      <m:t>6</m:t>
                    </m:r>
                    <m:r>
                      <a:rPr kumimoji="1" lang="en-US" altLang="zh-CN" sz="2000" i="1" dirty="0" smtClean="0">
                        <a:solidFill>
                          <a:srgbClr val="000000"/>
                        </a:solidFill>
                        <a:latin typeface="Cambria Math" panose="02040503050406030204" pitchFamily="18" charset="0"/>
                      </a:rPr>
                      <m:t>𝑥</m:t>
                    </m:r>
                    <m:r>
                      <a:rPr kumimoji="1" lang="en-US" altLang="zh-CN" sz="2000" i="1" baseline="30000" dirty="0" smtClean="0">
                        <a:solidFill>
                          <a:srgbClr val="000000"/>
                        </a:solidFill>
                        <a:latin typeface="Cambria Math" panose="02040503050406030204" pitchFamily="18" charset="0"/>
                      </a:rPr>
                      <m:t>6</m:t>
                    </m:r>
                    <m:r>
                      <a:rPr kumimoji="1" lang="en-US" altLang="zh-CN" sz="2000" i="1" dirty="0" smtClean="0">
                        <a:solidFill>
                          <a:srgbClr val="000000"/>
                        </a:solidFill>
                        <a:latin typeface="Cambria Math" panose="02040503050406030204" pitchFamily="18" charset="0"/>
                      </a:rPr>
                      <m:t>+ </m:t>
                    </m:r>
                    <m:r>
                      <a:rPr kumimoji="1" lang="en-US" altLang="zh-CN" sz="2000" i="1" dirty="0" smtClean="0">
                        <a:solidFill>
                          <a:srgbClr val="000000"/>
                        </a:solidFill>
                        <a:latin typeface="Cambria Math" panose="02040503050406030204" pitchFamily="18" charset="0"/>
                      </a:rPr>
                      <m:t>𝑏</m:t>
                    </m:r>
                    <m:r>
                      <a:rPr kumimoji="1" lang="en-US" altLang="zh-CN" sz="2000" i="1" baseline="-25000" dirty="0" smtClean="0">
                        <a:solidFill>
                          <a:srgbClr val="000000"/>
                        </a:solidFill>
                        <a:latin typeface="Cambria Math" panose="02040503050406030204" pitchFamily="18" charset="0"/>
                      </a:rPr>
                      <m:t>5</m:t>
                    </m:r>
                    <m:r>
                      <a:rPr kumimoji="1" lang="en-US" altLang="zh-CN" sz="2000" i="1" dirty="0" smtClean="0">
                        <a:solidFill>
                          <a:srgbClr val="000000"/>
                        </a:solidFill>
                        <a:latin typeface="Cambria Math" panose="02040503050406030204" pitchFamily="18" charset="0"/>
                      </a:rPr>
                      <m:t>𝑥</m:t>
                    </m:r>
                    <m:r>
                      <a:rPr kumimoji="1" lang="en-US" altLang="zh-CN" sz="2000" i="1" baseline="30000" dirty="0" smtClean="0">
                        <a:solidFill>
                          <a:srgbClr val="000000"/>
                        </a:solidFill>
                        <a:latin typeface="Cambria Math" panose="02040503050406030204" pitchFamily="18" charset="0"/>
                      </a:rPr>
                      <m:t>5</m:t>
                    </m:r>
                    <m:r>
                      <a:rPr kumimoji="1" lang="en-US" altLang="zh-CN" sz="2000" i="1" dirty="0" smtClean="0">
                        <a:solidFill>
                          <a:srgbClr val="000000"/>
                        </a:solidFill>
                        <a:latin typeface="Cambria Math" panose="02040503050406030204" pitchFamily="18" charset="0"/>
                      </a:rPr>
                      <m:t>+ </m:t>
                    </m:r>
                    <m:r>
                      <a:rPr kumimoji="1" lang="en-US" altLang="zh-CN" sz="2000" i="1" dirty="0" smtClean="0">
                        <a:solidFill>
                          <a:srgbClr val="000000"/>
                        </a:solidFill>
                        <a:latin typeface="Cambria Math" panose="02040503050406030204" pitchFamily="18" charset="0"/>
                      </a:rPr>
                      <m:t>𝑏</m:t>
                    </m:r>
                    <m:r>
                      <a:rPr kumimoji="1" lang="en-US" altLang="zh-CN" sz="2000" i="1" baseline="-25000" dirty="0" smtClean="0">
                        <a:solidFill>
                          <a:srgbClr val="000000"/>
                        </a:solidFill>
                        <a:latin typeface="Cambria Math" panose="02040503050406030204" pitchFamily="18" charset="0"/>
                      </a:rPr>
                      <m:t>4</m:t>
                    </m:r>
                    <m:r>
                      <a:rPr kumimoji="1" lang="en-US" altLang="zh-CN" sz="2000" i="1" dirty="0" smtClean="0">
                        <a:solidFill>
                          <a:srgbClr val="000000"/>
                        </a:solidFill>
                        <a:latin typeface="Cambria Math" panose="02040503050406030204" pitchFamily="18" charset="0"/>
                      </a:rPr>
                      <m:t>𝑥</m:t>
                    </m:r>
                    <m:r>
                      <a:rPr kumimoji="1" lang="en-US" altLang="zh-CN" sz="2000" i="1" baseline="30000" dirty="0" smtClean="0">
                        <a:solidFill>
                          <a:srgbClr val="000000"/>
                        </a:solidFill>
                        <a:latin typeface="Cambria Math" panose="02040503050406030204" pitchFamily="18" charset="0"/>
                      </a:rPr>
                      <m:t>4</m:t>
                    </m:r>
                    <m:r>
                      <a:rPr kumimoji="1" lang="en-US" altLang="zh-CN" sz="2000" i="1" dirty="0" smtClean="0">
                        <a:solidFill>
                          <a:srgbClr val="000000"/>
                        </a:solidFill>
                        <a:latin typeface="Cambria Math" panose="02040503050406030204" pitchFamily="18" charset="0"/>
                      </a:rPr>
                      <m:t>+ </m:t>
                    </m:r>
                    <m:r>
                      <a:rPr kumimoji="1" lang="en-US" altLang="zh-CN" sz="2000" i="1" dirty="0" smtClean="0">
                        <a:solidFill>
                          <a:srgbClr val="000000"/>
                        </a:solidFill>
                        <a:latin typeface="Cambria Math" panose="02040503050406030204" pitchFamily="18" charset="0"/>
                      </a:rPr>
                      <m:t>𝑏</m:t>
                    </m:r>
                    <m:r>
                      <a:rPr kumimoji="1" lang="en-US" altLang="zh-CN" sz="2000" i="1" baseline="-25000" dirty="0" smtClean="0">
                        <a:solidFill>
                          <a:srgbClr val="000000"/>
                        </a:solidFill>
                        <a:latin typeface="Cambria Math" panose="02040503050406030204" pitchFamily="18" charset="0"/>
                      </a:rPr>
                      <m:t>3</m:t>
                    </m:r>
                    <m:r>
                      <a:rPr kumimoji="1" lang="en-US" altLang="zh-CN" sz="2000" i="1" dirty="0" smtClean="0">
                        <a:solidFill>
                          <a:srgbClr val="000000"/>
                        </a:solidFill>
                        <a:latin typeface="Cambria Math" panose="02040503050406030204" pitchFamily="18" charset="0"/>
                      </a:rPr>
                      <m:t>𝑥</m:t>
                    </m:r>
                    <m:r>
                      <a:rPr kumimoji="1" lang="en-US" altLang="zh-CN" sz="2000" i="1" baseline="30000" dirty="0" smtClean="0">
                        <a:solidFill>
                          <a:srgbClr val="000000"/>
                        </a:solidFill>
                        <a:latin typeface="Cambria Math" panose="02040503050406030204" pitchFamily="18" charset="0"/>
                      </a:rPr>
                      <m:t>3</m:t>
                    </m:r>
                    <m:r>
                      <a:rPr kumimoji="1" lang="en-US" altLang="zh-CN" sz="2000" i="1" dirty="0" smtClean="0">
                        <a:solidFill>
                          <a:srgbClr val="000000"/>
                        </a:solidFill>
                        <a:latin typeface="Cambria Math" panose="02040503050406030204" pitchFamily="18" charset="0"/>
                      </a:rPr>
                      <m:t>+ </m:t>
                    </m:r>
                    <m:r>
                      <a:rPr kumimoji="1" lang="en-US" altLang="zh-CN" sz="2000" i="1" dirty="0" smtClean="0">
                        <a:solidFill>
                          <a:srgbClr val="000000"/>
                        </a:solidFill>
                        <a:latin typeface="Cambria Math" panose="02040503050406030204" pitchFamily="18" charset="0"/>
                      </a:rPr>
                      <m:t>𝑏</m:t>
                    </m:r>
                    <m:r>
                      <a:rPr kumimoji="1" lang="en-US" altLang="zh-CN" sz="2000" i="1" baseline="-25000" dirty="0" smtClean="0">
                        <a:solidFill>
                          <a:srgbClr val="000000"/>
                        </a:solidFill>
                        <a:latin typeface="Cambria Math" panose="02040503050406030204" pitchFamily="18" charset="0"/>
                      </a:rPr>
                      <m:t>2</m:t>
                    </m:r>
                    <m:r>
                      <a:rPr kumimoji="1" lang="en-US" altLang="zh-CN" sz="2000" i="1" dirty="0" smtClean="0">
                        <a:solidFill>
                          <a:srgbClr val="000000"/>
                        </a:solidFill>
                        <a:latin typeface="Cambria Math" panose="02040503050406030204" pitchFamily="18" charset="0"/>
                      </a:rPr>
                      <m:t>𝑥</m:t>
                    </m:r>
                    <m:r>
                      <a:rPr kumimoji="1" lang="en-US" altLang="zh-CN" sz="2000" i="1" baseline="30000" dirty="0" smtClean="0">
                        <a:solidFill>
                          <a:srgbClr val="000000"/>
                        </a:solidFill>
                        <a:latin typeface="Cambria Math" panose="02040503050406030204" pitchFamily="18" charset="0"/>
                      </a:rPr>
                      <m:t>2</m:t>
                    </m:r>
                    <m:r>
                      <a:rPr kumimoji="1" lang="en-US" altLang="zh-CN" sz="2000" i="1" dirty="0" smtClean="0">
                        <a:solidFill>
                          <a:srgbClr val="000000"/>
                        </a:solidFill>
                        <a:latin typeface="Cambria Math" panose="02040503050406030204" pitchFamily="18" charset="0"/>
                      </a:rPr>
                      <m:t>+</m:t>
                    </m:r>
                    <m:r>
                      <a:rPr kumimoji="1" lang="en-US" altLang="zh-CN" sz="2000" i="1" dirty="0" smtClean="0">
                        <a:solidFill>
                          <a:srgbClr val="FF3300"/>
                        </a:solidFill>
                        <a:latin typeface="Cambria Math" panose="02040503050406030204" pitchFamily="18" charset="0"/>
                      </a:rPr>
                      <m:t> </m:t>
                    </m:r>
                    <m:r>
                      <a:rPr kumimoji="1" lang="en-US" altLang="zh-CN" sz="2000" i="1" dirty="0" smtClean="0">
                        <a:solidFill>
                          <a:srgbClr val="000000"/>
                        </a:solidFill>
                        <a:latin typeface="Cambria Math" panose="02040503050406030204" pitchFamily="18" charset="0"/>
                      </a:rPr>
                      <m:t>𝑏</m:t>
                    </m:r>
                    <m:r>
                      <a:rPr kumimoji="1" lang="en-US" altLang="zh-CN" sz="2000" i="1" baseline="-25000" dirty="0" smtClean="0">
                        <a:solidFill>
                          <a:srgbClr val="000000"/>
                        </a:solidFill>
                        <a:latin typeface="Cambria Math" panose="02040503050406030204" pitchFamily="18" charset="0"/>
                      </a:rPr>
                      <m:t>1</m:t>
                    </m:r>
                    <m:r>
                      <a:rPr kumimoji="1" lang="en-US" altLang="zh-CN" sz="2000" i="1" dirty="0" smtClean="0">
                        <a:solidFill>
                          <a:srgbClr val="000000"/>
                        </a:solidFill>
                        <a:latin typeface="Cambria Math" panose="02040503050406030204" pitchFamily="18" charset="0"/>
                      </a:rPr>
                      <m:t>𝑥</m:t>
                    </m:r>
                    <m:r>
                      <a:rPr kumimoji="1" lang="en-US" altLang="zh-CN" sz="2000" i="1" dirty="0" smtClean="0">
                        <a:solidFill>
                          <a:srgbClr val="FF3300"/>
                        </a:solidFill>
                        <a:latin typeface="Cambria Math" panose="02040503050406030204" pitchFamily="18" charset="0"/>
                      </a:rPr>
                      <m:t> </m:t>
                    </m:r>
                    <m:r>
                      <a:rPr kumimoji="1" lang="en-US" altLang="zh-CN" sz="2000" i="1" dirty="0" smtClean="0">
                        <a:solidFill>
                          <a:srgbClr val="000000"/>
                        </a:solidFill>
                        <a:latin typeface="Cambria Math" panose="02040503050406030204" pitchFamily="18" charset="0"/>
                      </a:rPr>
                      <m:t>+</m:t>
                    </m:r>
                    <m:r>
                      <a:rPr kumimoji="1" lang="en-US" altLang="zh-CN" sz="2000" i="1" dirty="0" smtClean="0">
                        <a:solidFill>
                          <a:srgbClr val="FF3300"/>
                        </a:solidFill>
                        <a:latin typeface="Cambria Math" panose="02040503050406030204" pitchFamily="18" charset="0"/>
                      </a:rPr>
                      <m:t> </m:t>
                    </m:r>
                    <m:r>
                      <a:rPr kumimoji="1" lang="en-US" altLang="zh-CN" sz="2000" i="1" dirty="0" smtClean="0">
                        <a:solidFill>
                          <a:srgbClr val="000000"/>
                        </a:solidFill>
                        <a:latin typeface="Cambria Math" panose="02040503050406030204" pitchFamily="18" charset="0"/>
                      </a:rPr>
                      <m:t>𝑏</m:t>
                    </m:r>
                    <m:r>
                      <a:rPr kumimoji="1" lang="en-US" altLang="zh-CN" sz="2000" i="1" baseline="-25000" dirty="0" smtClean="0">
                        <a:solidFill>
                          <a:srgbClr val="000000"/>
                        </a:solidFill>
                        <a:latin typeface="Cambria Math" panose="02040503050406030204" pitchFamily="18" charset="0"/>
                      </a:rPr>
                      <m:t>0</m:t>
                    </m:r>
                    <m:r>
                      <a:rPr kumimoji="1" lang="en-US" altLang="zh-CN" sz="2000" i="1" dirty="0" smtClean="0">
                        <a:solidFill>
                          <a:srgbClr val="000000"/>
                        </a:solidFill>
                        <a:latin typeface="Cambria Math" panose="02040503050406030204" pitchFamily="18" charset="0"/>
                      </a:rPr>
                      <m:t> </m:t>
                    </m:r>
                  </m:oMath>
                </a14:m>
                <a:endParaRPr kumimoji="1" lang="en-US" altLang="zh-CN" sz="2000" dirty="0" smtClean="0">
                  <a:solidFill>
                    <a:srgbClr val="000000"/>
                  </a:solidFill>
                  <a:latin typeface="Times New Roman" pitchFamily="18" charset="0"/>
                </a:endParaRPr>
              </a:p>
              <a:p>
                <a:pPr marL="57150" indent="0">
                  <a:lnSpc>
                    <a:spcPct val="115000"/>
                  </a:lnSpc>
                  <a:spcBef>
                    <a:spcPct val="15000"/>
                  </a:spcBef>
                  <a:buNone/>
                </a:pPr>
                <a:r>
                  <a:rPr kumimoji="1" lang="en-US" altLang="zh-CN" sz="2000" dirty="0" smtClean="0">
                    <a:solidFill>
                      <a:srgbClr val="000000"/>
                    </a:solidFill>
                    <a:latin typeface="Times New Roman" pitchFamily="18" charset="0"/>
                  </a:rPr>
                  <a:t>  </a:t>
                </a:r>
                <a:r>
                  <a:rPr kumimoji="1" lang="zh-CN" altLang="en-US" sz="2000" dirty="0" smtClean="0">
                    <a:solidFill>
                      <a:srgbClr val="000000"/>
                    </a:solidFill>
                    <a:latin typeface="Times New Roman" pitchFamily="18" charset="0"/>
                  </a:rPr>
                  <a:t>则 </a:t>
                </a:r>
                <a14:m>
                  <m:oMath xmlns:m="http://schemas.openxmlformats.org/officeDocument/2006/math">
                    <m:r>
                      <a:rPr kumimoji="1" lang="en-US" altLang="zh-CN" sz="2000" i="1" dirty="0" smtClean="0">
                        <a:solidFill>
                          <a:srgbClr val="000000"/>
                        </a:solidFill>
                        <a:latin typeface="Cambria Math" panose="02040503050406030204" pitchFamily="18" charset="0"/>
                      </a:rPr>
                      <m:t>𝑥</m:t>
                    </m:r>
                    <m:r>
                      <a:rPr kumimoji="1" lang="en-US" altLang="zh-CN" sz="2000" i="1" dirty="0" smtClean="0">
                        <a:solidFill>
                          <a:srgbClr val="000000"/>
                        </a:solidFill>
                        <a:latin typeface="Cambria Math" panose="02040503050406030204" pitchFamily="18" charset="0"/>
                      </a:rPr>
                      <m:t> </m:t>
                    </m:r>
                  </m:oMath>
                </a14:m>
                <a:r>
                  <a:rPr kumimoji="1" lang="en-US" altLang="zh-CN" sz="2000" i="0" dirty="0" smtClean="0">
                    <a:solidFill>
                      <a:srgbClr val="000000"/>
                    </a:solidFill>
                    <a:latin typeface="+mj-lt"/>
                  </a:rPr>
                  <a:t></a:t>
                </a:r>
                <a14:m>
                  <m:oMath xmlns:m="http://schemas.openxmlformats.org/officeDocument/2006/math">
                    <m:r>
                      <a:rPr kumimoji="1" lang="en-US" altLang="zh-CN" sz="2000" i="1" dirty="0" smtClean="0">
                        <a:solidFill>
                          <a:srgbClr val="000000"/>
                        </a:solidFill>
                        <a:latin typeface="Cambria Math" panose="02040503050406030204" pitchFamily="18" charset="0"/>
                      </a:rPr>
                      <m:t> </m:t>
                    </m:r>
                    <m:r>
                      <a:rPr kumimoji="1" lang="en-US" altLang="zh-CN" sz="2000" i="1" dirty="0" smtClean="0">
                        <a:solidFill>
                          <a:srgbClr val="000000"/>
                        </a:solidFill>
                        <a:latin typeface="Cambria Math" panose="02040503050406030204" pitchFamily="18" charset="0"/>
                      </a:rPr>
                      <m:t>𝐵</m:t>
                    </m:r>
                    <m:r>
                      <a:rPr kumimoji="1" lang="en-US" altLang="zh-CN" sz="2000" i="1" dirty="0" smtClean="0">
                        <a:solidFill>
                          <a:srgbClr val="000000"/>
                        </a:solidFill>
                        <a:latin typeface="Cambria Math" panose="02040503050406030204" pitchFamily="18" charset="0"/>
                      </a:rPr>
                      <m:t>(</m:t>
                    </m:r>
                    <m:r>
                      <a:rPr kumimoji="1" lang="en-US" altLang="zh-CN" sz="2000" i="1" dirty="0" smtClean="0">
                        <a:solidFill>
                          <a:srgbClr val="000000"/>
                        </a:solidFill>
                        <a:latin typeface="Cambria Math" panose="02040503050406030204" pitchFamily="18" charset="0"/>
                      </a:rPr>
                      <m:t>𝑥</m:t>
                    </m:r>
                    <m:r>
                      <a:rPr kumimoji="1" lang="en-US" altLang="zh-CN" sz="2000" i="1" dirty="0" smtClean="0">
                        <a:solidFill>
                          <a:srgbClr val="000000"/>
                        </a:solidFill>
                        <a:latin typeface="Cambria Math" panose="02040503050406030204" pitchFamily="18" charset="0"/>
                      </a:rPr>
                      <m:t>)</m:t>
                    </m:r>
                    <m:r>
                      <a:rPr kumimoji="1" lang="zh-CN" altLang="en-US" sz="2000" i="1" dirty="0" smtClean="0">
                        <a:solidFill>
                          <a:srgbClr val="000000"/>
                        </a:solidFill>
                        <a:latin typeface="Cambria Math" panose="02040503050406030204" pitchFamily="18" charset="0"/>
                      </a:rPr>
                      <m:t>＝</m:t>
                    </m:r>
                    <m:r>
                      <a:rPr kumimoji="1" lang="en-US" altLang="zh-CN" sz="2000" i="1" dirty="0" smtClean="0">
                        <a:solidFill>
                          <a:srgbClr val="000000"/>
                        </a:solidFill>
                        <a:latin typeface="Cambria Math" panose="02040503050406030204" pitchFamily="18" charset="0"/>
                      </a:rPr>
                      <m:t>𝑏</m:t>
                    </m:r>
                    <m:r>
                      <a:rPr kumimoji="1" lang="en-US" altLang="zh-CN" sz="2000" i="1" baseline="-25000" dirty="0" smtClean="0">
                        <a:solidFill>
                          <a:srgbClr val="000000"/>
                        </a:solidFill>
                        <a:latin typeface="Cambria Math" panose="02040503050406030204" pitchFamily="18" charset="0"/>
                      </a:rPr>
                      <m:t>7</m:t>
                    </m:r>
                    <m:r>
                      <a:rPr kumimoji="1" lang="en-US" altLang="zh-CN" sz="2000" i="1" dirty="0" smtClean="0">
                        <a:solidFill>
                          <a:srgbClr val="000000"/>
                        </a:solidFill>
                        <a:latin typeface="Cambria Math" panose="02040503050406030204" pitchFamily="18" charset="0"/>
                      </a:rPr>
                      <m:t> </m:t>
                    </m:r>
                    <m:r>
                      <a:rPr kumimoji="1" lang="en-US" altLang="zh-CN" sz="2000" i="1" dirty="0" smtClean="0">
                        <a:solidFill>
                          <a:srgbClr val="000000"/>
                        </a:solidFill>
                        <a:latin typeface="Cambria Math" panose="02040503050406030204" pitchFamily="18" charset="0"/>
                      </a:rPr>
                      <m:t>𝑥</m:t>
                    </m:r>
                    <m:r>
                      <a:rPr kumimoji="1" lang="en-US" altLang="zh-CN" sz="2000" i="1" baseline="30000" dirty="0" smtClean="0">
                        <a:solidFill>
                          <a:srgbClr val="000000"/>
                        </a:solidFill>
                        <a:latin typeface="Cambria Math" panose="02040503050406030204" pitchFamily="18" charset="0"/>
                      </a:rPr>
                      <m:t>8</m:t>
                    </m:r>
                    <m:r>
                      <a:rPr kumimoji="1" lang="en-US" altLang="zh-CN" sz="2000" i="1" dirty="0" smtClean="0">
                        <a:solidFill>
                          <a:srgbClr val="000000"/>
                        </a:solidFill>
                        <a:latin typeface="Cambria Math" panose="02040503050406030204" pitchFamily="18" charset="0"/>
                      </a:rPr>
                      <m:t>+ </m:t>
                    </m:r>
                    <m:r>
                      <a:rPr kumimoji="1" lang="en-US" altLang="zh-CN" sz="2000" i="1" dirty="0" smtClean="0">
                        <a:solidFill>
                          <a:srgbClr val="000000"/>
                        </a:solidFill>
                        <a:latin typeface="Cambria Math" panose="02040503050406030204" pitchFamily="18" charset="0"/>
                      </a:rPr>
                      <m:t>𝑏</m:t>
                    </m:r>
                    <m:r>
                      <a:rPr kumimoji="1" lang="en-US" altLang="zh-CN" sz="2000" i="1" baseline="-25000" dirty="0" smtClean="0">
                        <a:solidFill>
                          <a:srgbClr val="000000"/>
                        </a:solidFill>
                        <a:latin typeface="Cambria Math" panose="02040503050406030204" pitchFamily="18" charset="0"/>
                      </a:rPr>
                      <m:t>6</m:t>
                    </m:r>
                    <m:r>
                      <a:rPr kumimoji="1" lang="en-US" altLang="zh-CN" sz="2000" i="1" dirty="0" smtClean="0">
                        <a:solidFill>
                          <a:srgbClr val="000000"/>
                        </a:solidFill>
                        <a:latin typeface="Cambria Math" panose="02040503050406030204" pitchFamily="18" charset="0"/>
                      </a:rPr>
                      <m:t>𝑥</m:t>
                    </m:r>
                    <m:r>
                      <a:rPr kumimoji="1" lang="en-US" altLang="zh-CN" sz="2000" i="1" baseline="30000" dirty="0" smtClean="0">
                        <a:solidFill>
                          <a:srgbClr val="000000"/>
                        </a:solidFill>
                        <a:latin typeface="Cambria Math" panose="02040503050406030204" pitchFamily="18" charset="0"/>
                      </a:rPr>
                      <m:t>7</m:t>
                    </m:r>
                    <m:r>
                      <a:rPr kumimoji="1" lang="en-US" altLang="zh-CN" sz="2000" i="1" dirty="0" smtClean="0">
                        <a:solidFill>
                          <a:srgbClr val="000000"/>
                        </a:solidFill>
                        <a:latin typeface="Cambria Math" panose="02040503050406030204" pitchFamily="18" charset="0"/>
                      </a:rPr>
                      <m:t>+ </m:t>
                    </m:r>
                    <m:r>
                      <a:rPr kumimoji="1" lang="en-US" altLang="zh-CN" sz="2000" i="1" dirty="0" smtClean="0">
                        <a:solidFill>
                          <a:srgbClr val="000000"/>
                        </a:solidFill>
                        <a:latin typeface="Cambria Math" panose="02040503050406030204" pitchFamily="18" charset="0"/>
                      </a:rPr>
                      <m:t>𝑏</m:t>
                    </m:r>
                    <m:r>
                      <a:rPr kumimoji="1" lang="en-US" altLang="zh-CN" sz="2000" i="1" baseline="-25000" dirty="0" smtClean="0">
                        <a:solidFill>
                          <a:srgbClr val="000000"/>
                        </a:solidFill>
                        <a:latin typeface="Cambria Math" panose="02040503050406030204" pitchFamily="18" charset="0"/>
                      </a:rPr>
                      <m:t>5</m:t>
                    </m:r>
                    <m:r>
                      <a:rPr kumimoji="1" lang="en-US" altLang="zh-CN" sz="2000" i="1" dirty="0" smtClean="0">
                        <a:solidFill>
                          <a:srgbClr val="000000"/>
                        </a:solidFill>
                        <a:latin typeface="Cambria Math" panose="02040503050406030204" pitchFamily="18" charset="0"/>
                      </a:rPr>
                      <m:t>𝑥</m:t>
                    </m:r>
                    <m:r>
                      <a:rPr kumimoji="1" lang="en-US" altLang="zh-CN" sz="2000" i="1" baseline="30000" dirty="0" smtClean="0">
                        <a:solidFill>
                          <a:srgbClr val="000000"/>
                        </a:solidFill>
                        <a:latin typeface="Cambria Math" panose="02040503050406030204" pitchFamily="18" charset="0"/>
                      </a:rPr>
                      <m:t>6</m:t>
                    </m:r>
                    <m:r>
                      <a:rPr kumimoji="1" lang="en-US" altLang="zh-CN" sz="2000" i="1" dirty="0" smtClean="0">
                        <a:solidFill>
                          <a:srgbClr val="000000"/>
                        </a:solidFill>
                        <a:latin typeface="Cambria Math" panose="02040503050406030204" pitchFamily="18" charset="0"/>
                      </a:rPr>
                      <m:t>+ </m:t>
                    </m:r>
                    <m:r>
                      <a:rPr kumimoji="1" lang="en-US" altLang="zh-CN" sz="2000" i="1" dirty="0" smtClean="0">
                        <a:solidFill>
                          <a:srgbClr val="000000"/>
                        </a:solidFill>
                        <a:latin typeface="Cambria Math" panose="02040503050406030204" pitchFamily="18" charset="0"/>
                      </a:rPr>
                      <m:t>𝑏</m:t>
                    </m:r>
                    <m:r>
                      <a:rPr kumimoji="1" lang="en-US" altLang="zh-CN" sz="2000" i="1" baseline="-25000" dirty="0" smtClean="0">
                        <a:solidFill>
                          <a:srgbClr val="000000"/>
                        </a:solidFill>
                        <a:latin typeface="Cambria Math" panose="02040503050406030204" pitchFamily="18" charset="0"/>
                      </a:rPr>
                      <m:t>4</m:t>
                    </m:r>
                    <m:r>
                      <a:rPr kumimoji="1" lang="en-US" altLang="zh-CN" sz="2000" i="1" dirty="0" smtClean="0">
                        <a:solidFill>
                          <a:srgbClr val="000000"/>
                        </a:solidFill>
                        <a:latin typeface="Cambria Math" panose="02040503050406030204" pitchFamily="18" charset="0"/>
                      </a:rPr>
                      <m:t>𝑥</m:t>
                    </m:r>
                    <m:r>
                      <a:rPr kumimoji="1" lang="en-US" altLang="zh-CN" sz="2000" i="1" baseline="30000" dirty="0" smtClean="0">
                        <a:solidFill>
                          <a:srgbClr val="000000"/>
                        </a:solidFill>
                        <a:latin typeface="Cambria Math" panose="02040503050406030204" pitchFamily="18" charset="0"/>
                      </a:rPr>
                      <m:t>5</m:t>
                    </m:r>
                    <m:r>
                      <a:rPr kumimoji="1" lang="en-US" altLang="zh-CN" sz="2000" i="1" dirty="0" smtClean="0">
                        <a:solidFill>
                          <a:srgbClr val="000000"/>
                        </a:solidFill>
                        <a:latin typeface="Cambria Math" panose="02040503050406030204" pitchFamily="18" charset="0"/>
                      </a:rPr>
                      <m:t>+ </m:t>
                    </m:r>
                    <m:r>
                      <a:rPr kumimoji="1" lang="en-US" altLang="zh-CN" sz="2000" i="1" dirty="0" smtClean="0">
                        <a:solidFill>
                          <a:srgbClr val="000000"/>
                        </a:solidFill>
                        <a:latin typeface="Cambria Math" panose="02040503050406030204" pitchFamily="18" charset="0"/>
                      </a:rPr>
                      <m:t>𝑏</m:t>
                    </m:r>
                    <m:r>
                      <a:rPr kumimoji="1" lang="en-US" altLang="zh-CN" sz="2000" i="1" baseline="-25000" dirty="0" smtClean="0">
                        <a:solidFill>
                          <a:srgbClr val="000000"/>
                        </a:solidFill>
                        <a:latin typeface="Cambria Math" panose="02040503050406030204" pitchFamily="18" charset="0"/>
                      </a:rPr>
                      <m:t>3</m:t>
                    </m:r>
                    <m:r>
                      <a:rPr kumimoji="1" lang="en-US" altLang="zh-CN" sz="2000" i="1" dirty="0" smtClean="0">
                        <a:solidFill>
                          <a:srgbClr val="000000"/>
                        </a:solidFill>
                        <a:latin typeface="Cambria Math" panose="02040503050406030204" pitchFamily="18" charset="0"/>
                      </a:rPr>
                      <m:t>𝑥</m:t>
                    </m:r>
                    <m:r>
                      <a:rPr kumimoji="1" lang="en-US" altLang="zh-CN" sz="2000" i="1" baseline="30000" dirty="0" smtClean="0">
                        <a:solidFill>
                          <a:srgbClr val="000000"/>
                        </a:solidFill>
                        <a:latin typeface="Cambria Math" panose="02040503050406030204" pitchFamily="18" charset="0"/>
                      </a:rPr>
                      <m:t>4</m:t>
                    </m:r>
                    <m:r>
                      <a:rPr kumimoji="1" lang="en-US" altLang="zh-CN" sz="2000" i="1" dirty="0" smtClean="0">
                        <a:solidFill>
                          <a:srgbClr val="000000"/>
                        </a:solidFill>
                        <a:latin typeface="Cambria Math" panose="02040503050406030204" pitchFamily="18" charset="0"/>
                      </a:rPr>
                      <m:t>+ </m:t>
                    </m:r>
                    <m:r>
                      <a:rPr kumimoji="1" lang="en-US" altLang="zh-CN" sz="2000" i="1" dirty="0" smtClean="0">
                        <a:solidFill>
                          <a:srgbClr val="000000"/>
                        </a:solidFill>
                        <a:latin typeface="Cambria Math" panose="02040503050406030204" pitchFamily="18" charset="0"/>
                      </a:rPr>
                      <m:t>𝑏</m:t>
                    </m:r>
                    <m:r>
                      <a:rPr kumimoji="1" lang="en-US" altLang="zh-CN" sz="2000" i="1" baseline="-25000" dirty="0" smtClean="0">
                        <a:solidFill>
                          <a:srgbClr val="000000"/>
                        </a:solidFill>
                        <a:latin typeface="Cambria Math" panose="02040503050406030204" pitchFamily="18" charset="0"/>
                      </a:rPr>
                      <m:t>2</m:t>
                    </m:r>
                    <m:r>
                      <a:rPr kumimoji="1" lang="en-US" altLang="zh-CN" sz="2000" i="1" dirty="0" smtClean="0">
                        <a:solidFill>
                          <a:srgbClr val="000000"/>
                        </a:solidFill>
                        <a:latin typeface="Cambria Math" panose="02040503050406030204" pitchFamily="18" charset="0"/>
                      </a:rPr>
                      <m:t>𝑥</m:t>
                    </m:r>
                    <m:r>
                      <a:rPr kumimoji="1" lang="en-US" altLang="zh-CN" sz="2000" i="1" baseline="30000" dirty="0" smtClean="0">
                        <a:solidFill>
                          <a:srgbClr val="000000"/>
                        </a:solidFill>
                        <a:latin typeface="Cambria Math" panose="02040503050406030204" pitchFamily="18" charset="0"/>
                      </a:rPr>
                      <m:t>3</m:t>
                    </m:r>
                    <m:r>
                      <a:rPr kumimoji="1" lang="en-US" altLang="zh-CN" sz="2000" i="1" dirty="0" smtClean="0">
                        <a:solidFill>
                          <a:srgbClr val="000000"/>
                        </a:solidFill>
                        <a:latin typeface="Cambria Math" panose="02040503050406030204" pitchFamily="18" charset="0"/>
                      </a:rPr>
                      <m:t>+</m:t>
                    </m:r>
                    <m:r>
                      <a:rPr kumimoji="1" lang="en-US" altLang="zh-CN" sz="2000" i="1" dirty="0" smtClean="0">
                        <a:solidFill>
                          <a:srgbClr val="FF3300"/>
                        </a:solidFill>
                        <a:latin typeface="Cambria Math" panose="02040503050406030204" pitchFamily="18" charset="0"/>
                      </a:rPr>
                      <m:t> </m:t>
                    </m:r>
                    <m:r>
                      <a:rPr kumimoji="1" lang="en-US" altLang="zh-CN" sz="2000" i="1" dirty="0" smtClean="0">
                        <a:solidFill>
                          <a:srgbClr val="000000"/>
                        </a:solidFill>
                        <a:latin typeface="Cambria Math" panose="02040503050406030204" pitchFamily="18" charset="0"/>
                      </a:rPr>
                      <m:t>𝑏</m:t>
                    </m:r>
                    <m:r>
                      <a:rPr kumimoji="1" lang="en-US" altLang="zh-CN" sz="2000" i="1" baseline="-25000" dirty="0" smtClean="0">
                        <a:solidFill>
                          <a:srgbClr val="000000"/>
                        </a:solidFill>
                        <a:latin typeface="Cambria Math" panose="02040503050406030204" pitchFamily="18" charset="0"/>
                      </a:rPr>
                      <m:t>1</m:t>
                    </m:r>
                    <m:r>
                      <a:rPr kumimoji="1" lang="en-US" altLang="zh-CN" sz="2000" i="1" dirty="0" smtClean="0">
                        <a:solidFill>
                          <a:srgbClr val="000000"/>
                        </a:solidFill>
                        <a:latin typeface="Cambria Math" panose="02040503050406030204" pitchFamily="18" charset="0"/>
                      </a:rPr>
                      <m:t>𝑥</m:t>
                    </m:r>
                    <m:r>
                      <a:rPr kumimoji="1" lang="en-US" altLang="zh-CN" sz="2000" i="1" baseline="30000" dirty="0" smtClean="0">
                        <a:solidFill>
                          <a:srgbClr val="000000"/>
                        </a:solidFill>
                        <a:latin typeface="Cambria Math" panose="02040503050406030204" pitchFamily="18" charset="0"/>
                      </a:rPr>
                      <m:t>2</m:t>
                    </m:r>
                    <m:r>
                      <a:rPr kumimoji="1" lang="en-US" altLang="zh-CN" sz="2000" i="1" dirty="0" smtClean="0">
                        <a:solidFill>
                          <a:srgbClr val="FF3300"/>
                        </a:solidFill>
                        <a:latin typeface="Cambria Math" panose="02040503050406030204" pitchFamily="18" charset="0"/>
                      </a:rPr>
                      <m:t> </m:t>
                    </m:r>
                    <m:r>
                      <a:rPr kumimoji="1" lang="en-US" altLang="zh-CN" sz="2000" i="1" dirty="0" smtClean="0">
                        <a:solidFill>
                          <a:srgbClr val="000000"/>
                        </a:solidFill>
                        <a:latin typeface="Cambria Math" panose="02040503050406030204" pitchFamily="18" charset="0"/>
                      </a:rPr>
                      <m:t>+</m:t>
                    </m:r>
                    <m:r>
                      <a:rPr kumimoji="1" lang="en-US" altLang="zh-CN" sz="2000" i="1" dirty="0" smtClean="0">
                        <a:solidFill>
                          <a:srgbClr val="FF3300"/>
                        </a:solidFill>
                        <a:latin typeface="Cambria Math" panose="02040503050406030204" pitchFamily="18" charset="0"/>
                      </a:rPr>
                      <m:t> </m:t>
                    </m:r>
                    <m:r>
                      <a:rPr kumimoji="1" lang="en-US" altLang="zh-CN" sz="2000" i="1" dirty="0" smtClean="0">
                        <a:solidFill>
                          <a:srgbClr val="000000"/>
                        </a:solidFill>
                        <a:latin typeface="Cambria Math" panose="02040503050406030204" pitchFamily="18" charset="0"/>
                      </a:rPr>
                      <m:t>𝑏</m:t>
                    </m:r>
                    <m:r>
                      <a:rPr kumimoji="1" lang="en-US" altLang="zh-CN" sz="2000" i="1" baseline="-25000" dirty="0" smtClean="0">
                        <a:solidFill>
                          <a:srgbClr val="000000"/>
                        </a:solidFill>
                        <a:latin typeface="Cambria Math" panose="02040503050406030204" pitchFamily="18" charset="0"/>
                      </a:rPr>
                      <m:t>0</m:t>
                    </m:r>
                    <m:r>
                      <a:rPr kumimoji="1" lang="en-US" altLang="zh-CN" sz="2000" i="1" dirty="0" smtClean="0">
                        <a:solidFill>
                          <a:srgbClr val="000000"/>
                        </a:solidFill>
                        <a:latin typeface="Cambria Math" panose="02040503050406030204" pitchFamily="18" charset="0"/>
                      </a:rPr>
                      <m:t>𝑥</m:t>
                    </m:r>
                    <m:r>
                      <a:rPr kumimoji="1" lang="en-US" altLang="zh-CN" sz="2000" i="1" dirty="0" smtClean="0">
                        <a:solidFill>
                          <a:srgbClr val="000000"/>
                        </a:solidFill>
                        <a:latin typeface="Cambria Math" panose="02040503050406030204" pitchFamily="18" charset="0"/>
                      </a:rPr>
                      <m:t>    </m:t>
                    </m:r>
                  </m:oMath>
                </a14:m>
                <a:endParaRPr kumimoji="1" lang="en-US" altLang="zh-CN" sz="2000" dirty="0" smtClean="0">
                  <a:solidFill>
                    <a:srgbClr val="000000"/>
                  </a:solidFill>
                  <a:latin typeface="Times New Roman" pitchFamily="18" charset="0"/>
                </a:endParaRPr>
              </a:p>
              <a:p>
                <a:pPr marL="57150" indent="0">
                  <a:lnSpc>
                    <a:spcPct val="115000"/>
                  </a:lnSpc>
                  <a:spcBef>
                    <a:spcPct val="15000"/>
                  </a:spcBef>
                  <a:buNone/>
                </a:pPr>
                <a:r>
                  <a:rPr kumimoji="1" lang="en-US" altLang="zh-CN" sz="2000" dirty="0">
                    <a:solidFill>
                      <a:srgbClr val="000000"/>
                    </a:solidFill>
                    <a:latin typeface="Times New Roman" pitchFamily="18" charset="0"/>
                  </a:rPr>
                  <a:t> </a:t>
                </a:r>
                <a:r>
                  <a:rPr kumimoji="1" lang="en-US" altLang="zh-CN" sz="2000" dirty="0" smtClean="0">
                    <a:solidFill>
                      <a:srgbClr val="000000"/>
                    </a:solidFill>
                    <a:latin typeface="Times New Roman" pitchFamily="18" charset="0"/>
                  </a:rPr>
                  <a:t> </a:t>
                </a:r>
                <a:r>
                  <a:rPr kumimoji="1" lang="en-US" altLang="zh-CN" sz="2000" dirty="0" smtClean="0">
                    <a:solidFill>
                      <a:srgbClr val="FF0000"/>
                    </a:solidFill>
                    <a:latin typeface="Times New Roman" pitchFamily="18" charset="0"/>
                  </a:rPr>
                  <a:t>(</a:t>
                </a:r>
                <a:r>
                  <a:rPr kumimoji="1" lang="zh-CN" altLang="en-US" sz="2000" dirty="0" smtClean="0">
                    <a:solidFill>
                      <a:srgbClr val="FF0000"/>
                    </a:solidFill>
                    <a:latin typeface="Times New Roman" pitchFamily="18" charset="0"/>
                  </a:rPr>
                  <a:t>左移</a:t>
                </a:r>
                <a:r>
                  <a:rPr kumimoji="1" lang="en-US" altLang="zh-CN" sz="2000" dirty="0" smtClean="0">
                    <a:solidFill>
                      <a:srgbClr val="FF0000"/>
                    </a:solidFill>
                    <a:latin typeface="Times New Roman" pitchFamily="18" charset="0"/>
                  </a:rPr>
                  <a:t>1</a:t>
                </a:r>
                <a:r>
                  <a:rPr kumimoji="1" lang="zh-CN" altLang="en-US" sz="2000" dirty="0" smtClean="0">
                    <a:solidFill>
                      <a:srgbClr val="FF0000"/>
                    </a:solidFill>
                    <a:latin typeface="Times New Roman" pitchFamily="18" charset="0"/>
                  </a:rPr>
                  <a:t>位，低位补</a:t>
                </a:r>
                <a:r>
                  <a:rPr kumimoji="1" lang="en-US" altLang="zh-CN" sz="2000" dirty="0" smtClean="0">
                    <a:solidFill>
                      <a:srgbClr val="FF0000"/>
                    </a:solidFill>
                    <a:latin typeface="Times New Roman" pitchFamily="18" charset="0"/>
                  </a:rPr>
                  <a:t>0)</a:t>
                </a:r>
              </a:p>
              <a:p>
                <a:pPr marL="800100" lvl="1" indent="-342900">
                  <a:lnSpc>
                    <a:spcPct val="115000"/>
                  </a:lnSpc>
                  <a:spcBef>
                    <a:spcPct val="15000"/>
                  </a:spcBef>
                  <a:buFont typeface="+mj-lt"/>
                  <a:buAutoNum type="arabicPeriod"/>
                </a:pPr>
                <a:r>
                  <a:rPr kumimoji="1" lang="zh-CN" altLang="en-US" sz="1600" dirty="0" smtClean="0">
                    <a:solidFill>
                      <a:srgbClr val="000000"/>
                    </a:solidFill>
                    <a:latin typeface="Times New Roman" pitchFamily="18" charset="0"/>
                  </a:rPr>
                  <a:t>如果 </a:t>
                </a:r>
                <a14:m>
                  <m:oMath xmlns:m="http://schemas.openxmlformats.org/officeDocument/2006/math">
                    <m:r>
                      <a:rPr kumimoji="1" lang="en-US" altLang="zh-CN" sz="1600" i="1" dirty="0" smtClean="0">
                        <a:solidFill>
                          <a:srgbClr val="000000"/>
                        </a:solidFill>
                        <a:latin typeface="Cambria Math" panose="02040503050406030204" pitchFamily="18" charset="0"/>
                      </a:rPr>
                      <m:t>𝑏</m:t>
                    </m:r>
                    <m:r>
                      <a:rPr kumimoji="1" lang="en-US" altLang="zh-CN" sz="1600" i="1" baseline="-25000" dirty="0" smtClean="0">
                        <a:solidFill>
                          <a:srgbClr val="000000"/>
                        </a:solidFill>
                        <a:latin typeface="Cambria Math" panose="02040503050406030204" pitchFamily="18" charset="0"/>
                      </a:rPr>
                      <m:t>7 </m:t>
                    </m:r>
                    <m:r>
                      <a:rPr kumimoji="1" lang="zh-CN" altLang="en-US" sz="1600" i="1" dirty="0" smtClean="0">
                        <a:solidFill>
                          <a:srgbClr val="000000"/>
                        </a:solidFill>
                        <a:latin typeface="Cambria Math" panose="02040503050406030204" pitchFamily="18" charset="0"/>
                      </a:rPr>
                      <m:t>＝</m:t>
                    </m:r>
                    <m:r>
                      <a:rPr kumimoji="1" lang="en-US" altLang="zh-CN" sz="1600" i="1" dirty="0" smtClean="0">
                        <a:solidFill>
                          <a:srgbClr val="000000"/>
                        </a:solidFill>
                        <a:latin typeface="Cambria Math" panose="02040503050406030204" pitchFamily="18" charset="0"/>
                      </a:rPr>
                      <m:t>0</m:t>
                    </m:r>
                  </m:oMath>
                </a14:m>
                <a:r>
                  <a:rPr kumimoji="1" lang="zh-CN" altLang="en-US" sz="1600" dirty="0" smtClean="0">
                    <a:solidFill>
                      <a:srgbClr val="000000"/>
                    </a:solidFill>
                    <a:latin typeface="Times New Roman" pitchFamily="18" charset="0"/>
                  </a:rPr>
                  <a:t>，则：</a:t>
                </a:r>
              </a:p>
              <a:p>
                <a:pPr marL="457200" lvl="1" indent="0">
                  <a:lnSpc>
                    <a:spcPct val="115000"/>
                  </a:lnSpc>
                  <a:spcBef>
                    <a:spcPct val="15000"/>
                  </a:spcBef>
                  <a:buNone/>
                </a:pPr>
                <a:endParaRPr kumimoji="1" lang="en-US" altLang="zh-CN" sz="1600" dirty="0">
                  <a:solidFill>
                    <a:srgbClr val="000000"/>
                  </a:solidFill>
                  <a:latin typeface="Times New Roman" pitchFamily="18" charset="0"/>
                  <a:sym typeface="Wingdings" pitchFamily="2" charset="2"/>
                </a:endParaRPr>
              </a:p>
              <a:p>
                <a:pPr marL="457200" lvl="1" indent="0">
                  <a:lnSpc>
                    <a:spcPct val="115000"/>
                  </a:lnSpc>
                  <a:spcBef>
                    <a:spcPct val="15000"/>
                  </a:spcBef>
                  <a:buNone/>
                </a:pPr>
                <a:r>
                  <a:rPr kumimoji="1" lang="en-US" altLang="zh-CN" sz="1600" dirty="0" smtClean="0">
                    <a:solidFill>
                      <a:srgbClr val="000000"/>
                    </a:solidFill>
                    <a:latin typeface="Times New Roman" pitchFamily="18" charset="0"/>
                  </a:rPr>
                  <a:t>              </a:t>
                </a:r>
                <a:r>
                  <a:rPr kumimoji="1" lang="zh-CN" altLang="en-US" sz="1600" dirty="0" smtClean="0">
                    <a:solidFill>
                      <a:srgbClr val="800000"/>
                    </a:solidFill>
                    <a:latin typeface="Times New Roman" pitchFamily="18" charset="0"/>
                  </a:rPr>
                  <a:t>即所得结果字节为： </a:t>
                </a:r>
                <a:r>
                  <a:rPr kumimoji="1" lang="en-US" altLang="zh-CN" sz="1600" dirty="0" smtClean="0">
                    <a:solidFill>
                      <a:srgbClr val="800000"/>
                    </a:solidFill>
                    <a:latin typeface="Times New Roman" pitchFamily="18" charset="0"/>
                  </a:rPr>
                  <a:t>(b</a:t>
                </a:r>
                <a:r>
                  <a:rPr kumimoji="1" lang="en-US" altLang="zh-CN" sz="1600" baseline="-25000" dirty="0" smtClean="0">
                    <a:solidFill>
                      <a:srgbClr val="800000"/>
                    </a:solidFill>
                    <a:latin typeface="Times New Roman" pitchFamily="18" charset="0"/>
                  </a:rPr>
                  <a:t>6</a:t>
                </a:r>
                <a:r>
                  <a:rPr kumimoji="1" lang="en-US" altLang="zh-CN" sz="1600" dirty="0" smtClean="0">
                    <a:solidFill>
                      <a:srgbClr val="800000"/>
                    </a:solidFill>
                    <a:latin typeface="Times New Roman" pitchFamily="18" charset="0"/>
                  </a:rPr>
                  <a:t>b</a:t>
                </a:r>
                <a:r>
                  <a:rPr kumimoji="1" lang="en-US" altLang="zh-CN" sz="1600" baseline="-25000" dirty="0" smtClean="0">
                    <a:solidFill>
                      <a:srgbClr val="800000"/>
                    </a:solidFill>
                    <a:latin typeface="Times New Roman" pitchFamily="18" charset="0"/>
                  </a:rPr>
                  <a:t>5</a:t>
                </a:r>
                <a:r>
                  <a:rPr kumimoji="1" lang="en-US" altLang="zh-CN" sz="1600" dirty="0" smtClean="0">
                    <a:solidFill>
                      <a:srgbClr val="800000"/>
                    </a:solidFill>
                    <a:latin typeface="Times New Roman" pitchFamily="18" charset="0"/>
                  </a:rPr>
                  <a:t>b</a:t>
                </a:r>
                <a:r>
                  <a:rPr kumimoji="1" lang="en-US" altLang="zh-CN" sz="1600" baseline="-25000" dirty="0" smtClean="0">
                    <a:solidFill>
                      <a:srgbClr val="800000"/>
                    </a:solidFill>
                    <a:latin typeface="Times New Roman" pitchFamily="18" charset="0"/>
                  </a:rPr>
                  <a:t>4</a:t>
                </a:r>
                <a:r>
                  <a:rPr kumimoji="1" lang="en-US" altLang="zh-CN" sz="1600" dirty="0" smtClean="0">
                    <a:solidFill>
                      <a:srgbClr val="800000"/>
                    </a:solidFill>
                    <a:latin typeface="Times New Roman" pitchFamily="18" charset="0"/>
                  </a:rPr>
                  <a:t>b</a:t>
                </a:r>
                <a:r>
                  <a:rPr kumimoji="1" lang="en-US" altLang="zh-CN" sz="1600" baseline="-25000" dirty="0" smtClean="0">
                    <a:solidFill>
                      <a:srgbClr val="800000"/>
                    </a:solidFill>
                    <a:latin typeface="Times New Roman" pitchFamily="18" charset="0"/>
                  </a:rPr>
                  <a:t>3</a:t>
                </a:r>
                <a:r>
                  <a:rPr kumimoji="1" lang="en-US" altLang="zh-CN" sz="1600" dirty="0" smtClean="0">
                    <a:solidFill>
                      <a:srgbClr val="800000"/>
                    </a:solidFill>
                    <a:latin typeface="Times New Roman" pitchFamily="18" charset="0"/>
                  </a:rPr>
                  <a:t>b</a:t>
                </a:r>
                <a:r>
                  <a:rPr kumimoji="1" lang="en-US" altLang="zh-CN" sz="1600" baseline="-25000" dirty="0" smtClean="0">
                    <a:solidFill>
                      <a:srgbClr val="800000"/>
                    </a:solidFill>
                    <a:latin typeface="Times New Roman" pitchFamily="18" charset="0"/>
                  </a:rPr>
                  <a:t>2</a:t>
                </a:r>
                <a:r>
                  <a:rPr kumimoji="1" lang="en-US" altLang="zh-CN" sz="1600" dirty="0" smtClean="0">
                    <a:solidFill>
                      <a:srgbClr val="800000"/>
                    </a:solidFill>
                    <a:latin typeface="Times New Roman" pitchFamily="18" charset="0"/>
                  </a:rPr>
                  <a:t>b</a:t>
                </a:r>
                <a:r>
                  <a:rPr kumimoji="1" lang="en-US" altLang="zh-CN" sz="1600" baseline="-25000" dirty="0" smtClean="0">
                    <a:solidFill>
                      <a:srgbClr val="800000"/>
                    </a:solidFill>
                    <a:latin typeface="Times New Roman" pitchFamily="18" charset="0"/>
                  </a:rPr>
                  <a:t>1</a:t>
                </a:r>
                <a:r>
                  <a:rPr kumimoji="1" lang="en-US" altLang="zh-CN" sz="1600" dirty="0" smtClean="0">
                    <a:solidFill>
                      <a:srgbClr val="800000"/>
                    </a:solidFill>
                    <a:latin typeface="Times New Roman" pitchFamily="18" charset="0"/>
                  </a:rPr>
                  <a:t>b</a:t>
                </a:r>
                <a:r>
                  <a:rPr kumimoji="1" lang="en-US" altLang="zh-CN" sz="1600" baseline="-25000" dirty="0" smtClean="0">
                    <a:solidFill>
                      <a:srgbClr val="800000"/>
                    </a:solidFill>
                    <a:latin typeface="Times New Roman" pitchFamily="18" charset="0"/>
                  </a:rPr>
                  <a:t>0</a:t>
                </a:r>
                <a:r>
                  <a:rPr kumimoji="1" lang="en-US" altLang="zh-CN" sz="1600" dirty="0" smtClean="0">
                    <a:solidFill>
                      <a:srgbClr val="800000"/>
                    </a:solidFill>
                    <a:latin typeface="Times New Roman" pitchFamily="18" charset="0"/>
                  </a:rPr>
                  <a:t>0)</a:t>
                </a:r>
              </a:p>
              <a:p>
                <a:pPr marL="800100" lvl="1" indent="-342900">
                  <a:lnSpc>
                    <a:spcPct val="115000"/>
                  </a:lnSpc>
                  <a:spcBef>
                    <a:spcPct val="15000"/>
                  </a:spcBef>
                  <a:buFont typeface="+mj-lt"/>
                  <a:buAutoNum type="arabicPeriod" startAt="2"/>
                </a:pPr>
                <a:r>
                  <a:rPr kumimoji="1" lang="zh-CN" altLang="en-US" sz="1600" dirty="0" smtClean="0">
                    <a:solidFill>
                      <a:srgbClr val="000000"/>
                    </a:solidFill>
                    <a:latin typeface="Times New Roman" pitchFamily="18" charset="0"/>
                  </a:rPr>
                  <a:t>如</a:t>
                </a:r>
                <a:r>
                  <a:rPr kumimoji="1" lang="zh-CN" altLang="en-US" sz="1600" dirty="0">
                    <a:solidFill>
                      <a:srgbClr val="000000"/>
                    </a:solidFill>
                    <a:latin typeface="Times New Roman" pitchFamily="18" charset="0"/>
                  </a:rPr>
                  <a:t>果 </a:t>
                </a:r>
                <a14:m>
                  <m:oMath xmlns:m="http://schemas.openxmlformats.org/officeDocument/2006/math">
                    <m:r>
                      <a:rPr kumimoji="1" lang="en-US" altLang="zh-CN" sz="1600" i="1" dirty="0" smtClean="0">
                        <a:solidFill>
                          <a:srgbClr val="000000"/>
                        </a:solidFill>
                        <a:latin typeface="Cambria Math" panose="02040503050406030204" pitchFamily="18" charset="0"/>
                      </a:rPr>
                      <m:t>𝑏</m:t>
                    </m:r>
                    <m:r>
                      <a:rPr kumimoji="1" lang="en-US" altLang="zh-CN" sz="1600" i="1" dirty="0" smtClean="0">
                        <a:solidFill>
                          <a:srgbClr val="000000"/>
                        </a:solidFill>
                        <a:latin typeface="Cambria Math" panose="02040503050406030204" pitchFamily="18" charset="0"/>
                      </a:rPr>
                      <m:t>7 </m:t>
                    </m:r>
                    <m:r>
                      <a:rPr kumimoji="1" lang="zh-CN" altLang="en-US" sz="1600" i="1" dirty="0">
                        <a:solidFill>
                          <a:srgbClr val="000000"/>
                        </a:solidFill>
                        <a:latin typeface="Cambria Math" panose="02040503050406030204" pitchFamily="18" charset="0"/>
                      </a:rPr>
                      <m:t>＝</m:t>
                    </m:r>
                    <m:r>
                      <a:rPr kumimoji="1" lang="en-US" altLang="zh-CN" sz="1600" i="1" dirty="0">
                        <a:solidFill>
                          <a:srgbClr val="000000"/>
                        </a:solidFill>
                        <a:latin typeface="Cambria Math" panose="02040503050406030204" pitchFamily="18" charset="0"/>
                      </a:rPr>
                      <m:t>1</m:t>
                    </m:r>
                  </m:oMath>
                </a14:m>
                <a:r>
                  <a:rPr kumimoji="1" lang="zh-CN" altLang="en-US" sz="1600" dirty="0">
                    <a:solidFill>
                      <a:srgbClr val="000000"/>
                    </a:solidFill>
                    <a:latin typeface="Times New Roman" pitchFamily="18" charset="0"/>
                  </a:rPr>
                  <a:t>，则：</a:t>
                </a:r>
              </a:p>
              <a:p>
                <a:pPr marL="0" lvl="1" indent="457200">
                  <a:lnSpc>
                    <a:spcPct val="115000"/>
                  </a:lnSpc>
                  <a:spcBef>
                    <a:spcPct val="15000"/>
                  </a:spcBef>
                  <a:buNone/>
                </a:pPr>
                <a14:m>
                  <m:oMath xmlns:m="http://schemas.openxmlformats.org/officeDocument/2006/math">
                    <m:r>
                      <a:rPr kumimoji="1" lang="en-US" altLang="zh-CN" sz="1600" i="1" dirty="0" smtClean="0">
                        <a:solidFill>
                          <a:srgbClr val="000000"/>
                        </a:solidFill>
                        <a:latin typeface="Cambria Math" panose="02040503050406030204" pitchFamily="18" charset="0"/>
                      </a:rPr>
                      <m:t>𝑥</m:t>
                    </m:r>
                    <m:r>
                      <a:rPr kumimoji="1" lang="en-US" altLang="zh-CN" sz="1600" i="1" dirty="0" smtClean="0">
                        <a:solidFill>
                          <a:srgbClr val="000000"/>
                        </a:solidFill>
                        <a:latin typeface="Cambria Math" panose="02040503050406030204" pitchFamily="18" charset="0"/>
                      </a:rPr>
                      <m:t> </m:t>
                    </m:r>
                  </m:oMath>
                </a14:m>
                <a:r>
                  <a:rPr kumimoji="1" lang="en-US" altLang="zh-CN" sz="1600" i="0" dirty="0" smtClean="0">
                    <a:solidFill>
                      <a:srgbClr val="000000"/>
                    </a:solidFill>
                    <a:latin typeface="+mj-lt"/>
                  </a:rPr>
                  <a:t> </a:t>
                </a:r>
                <a14:m>
                  <m:oMath xmlns:m="http://schemas.openxmlformats.org/officeDocument/2006/math">
                    <m:r>
                      <a:rPr kumimoji="1" lang="en-US" altLang="zh-CN" sz="1600" i="1" dirty="0" smtClean="0">
                        <a:solidFill>
                          <a:srgbClr val="000000"/>
                        </a:solidFill>
                        <a:latin typeface="Cambria Math" panose="02040503050406030204" pitchFamily="18" charset="0"/>
                      </a:rPr>
                      <m:t>𝐵</m:t>
                    </m:r>
                    <m:r>
                      <a:rPr kumimoji="1" lang="en-US" altLang="zh-CN" sz="1600" i="1" dirty="0" smtClean="0">
                        <a:solidFill>
                          <a:srgbClr val="000000"/>
                        </a:solidFill>
                        <a:latin typeface="Cambria Math" panose="02040503050406030204" pitchFamily="18" charset="0"/>
                      </a:rPr>
                      <m:t>(</m:t>
                    </m:r>
                    <m:r>
                      <a:rPr kumimoji="1" lang="en-US" altLang="zh-CN" sz="1600" i="1" dirty="0" smtClean="0">
                        <a:solidFill>
                          <a:srgbClr val="000000"/>
                        </a:solidFill>
                        <a:latin typeface="Cambria Math" panose="02040503050406030204" pitchFamily="18" charset="0"/>
                      </a:rPr>
                      <m:t>𝑥</m:t>
                    </m:r>
                    <m:r>
                      <a:rPr kumimoji="1" lang="en-US" altLang="zh-CN" sz="1600" i="1" dirty="0" smtClean="0">
                        <a:solidFill>
                          <a:srgbClr val="000000"/>
                        </a:solidFill>
                        <a:latin typeface="Cambria Math" panose="02040503050406030204" pitchFamily="18" charset="0"/>
                      </a:rPr>
                      <m:t>)</m:t>
                    </m:r>
                    <m:r>
                      <a:rPr kumimoji="1" lang="zh-CN" altLang="en-US" sz="1600" i="1" dirty="0" smtClean="0">
                        <a:solidFill>
                          <a:srgbClr val="000000"/>
                        </a:solidFill>
                        <a:latin typeface="Cambria Math" panose="02040503050406030204" pitchFamily="18" charset="0"/>
                      </a:rPr>
                      <m:t>＝</m:t>
                    </m:r>
                    <m:r>
                      <a:rPr kumimoji="1" lang="zh-CN" altLang="en-US" sz="1600" i="1" dirty="0" smtClean="0">
                        <a:solidFill>
                          <a:srgbClr val="000000"/>
                        </a:solidFill>
                        <a:latin typeface="Cambria Math" panose="02040503050406030204" pitchFamily="18" charset="0"/>
                      </a:rPr>
                      <m:t> </m:t>
                    </m:r>
                    <m:r>
                      <a:rPr kumimoji="1" lang="en-US" altLang="zh-CN" sz="1600" i="1" dirty="0" smtClean="0">
                        <a:solidFill>
                          <a:srgbClr val="000000"/>
                        </a:solidFill>
                        <a:latin typeface="Cambria Math" panose="02040503050406030204" pitchFamily="18" charset="0"/>
                      </a:rPr>
                      <m:t>𝑥</m:t>
                    </m:r>
                    <m:r>
                      <a:rPr kumimoji="1" lang="en-US" altLang="zh-CN" sz="1600" i="1" baseline="30000" dirty="0" smtClean="0">
                        <a:solidFill>
                          <a:srgbClr val="000000"/>
                        </a:solidFill>
                        <a:latin typeface="Cambria Math" panose="02040503050406030204" pitchFamily="18" charset="0"/>
                      </a:rPr>
                      <m:t>8</m:t>
                    </m:r>
                    <m:r>
                      <a:rPr kumimoji="1" lang="en-US" altLang="zh-CN" sz="1600" i="1" dirty="0" smtClean="0">
                        <a:solidFill>
                          <a:srgbClr val="000000"/>
                        </a:solidFill>
                        <a:latin typeface="Cambria Math" panose="02040503050406030204" pitchFamily="18" charset="0"/>
                      </a:rPr>
                      <m:t>+ </m:t>
                    </m:r>
                    <m:r>
                      <a:rPr kumimoji="1" lang="en-US" altLang="zh-CN" sz="1600" i="1" dirty="0" smtClean="0">
                        <a:solidFill>
                          <a:srgbClr val="000000"/>
                        </a:solidFill>
                        <a:latin typeface="Cambria Math" panose="02040503050406030204" pitchFamily="18" charset="0"/>
                      </a:rPr>
                      <m:t>𝑏</m:t>
                    </m:r>
                    <m:r>
                      <a:rPr kumimoji="1" lang="en-US" altLang="zh-CN" sz="1600" i="1" baseline="-25000" dirty="0" smtClean="0">
                        <a:solidFill>
                          <a:srgbClr val="000000"/>
                        </a:solidFill>
                        <a:latin typeface="Cambria Math" panose="02040503050406030204" pitchFamily="18" charset="0"/>
                      </a:rPr>
                      <m:t>6</m:t>
                    </m:r>
                    <m:r>
                      <a:rPr kumimoji="1" lang="en-US" altLang="zh-CN" sz="1600" i="1" dirty="0" smtClean="0">
                        <a:solidFill>
                          <a:srgbClr val="000000"/>
                        </a:solidFill>
                        <a:latin typeface="Cambria Math" panose="02040503050406030204" pitchFamily="18" charset="0"/>
                      </a:rPr>
                      <m:t>𝑥</m:t>
                    </m:r>
                    <m:r>
                      <a:rPr kumimoji="1" lang="en-US" altLang="zh-CN" sz="1600" i="1" baseline="30000" dirty="0" smtClean="0">
                        <a:solidFill>
                          <a:srgbClr val="000000"/>
                        </a:solidFill>
                        <a:latin typeface="Cambria Math" panose="02040503050406030204" pitchFamily="18" charset="0"/>
                      </a:rPr>
                      <m:t>7</m:t>
                    </m:r>
                    <m:r>
                      <a:rPr kumimoji="1" lang="en-US" altLang="zh-CN" sz="1600" i="1" dirty="0" smtClean="0">
                        <a:solidFill>
                          <a:srgbClr val="000000"/>
                        </a:solidFill>
                        <a:latin typeface="Cambria Math" panose="02040503050406030204" pitchFamily="18" charset="0"/>
                      </a:rPr>
                      <m:t>+ </m:t>
                    </m:r>
                    <m:r>
                      <a:rPr kumimoji="1" lang="en-US" altLang="zh-CN" sz="1600" i="1" dirty="0" smtClean="0">
                        <a:solidFill>
                          <a:srgbClr val="000000"/>
                        </a:solidFill>
                        <a:latin typeface="Cambria Math" panose="02040503050406030204" pitchFamily="18" charset="0"/>
                      </a:rPr>
                      <m:t>𝑏</m:t>
                    </m:r>
                    <m:r>
                      <a:rPr kumimoji="1" lang="en-US" altLang="zh-CN" sz="1600" i="1" baseline="-25000" dirty="0" smtClean="0">
                        <a:solidFill>
                          <a:srgbClr val="000000"/>
                        </a:solidFill>
                        <a:latin typeface="Cambria Math" panose="02040503050406030204" pitchFamily="18" charset="0"/>
                      </a:rPr>
                      <m:t>5</m:t>
                    </m:r>
                    <m:r>
                      <a:rPr kumimoji="1" lang="en-US" altLang="zh-CN" sz="1600" i="1" dirty="0" smtClean="0">
                        <a:solidFill>
                          <a:srgbClr val="000000"/>
                        </a:solidFill>
                        <a:latin typeface="Cambria Math" panose="02040503050406030204" pitchFamily="18" charset="0"/>
                      </a:rPr>
                      <m:t>𝑥</m:t>
                    </m:r>
                    <m:r>
                      <a:rPr kumimoji="1" lang="en-US" altLang="zh-CN" sz="1600" i="1" baseline="30000" dirty="0" smtClean="0">
                        <a:solidFill>
                          <a:srgbClr val="000000"/>
                        </a:solidFill>
                        <a:latin typeface="Cambria Math" panose="02040503050406030204" pitchFamily="18" charset="0"/>
                      </a:rPr>
                      <m:t>6</m:t>
                    </m:r>
                    <m:r>
                      <a:rPr kumimoji="1" lang="en-US" altLang="zh-CN" sz="1600" i="1" dirty="0" smtClean="0">
                        <a:solidFill>
                          <a:srgbClr val="000000"/>
                        </a:solidFill>
                        <a:latin typeface="Cambria Math" panose="02040503050406030204" pitchFamily="18" charset="0"/>
                      </a:rPr>
                      <m:t>+ </m:t>
                    </m:r>
                    <m:r>
                      <a:rPr kumimoji="1" lang="en-US" altLang="zh-CN" sz="1600" i="1" dirty="0" smtClean="0">
                        <a:solidFill>
                          <a:srgbClr val="000000"/>
                        </a:solidFill>
                        <a:latin typeface="Cambria Math" panose="02040503050406030204" pitchFamily="18" charset="0"/>
                      </a:rPr>
                      <m:t>𝑏</m:t>
                    </m:r>
                    <m:r>
                      <a:rPr kumimoji="1" lang="en-US" altLang="zh-CN" sz="1600" i="1" baseline="-25000" dirty="0" smtClean="0">
                        <a:solidFill>
                          <a:srgbClr val="000000"/>
                        </a:solidFill>
                        <a:latin typeface="Cambria Math" panose="02040503050406030204" pitchFamily="18" charset="0"/>
                      </a:rPr>
                      <m:t>4</m:t>
                    </m:r>
                    <m:r>
                      <a:rPr kumimoji="1" lang="en-US" altLang="zh-CN" sz="1600" i="1" dirty="0" smtClean="0">
                        <a:solidFill>
                          <a:srgbClr val="000000"/>
                        </a:solidFill>
                        <a:latin typeface="Cambria Math" panose="02040503050406030204" pitchFamily="18" charset="0"/>
                      </a:rPr>
                      <m:t>𝑥</m:t>
                    </m:r>
                    <m:r>
                      <a:rPr kumimoji="1" lang="en-US" altLang="zh-CN" sz="1600" i="1" baseline="30000" dirty="0" smtClean="0">
                        <a:solidFill>
                          <a:srgbClr val="000000"/>
                        </a:solidFill>
                        <a:latin typeface="Cambria Math" panose="02040503050406030204" pitchFamily="18" charset="0"/>
                      </a:rPr>
                      <m:t>5</m:t>
                    </m:r>
                    <m:r>
                      <a:rPr kumimoji="1" lang="en-US" altLang="zh-CN" sz="1600" i="1" dirty="0" smtClean="0">
                        <a:solidFill>
                          <a:srgbClr val="000000"/>
                        </a:solidFill>
                        <a:latin typeface="Cambria Math" panose="02040503050406030204" pitchFamily="18" charset="0"/>
                      </a:rPr>
                      <m:t>+ </m:t>
                    </m:r>
                    <m:r>
                      <a:rPr kumimoji="1" lang="en-US" altLang="zh-CN" sz="1600" i="1" dirty="0" smtClean="0">
                        <a:solidFill>
                          <a:srgbClr val="000000"/>
                        </a:solidFill>
                        <a:latin typeface="Cambria Math" panose="02040503050406030204" pitchFamily="18" charset="0"/>
                      </a:rPr>
                      <m:t>𝑏</m:t>
                    </m:r>
                    <m:r>
                      <a:rPr kumimoji="1" lang="en-US" altLang="zh-CN" sz="1600" i="1" baseline="-25000" dirty="0" smtClean="0">
                        <a:solidFill>
                          <a:srgbClr val="000000"/>
                        </a:solidFill>
                        <a:latin typeface="Cambria Math" panose="02040503050406030204" pitchFamily="18" charset="0"/>
                      </a:rPr>
                      <m:t>3</m:t>
                    </m:r>
                    <m:r>
                      <a:rPr kumimoji="1" lang="en-US" altLang="zh-CN" sz="1600" i="1" dirty="0" smtClean="0">
                        <a:solidFill>
                          <a:srgbClr val="000000"/>
                        </a:solidFill>
                        <a:latin typeface="Cambria Math" panose="02040503050406030204" pitchFamily="18" charset="0"/>
                      </a:rPr>
                      <m:t>𝑥</m:t>
                    </m:r>
                    <m:r>
                      <a:rPr kumimoji="1" lang="en-US" altLang="zh-CN" sz="1600" i="1" baseline="30000" dirty="0" smtClean="0">
                        <a:solidFill>
                          <a:srgbClr val="000000"/>
                        </a:solidFill>
                        <a:latin typeface="Cambria Math" panose="02040503050406030204" pitchFamily="18" charset="0"/>
                      </a:rPr>
                      <m:t>4</m:t>
                    </m:r>
                    <m:r>
                      <a:rPr kumimoji="1" lang="en-US" altLang="zh-CN" sz="1600" i="1" dirty="0" smtClean="0">
                        <a:solidFill>
                          <a:srgbClr val="000000"/>
                        </a:solidFill>
                        <a:latin typeface="Cambria Math" panose="02040503050406030204" pitchFamily="18" charset="0"/>
                      </a:rPr>
                      <m:t>+ </m:t>
                    </m:r>
                    <m:r>
                      <a:rPr kumimoji="1" lang="en-US" altLang="zh-CN" sz="1600" i="1" dirty="0" smtClean="0">
                        <a:solidFill>
                          <a:srgbClr val="000000"/>
                        </a:solidFill>
                        <a:latin typeface="Cambria Math" panose="02040503050406030204" pitchFamily="18" charset="0"/>
                      </a:rPr>
                      <m:t>𝑏</m:t>
                    </m:r>
                    <m:r>
                      <a:rPr kumimoji="1" lang="en-US" altLang="zh-CN" sz="1600" i="1" baseline="-25000" dirty="0" smtClean="0">
                        <a:solidFill>
                          <a:srgbClr val="000000"/>
                        </a:solidFill>
                        <a:latin typeface="Cambria Math" panose="02040503050406030204" pitchFamily="18" charset="0"/>
                      </a:rPr>
                      <m:t>2</m:t>
                    </m:r>
                    <m:r>
                      <a:rPr kumimoji="1" lang="en-US" altLang="zh-CN" sz="1600" i="1" dirty="0" smtClean="0">
                        <a:solidFill>
                          <a:srgbClr val="000000"/>
                        </a:solidFill>
                        <a:latin typeface="Cambria Math" panose="02040503050406030204" pitchFamily="18" charset="0"/>
                      </a:rPr>
                      <m:t>𝑥</m:t>
                    </m:r>
                    <m:r>
                      <a:rPr kumimoji="1" lang="en-US" altLang="zh-CN" sz="1600" i="1" baseline="30000" dirty="0" smtClean="0">
                        <a:solidFill>
                          <a:srgbClr val="000000"/>
                        </a:solidFill>
                        <a:latin typeface="Cambria Math" panose="02040503050406030204" pitchFamily="18" charset="0"/>
                      </a:rPr>
                      <m:t>3</m:t>
                    </m:r>
                    <m:r>
                      <a:rPr kumimoji="1" lang="en-US" altLang="zh-CN" sz="1600" i="1" dirty="0" smtClean="0">
                        <a:solidFill>
                          <a:srgbClr val="000000"/>
                        </a:solidFill>
                        <a:latin typeface="Cambria Math" panose="02040503050406030204" pitchFamily="18" charset="0"/>
                      </a:rPr>
                      <m:t>+</m:t>
                    </m:r>
                    <m:r>
                      <a:rPr kumimoji="1" lang="en-US" altLang="zh-CN" sz="1600" i="1" dirty="0" smtClean="0">
                        <a:solidFill>
                          <a:srgbClr val="FF3300"/>
                        </a:solidFill>
                        <a:latin typeface="Cambria Math" panose="02040503050406030204" pitchFamily="18" charset="0"/>
                      </a:rPr>
                      <m:t> </m:t>
                    </m:r>
                    <m:r>
                      <a:rPr kumimoji="1" lang="en-US" altLang="zh-CN" sz="1600" i="1" dirty="0" smtClean="0">
                        <a:solidFill>
                          <a:srgbClr val="000000"/>
                        </a:solidFill>
                        <a:latin typeface="Cambria Math" panose="02040503050406030204" pitchFamily="18" charset="0"/>
                      </a:rPr>
                      <m:t>𝑏</m:t>
                    </m:r>
                    <m:r>
                      <a:rPr kumimoji="1" lang="en-US" altLang="zh-CN" sz="1600" i="1" baseline="-25000" dirty="0" smtClean="0">
                        <a:solidFill>
                          <a:srgbClr val="000000"/>
                        </a:solidFill>
                        <a:latin typeface="Cambria Math" panose="02040503050406030204" pitchFamily="18" charset="0"/>
                      </a:rPr>
                      <m:t>1</m:t>
                    </m:r>
                    <m:r>
                      <a:rPr kumimoji="1" lang="en-US" altLang="zh-CN" sz="1600" i="1" dirty="0" smtClean="0">
                        <a:solidFill>
                          <a:srgbClr val="000000"/>
                        </a:solidFill>
                        <a:latin typeface="Cambria Math" panose="02040503050406030204" pitchFamily="18" charset="0"/>
                      </a:rPr>
                      <m:t>𝑥</m:t>
                    </m:r>
                    <m:r>
                      <a:rPr kumimoji="1" lang="en-US" altLang="zh-CN" sz="1600" i="1" baseline="30000" dirty="0" smtClean="0">
                        <a:solidFill>
                          <a:srgbClr val="000000"/>
                        </a:solidFill>
                        <a:latin typeface="Cambria Math" panose="02040503050406030204" pitchFamily="18" charset="0"/>
                      </a:rPr>
                      <m:t>2</m:t>
                    </m:r>
                    <m:r>
                      <a:rPr kumimoji="1" lang="en-US" altLang="zh-CN" sz="1600" i="1" dirty="0" smtClean="0">
                        <a:solidFill>
                          <a:srgbClr val="FF3300"/>
                        </a:solidFill>
                        <a:latin typeface="Cambria Math" panose="02040503050406030204" pitchFamily="18" charset="0"/>
                      </a:rPr>
                      <m:t> </m:t>
                    </m:r>
                    <m:r>
                      <a:rPr kumimoji="1" lang="en-US" altLang="zh-CN" sz="1600" i="1" dirty="0" smtClean="0">
                        <a:solidFill>
                          <a:srgbClr val="000000"/>
                        </a:solidFill>
                        <a:latin typeface="Cambria Math" panose="02040503050406030204" pitchFamily="18" charset="0"/>
                      </a:rPr>
                      <m:t>+</m:t>
                    </m:r>
                    <m:r>
                      <a:rPr kumimoji="1" lang="en-US" altLang="zh-CN" sz="1600" i="1" dirty="0" smtClean="0">
                        <a:solidFill>
                          <a:srgbClr val="FF3300"/>
                        </a:solidFill>
                        <a:latin typeface="Cambria Math" panose="02040503050406030204" pitchFamily="18" charset="0"/>
                      </a:rPr>
                      <m:t> </m:t>
                    </m:r>
                    <m:r>
                      <a:rPr kumimoji="1" lang="en-US" altLang="zh-CN" sz="1600" i="1" dirty="0" smtClean="0">
                        <a:solidFill>
                          <a:srgbClr val="000000"/>
                        </a:solidFill>
                        <a:latin typeface="Cambria Math" panose="02040503050406030204" pitchFamily="18" charset="0"/>
                      </a:rPr>
                      <m:t>𝑏</m:t>
                    </m:r>
                    <m:r>
                      <a:rPr kumimoji="1" lang="en-US" altLang="zh-CN" sz="1600" i="1" baseline="-25000" dirty="0" smtClean="0">
                        <a:solidFill>
                          <a:srgbClr val="000000"/>
                        </a:solidFill>
                        <a:latin typeface="Cambria Math" panose="02040503050406030204" pitchFamily="18" charset="0"/>
                      </a:rPr>
                      <m:t>0</m:t>
                    </m:r>
                    <m:r>
                      <a:rPr kumimoji="1" lang="en-US" altLang="zh-CN" sz="1600" i="1" dirty="0" smtClean="0">
                        <a:solidFill>
                          <a:srgbClr val="000000"/>
                        </a:solidFill>
                        <a:latin typeface="Cambria Math" panose="02040503050406030204" pitchFamily="18" charset="0"/>
                      </a:rPr>
                      <m:t>𝑥</m:t>
                    </m:r>
                    <m:r>
                      <a:rPr kumimoji="1" lang="en-US" altLang="zh-CN" sz="1600" i="1" dirty="0" smtClean="0">
                        <a:solidFill>
                          <a:srgbClr val="000000"/>
                        </a:solidFill>
                        <a:latin typeface="Cambria Math" panose="02040503050406030204" pitchFamily="18" charset="0"/>
                      </a:rPr>
                      <m:t> </m:t>
                    </m:r>
                    <m:r>
                      <a:rPr kumimoji="1" lang="en-US" altLang="zh-CN" sz="1600" i="1" dirty="0" smtClean="0">
                        <a:solidFill>
                          <a:srgbClr val="000000"/>
                        </a:solidFill>
                        <a:latin typeface="Cambria Math" panose="02040503050406030204" pitchFamily="18" charset="0"/>
                        <a:sym typeface="Wingdings" pitchFamily="2" charset="2"/>
                      </a:rPr>
                      <m:t>𝑚𝑜𝑑</m:t>
                    </m:r>
                    <m:r>
                      <a:rPr kumimoji="1" lang="en-US" altLang="zh-CN" sz="1600" i="1" dirty="0" smtClean="0">
                        <a:solidFill>
                          <a:srgbClr val="000000"/>
                        </a:solidFill>
                        <a:latin typeface="Cambria Math" panose="02040503050406030204" pitchFamily="18" charset="0"/>
                        <a:sym typeface="Wingdings" pitchFamily="2" charset="2"/>
                      </a:rPr>
                      <m:t> (</m:t>
                    </m:r>
                    <m:r>
                      <a:rPr kumimoji="1" lang="en-US" altLang="zh-CN" sz="1600" i="1" dirty="0" smtClean="0">
                        <a:solidFill>
                          <a:srgbClr val="000000"/>
                        </a:solidFill>
                        <a:latin typeface="Cambria Math" panose="02040503050406030204" pitchFamily="18" charset="0"/>
                      </a:rPr>
                      <m:t>𝑥</m:t>
                    </m:r>
                    <m:r>
                      <a:rPr kumimoji="1" lang="en-US" altLang="zh-CN" sz="1600" i="1" baseline="30000" dirty="0" smtClean="0">
                        <a:solidFill>
                          <a:srgbClr val="000000"/>
                        </a:solidFill>
                        <a:latin typeface="Cambria Math" panose="02040503050406030204" pitchFamily="18" charset="0"/>
                      </a:rPr>
                      <m:t>8</m:t>
                    </m:r>
                    <m:r>
                      <a:rPr kumimoji="1" lang="en-US" altLang="zh-CN" sz="1600" i="1" dirty="0" smtClean="0">
                        <a:solidFill>
                          <a:srgbClr val="000000"/>
                        </a:solidFill>
                        <a:latin typeface="Cambria Math" panose="02040503050406030204" pitchFamily="18" charset="0"/>
                      </a:rPr>
                      <m:t>+</m:t>
                    </m:r>
                    <m:r>
                      <a:rPr kumimoji="1" lang="en-US" altLang="zh-CN" sz="1600" i="1" dirty="0" smtClean="0">
                        <a:solidFill>
                          <a:srgbClr val="000000"/>
                        </a:solidFill>
                        <a:latin typeface="Cambria Math" panose="02040503050406030204" pitchFamily="18" charset="0"/>
                      </a:rPr>
                      <m:t>𝑥</m:t>
                    </m:r>
                    <m:r>
                      <a:rPr kumimoji="1" lang="en-US" altLang="zh-CN" sz="1600" i="1" baseline="30000" dirty="0" smtClean="0">
                        <a:solidFill>
                          <a:srgbClr val="000000"/>
                        </a:solidFill>
                        <a:latin typeface="Cambria Math" panose="02040503050406030204" pitchFamily="18" charset="0"/>
                      </a:rPr>
                      <m:t>4</m:t>
                    </m:r>
                    <m:r>
                      <a:rPr kumimoji="1" lang="en-US" altLang="zh-CN" sz="1600" i="1" dirty="0" smtClean="0">
                        <a:solidFill>
                          <a:srgbClr val="000000"/>
                        </a:solidFill>
                        <a:latin typeface="Cambria Math" panose="02040503050406030204" pitchFamily="18" charset="0"/>
                      </a:rPr>
                      <m:t>+</m:t>
                    </m:r>
                    <m:r>
                      <a:rPr kumimoji="1" lang="en-US" altLang="zh-CN" sz="1600" i="1" dirty="0" smtClean="0">
                        <a:solidFill>
                          <a:srgbClr val="000000"/>
                        </a:solidFill>
                        <a:latin typeface="Cambria Math" panose="02040503050406030204" pitchFamily="18" charset="0"/>
                      </a:rPr>
                      <m:t>𝑥</m:t>
                    </m:r>
                    <m:r>
                      <a:rPr kumimoji="1" lang="en-US" altLang="zh-CN" sz="1600" i="1" baseline="30000" dirty="0" smtClean="0">
                        <a:solidFill>
                          <a:srgbClr val="000000"/>
                        </a:solidFill>
                        <a:latin typeface="Cambria Math" panose="02040503050406030204" pitchFamily="18" charset="0"/>
                      </a:rPr>
                      <m:t>3</m:t>
                    </m:r>
                    <m:r>
                      <a:rPr kumimoji="1" lang="en-US" altLang="zh-CN" sz="1600" i="1" dirty="0" smtClean="0">
                        <a:solidFill>
                          <a:srgbClr val="000000"/>
                        </a:solidFill>
                        <a:latin typeface="Cambria Math" panose="02040503050406030204" pitchFamily="18" charset="0"/>
                      </a:rPr>
                      <m:t>+</m:t>
                    </m:r>
                    <m:r>
                      <a:rPr kumimoji="1" lang="en-US" altLang="zh-CN" sz="1600" i="1" dirty="0" smtClean="0">
                        <a:solidFill>
                          <a:srgbClr val="000000"/>
                        </a:solidFill>
                        <a:latin typeface="Cambria Math" panose="02040503050406030204" pitchFamily="18" charset="0"/>
                      </a:rPr>
                      <m:t>𝑥</m:t>
                    </m:r>
                    <m:r>
                      <a:rPr kumimoji="1" lang="en-US" altLang="zh-CN" sz="1600" i="1" dirty="0" smtClean="0">
                        <a:solidFill>
                          <a:srgbClr val="000000"/>
                        </a:solidFill>
                        <a:latin typeface="Cambria Math" panose="02040503050406030204" pitchFamily="18" charset="0"/>
                      </a:rPr>
                      <m:t>+1) </m:t>
                    </m:r>
                  </m:oMath>
                </a14:m>
                <a:endParaRPr kumimoji="1" lang="en-US" altLang="zh-CN" sz="1600" dirty="0" smtClean="0">
                  <a:solidFill>
                    <a:srgbClr val="000000"/>
                  </a:solidFill>
                  <a:latin typeface="Times New Roman" pitchFamily="18" charset="0"/>
                  <a:sym typeface="Wingdings" pitchFamily="2" charset="2"/>
                </a:endParaRPr>
              </a:p>
              <a:p>
                <a:pPr marL="457200" lvl="1" indent="0">
                  <a:lnSpc>
                    <a:spcPct val="115000"/>
                  </a:lnSpc>
                  <a:spcBef>
                    <a:spcPct val="15000"/>
                  </a:spcBef>
                  <a:buNone/>
                </a:pPr>
                <a14:m>
                  <m:oMathPara xmlns:m="http://schemas.openxmlformats.org/officeDocument/2006/math">
                    <m:oMathParaPr>
                      <m:jc m:val="centerGroup"/>
                    </m:oMathParaPr>
                    <m:oMath xmlns:m="http://schemas.openxmlformats.org/officeDocument/2006/math">
                      <m:r>
                        <a:rPr kumimoji="1" lang="en-US" altLang="zh-CN" sz="1600" i="1" dirty="0" smtClean="0">
                          <a:solidFill>
                            <a:srgbClr val="000000"/>
                          </a:solidFill>
                          <a:latin typeface="Cambria Math" panose="02040503050406030204" pitchFamily="18" charset="0"/>
                          <a:sym typeface="Wingdings" pitchFamily="2" charset="2"/>
                        </a:rPr>
                        <m:t>= (</m:t>
                      </m:r>
                      <m:r>
                        <a:rPr kumimoji="1" lang="en-US" altLang="zh-CN" sz="1600" i="1" dirty="0" smtClean="0">
                          <a:solidFill>
                            <a:srgbClr val="000000"/>
                          </a:solidFill>
                          <a:latin typeface="Cambria Math" panose="02040503050406030204" pitchFamily="18" charset="0"/>
                        </a:rPr>
                        <m:t>𝑏</m:t>
                      </m:r>
                      <m:r>
                        <a:rPr kumimoji="1" lang="en-US" altLang="zh-CN" sz="1600" i="1" baseline="-25000" dirty="0" smtClean="0">
                          <a:solidFill>
                            <a:srgbClr val="000000"/>
                          </a:solidFill>
                          <a:latin typeface="Cambria Math" panose="02040503050406030204" pitchFamily="18" charset="0"/>
                        </a:rPr>
                        <m:t>6</m:t>
                      </m:r>
                      <m:r>
                        <a:rPr kumimoji="1" lang="en-US" altLang="zh-CN" sz="1600" i="1" dirty="0" smtClean="0">
                          <a:solidFill>
                            <a:srgbClr val="000000"/>
                          </a:solidFill>
                          <a:latin typeface="Cambria Math" panose="02040503050406030204" pitchFamily="18" charset="0"/>
                        </a:rPr>
                        <m:t>𝑥</m:t>
                      </m:r>
                      <m:r>
                        <a:rPr kumimoji="1" lang="en-US" altLang="zh-CN" sz="1600" i="1" baseline="30000" dirty="0" smtClean="0">
                          <a:solidFill>
                            <a:srgbClr val="000000"/>
                          </a:solidFill>
                          <a:latin typeface="Cambria Math" panose="02040503050406030204" pitchFamily="18" charset="0"/>
                        </a:rPr>
                        <m:t>7</m:t>
                      </m:r>
                      <m:r>
                        <a:rPr kumimoji="1" lang="en-US" altLang="zh-CN" sz="1600" i="1" dirty="0" smtClean="0">
                          <a:solidFill>
                            <a:srgbClr val="000000"/>
                          </a:solidFill>
                          <a:latin typeface="Cambria Math" panose="02040503050406030204" pitchFamily="18" charset="0"/>
                        </a:rPr>
                        <m:t>+ </m:t>
                      </m:r>
                      <m:r>
                        <a:rPr kumimoji="1" lang="en-US" altLang="zh-CN" sz="1600" i="1" dirty="0" smtClean="0">
                          <a:solidFill>
                            <a:srgbClr val="000000"/>
                          </a:solidFill>
                          <a:latin typeface="Cambria Math" panose="02040503050406030204" pitchFamily="18" charset="0"/>
                        </a:rPr>
                        <m:t>𝑏</m:t>
                      </m:r>
                      <m:r>
                        <a:rPr kumimoji="1" lang="en-US" altLang="zh-CN" sz="1600" i="1" baseline="-25000" dirty="0" smtClean="0">
                          <a:solidFill>
                            <a:srgbClr val="000000"/>
                          </a:solidFill>
                          <a:latin typeface="Cambria Math" panose="02040503050406030204" pitchFamily="18" charset="0"/>
                        </a:rPr>
                        <m:t>5</m:t>
                      </m:r>
                      <m:r>
                        <a:rPr kumimoji="1" lang="en-US" altLang="zh-CN" sz="1600" i="1" dirty="0" smtClean="0">
                          <a:solidFill>
                            <a:srgbClr val="000000"/>
                          </a:solidFill>
                          <a:latin typeface="Cambria Math" panose="02040503050406030204" pitchFamily="18" charset="0"/>
                        </a:rPr>
                        <m:t>𝑥</m:t>
                      </m:r>
                      <m:r>
                        <a:rPr kumimoji="1" lang="en-US" altLang="zh-CN" sz="1600" i="1" baseline="30000" dirty="0" smtClean="0">
                          <a:solidFill>
                            <a:srgbClr val="000000"/>
                          </a:solidFill>
                          <a:latin typeface="Cambria Math" panose="02040503050406030204" pitchFamily="18" charset="0"/>
                        </a:rPr>
                        <m:t>6</m:t>
                      </m:r>
                      <m:r>
                        <a:rPr kumimoji="1" lang="en-US" altLang="zh-CN" sz="1600" i="1" dirty="0" smtClean="0">
                          <a:solidFill>
                            <a:srgbClr val="000000"/>
                          </a:solidFill>
                          <a:latin typeface="Cambria Math" panose="02040503050406030204" pitchFamily="18" charset="0"/>
                        </a:rPr>
                        <m:t>+ </m:t>
                      </m:r>
                      <m:r>
                        <a:rPr kumimoji="1" lang="en-US" altLang="zh-CN" sz="1600" i="1" dirty="0" smtClean="0">
                          <a:solidFill>
                            <a:srgbClr val="000000"/>
                          </a:solidFill>
                          <a:latin typeface="Cambria Math" panose="02040503050406030204" pitchFamily="18" charset="0"/>
                        </a:rPr>
                        <m:t>𝑏</m:t>
                      </m:r>
                      <m:r>
                        <a:rPr kumimoji="1" lang="en-US" altLang="zh-CN" sz="1600" i="1" baseline="-25000" dirty="0" smtClean="0">
                          <a:solidFill>
                            <a:srgbClr val="000000"/>
                          </a:solidFill>
                          <a:latin typeface="Cambria Math" panose="02040503050406030204" pitchFamily="18" charset="0"/>
                        </a:rPr>
                        <m:t>4</m:t>
                      </m:r>
                      <m:r>
                        <a:rPr kumimoji="1" lang="en-US" altLang="zh-CN" sz="1600" i="1" dirty="0" smtClean="0">
                          <a:solidFill>
                            <a:srgbClr val="000000"/>
                          </a:solidFill>
                          <a:latin typeface="Cambria Math" panose="02040503050406030204" pitchFamily="18" charset="0"/>
                        </a:rPr>
                        <m:t>𝑥</m:t>
                      </m:r>
                      <m:r>
                        <a:rPr kumimoji="1" lang="en-US" altLang="zh-CN" sz="1600" i="1" baseline="30000" dirty="0" smtClean="0">
                          <a:solidFill>
                            <a:srgbClr val="000000"/>
                          </a:solidFill>
                          <a:latin typeface="Cambria Math" panose="02040503050406030204" pitchFamily="18" charset="0"/>
                        </a:rPr>
                        <m:t>5</m:t>
                      </m:r>
                      <m:r>
                        <a:rPr kumimoji="1" lang="en-US" altLang="zh-CN" sz="1600" i="1" dirty="0" smtClean="0">
                          <a:solidFill>
                            <a:srgbClr val="000000"/>
                          </a:solidFill>
                          <a:latin typeface="Cambria Math" panose="02040503050406030204" pitchFamily="18" charset="0"/>
                        </a:rPr>
                        <m:t>+ </m:t>
                      </m:r>
                      <m:r>
                        <a:rPr kumimoji="1" lang="en-US" altLang="zh-CN" sz="1600" i="1" dirty="0" smtClean="0">
                          <a:solidFill>
                            <a:srgbClr val="000000"/>
                          </a:solidFill>
                          <a:latin typeface="Cambria Math" panose="02040503050406030204" pitchFamily="18" charset="0"/>
                        </a:rPr>
                        <m:t>𝑏</m:t>
                      </m:r>
                      <m:r>
                        <a:rPr kumimoji="1" lang="en-US" altLang="zh-CN" sz="1600" i="1" baseline="-25000" dirty="0" smtClean="0">
                          <a:solidFill>
                            <a:srgbClr val="000000"/>
                          </a:solidFill>
                          <a:latin typeface="Cambria Math" panose="02040503050406030204" pitchFamily="18" charset="0"/>
                        </a:rPr>
                        <m:t>3</m:t>
                      </m:r>
                      <m:r>
                        <a:rPr kumimoji="1" lang="en-US" altLang="zh-CN" sz="1600" i="1" dirty="0" smtClean="0">
                          <a:solidFill>
                            <a:srgbClr val="000000"/>
                          </a:solidFill>
                          <a:latin typeface="Cambria Math" panose="02040503050406030204" pitchFamily="18" charset="0"/>
                        </a:rPr>
                        <m:t>𝑥</m:t>
                      </m:r>
                      <m:r>
                        <a:rPr kumimoji="1" lang="en-US" altLang="zh-CN" sz="1600" i="1" baseline="30000" dirty="0" smtClean="0">
                          <a:solidFill>
                            <a:srgbClr val="000000"/>
                          </a:solidFill>
                          <a:latin typeface="Cambria Math" panose="02040503050406030204" pitchFamily="18" charset="0"/>
                        </a:rPr>
                        <m:t>4</m:t>
                      </m:r>
                      <m:r>
                        <a:rPr kumimoji="1" lang="en-US" altLang="zh-CN" sz="1600" i="1" dirty="0" smtClean="0">
                          <a:solidFill>
                            <a:srgbClr val="000000"/>
                          </a:solidFill>
                          <a:latin typeface="Cambria Math" panose="02040503050406030204" pitchFamily="18" charset="0"/>
                        </a:rPr>
                        <m:t>+ </m:t>
                      </m:r>
                      <m:r>
                        <a:rPr kumimoji="1" lang="en-US" altLang="zh-CN" sz="1600" i="1" dirty="0" smtClean="0">
                          <a:solidFill>
                            <a:srgbClr val="000000"/>
                          </a:solidFill>
                          <a:latin typeface="Cambria Math" panose="02040503050406030204" pitchFamily="18" charset="0"/>
                        </a:rPr>
                        <m:t>𝑏</m:t>
                      </m:r>
                      <m:r>
                        <a:rPr kumimoji="1" lang="en-US" altLang="zh-CN" sz="1600" i="1" baseline="-25000" dirty="0" smtClean="0">
                          <a:solidFill>
                            <a:srgbClr val="000000"/>
                          </a:solidFill>
                          <a:latin typeface="Cambria Math" panose="02040503050406030204" pitchFamily="18" charset="0"/>
                        </a:rPr>
                        <m:t>2</m:t>
                      </m:r>
                      <m:r>
                        <a:rPr kumimoji="1" lang="en-US" altLang="zh-CN" sz="1600" i="1" dirty="0" smtClean="0">
                          <a:solidFill>
                            <a:srgbClr val="000000"/>
                          </a:solidFill>
                          <a:latin typeface="Cambria Math" panose="02040503050406030204" pitchFamily="18" charset="0"/>
                        </a:rPr>
                        <m:t>𝑥</m:t>
                      </m:r>
                      <m:r>
                        <a:rPr kumimoji="1" lang="en-US" altLang="zh-CN" sz="1600" i="1" baseline="30000" dirty="0" smtClean="0">
                          <a:solidFill>
                            <a:srgbClr val="000000"/>
                          </a:solidFill>
                          <a:latin typeface="Cambria Math" panose="02040503050406030204" pitchFamily="18" charset="0"/>
                        </a:rPr>
                        <m:t>3</m:t>
                      </m:r>
                      <m:r>
                        <a:rPr kumimoji="1" lang="en-US" altLang="zh-CN" sz="1600" i="1" dirty="0" smtClean="0">
                          <a:solidFill>
                            <a:srgbClr val="000000"/>
                          </a:solidFill>
                          <a:latin typeface="Cambria Math" panose="02040503050406030204" pitchFamily="18" charset="0"/>
                        </a:rPr>
                        <m:t>+</m:t>
                      </m:r>
                      <m:r>
                        <a:rPr kumimoji="1" lang="en-US" altLang="zh-CN" sz="1600" i="1" dirty="0" smtClean="0">
                          <a:solidFill>
                            <a:srgbClr val="FF3300"/>
                          </a:solidFill>
                          <a:latin typeface="Cambria Math" panose="02040503050406030204" pitchFamily="18" charset="0"/>
                        </a:rPr>
                        <m:t> </m:t>
                      </m:r>
                      <m:r>
                        <a:rPr kumimoji="1" lang="en-US" altLang="zh-CN" sz="1600" i="1" dirty="0" smtClean="0">
                          <a:solidFill>
                            <a:srgbClr val="000000"/>
                          </a:solidFill>
                          <a:latin typeface="Cambria Math" panose="02040503050406030204" pitchFamily="18" charset="0"/>
                        </a:rPr>
                        <m:t>𝑏</m:t>
                      </m:r>
                      <m:r>
                        <a:rPr kumimoji="1" lang="en-US" altLang="zh-CN" sz="1600" i="1" baseline="-25000" dirty="0" smtClean="0">
                          <a:solidFill>
                            <a:srgbClr val="000000"/>
                          </a:solidFill>
                          <a:latin typeface="Cambria Math" panose="02040503050406030204" pitchFamily="18" charset="0"/>
                        </a:rPr>
                        <m:t>1</m:t>
                      </m:r>
                      <m:r>
                        <a:rPr kumimoji="1" lang="en-US" altLang="zh-CN" sz="1600" i="1" dirty="0" smtClean="0">
                          <a:solidFill>
                            <a:srgbClr val="000000"/>
                          </a:solidFill>
                          <a:latin typeface="Cambria Math" panose="02040503050406030204" pitchFamily="18" charset="0"/>
                        </a:rPr>
                        <m:t>𝑥</m:t>
                      </m:r>
                      <m:r>
                        <a:rPr kumimoji="1" lang="en-US" altLang="zh-CN" sz="1600" i="1" baseline="30000" dirty="0" smtClean="0">
                          <a:solidFill>
                            <a:srgbClr val="000000"/>
                          </a:solidFill>
                          <a:latin typeface="Cambria Math" panose="02040503050406030204" pitchFamily="18" charset="0"/>
                        </a:rPr>
                        <m:t>2</m:t>
                      </m:r>
                      <m:r>
                        <a:rPr kumimoji="1" lang="en-US" altLang="zh-CN" sz="1600" i="1" dirty="0" smtClean="0">
                          <a:solidFill>
                            <a:srgbClr val="FF3300"/>
                          </a:solidFill>
                          <a:latin typeface="Cambria Math" panose="02040503050406030204" pitchFamily="18" charset="0"/>
                        </a:rPr>
                        <m:t> </m:t>
                      </m:r>
                      <m:r>
                        <a:rPr kumimoji="1" lang="en-US" altLang="zh-CN" sz="1600" i="1" dirty="0" smtClean="0">
                          <a:solidFill>
                            <a:srgbClr val="000000"/>
                          </a:solidFill>
                          <a:latin typeface="Cambria Math" panose="02040503050406030204" pitchFamily="18" charset="0"/>
                        </a:rPr>
                        <m:t>+</m:t>
                      </m:r>
                      <m:r>
                        <a:rPr kumimoji="1" lang="en-US" altLang="zh-CN" sz="1600" i="1" dirty="0" smtClean="0">
                          <a:solidFill>
                            <a:srgbClr val="FF3300"/>
                          </a:solidFill>
                          <a:latin typeface="Cambria Math" panose="02040503050406030204" pitchFamily="18" charset="0"/>
                        </a:rPr>
                        <m:t> </m:t>
                      </m:r>
                      <m:r>
                        <a:rPr kumimoji="1" lang="en-US" altLang="zh-CN" sz="1600" i="1" dirty="0" smtClean="0">
                          <a:solidFill>
                            <a:srgbClr val="000000"/>
                          </a:solidFill>
                          <a:latin typeface="Cambria Math" panose="02040503050406030204" pitchFamily="18" charset="0"/>
                        </a:rPr>
                        <m:t>𝑏</m:t>
                      </m:r>
                      <m:r>
                        <a:rPr kumimoji="1" lang="en-US" altLang="zh-CN" sz="1600" i="1" baseline="-25000" dirty="0" smtClean="0">
                          <a:solidFill>
                            <a:srgbClr val="000000"/>
                          </a:solidFill>
                          <a:latin typeface="Cambria Math" panose="02040503050406030204" pitchFamily="18" charset="0"/>
                        </a:rPr>
                        <m:t>0</m:t>
                      </m:r>
                      <m:r>
                        <a:rPr kumimoji="1" lang="en-US" altLang="zh-CN" sz="1600" i="1" dirty="0" smtClean="0">
                          <a:solidFill>
                            <a:srgbClr val="000000"/>
                          </a:solidFill>
                          <a:latin typeface="Cambria Math" panose="02040503050406030204" pitchFamily="18" charset="0"/>
                        </a:rPr>
                        <m:t>𝑥</m:t>
                      </m:r>
                      <m:r>
                        <a:rPr kumimoji="1" lang="en-US" altLang="zh-CN" sz="1600" i="1" dirty="0" smtClean="0">
                          <a:solidFill>
                            <a:srgbClr val="000000"/>
                          </a:solidFill>
                          <a:latin typeface="Cambria Math" panose="02040503050406030204" pitchFamily="18" charset="0"/>
                        </a:rPr>
                        <m:t> ) 1+ (</m:t>
                      </m:r>
                      <m:r>
                        <a:rPr kumimoji="1" lang="en-US" altLang="zh-CN" sz="1600" i="1" dirty="0" smtClean="0">
                          <a:solidFill>
                            <a:srgbClr val="000000"/>
                          </a:solidFill>
                          <a:latin typeface="Cambria Math" panose="02040503050406030204" pitchFamily="18" charset="0"/>
                        </a:rPr>
                        <m:t>𝑥</m:t>
                      </m:r>
                      <m:r>
                        <a:rPr kumimoji="1" lang="en-US" altLang="zh-CN" sz="1600" i="1" baseline="30000" dirty="0" smtClean="0">
                          <a:solidFill>
                            <a:srgbClr val="000000"/>
                          </a:solidFill>
                          <a:latin typeface="Cambria Math" panose="02040503050406030204" pitchFamily="18" charset="0"/>
                        </a:rPr>
                        <m:t>4</m:t>
                      </m:r>
                      <m:r>
                        <a:rPr kumimoji="1" lang="en-US" altLang="zh-CN" sz="1600" i="1" dirty="0" smtClean="0">
                          <a:solidFill>
                            <a:srgbClr val="000000"/>
                          </a:solidFill>
                          <a:latin typeface="Cambria Math" panose="02040503050406030204" pitchFamily="18" charset="0"/>
                        </a:rPr>
                        <m:t>+</m:t>
                      </m:r>
                      <m:r>
                        <a:rPr kumimoji="1" lang="en-US" altLang="zh-CN" sz="1600" i="1" dirty="0" smtClean="0">
                          <a:solidFill>
                            <a:srgbClr val="000000"/>
                          </a:solidFill>
                          <a:latin typeface="Cambria Math" panose="02040503050406030204" pitchFamily="18" charset="0"/>
                        </a:rPr>
                        <m:t>𝑥</m:t>
                      </m:r>
                      <m:r>
                        <a:rPr kumimoji="1" lang="en-US" altLang="zh-CN" sz="1600" i="1" baseline="30000" dirty="0" smtClean="0">
                          <a:solidFill>
                            <a:srgbClr val="000000"/>
                          </a:solidFill>
                          <a:latin typeface="Cambria Math" panose="02040503050406030204" pitchFamily="18" charset="0"/>
                        </a:rPr>
                        <m:t>3</m:t>
                      </m:r>
                      <m:r>
                        <a:rPr kumimoji="1" lang="en-US" altLang="zh-CN" sz="1600" i="1" dirty="0" smtClean="0">
                          <a:solidFill>
                            <a:srgbClr val="000000"/>
                          </a:solidFill>
                          <a:latin typeface="Cambria Math" panose="02040503050406030204" pitchFamily="18" charset="0"/>
                        </a:rPr>
                        <m:t>+</m:t>
                      </m:r>
                      <m:r>
                        <a:rPr kumimoji="1" lang="en-US" altLang="zh-CN" sz="1600" i="1" dirty="0" smtClean="0">
                          <a:solidFill>
                            <a:srgbClr val="000000"/>
                          </a:solidFill>
                          <a:latin typeface="Cambria Math" panose="02040503050406030204" pitchFamily="18" charset="0"/>
                        </a:rPr>
                        <m:t>𝑥</m:t>
                      </m:r>
                      <m:r>
                        <a:rPr kumimoji="1" lang="en-US" altLang="zh-CN" sz="1600" i="1" dirty="0" smtClean="0">
                          <a:solidFill>
                            <a:srgbClr val="000000"/>
                          </a:solidFill>
                          <a:latin typeface="Cambria Math" panose="02040503050406030204" pitchFamily="18" charset="0"/>
                        </a:rPr>
                        <m:t>+1)= </m:t>
                      </m:r>
                      <m:r>
                        <a:rPr kumimoji="1" lang="en-US" altLang="zh-CN" sz="1600" i="1" dirty="0" smtClean="0">
                          <a:solidFill>
                            <a:srgbClr val="000000"/>
                          </a:solidFill>
                          <a:latin typeface="Cambria Math" panose="02040503050406030204" pitchFamily="18" charset="0"/>
                        </a:rPr>
                        <m:t>𝑏</m:t>
                      </m:r>
                      <m:r>
                        <a:rPr kumimoji="1" lang="en-US" altLang="zh-CN" sz="1600" i="1" baseline="-25000" dirty="0" smtClean="0">
                          <a:solidFill>
                            <a:srgbClr val="000000"/>
                          </a:solidFill>
                          <a:latin typeface="Cambria Math" panose="02040503050406030204" pitchFamily="18" charset="0"/>
                        </a:rPr>
                        <m:t>6</m:t>
                      </m:r>
                      <m:r>
                        <a:rPr kumimoji="1" lang="en-US" altLang="zh-CN" sz="1600" i="1" dirty="0" smtClean="0">
                          <a:solidFill>
                            <a:srgbClr val="000000"/>
                          </a:solidFill>
                          <a:latin typeface="Cambria Math" panose="02040503050406030204" pitchFamily="18" charset="0"/>
                        </a:rPr>
                        <m:t>𝑥</m:t>
                      </m:r>
                      <m:r>
                        <a:rPr kumimoji="1" lang="en-US" altLang="zh-CN" sz="1600" i="1" baseline="30000" dirty="0" smtClean="0">
                          <a:solidFill>
                            <a:srgbClr val="000000"/>
                          </a:solidFill>
                          <a:latin typeface="Cambria Math" panose="02040503050406030204" pitchFamily="18" charset="0"/>
                        </a:rPr>
                        <m:t>7</m:t>
                      </m:r>
                      <m:r>
                        <a:rPr kumimoji="1" lang="en-US" altLang="zh-CN" sz="1600" i="1" dirty="0" smtClean="0">
                          <a:solidFill>
                            <a:srgbClr val="000000"/>
                          </a:solidFill>
                          <a:latin typeface="Cambria Math" panose="02040503050406030204" pitchFamily="18" charset="0"/>
                        </a:rPr>
                        <m:t>+ </m:t>
                      </m:r>
                      <m:r>
                        <a:rPr kumimoji="1" lang="en-US" altLang="zh-CN" sz="1600" i="1" dirty="0" smtClean="0">
                          <a:solidFill>
                            <a:srgbClr val="000000"/>
                          </a:solidFill>
                          <a:latin typeface="Cambria Math" panose="02040503050406030204" pitchFamily="18" charset="0"/>
                        </a:rPr>
                        <m:t>𝑏</m:t>
                      </m:r>
                      <m:r>
                        <a:rPr kumimoji="1" lang="en-US" altLang="zh-CN" sz="1600" i="1" baseline="-25000" dirty="0" smtClean="0">
                          <a:solidFill>
                            <a:srgbClr val="000000"/>
                          </a:solidFill>
                          <a:latin typeface="Cambria Math" panose="02040503050406030204" pitchFamily="18" charset="0"/>
                        </a:rPr>
                        <m:t>5</m:t>
                      </m:r>
                      <m:r>
                        <a:rPr kumimoji="1" lang="en-US" altLang="zh-CN" sz="1600" i="1" dirty="0" smtClean="0">
                          <a:solidFill>
                            <a:srgbClr val="000000"/>
                          </a:solidFill>
                          <a:latin typeface="Cambria Math" panose="02040503050406030204" pitchFamily="18" charset="0"/>
                        </a:rPr>
                        <m:t>𝑥</m:t>
                      </m:r>
                      <m:r>
                        <a:rPr kumimoji="1" lang="en-US" altLang="zh-CN" sz="1600" i="1" baseline="30000" dirty="0" smtClean="0">
                          <a:solidFill>
                            <a:srgbClr val="000000"/>
                          </a:solidFill>
                          <a:latin typeface="Cambria Math" panose="02040503050406030204" pitchFamily="18" charset="0"/>
                        </a:rPr>
                        <m:t>6</m:t>
                      </m:r>
                      <m:r>
                        <a:rPr kumimoji="1" lang="en-US" altLang="zh-CN" sz="1600" i="1" dirty="0" smtClean="0">
                          <a:solidFill>
                            <a:srgbClr val="000000"/>
                          </a:solidFill>
                          <a:latin typeface="Cambria Math" panose="02040503050406030204" pitchFamily="18" charset="0"/>
                        </a:rPr>
                        <m:t>+ </m:t>
                      </m:r>
                      <m:r>
                        <a:rPr kumimoji="1" lang="en-US" altLang="zh-CN" sz="1600" i="1" dirty="0" smtClean="0">
                          <a:solidFill>
                            <a:srgbClr val="000000"/>
                          </a:solidFill>
                          <a:latin typeface="Cambria Math" panose="02040503050406030204" pitchFamily="18" charset="0"/>
                        </a:rPr>
                        <m:t>𝑏</m:t>
                      </m:r>
                      <m:r>
                        <a:rPr kumimoji="1" lang="en-US" altLang="zh-CN" sz="1600" i="1" baseline="-25000" dirty="0" smtClean="0">
                          <a:solidFill>
                            <a:srgbClr val="000000"/>
                          </a:solidFill>
                          <a:latin typeface="Cambria Math" panose="02040503050406030204" pitchFamily="18" charset="0"/>
                        </a:rPr>
                        <m:t>4</m:t>
                      </m:r>
                      <m:r>
                        <a:rPr kumimoji="1" lang="en-US" altLang="zh-CN" sz="1600" i="1" dirty="0" smtClean="0">
                          <a:solidFill>
                            <a:srgbClr val="000000"/>
                          </a:solidFill>
                          <a:latin typeface="Cambria Math" panose="02040503050406030204" pitchFamily="18" charset="0"/>
                        </a:rPr>
                        <m:t>𝑥</m:t>
                      </m:r>
                      <m:r>
                        <a:rPr kumimoji="1" lang="en-US" altLang="zh-CN" sz="1600" i="1" baseline="30000" dirty="0" smtClean="0">
                          <a:solidFill>
                            <a:srgbClr val="000000"/>
                          </a:solidFill>
                          <a:latin typeface="Cambria Math" panose="02040503050406030204" pitchFamily="18" charset="0"/>
                        </a:rPr>
                        <m:t>5</m:t>
                      </m:r>
                      <m:r>
                        <a:rPr kumimoji="1" lang="en-US" altLang="zh-CN" sz="1600" i="1" dirty="0" smtClean="0">
                          <a:solidFill>
                            <a:srgbClr val="000000"/>
                          </a:solidFill>
                          <a:latin typeface="Cambria Math" panose="02040503050406030204" pitchFamily="18" charset="0"/>
                        </a:rPr>
                        <m:t>+ </m:t>
                      </m:r>
                      <m:r>
                        <a:rPr kumimoji="1" lang="en-US" altLang="zh-CN" sz="1600" i="1" dirty="0" smtClean="0">
                          <a:solidFill>
                            <a:srgbClr val="000000"/>
                          </a:solidFill>
                          <a:latin typeface="Cambria Math" panose="02040503050406030204" pitchFamily="18" charset="0"/>
                        </a:rPr>
                        <m:t>𝑏</m:t>
                      </m:r>
                      <m:r>
                        <a:rPr kumimoji="1" lang="en-US" altLang="zh-CN" sz="1600" i="1" baseline="-25000" dirty="0" smtClean="0">
                          <a:solidFill>
                            <a:srgbClr val="000000"/>
                          </a:solidFill>
                          <a:latin typeface="Cambria Math" panose="02040503050406030204" pitchFamily="18" charset="0"/>
                        </a:rPr>
                        <m:t>3</m:t>
                      </m:r>
                      <m:r>
                        <a:rPr kumimoji="1" lang="en-US" altLang="zh-CN" sz="1600" i="1" dirty="0" smtClean="0">
                          <a:solidFill>
                            <a:srgbClr val="000000"/>
                          </a:solidFill>
                          <a:latin typeface="Cambria Math" panose="02040503050406030204" pitchFamily="18" charset="0"/>
                        </a:rPr>
                        <m:t>𝑥</m:t>
                      </m:r>
                      <m:r>
                        <a:rPr kumimoji="1" lang="en-US" altLang="zh-CN" sz="1600" i="1" baseline="30000" dirty="0" smtClean="0">
                          <a:solidFill>
                            <a:srgbClr val="000000"/>
                          </a:solidFill>
                          <a:latin typeface="Cambria Math" panose="02040503050406030204" pitchFamily="18" charset="0"/>
                        </a:rPr>
                        <m:t>4</m:t>
                      </m:r>
                      <m:r>
                        <a:rPr kumimoji="1" lang="en-US" altLang="zh-CN" sz="1600" i="1" dirty="0" smtClean="0">
                          <a:solidFill>
                            <a:srgbClr val="000000"/>
                          </a:solidFill>
                          <a:latin typeface="Cambria Math" panose="02040503050406030204" pitchFamily="18" charset="0"/>
                        </a:rPr>
                        <m:t>+ </m:t>
                      </m:r>
                      <m:r>
                        <a:rPr kumimoji="1" lang="en-US" altLang="zh-CN" sz="1600" i="1" dirty="0" smtClean="0">
                          <a:solidFill>
                            <a:srgbClr val="000000"/>
                          </a:solidFill>
                          <a:latin typeface="Cambria Math" panose="02040503050406030204" pitchFamily="18" charset="0"/>
                        </a:rPr>
                        <m:t>𝑏</m:t>
                      </m:r>
                      <m:r>
                        <a:rPr kumimoji="1" lang="en-US" altLang="zh-CN" sz="1600" i="1" baseline="-25000" dirty="0" smtClean="0">
                          <a:solidFill>
                            <a:srgbClr val="000000"/>
                          </a:solidFill>
                          <a:latin typeface="Cambria Math" panose="02040503050406030204" pitchFamily="18" charset="0"/>
                        </a:rPr>
                        <m:t>2</m:t>
                      </m:r>
                      <m:r>
                        <a:rPr kumimoji="1" lang="en-US" altLang="zh-CN" sz="1600" i="1" dirty="0" smtClean="0">
                          <a:solidFill>
                            <a:srgbClr val="000000"/>
                          </a:solidFill>
                          <a:latin typeface="Cambria Math" panose="02040503050406030204" pitchFamily="18" charset="0"/>
                        </a:rPr>
                        <m:t>𝑥</m:t>
                      </m:r>
                      <m:r>
                        <a:rPr kumimoji="1" lang="en-US" altLang="zh-CN" sz="1600" i="1" baseline="30000" dirty="0" smtClean="0">
                          <a:solidFill>
                            <a:srgbClr val="000000"/>
                          </a:solidFill>
                          <a:latin typeface="Cambria Math" panose="02040503050406030204" pitchFamily="18" charset="0"/>
                        </a:rPr>
                        <m:t>3</m:t>
                      </m:r>
                      <m:r>
                        <a:rPr kumimoji="1" lang="en-US" altLang="zh-CN" sz="1600" i="1" dirty="0" smtClean="0">
                          <a:solidFill>
                            <a:srgbClr val="000000"/>
                          </a:solidFill>
                          <a:latin typeface="Cambria Math" panose="02040503050406030204" pitchFamily="18" charset="0"/>
                        </a:rPr>
                        <m:t>+</m:t>
                      </m:r>
                      <m:r>
                        <a:rPr kumimoji="1" lang="en-US" altLang="zh-CN" sz="1600" i="1" dirty="0" smtClean="0">
                          <a:solidFill>
                            <a:srgbClr val="FF3300"/>
                          </a:solidFill>
                          <a:latin typeface="Cambria Math" panose="02040503050406030204" pitchFamily="18" charset="0"/>
                        </a:rPr>
                        <m:t> </m:t>
                      </m:r>
                      <m:r>
                        <a:rPr kumimoji="1" lang="en-US" altLang="zh-CN" sz="1600" i="1" dirty="0" smtClean="0">
                          <a:solidFill>
                            <a:srgbClr val="000000"/>
                          </a:solidFill>
                          <a:latin typeface="Cambria Math" panose="02040503050406030204" pitchFamily="18" charset="0"/>
                        </a:rPr>
                        <m:t>𝑏</m:t>
                      </m:r>
                      <m:r>
                        <a:rPr kumimoji="1" lang="en-US" altLang="zh-CN" sz="1600" i="1" baseline="-25000" dirty="0" smtClean="0">
                          <a:solidFill>
                            <a:srgbClr val="000000"/>
                          </a:solidFill>
                          <a:latin typeface="Cambria Math" panose="02040503050406030204" pitchFamily="18" charset="0"/>
                        </a:rPr>
                        <m:t>1</m:t>
                      </m:r>
                      <m:r>
                        <a:rPr kumimoji="1" lang="en-US" altLang="zh-CN" sz="1600" i="1" dirty="0" smtClean="0">
                          <a:solidFill>
                            <a:srgbClr val="000000"/>
                          </a:solidFill>
                          <a:latin typeface="Cambria Math" panose="02040503050406030204" pitchFamily="18" charset="0"/>
                        </a:rPr>
                        <m:t>𝑥</m:t>
                      </m:r>
                      <m:r>
                        <a:rPr kumimoji="1" lang="en-US" altLang="zh-CN" sz="1600" i="1" baseline="30000" dirty="0" smtClean="0">
                          <a:solidFill>
                            <a:srgbClr val="000000"/>
                          </a:solidFill>
                          <a:latin typeface="Cambria Math" panose="02040503050406030204" pitchFamily="18" charset="0"/>
                        </a:rPr>
                        <m:t>2</m:t>
                      </m:r>
                      <m:r>
                        <a:rPr kumimoji="1" lang="en-US" altLang="zh-CN" sz="1600" i="1" dirty="0" smtClean="0">
                          <a:solidFill>
                            <a:srgbClr val="FF3300"/>
                          </a:solidFill>
                          <a:latin typeface="Cambria Math" panose="02040503050406030204" pitchFamily="18" charset="0"/>
                        </a:rPr>
                        <m:t> </m:t>
                      </m:r>
                      <m:r>
                        <a:rPr kumimoji="1" lang="en-US" altLang="zh-CN" sz="1600" i="1" dirty="0" smtClean="0">
                          <a:solidFill>
                            <a:srgbClr val="000000"/>
                          </a:solidFill>
                          <a:latin typeface="Cambria Math" panose="02040503050406030204" pitchFamily="18" charset="0"/>
                        </a:rPr>
                        <m:t>+</m:t>
                      </m:r>
                      <m:r>
                        <a:rPr kumimoji="1" lang="en-US" altLang="zh-CN" sz="1600" i="1" dirty="0" smtClean="0">
                          <a:solidFill>
                            <a:srgbClr val="FF3300"/>
                          </a:solidFill>
                          <a:latin typeface="Cambria Math" panose="02040503050406030204" pitchFamily="18" charset="0"/>
                        </a:rPr>
                        <m:t> </m:t>
                      </m:r>
                      <m:r>
                        <a:rPr kumimoji="1" lang="en-US" altLang="zh-CN" sz="1600" i="1" dirty="0" smtClean="0">
                          <a:solidFill>
                            <a:srgbClr val="000000"/>
                          </a:solidFill>
                          <a:latin typeface="Cambria Math" panose="02040503050406030204" pitchFamily="18" charset="0"/>
                        </a:rPr>
                        <m:t>𝑏</m:t>
                      </m:r>
                      <m:r>
                        <a:rPr kumimoji="1" lang="en-US" altLang="zh-CN" sz="1600" i="1" baseline="-25000" dirty="0" smtClean="0">
                          <a:solidFill>
                            <a:srgbClr val="000000"/>
                          </a:solidFill>
                          <a:latin typeface="Cambria Math" panose="02040503050406030204" pitchFamily="18" charset="0"/>
                        </a:rPr>
                        <m:t>0</m:t>
                      </m:r>
                      <m:r>
                        <a:rPr kumimoji="1" lang="en-US" altLang="zh-CN" sz="1600" i="1" dirty="0" smtClean="0">
                          <a:solidFill>
                            <a:srgbClr val="000000"/>
                          </a:solidFill>
                          <a:latin typeface="Cambria Math" panose="02040503050406030204" pitchFamily="18" charset="0"/>
                        </a:rPr>
                        <m:t>𝑥</m:t>
                      </m:r>
                      <m:r>
                        <a:rPr kumimoji="1" lang="en-US" altLang="zh-CN" sz="1600" i="1" dirty="0" smtClean="0">
                          <a:solidFill>
                            <a:srgbClr val="000000"/>
                          </a:solidFill>
                          <a:latin typeface="Cambria Math" panose="02040503050406030204" pitchFamily="18" charset="0"/>
                        </a:rPr>
                        <m:t> + (</m:t>
                      </m:r>
                      <m:r>
                        <a:rPr kumimoji="1" lang="en-US" altLang="zh-CN" sz="1600" i="1" dirty="0" smtClean="0">
                          <a:solidFill>
                            <a:srgbClr val="000000"/>
                          </a:solidFill>
                          <a:latin typeface="Cambria Math" panose="02040503050406030204" pitchFamily="18" charset="0"/>
                        </a:rPr>
                        <m:t>𝑥</m:t>
                      </m:r>
                      <m:r>
                        <a:rPr kumimoji="1" lang="en-US" altLang="zh-CN" sz="1600" i="1" baseline="30000" dirty="0" smtClean="0">
                          <a:solidFill>
                            <a:srgbClr val="000000"/>
                          </a:solidFill>
                          <a:latin typeface="Cambria Math" panose="02040503050406030204" pitchFamily="18" charset="0"/>
                        </a:rPr>
                        <m:t>4</m:t>
                      </m:r>
                      <m:r>
                        <a:rPr kumimoji="1" lang="en-US" altLang="zh-CN" sz="1600" i="1" dirty="0" smtClean="0">
                          <a:solidFill>
                            <a:srgbClr val="000000"/>
                          </a:solidFill>
                          <a:latin typeface="Cambria Math" panose="02040503050406030204" pitchFamily="18" charset="0"/>
                        </a:rPr>
                        <m:t>+</m:t>
                      </m:r>
                      <m:r>
                        <a:rPr kumimoji="1" lang="en-US" altLang="zh-CN" sz="1600" i="1" dirty="0" smtClean="0">
                          <a:solidFill>
                            <a:srgbClr val="000000"/>
                          </a:solidFill>
                          <a:latin typeface="Cambria Math" panose="02040503050406030204" pitchFamily="18" charset="0"/>
                        </a:rPr>
                        <m:t>𝑥</m:t>
                      </m:r>
                      <m:r>
                        <a:rPr kumimoji="1" lang="en-US" altLang="zh-CN" sz="1600" i="1" baseline="30000" dirty="0" smtClean="0">
                          <a:solidFill>
                            <a:srgbClr val="000000"/>
                          </a:solidFill>
                          <a:latin typeface="Cambria Math" panose="02040503050406030204" pitchFamily="18" charset="0"/>
                        </a:rPr>
                        <m:t>3</m:t>
                      </m:r>
                      <m:r>
                        <a:rPr kumimoji="1" lang="en-US" altLang="zh-CN" sz="1600" i="1" dirty="0" smtClean="0">
                          <a:solidFill>
                            <a:srgbClr val="000000"/>
                          </a:solidFill>
                          <a:latin typeface="Cambria Math" panose="02040503050406030204" pitchFamily="18" charset="0"/>
                        </a:rPr>
                        <m:t>+</m:t>
                      </m:r>
                      <m:r>
                        <a:rPr kumimoji="1" lang="en-US" altLang="zh-CN" sz="1600" i="1" dirty="0" smtClean="0">
                          <a:solidFill>
                            <a:srgbClr val="000000"/>
                          </a:solidFill>
                          <a:latin typeface="Cambria Math" panose="02040503050406030204" pitchFamily="18" charset="0"/>
                        </a:rPr>
                        <m:t>𝑥</m:t>
                      </m:r>
                      <m:r>
                        <a:rPr kumimoji="1" lang="en-US" altLang="zh-CN" sz="1600" i="1" dirty="0" smtClean="0">
                          <a:solidFill>
                            <a:srgbClr val="000000"/>
                          </a:solidFill>
                          <a:latin typeface="Cambria Math" panose="02040503050406030204" pitchFamily="18" charset="0"/>
                        </a:rPr>
                        <m:t>+1)</m:t>
                      </m:r>
                    </m:oMath>
                  </m:oMathPara>
                </a14:m>
                <a:endParaRPr kumimoji="1" lang="en-US" altLang="zh-CN" sz="1600" dirty="0" smtClean="0">
                  <a:solidFill>
                    <a:srgbClr val="000000"/>
                  </a:solidFill>
                  <a:latin typeface="Times New Roman" pitchFamily="18" charset="0"/>
                </a:endParaRPr>
              </a:p>
              <a:p>
                <a:pPr marL="457200" lvl="1" indent="0">
                  <a:lnSpc>
                    <a:spcPct val="115000"/>
                  </a:lnSpc>
                  <a:spcBef>
                    <a:spcPct val="15000"/>
                  </a:spcBef>
                  <a:buNone/>
                </a:pPr>
                <a:r>
                  <a:rPr kumimoji="1" lang="en-US" altLang="zh-CN" sz="1600" dirty="0" smtClean="0">
                    <a:solidFill>
                      <a:srgbClr val="800000"/>
                    </a:solidFill>
                    <a:latin typeface="Times New Roman" pitchFamily="18" charset="0"/>
                  </a:rPr>
                  <a:t>              </a:t>
                </a:r>
                <a:r>
                  <a:rPr kumimoji="1" lang="zh-CN" altLang="en-US" sz="1600" dirty="0" smtClean="0">
                    <a:solidFill>
                      <a:srgbClr val="800000"/>
                    </a:solidFill>
                    <a:latin typeface="Times New Roman" pitchFamily="18" charset="0"/>
                  </a:rPr>
                  <a:t>即所得结果字节为： </a:t>
                </a:r>
                <a:r>
                  <a:rPr kumimoji="1" lang="en-US" altLang="zh-CN" sz="1600" dirty="0" smtClean="0">
                    <a:solidFill>
                      <a:srgbClr val="800000"/>
                    </a:solidFill>
                    <a:latin typeface="Times New Roman" pitchFamily="18" charset="0"/>
                  </a:rPr>
                  <a:t>(b</a:t>
                </a:r>
                <a:r>
                  <a:rPr kumimoji="1" lang="en-US" altLang="zh-CN" sz="1600" baseline="-25000" dirty="0" smtClean="0">
                    <a:solidFill>
                      <a:srgbClr val="800000"/>
                    </a:solidFill>
                    <a:latin typeface="Times New Roman" pitchFamily="18" charset="0"/>
                  </a:rPr>
                  <a:t>6</a:t>
                </a:r>
                <a:r>
                  <a:rPr kumimoji="1" lang="en-US" altLang="zh-CN" sz="1600" dirty="0" smtClean="0">
                    <a:solidFill>
                      <a:srgbClr val="800000"/>
                    </a:solidFill>
                    <a:latin typeface="Times New Roman" pitchFamily="18" charset="0"/>
                  </a:rPr>
                  <a:t>b</a:t>
                </a:r>
                <a:r>
                  <a:rPr kumimoji="1" lang="en-US" altLang="zh-CN" sz="1600" baseline="-25000" dirty="0" smtClean="0">
                    <a:solidFill>
                      <a:srgbClr val="800000"/>
                    </a:solidFill>
                    <a:latin typeface="Times New Roman" pitchFamily="18" charset="0"/>
                  </a:rPr>
                  <a:t>5</a:t>
                </a:r>
                <a:r>
                  <a:rPr kumimoji="1" lang="en-US" altLang="zh-CN" sz="1600" dirty="0" smtClean="0">
                    <a:solidFill>
                      <a:srgbClr val="800000"/>
                    </a:solidFill>
                    <a:latin typeface="Times New Roman" pitchFamily="18" charset="0"/>
                  </a:rPr>
                  <a:t>b</a:t>
                </a:r>
                <a:r>
                  <a:rPr kumimoji="1" lang="en-US" altLang="zh-CN" sz="1600" baseline="-25000" dirty="0" smtClean="0">
                    <a:solidFill>
                      <a:srgbClr val="800000"/>
                    </a:solidFill>
                    <a:latin typeface="Times New Roman" pitchFamily="18" charset="0"/>
                  </a:rPr>
                  <a:t>4</a:t>
                </a:r>
                <a:r>
                  <a:rPr kumimoji="1" lang="en-US" altLang="zh-CN" sz="1600" dirty="0" smtClean="0">
                    <a:solidFill>
                      <a:srgbClr val="800000"/>
                    </a:solidFill>
                    <a:latin typeface="Times New Roman" pitchFamily="18" charset="0"/>
                  </a:rPr>
                  <a:t>b</a:t>
                </a:r>
                <a:r>
                  <a:rPr kumimoji="1" lang="en-US" altLang="zh-CN" sz="1600" baseline="-25000" dirty="0" smtClean="0">
                    <a:solidFill>
                      <a:srgbClr val="800000"/>
                    </a:solidFill>
                    <a:latin typeface="Times New Roman" pitchFamily="18" charset="0"/>
                  </a:rPr>
                  <a:t>3</a:t>
                </a:r>
                <a:r>
                  <a:rPr kumimoji="1" lang="en-US" altLang="zh-CN" sz="1600" dirty="0" smtClean="0">
                    <a:solidFill>
                      <a:srgbClr val="800000"/>
                    </a:solidFill>
                    <a:latin typeface="Times New Roman" pitchFamily="18" charset="0"/>
                  </a:rPr>
                  <a:t>b</a:t>
                </a:r>
                <a:r>
                  <a:rPr kumimoji="1" lang="en-US" altLang="zh-CN" sz="1600" baseline="-25000" dirty="0" smtClean="0">
                    <a:solidFill>
                      <a:srgbClr val="800000"/>
                    </a:solidFill>
                    <a:latin typeface="Times New Roman" pitchFamily="18" charset="0"/>
                  </a:rPr>
                  <a:t>2</a:t>
                </a:r>
                <a:r>
                  <a:rPr kumimoji="1" lang="en-US" altLang="zh-CN" sz="1600" dirty="0" smtClean="0">
                    <a:solidFill>
                      <a:srgbClr val="800000"/>
                    </a:solidFill>
                    <a:latin typeface="Times New Roman" pitchFamily="18" charset="0"/>
                  </a:rPr>
                  <a:t>b</a:t>
                </a:r>
                <a:r>
                  <a:rPr kumimoji="1" lang="en-US" altLang="zh-CN" sz="1600" baseline="-25000" dirty="0" smtClean="0">
                    <a:solidFill>
                      <a:srgbClr val="800000"/>
                    </a:solidFill>
                    <a:latin typeface="Times New Roman" pitchFamily="18" charset="0"/>
                  </a:rPr>
                  <a:t>1</a:t>
                </a:r>
                <a:r>
                  <a:rPr kumimoji="1" lang="en-US" altLang="zh-CN" sz="1600" dirty="0" smtClean="0">
                    <a:solidFill>
                      <a:srgbClr val="800000"/>
                    </a:solidFill>
                    <a:latin typeface="Times New Roman" pitchFamily="18" charset="0"/>
                  </a:rPr>
                  <a:t>b</a:t>
                </a:r>
                <a:r>
                  <a:rPr kumimoji="1" lang="en-US" altLang="zh-CN" sz="1600" baseline="-25000" dirty="0" smtClean="0">
                    <a:solidFill>
                      <a:srgbClr val="800000"/>
                    </a:solidFill>
                    <a:latin typeface="Times New Roman" pitchFamily="18" charset="0"/>
                  </a:rPr>
                  <a:t>0</a:t>
                </a:r>
                <a:r>
                  <a:rPr kumimoji="1" lang="en-US" altLang="zh-CN" sz="1600" dirty="0" smtClean="0">
                    <a:solidFill>
                      <a:srgbClr val="800000"/>
                    </a:solidFill>
                    <a:latin typeface="Times New Roman" pitchFamily="18" charset="0"/>
                  </a:rPr>
                  <a:t>0) ⊕(00011011)</a:t>
                </a:r>
                <a:endParaRPr kumimoji="1" lang="en-US" altLang="zh-CN" sz="1600" dirty="0" smtClean="0">
                  <a:solidFill>
                    <a:srgbClr val="000000"/>
                  </a:solidFill>
                  <a:latin typeface="Times New Roman" pitchFamily="18" charset="0"/>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52400" y="1553157"/>
                <a:ext cx="8991600" cy="5029200"/>
              </a:xfrm>
              <a:blipFill>
                <a:blip r:embed="rId2" cstate="print"/>
                <a:stretch>
                  <a:fillRect/>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156</a:t>
            </a:fld>
            <a:endParaRPr lang="en-US" altLang="zh-CN" dirty="0"/>
          </a:p>
        </p:txBody>
      </p:sp>
      <p:grpSp>
        <p:nvGrpSpPr>
          <p:cNvPr id="7" name="Group 4"/>
          <p:cNvGrpSpPr>
            <a:grpSpLocks/>
          </p:cNvGrpSpPr>
          <p:nvPr/>
        </p:nvGrpSpPr>
        <p:grpSpPr bwMode="auto">
          <a:xfrm>
            <a:off x="890286" y="5182103"/>
            <a:ext cx="7658100" cy="1066800"/>
            <a:chOff x="528" y="3312"/>
            <a:chExt cx="4944" cy="672"/>
          </a:xfrm>
        </p:grpSpPr>
        <p:sp>
          <p:nvSpPr>
            <p:cNvPr id="8" name="Rectangle 5"/>
            <p:cNvSpPr>
              <a:spLocks noChangeArrowheads="1"/>
            </p:cNvSpPr>
            <p:nvPr/>
          </p:nvSpPr>
          <p:spPr bwMode="auto">
            <a:xfrm>
              <a:off x="528" y="3312"/>
              <a:ext cx="4608" cy="672"/>
            </a:xfrm>
            <a:prstGeom prst="rect">
              <a:avLst/>
            </a:prstGeom>
            <a:solidFill>
              <a:srgbClr val="FFCC99"/>
            </a:solidFill>
            <a:ln w="9525">
              <a:noFill/>
              <a:miter lim="800000"/>
              <a:headEnd/>
              <a:tailEnd/>
            </a:ln>
            <a:effectLst/>
          </p:spPr>
          <p:txBody>
            <a:bodyPr wrap="none" anchor="ctr"/>
            <a:lstStyle/>
            <a:p>
              <a:endParaRPr lang="zh-CN" altLang="en-US"/>
            </a:p>
          </p:txBody>
        </p:sp>
        <p:grpSp>
          <p:nvGrpSpPr>
            <p:cNvPr id="9" name="Group 6"/>
            <p:cNvGrpSpPr>
              <a:grpSpLocks/>
            </p:cNvGrpSpPr>
            <p:nvPr/>
          </p:nvGrpSpPr>
          <p:grpSpPr bwMode="auto">
            <a:xfrm>
              <a:off x="793" y="3406"/>
              <a:ext cx="4679" cy="482"/>
              <a:chOff x="793" y="3406"/>
              <a:chExt cx="4679" cy="482"/>
            </a:xfrm>
          </p:grpSpPr>
          <mc:AlternateContent xmlns:mc="http://schemas.openxmlformats.org/markup-compatibility/2006" xmlns:a14="http://schemas.microsoft.com/office/drawing/2010/main">
            <mc:Choice Requires="a14">
              <p:sp>
                <p:nvSpPr>
                  <p:cNvPr id="10" name="Rectangle 7"/>
                  <p:cNvSpPr>
                    <a:spLocks noChangeArrowheads="1"/>
                  </p:cNvSpPr>
                  <p:nvPr/>
                </p:nvSpPr>
                <p:spPr bwMode="auto">
                  <a:xfrm>
                    <a:off x="793" y="3504"/>
                    <a:ext cx="1032" cy="194"/>
                  </a:xfrm>
                  <a:prstGeom prst="rect">
                    <a:avLst/>
                  </a:prstGeom>
                  <a:noFill/>
                  <a:ln w="9525">
                    <a:noFill/>
                    <a:miter lim="800000"/>
                    <a:headEnd/>
                    <a:tailEnd/>
                  </a:ln>
                  <a:effectLst/>
                </p:spPr>
                <p:txBody>
                  <a:bodyPr wrap="none">
                    <a:spAutoFit/>
                  </a:bodyPr>
                  <a:lstStyle/>
                  <a:p>
                    <a:pPr algn="ctr" eaLnBrk="1" hangingPunct="1"/>
                    <a:r>
                      <a:rPr kumimoji="1" lang="zh-CN" altLang="en-US" b="0" dirty="0">
                        <a:solidFill>
                          <a:srgbClr val="000000"/>
                        </a:solidFill>
                        <a:latin typeface="Times New Roman" pitchFamily="18" charset="0"/>
                      </a:rPr>
                      <a:t>所以 ，</a:t>
                    </a:r>
                    <a14:m>
                      <m:oMath xmlns:m="http://schemas.openxmlformats.org/officeDocument/2006/math">
                        <m:r>
                          <a:rPr kumimoji="1" lang="en-US" altLang="zh-CN" b="0" i="1" dirty="0" smtClean="0">
                            <a:solidFill>
                              <a:srgbClr val="000000"/>
                            </a:solidFill>
                            <a:latin typeface="Cambria Math" panose="02040503050406030204" pitchFamily="18" charset="0"/>
                          </a:rPr>
                          <m:t>𝑥</m:t>
                        </m:r>
                        <m:r>
                          <a:rPr kumimoji="1" lang="en-US" altLang="zh-CN" b="0" i="1" dirty="0" smtClean="0">
                            <a:solidFill>
                              <a:srgbClr val="000000"/>
                            </a:solidFill>
                            <a:latin typeface="Cambria Math" panose="02040503050406030204" pitchFamily="18" charset="0"/>
                            <a:ea typeface="Cambria Math" panose="02040503050406030204" pitchFamily="18" charset="0"/>
                          </a:rPr>
                          <m:t>∙</m:t>
                        </m:r>
                        <m:r>
                          <a:rPr kumimoji="1" lang="en-US" altLang="zh-CN" b="0" i="1" dirty="0" smtClean="0">
                            <a:solidFill>
                              <a:srgbClr val="000000"/>
                            </a:solidFill>
                            <a:latin typeface="Cambria Math" panose="02040503050406030204" pitchFamily="18" charset="0"/>
                          </a:rPr>
                          <m:t>𝐵</m:t>
                        </m:r>
                        <m:r>
                          <a:rPr kumimoji="1" lang="en-US" altLang="zh-CN" b="0" i="1" dirty="0" smtClean="0">
                            <a:solidFill>
                              <a:srgbClr val="000000"/>
                            </a:solidFill>
                            <a:latin typeface="Cambria Math" panose="02040503050406030204" pitchFamily="18" charset="0"/>
                          </a:rPr>
                          <m:t>(</m:t>
                        </m:r>
                        <m:r>
                          <a:rPr kumimoji="1" lang="en-US" altLang="zh-CN" b="0" i="1" dirty="0" smtClean="0">
                            <a:solidFill>
                              <a:srgbClr val="000000"/>
                            </a:solidFill>
                            <a:latin typeface="Cambria Math" panose="02040503050406030204" pitchFamily="18" charset="0"/>
                          </a:rPr>
                          <m:t>𝑥</m:t>
                        </m:r>
                        <m:r>
                          <a:rPr kumimoji="1" lang="en-US" altLang="zh-CN" b="0" i="1" dirty="0" smtClean="0">
                            <a:solidFill>
                              <a:srgbClr val="000000"/>
                            </a:solidFill>
                            <a:latin typeface="Cambria Math" panose="02040503050406030204" pitchFamily="18" charset="0"/>
                          </a:rPr>
                          <m:t>) =</m:t>
                        </m:r>
                      </m:oMath>
                    </a14:m>
                    <a:endParaRPr kumimoji="1" lang="en-US" altLang="zh-CN" b="0" dirty="0">
                      <a:solidFill>
                        <a:srgbClr val="000000"/>
                      </a:solidFill>
                      <a:latin typeface="Times New Roman" pitchFamily="18" charset="0"/>
                    </a:endParaRPr>
                  </a:p>
                </p:txBody>
              </p:sp>
            </mc:Choice>
            <mc:Fallback xmlns="">
              <p:sp>
                <p:nvSpPr>
                  <p:cNvPr id="10" name="Rectangle 7"/>
                  <p:cNvSpPr>
                    <a:spLocks noRot="1" noChangeAspect="1" noMove="1" noResize="1" noEditPoints="1" noAdjustHandles="1" noChangeArrowheads="1" noChangeShapeType="1" noTextEdit="1"/>
                  </p:cNvSpPr>
                  <p:nvPr/>
                </p:nvSpPr>
                <p:spPr bwMode="auto">
                  <a:xfrm>
                    <a:off x="793" y="3504"/>
                    <a:ext cx="1032" cy="194"/>
                  </a:xfrm>
                  <a:prstGeom prst="rect">
                    <a:avLst/>
                  </a:prstGeom>
                  <a:blipFill>
                    <a:blip r:embed="rId3" cstate="print"/>
                    <a:stretch>
                      <a:fillRect l="-760" t="-5882" b="-17647"/>
                    </a:stretch>
                  </a:blipFill>
                  <a:ln w="9525">
                    <a:noFill/>
                    <a:miter lim="800000"/>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Rectangle 8"/>
                  <p:cNvSpPr>
                    <a:spLocks noChangeArrowheads="1"/>
                  </p:cNvSpPr>
                  <p:nvPr/>
                </p:nvSpPr>
                <p:spPr bwMode="auto">
                  <a:xfrm>
                    <a:off x="2064" y="3406"/>
                    <a:ext cx="3072" cy="194"/>
                  </a:xfrm>
                  <a:prstGeom prst="rect">
                    <a:avLst/>
                  </a:prstGeom>
                  <a:noFill/>
                  <a:ln w="9525">
                    <a:noFill/>
                    <a:miter lim="800000"/>
                    <a:headEnd/>
                    <a:tailEnd/>
                  </a:ln>
                  <a:effectLst/>
                </p:spPr>
                <p:txBody>
                  <a:bodyPr>
                    <a:spAutoFit/>
                  </a:bodyPr>
                  <a:lstStyle/>
                  <a:p>
                    <a:pPr eaLnBrk="1" hangingPunct="1"/>
                    <a:r>
                      <a:rPr kumimoji="1" lang="en-US" altLang="zh-CN" b="0" dirty="0" smtClean="0">
                        <a:latin typeface="Times New Roman" pitchFamily="18" charset="0"/>
                      </a:rPr>
                      <a:t>(b</a:t>
                    </a:r>
                    <a:r>
                      <a:rPr kumimoji="1" lang="en-US" altLang="zh-CN" b="0" baseline="-25000" dirty="0" smtClean="0">
                        <a:latin typeface="Times New Roman" pitchFamily="18" charset="0"/>
                      </a:rPr>
                      <a:t>6</a:t>
                    </a:r>
                    <a:r>
                      <a:rPr kumimoji="1" lang="en-US" altLang="zh-CN" b="0" dirty="0" smtClean="0">
                        <a:latin typeface="Times New Roman" pitchFamily="18" charset="0"/>
                      </a:rPr>
                      <a:t>b</a:t>
                    </a:r>
                    <a:r>
                      <a:rPr kumimoji="1" lang="en-US" altLang="zh-CN" b="0" baseline="-25000" dirty="0" smtClean="0">
                        <a:latin typeface="Times New Roman" pitchFamily="18" charset="0"/>
                      </a:rPr>
                      <a:t>5</a:t>
                    </a:r>
                    <a:r>
                      <a:rPr kumimoji="1" lang="en-US" altLang="zh-CN" b="0" dirty="0" smtClean="0">
                        <a:latin typeface="Times New Roman" pitchFamily="18" charset="0"/>
                      </a:rPr>
                      <a:t>b</a:t>
                    </a:r>
                    <a:r>
                      <a:rPr kumimoji="1" lang="en-US" altLang="zh-CN" b="0" baseline="-25000" dirty="0" smtClean="0">
                        <a:latin typeface="Times New Roman" pitchFamily="18" charset="0"/>
                      </a:rPr>
                      <a:t>4</a:t>
                    </a:r>
                    <a:r>
                      <a:rPr kumimoji="1" lang="en-US" altLang="zh-CN" b="0" dirty="0" smtClean="0">
                        <a:latin typeface="Times New Roman" pitchFamily="18" charset="0"/>
                      </a:rPr>
                      <a:t>b</a:t>
                    </a:r>
                    <a:r>
                      <a:rPr kumimoji="1" lang="en-US" altLang="zh-CN" b="0" baseline="-25000" dirty="0" smtClean="0">
                        <a:latin typeface="Times New Roman" pitchFamily="18" charset="0"/>
                      </a:rPr>
                      <a:t>3</a:t>
                    </a:r>
                    <a:r>
                      <a:rPr kumimoji="1" lang="en-US" altLang="zh-CN" b="0" dirty="0" smtClean="0">
                        <a:latin typeface="Times New Roman" pitchFamily="18" charset="0"/>
                      </a:rPr>
                      <a:t>b</a:t>
                    </a:r>
                    <a:r>
                      <a:rPr kumimoji="1" lang="en-US" altLang="zh-CN" b="0" baseline="-25000" dirty="0" smtClean="0">
                        <a:latin typeface="Times New Roman" pitchFamily="18" charset="0"/>
                      </a:rPr>
                      <a:t>2</a:t>
                    </a:r>
                    <a:r>
                      <a:rPr kumimoji="1" lang="en-US" altLang="zh-CN" b="0" dirty="0" smtClean="0">
                        <a:latin typeface="Times New Roman" pitchFamily="18" charset="0"/>
                      </a:rPr>
                      <a:t>b</a:t>
                    </a:r>
                    <a:r>
                      <a:rPr kumimoji="1" lang="en-US" altLang="zh-CN" b="0" baseline="-25000" dirty="0" smtClean="0">
                        <a:latin typeface="Times New Roman" pitchFamily="18" charset="0"/>
                      </a:rPr>
                      <a:t>1</a:t>
                    </a:r>
                    <a:r>
                      <a:rPr kumimoji="1" lang="en-US" altLang="zh-CN" b="0" dirty="0" smtClean="0">
                        <a:latin typeface="Times New Roman" pitchFamily="18" charset="0"/>
                      </a:rPr>
                      <a:t>b</a:t>
                    </a:r>
                    <a:r>
                      <a:rPr kumimoji="1" lang="en-US" altLang="zh-CN" b="0" baseline="-25000" dirty="0" smtClean="0">
                        <a:latin typeface="Times New Roman" pitchFamily="18" charset="0"/>
                      </a:rPr>
                      <a:t>0</a:t>
                    </a:r>
                    <a:r>
                      <a:rPr kumimoji="1" lang="en-US" altLang="zh-CN" b="0" dirty="0" smtClean="0">
                        <a:latin typeface="Times New Roman" pitchFamily="18" charset="0"/>
                      </a:rPr>
                      <a:t>0)                          </a:t>
                    </a:r>
                    <a:r>
                      <a:rPr kumimoji="1" lang="zh-CN" altLang="en-US" b="0" dirty="0" smtClean="0">
                        <a:latin typeface="Times New Roman" pitchFamily="18" charset="0"/>
                      </a:rPr>
                      <a:t>；</a:t>
                    </a:r>
                    <a14:m>
                      <m:oMath xmlns:m="http://schemas.openxmlformats.org/officeDocument/2006/math">
                        <m:r>
                          <a:rPr kumimoji="1" lang="en-US" altLang="zh-CN" b="0" i="1" dirty="0" smtClean="0">
                            <a:latin typeface="Cambria Math" panose="02040503050406030204" pitchFamily="18" charset="0"/>
                          </a:rPr>
                          <m:t>𝑏</m:t>
                        </m:r>
                        <m:r>
                          <a:rPr kumimoji="1" lang="en-US" altLang="zh-CN" b="0" i="1" baseline="-25000" dirty="0">
                            <a:latin typeface="Cambria Math" panose="02040503050406030204" pitchFamily="18" charset="0"/>
                          </a:rPr>
                          <m:t>7 </m:t>
                        </m:r>
                        <m:r>
                          <a:rPr kumimoji="1" lang="zh-CN" altLang="en-US" b="0" i="1" dirty="0">
                            <a:latin typeface="Cambria Math" panose="02040503050406030204" pitchFamily="18" charset="0"/>
                          </a:rPr>
                          <m:t>＝</m:t>
                        </m:r>
                        <m:r>
                          <a:rPr kumimoji="1" lang="en-US" altLang="zh-CN" b="0" i="1" dirty="0">
                            <a:latin typeface="Cambria Math" panose="02040503050406030204" pitchFamily="18" charset="0"/>
                          </a:rPr>
                          <m:t>0</m:t>
                        </m:r>
                      </m:oMath>
                    </a14:m>
                    <a:endParaRPr kumimoji="1" lang="en-US" altLang="zh-CN" b="0" dirty="0">
                      <a:latin typeface="Times New Roman" pitchFamily="18" charset="0"/>
                    </a:endParaRPr>
                  </a:p>
                </p:txBody>
              </p:sp>
            </mc:Choice>
            <mc:Fallback xmlns="">
              <p:sp>
                <p:nvSpPr>
                  <p:cNvPr id="11" name="Rectangle 8"/>
                  <p:cNvSpPr>
                    <a:spLocks noRot="1" noChangeAspect="1" noMove="1" noResize="1" noEditPoints="1" noAdjustHandles="1" noChangeArrowheads="1" noChangeShapeType="1" noTextEdit="1"/>
                  </p:cNvSpPr>
                  <p:nvPr/>
                </p:nvSpPr>
                <p:spPr bwMode="auto">
                  <a:xfrm>
                    <a:off x="2064" y="3406"/>
                    <a:ext cx="3072" cy="194"/>
                  </a:xfrm>
                  <a:prstGeom prst="rect">
                    <a:avLst/>
                  </a:prstGeom>
                  <a:blipFill>
                    <a:blip r:embed="rId4" cstate="print"/>
                    <a:stretch>
                      <a:fillRect l="-384" t="-6000" b="-22000"/>
                    </a:stretch>
                  </a:blipFill>
                  <a:ln w="9525">
                    <a:noFill/>
                    <a:miter lim="800000"/>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9"/>
                  <p:cNvSpPr>
                    <a:spLocks noChangeArrowheads="1"/>
                  </p:cNvSpPr>
                  <p:nvPr/>
                </p:nvSpPr>
                <p:spPr bwMode="auto">
                  <a:xfrm>
                    <a:off x="1968" y="3674"/>
                    <a:ext cx="3504" cy="214"/>
                  </a:xfrm>
                  <a:prstGeom prst="rect">
                    <a:avLst/>
                  </a:prstGeom>
                  <a:noFill/>
                  <a:ln w="9525">
                    <a:noFill/>
                    <a:miter lim="800000"/>
                    <a:headEnd/>
                    <a:tailEnd/>
                  </a:ln>
                  <a:effectLst/>
                </p:spPr>
                <p:txBody>
                  <a:bodyPr>
                    <a:spAutoFit/>
                  </a:bodyPr>
                  <a:lstStyle/>
                  <a:p>
                    <a:pPr eaLnBrk="1" hangingPunct="1">
                      <a:lnSpc>
                        <a:spcPct val="115000"/>
                      </a:lnSpc>
                      <a:spcBef>
                        <a:spcPct val="15000"/>
                      </a:spcBef>
                    </a:pPr>
                    <a:r>
                      <a:rPr kumimoji="1" lang="en-US" altLang="zh-CN" b="0" dirty="0">
                        <a:latin typeface="Times New Roman" pitchFamily="18" charset="0"/>
                      </a:rPr>
                      <a:t>  </a:t>
                    </a:r>
                    <a:r>
                      <a:rPr kumimoji="1" lang="en-US" altLang="zh-CN" b="0" dirty="0" smtClean="0">
                        <a:latin typeface="Times New Roman" pitchFamily="18" charset="0"/>
                      </a:rPr>
                      <a:t>(b</a:t>
                    </a:r>
                    <a:r>
                      <a:rPr kumimoji="1" lang="en-US" altLang="zh-CN" b="0" baseline="-25000" dirty="0" smtClean="0">
                        <a:latin typeface="Times New Roman" pitchFamily="18" charset="0"/>
                      </a:rPr>
                      <a:t>6</a:t>
                    </a:r>
                    <a:r>
                      <a:rPr kumimoji="1" lang="en-US" altLang="zh-CN" b="0" dirty="0" smtClean="0">
                        <a:latin typeface="Times New Roman" pitchFamily="18" charset="0"/>
                      </a:rPr>
                      <a:t>b</a:t>
                    </a:r>
                    <a:r>
                      <a:rPr kumimoji="1" lang="en-US" altLang="zh-CN" b="0" baseline="-25000" dirty="0" smtClean="0">
                        <a:latin typeface="Times New Roman" pitchFamily="18" charset="0"/>
                      </a:rPr>
                      <a:t>5</a:t>
                    </a:r>
                    <a:r>
                      <a:rPr kumimoji="1" lang="en-US" altLang="zh-CN" b="0" dirty="0" smtClean="0">
                        <a:latin typeface="Times New Roman" pitchFamily="18" charset="0"/>
                      </a:rPr>
                      <a:t>b</a:t>
                    </a:r>
                    <a:r>
                      <a:rPr kumimoji="1" lang="en-US" altLang="zh-CN" b="0" baseline="-25000" dirty="0" smtClean="0">
                        <a:latin typeface="Times New Roman" pitchFamily="18" charset="0"/>
                      </a:rPr>
                      <a:t>4</a:t>
                    </a:r>
                    <a:r>
                      <a:rPr kumimoji="1" lang="en-US" altLang="zh-CN" b="0" dirty="0" smtClean="0">
                        <a:latin typeface="Times New Roman" pitchFamily="18" charset="0"/>
                      </a:rPr>
                      <a:t>b</a:t>
                    </a:r>
                    <a:r>
                      <a:rPr kumimoji="1" lang="en-US" altLang="zh-CN" b="0" baseline="-25000" dirty="0" smtClean="0">
                        <a:latin typeface="Times New Roman" pitchFamily="18" charset="0"/>
                      </a:rPr>
                      <a:t>3</a:t>
                    </a:r>
                    <a:r>
                      <a:rPr kumimoji="1" lang="en-US" altLang="zh-CN" b="0" dirty="0" smtClean="0">
                        <a:latin typeface="Times New Roman" pitchFamily="18" charset="0"/>
                      </a:rPr>
                      <a:t>b</a:t>
                    </a:r>
                    <a:r>
                      <a:rPr kumimoji="1" lang="en-US" altLang="zh-CN" b="0" baseline="-25000" dirty="0" smtClean="0">
                        <a:latin typeface="Times New Roman" pitchFamily="18" charset="0"/>
                      </a:rPr>
                      <a:t>2</a:t>
                    </a:r>
                    <a:r>
                      <a:rPr kumimoji="1" lang="en-US" altLang="zh-CN" b="0" dirty="0" smtClean="0">
                        <a:latin typeface="Times New Roman" pitchFamily="18" charset="0"/>
                      </a:rPr>
                      <a:t>b</a:t>
                    </a:r>
                    <a:r>
                      <a:rPr kumimoji="1" lang="en-US" altLang="zh-CN" b="0" baseline="-25000" dirty="0" smtClean="0">
                        <a:latin typeface="Times New Roman" pitchFamily="18" charset="0"/>
                      </a:rPr>
                      <a:t>1</a:t>
                    </a:r>
                    <a:r>
                      <a:rPr kumimoji="1" lang="en-US" altLang="zh-CN" b="0" dirty="0" smtClean="0">
                        <a:latin typeface="Times New Roman" pitchFamily="18" charset="0"/>
                      </a:rPr>
                      <a:t>b</a:t>
                    </a:r>
                    <a:r>
                      <a:rPr kumimoji="1" lang="en-US" altLang="zh-CN" b="0" baseline="-25000" dirty="0" smtClean="0">
                        <a:latin typeface="Times New Roman" pitchFamily="18" charset="0"/>
                      </a:rPr>
                      <a:t>0</a:t>
                    </a:r>
                    <a:r>
                      <a:rPr kumimoji="1" lang="en-US" altLang="zh-CN" b="0" dirty="0" smtClean="0">
                        <a:latin typeface="Times New Roman" pitchFamily="18" charset="0"/>
                      </a:rPr>
                      <a:t>0) ⊕(00011011)     </a:t>
                    </a:r>
                    <a:r>
                      <a:rPr kumimoji="1" lang="zh-CN" altLang="en-US" b="0" dirty="0">
                        <a:latin typeface="Times New Roman" pitchFamily="18" charset="0"/>
                      </a:rPr>
                      <a:t>；</a:t>
                    </a:r>
                    <a14:m>
                      <m:oMath xmlns:m="http://schemas.openxmlformats.org/officeDocument/2006/math">
                        <m:r>
                          <a:rPr kumimoji="1" lang="en-US" altLang="zh-CN" b="0" i="1" dirty="0" smtClean="0">
                            <a:latin typeface="Cambria Math" panose="02040503050406030204" pitchFamily="18" charset="0"/>
                          </a:rPr>
                          <m:t>𝑏</m:t>
                        </m:r>
                        <m:r>
                          <a:rPr kumimoji="1" lang="en-US" altLang="zh-CN" b="0" i="1" baseline="-25000" dirty="0">
                            <a:latin typeface="Cambria Math" panose="02040503050406030204" pitchFamily="18" charset="0"/>
                          </a:rPr>
                          <m:t>7 </m:t>
                        </m:r>
                        <m:r>
                          <a:rPr kumimoji="1" lang="zh-CN" altLang="en-US" b="0" i="1" dirty="0">
                            <a:latin typeface="Cambria Math" panose="02040503050406030204" pitchFamily="18" charset="0"/>
                          </a:rPr>
                          <m:t>＝</m:t>
                        </m:r>
                        <m:r>
                          <a:rPr kumimoji="1" lang="en-US" altLang="zh-CN" b="0" i="1" dirty="0">
                            <a:latin typeface="Cambria Math" panose="02040503050406030204" pitchFamily="18" charset="0"/>
                          </a:rPr>
                          <m:t>1</m:t>
                        </m:r>
                      </m:oMath>
                    </a14:m>
                    <a:endParaRPr kumimoji="1" lang="en-US" altLang="zh-CN" b="0" dirty="0">
                      <a:latin typeface="Times New Roman" pitchFamily="18" charset="0"/>
                    </a:endParaRPr>
                  </a:p>
                </p:txBody>
              </p:sp>
            </mc:Choice>
            <mc:Fallback xmlns="">
              <p:sp>
                <p:nvSpPr>
                  <p:cNvPr id="12" name="Rectangle 9"/>
                  <p:cNvSpPr>
                    <a:spLocks noRot="1" noChangeAspect="1" noMove="1" noResize="1" noEditPoints="1" noAdjustHandles="1" noChangeArrowheads="1" noChangeShapeType="1" noTextEdit="1"/>
                  </p:cNvSpPr>
                  <p:nvPr/>
                </p:nvSpPr>
                <p:spPr bwMode="auto">
                  <a:xfrm>
                    <a:off x="1968" y="3674"/>
                    <a:ext cx="3504" cy="214"/>
                  </a:xfrm>
                  <a:prstGeom prst="rect">
                    <a:avLst/>
                  </a:prstGeom>
                  <a:blipFill>
                    <a:blip r:embed="rId5" cstate="print"/>
                    <a:stretch>
                      <a:fillRect t="-1786" b="-12500"/>
                    </a:stretch>
                  </a:blipFill>
                  <a:ln w="9525">
                    <a:noFill/>
                    <a:miter lim="800000"/>
                    <a:headEnd/>
                    <a:tailEnd/>
                  </a:ln>
                  <a:effectLst/>
                </p:spPr>
                <p:txBody>
                  <a:bodyPr/>
                  <a:lstStyle/>
                  <a:p>
                    <a:r>
                      <a:rPr lang="zh-CN" altLang="en-US">
                        <a:noFill/>
                      </a:rPr>
                      <a:t> </a:t>
                    </a:r>
                  </a:p>
                </p:txBody>
              </p:sp>
            </mc:Fallback>
          </mc:AlternateContent>
          <p:sp>
            <p:nvSpPr>
              <p:cNvPr id="13" name="AutoShape 10"/>
              <p:cNvSpPr>
                <a:spLocks/>
              </p:cNvSpPr>
              <p:nvPr/>
            </p:nvSpPr>
            <p:spPr bwMode="auto">
              <a:xfrm>
                <a:off x="1968" y="3456"/>
                <a:ext cx="48" cy="384"/>
              </a:xfrm>
              <a:prstGeom prst="leftBrace">
                <a:avLst>
                  <a:gd name="adj1" fmla="val 66667"/>
                  <a:gd name="adj2" fmla="val 52083"/>
                </a:avLst>
              </a:prstGeom>
              <a:noFill/>
              <a:ln w="9525">
                <a:solidFill>
                  <a:schemeClr val="tx1"/>
                </a:solidFill>
                <a:round/>
                <a:headEnd/>
                <a:tailEnd/>
              </a:ln>
              <a:effectLst/>
            </p:spPr>
            <p:txBody>
              <a:bodyPr wrap="none" anchor="ctr"/>
              <a:lstStyle/>
              <a:p>
                <a:endParaRPr lang="zh-CN" altLang="en-US"/>
              </a:p>
            </p:txBody>
          </p:sp>
        </p:grpSp>
      </p:grpSp>
    </p:spTree>
    <p:extLst>
      <p:ext uri="{BB962C8B-B14F-4D97-AF65-F5344CB8AC3E}">
        <p14:creationId xmlns:p14="http://schemas.microsoft.com/office/powerpoint/2010/main" val="3256750114"/>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乘以</a:t>
            </a:r>
            <a:r>
              <a:rPr lang="en-US" altLang="zh-CN" dirty="0" smtClean="0"/>
              <a:t>0x03</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04800" y="1828800"/>
                <a:ext cx="8686800" cy="4495800"/>
              </a:xfrm>
            </p:spPr>
            <p:txBody>
              <a:bodyPr/>
              <a:lstStyle/>
              <a:p>
                <a:r>
                  <a:rPr lang="zh-CN" altLang="en-US" dirty="0" smtClean="0"/>
                  <a:t>乘以</a:t>
                </a:r>
                <a:r>
                  <a:rPr lang="en-US" altLang="zh-CN" dirty="0" smtClean="0">
                    <a:solidFill>
                      <a:srgbClr val="FF0000"/>
                    </a:solidFill>
                  </a:rPr>
                  <a:t>0x03</a:t>
                </a:r>
                <a:r>
                  <a:rPr lang="zh-CN" altLang="en-US" dirty="0" smtClean="0"/>
                  <a:t>可以拆为分别称为</a:t>
                </a:r>
                <a:r>
                  <a:rPr lang="en-US" altLang="zh-CN" dirty="0" smtClean="0">
                    <a:solidFill>
                      <a:srgbClr val="FF0000"/>
                    </a:solidFill>
                  </a:rPr>
                  <a:t>0x01</a:t>
                </a:r>
                <a:r>
                  <a:rPr lang="zh-CN" altLang="en-US" dirty="0" smtClean="0"/>
                  <a:t>和</a:t>
                </a:r>
                <a:r>
                  <a:rPr lang="en-US" altLang="zh-CN" dirty="0" smtClean="0">
                    <a:solidFill>
                      <a:srgbClr val="FF0000"/>
                    </a:solidFill>
                  </a:rPr>
                  <a:t>0x02</a:t>
                </a:r>
                <a:r>
                  <a:rPr lang="zh-CN" altLang="en-US" dirty="0" smtClean="0"/>
                  <a:t>，再将结果异或，即：</a:t>
                </a:r>
                <a:endParaRPr lang="en-US" altLang="zh-CN" dirty="0" smtClean="0"/>
              </a:p>
              <a:p>
                <a:pPr marL="0" indent="0">
                  <a:buNone/>
                </a:pPr>
                <a:r>
                  <a:rPr lang="en-US" altLang="zh-CN" dirty="0" smtClean="0"/>
                  <a:t>    </a:t>
                </a:r>
                <a14:m>
                  <m:oMath xmlns:m="http://schemas.openxmlformats.org/officeDocument/2006/math">
                    <m:r>
                      <a:rPr lang="en-US" altLang="zh-CN" b="0" i="1" smtClean="0">
                        <a:latin typeface="Cambria Math" panose="02040503050406030204" pitchFamily="18" charset="0"/>
                      </a:rPr>
                      <m:t>(0000 0011)</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7</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6</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5</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4</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3</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2</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1</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oMath>
                </a14:m>
                <a:endParaRPr lang="en-US" altLang="zh-CN" dirty="0" smtClean="0"/>
              </a:p>
              <a:p>
                <a:pPr marL="0" indent="0">
                  <a:buNone/>
                </a:pPr>
                <a:r>
                  <a:rPr lang="en-US" altLang="zh-CN" dirty="0"/>
                  <a:t> </a:t>
                </a:r>
                <a:r>
                  <a:rPr lang="en-US" altLang="zh-CN" dirty="0" smtClean="0"/>
                  <a:t> =[(</a:t>
                </a:r>
                <a14:m>
                  <m:oMath xmlns:m="http://schemas.openxmlformats.org/officeDocument/2006/math">
                    <m:r>
                      <a:rPr lang="en-US" altLang="zh-CN" i="1">
                        <a:latin typeface="Cambria Math" panose="02040503050406030204" pitchFamily="18" charset="0"/>
                      </a:rPr>
                      <m:t>0000 001</m:t>
                    </m:r>
                    <m:r>
                      <a:rPr lang="en-US" altLang="zh-CN" b="0" i="1" smtClean="0">
                        <a:latin typeface="Cambria Math" panose="02040503050406030204" pitchFamily="18" charset="0"/>
                      </a:rPr>
                      <m:t>0</m:t>
                    </m:r>
                  </m:oMath>
                </a14:m>
                <a:r>
                  <a:rPr lang="en-US" altLang="zh-CN" dirty="0" smtClean="0">
                    <a:ea typeface="Cambria Math" panose="02040503050406030204" pitchFamily="18" charset="0"/>
                  </a:rPr>
                  <a:t>)</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(0000 00</m:t>
                    </m:r>
                    <m:r>
                      <a:rPr lang="en-US" altLang="zh-CN" b="0" i="1" smtClean="0">
                        <a:latin typeface="Cambria Math" panose="02040503050406030204" pitchFamily="18" charset="0"/>
                      </a:rPr>
                      <m:t>0</m:t>
                    </m:r>
                    <m:r>
                      <a:rPr lang="en-US" altLang="zh-CN" i="1">
                        <a:latin typeface="Cambria Math" panose="02040503050406030204" pitchFamily="18" charset="0"/>
                      </a:rPr>
                      <m:t>1)</m:t>
                    </m:r>
                  </m:oMath>
                </a14:m>
                <a:r>
                  <a:rPr lang="en-US" altLang="zh-CN" dirty="0" smtClean="0"/>
                  <a:t>]</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7</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6</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5</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4</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3</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2</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1</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0</m:t>
                        </m:r>
                      </m:sub>
                    </m:sSub>
                    <m:r>
                      <a:rPr lang="en-US" altLang="zh-CN" i="1">
                        <a:latin typeface="Cambria Math" panose="02040503050406030204" pitchFamily="18" charset="0"/>
                        <a:ea typeface="Cambria Math" panose="02040503050406030204" pitchFamily="18" charset="0"/>
                      </a:rPr>
                      <m:t>)</m:t>
                    </m:r>
                  </m:oMath>
                </a14:m>
                <a:endParaRPr lang="en-US" altLang="zh-CN" dirty="0" smtClean="0"/>
              </a:p>
              <a:p>
                <a:pPr marL="0" indent="0">
                  <a:buNone/>
                </a:pPr>
                <a:r>
                  <a:rPr lang="en-US" altLang="zh-CN" dirty="0" smtClean="0"/>
                  <a:t>  =[(</a:t>
                </a:r>
                <a14:m>
                  <m:oMath xmlns:m="http://schemas.openxmlformats.org/officeDocument/2006/math">
                    <m:r>
                      <a:rPr lang="en-US" altLang="zh-CN" i="1">
                        <a:latin typeface="Cambria Math" panose="02040503050406030204" pitchFamily="18" charset="0"/>
                      </a:rPr>
                      <m:t>0000 0010</m:t>
                    </m:r>
                  </m:oMath>
                </a14:m>
                <a:r>
                  <a:rPr lang="en-US" altLang="zh-CN" dirty="0" smtClean="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7</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6</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5</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4</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3</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2</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1</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0</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7</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6</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5</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4</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3</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2</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1</m:t>
                        </m:r>
                      </m:sub>
                    </m:s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0</m:t>
                        </m:r>
                      </m:sub>
                    </m:sSub>
                    <m:r>
                      <a:rPr lang="en-US" altLang="zh-CN" i="1">
                        <a:latin typeface="Cambria Math" panose="02040503050406030204" pitchFamily="18" charset="0"/>
                      </a:rPr>
                      <m:t>)</m:t>
                    </m:r>
                  </m:oMath>
                </a14:m>
                <a:endParaRPr lang="en-US" altLang="zh-CN" dirty="0"/>
              </a:p>
              <a:p>
                <a:pPr marL="0" indent="0">
                  <a:buNone/>
                </a:pPr>
                <a:endParaRPr lang="en-US" altLang="zh-CN" dirty="0" smtClean="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04800" y="1828800"/>
                <a:ext cx="8686800" cy="4495800"/>
              </a:xfrm>
              <a:blipFill>
                <a:blip r:embed="rId2" cstate="print"/>
                <a:stretch>
                  <a:fillRect l="-1193" t="-149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F8F767E2-4B0C-4D6B-BC16-744F3E0FAA8C}"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en-US" altLang="zh-CN" dirty="0"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157</a:t>
            </a:fld>
            <a:endParaRPr lang="en-US" altLang="zh-CN" dirty="0"/>
          </a:p>
        </p:txBody>
      </p:sp>
    </p:spTree>
    <p:extLst>
      <p:ext uri="{BB962C8B-B14F-4D97-AF65-F5344CB8AC3E}">
        <p14:creationId xmlns:p14="http://schemas.microsoft.com/office/powerpoint/2010/main" val="30700111"/>
      </p:ext>
    </p:extLst>
  </p:cSld>
  <p:clrMapOvr>
    <a:masterClrMapping/>
  </p:clrMapOvr>
  <p:transition>
    <p:wedge/>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F8F767E2-4B0C-4D6B-BC16-744F3E0FAA8C}"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158</a:t>
            </a:fld>
            <a:endParaRPr lang="en-US" altLang="zh-CN" dirty="0"/>
          </a:p>
        </p:txBody>
      </p:sp>
      <p:pic>
        <p:nvPicPr>
          <p:cNvPr id="7" name="图片 6"/>
          <p:cNvPicPr>
            <a:picLocks noChangeAspect="1"/>
          </p:cNvPicPr>
          <p:nvPr/>
        </p:nvPicPr>
        <p:blipFill>
          <a:blip r:embed="rId2" cstate="print"/>
          <a:stretch>
            <a:fillRect/>
          </a:stretch>
        </p:blipFill>
        <p:spPr>
          <a:xfrm>
            <a:off x="-76201" y="0"/>
            <a:ext cx="9220201" cy="2812759"/>
          </a:xfrm>
          <a:prstGeom prst="rect">
            <a:avLst/>
          </a:prstGeom>
        </p:spPr>
      </p:pic>
      <p:pic>
        <p:nvPicPr>
          <p:cNvPr id="94210" name="Picture 2" descr="http://img.blog.csdn.net/2015112117213646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406" y="2917695"/>
            <a:ext cx="8848985" cy="3234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945561"/>
      </p:ext>
    </p:extLst>
  </p:cSld>
  <p:clrMapOvr>
    <a:masterClrMapping/>
  </p:clrMapOvr>
  <p:transition>
    <p:wedge/>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8F767E2-4B0C-4D6B-BC16-744F3E0FAA8C}"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159</a:t>
            </a:fld>
            <a:endParaRPr lang="en-US" altLang="zh-CN" dirty="0"/>
          </a:p>
        </p:txBody>
      </p:sp>
      <p:pic>
        <p:nvPicPr>
          <p:cNvPr id="95234" name="Picture 2" descr="http://img.blog.csdn.net/201511211721562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74" y="1066800"/>
            <a:ext cx="9181147" cy="510063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连接符 7"/>
          <p:cNvCxnSpPr/>
          <p:nvPr/>
        </p:nvCxnSpPr>
        <p:spPr bwMode="auto">
          <a:xfrm>
            <a:off x="304800" y="1828800"/>
            <a:ext cx="2438400" cy="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10" name="直接连接符 9"/>
          <p:cNvCxnSpPr/>
          <p:nvPr/>
        </p:nvCxnSpPr>
        <p:spPr bwMode="auto">
          <a:xfrm>
            <a:off x="2895600" y="1828800"/>
            <a:ext cx="2438400" cy="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12" name="直接连接符 11"/>
          <p:cNvCxnSpPr/>
          <p:nvPr/>
        </p:nvCxnSpPr>
        <p:spPr bwMode="auto">
          <a:xfrm>
            <a:off x="2895600" y="2971800"/>
            <a:ext cx="3657600" cy="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14" name="直接连接符 13"/>
          <p:cNvCxnSpPr/>
          <p:nvPr/>
        </p:nvCxnSpPr>
        <p:spPr bwMode="auto">
          <a:xfrm>
            <a:off x="4191000" y="4114800"/>
            <a:ext cx="3657600" cy="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13" name="矩形 12"/>
          <p:cNvSpPr/>
          <p:nvPr/>
        </p:nvSpPr>
        <p:spPr bwMode="auto">
          <a:xfrm>
            <a:off x="0" y="5715000"/>
            <a:ext cx="3886200" cy="45243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cxnSp>
        <p:nvCxnSpPr>
          <p:cNvPr id="16" name="直接连接符 15"/>
          <p:cNvCxnSpPr/>
          <p:nvPr/>
        </p:nvCxnSpPr>
        <p:spPr bwMode="auto">
          <a:xfrm>
            <a:off x="304800" y="5334000"/>
            <a:ext cx="3657600" cy="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17" name="直接连接符 16"/>
          <p:cNvCxnSpPr/>
          <p:nvPr/>
        </p:nvCxnSpPr>
        <p:spPr bwMode="auto">
          <a:xfrm>
            <a:off x="6724173" y="5334000"/>
            <a:ext cx="2438400" cy="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18" name="圆角矩形 17"/>
          <p:cNvSpPr/>
          <p:nvPr/>
        </p:nvSpPr>
        <p:spPr bwMode="auto">
          <a:xfrm>
            <a:off x="2743200" y="381000"/>
            <a:ext cx="4038600" cy="609600"/>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0000"/>
                </a:solidFill>
                <a:effectLst/>
              </a:rPr>
              <a:t>为什么选择</a:t>
            </a:r>
            <a:r>
              <a:rPr kumimoji="0" lang="en-US" altLang="zh-CN" sz="2400" b="1" i="0" u="none" strike="noStrike" cap="none" normalizeH="0" baseline="0" dirty="0" smtClean="0">
                <a:ln>
                  <a:noFill/>
                </a:ln>
                <a:solidFill>
                  <a:srgbClr val="FF0000"/>
                </a:solidFill>
                <a:effectLst/>
              </a:rPr>
              <a:t>01</a:t>
            </a:r>
            <a:r>
              <a:rPr lang="en-US" altLang="zh-CN" sz="2400" b="1" dirty="0" smtClean="0">
                <a:solidFill>
                  <a:srgbClr val="FF0000"/>
                </a:solidFill>
              </a:rPr>
              <a:t>,02,03</a:t>
            </a:r>
            <a:r>
              <a:rPr lang="zh-CN" altLang="en-US" sz="2400" b="1" dirty="0" smtClean="0">
                <a:solidFill>
                  <a:srgbClr val="FF0000"/>
                </a:solidFill>
              </a:rPr>
              <a:t>的系数</a:t>
            </a:r>
            <a:r>
              <a:rPr lang="zh-CN" altLang="en-US" sz="2400" b="1" dirty="0">
                <a:solidFill>
                  <a:srgbClr val="FF0000"/>
                </a:solidFill>
              </a:rPr>
              <a:t>？</a:t>
            </a:r>
            <a:endParaRPr kumimoji="0" lang="zh-CN" altLang="en-US" sz="2400" b="1" i="0" u="none" strike="noStrike" cap="none" normalizeH="0" baseline="0" dirty="0" smtClean="0">
              <a:ln>
                <a:noFill/>
              </a:ln>
              <a:solidFill>
                <a:srgbClr val="FF0000"/>
              </a:solidFill>
              <a:effectLst/>
            </a:endParaRPr>
          </a:p>
        </p:txBody>
      </p:sp>
      <p:sp>
        <p:nvSpPr>
          <p:cNvPr id="19" name="圆角矩形 18"/>
          <p:cNvSpPr/>
          <p:nvPr/>
        </p:nvSpPr>
        <p:spPr bwMode="auto">
          <a:xfrm>
            <a:off x="662508" y="5747544"/>
            <a:ext cx="7633646" cy="609600"/>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0000"/>
                </a:solidFill>
                <a:effectLst/>
              </a:rPr>
              <a:t>效率，加密的每次运算至多需要</a:t>
            </a:r>
            <a:r>
              <a:rPr kumimoji="0" lang="en-US" altLang="zh-CN" sz="2400" b="1" i="0" u="none" strike="noStrike" cap="none" normalizeH="0" baseline="0" dirty="0" smtClean="0">
                <a:ln>
                  <a:noFill/>
                </a:ln>
                <a:solidFill>
                  <a:srgbClr val="FF0000"/>
                </a:solidFill>
                <a:effectLst/>
              </a:rPr>
              <a:t>1</a:t>
            </a:r>
            <a:r>
              <a:rPr kumimoji="0" lang="zh-CN" altLang="en-US" sz="2400" b="1" i="0" u="none" strike="noStrike" cap="none" normalizeH="0" baseline="0" dirty="0" smtClean="0">
                <a:ln>
                  <a:noFill/>
                </a:ln>
                <a:solidFill>
                  <a:srgbClr val="FF0000"/>
                </a:solidFill>
                <a:effectLst/>
              </a:rPr>
              <a:t>次移位和</a:t>
            </a:r>
            <a:r>
              <a:rPr kumimoji="0" lang="en-US" altLang="zh-CN" sz="2400" b="1" i="0" u="none" strike="noStrike" cap="none" normalizeH="0" baseline="0" dirty="0" smtClean="0">
                <a:ln>
                  <a:noFill/>
                </a:ln>
                <a:solidFill>
                  <a:srgbClr val="FF0000"/>
                </a:solidFill>
                <a:effectLst/>
              </a:rPr>
              <a:t>2</a:t>
            </a:r>
            <a:r>
              <a:rPr kumimoji="0" lang="zh-CN" altLang="en-US" sz="2400" b="1" i="0" u="none" strike="noStrike" cap="none" normalizeH="0" baseline="0" dirty="0" smtClean="0">
                <a:ln>
                  <a:noFill/>
                </a:ln>
                <a:solidFill>
                  <a:srgbClr val="FF0000"/>
                </a:solidFill>
                <a:effectLst/>
              </a:rPr>
              <a:t>次异或</a:t>
            </a:r>
          </a:p>
        </p:txBody>
      </p:sp>
    </p:spTree>
    <p:extLst>
      <p:ext uri="{BB962C8B-B14F-4D97-AF65-F5344CB8AC3E}">
        <p14:creationId xmlns:p14="http://schemas.microsoft.com/office/powerpoint/2010/main" val="3833798800"/>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标题 1"/>
          <p:cNvSpPr>
            <a:spLocks noGrp="1"/>
          </p:cNvSpPr>
          <p:nvPr>
            <p:ph type="title"/>
          </p:nvPr>
        </p:nvSpPr>
        <p:spPr/>
        <p:txBody>
          <a:bodyPr/>
          <a:lstStyle/>
          <a:p>
            <a:pPr eaLnBrk="1" hangingPunct="1"/>
            <a:endParaRPr lang="zh-CN" altLang="en-US" smtClean="0">
              <a:ea typeface="宋体" charset="-122"/>
            </a:endParaRPr>
          </a:p>
        </p:txBody>
      </p:sp>
      <mc:AlternateContent xmlns:mc="http://schemas.openxmlformats.org/markup-compatibility/2006" xmlns:a14="http://schemas.microsoft.com/office/drawing/2010/main">
        <mc:Choice Requires="a14">
          <p:sp>
            <p:nvSpPr>
              <p:cNvPr id="119810" name="内容占位符 2"/>
              <p:cNvSpPr>
                <a:spLocks noGrp="1"/>
              </p:cNvSpPr>
              <p:nvPr>
                <p:ph idx="1"/>
              </p:nvPr>
            </p:nvSpPr>
            <p:spPr>
              <a:xfrm>
                <a:off x="457200" y="1524000"/>
                <a:ext cx="8229600" cy="4800600"/>
              </a:xfrm>
            </p:spPr>
            <p:txBody>
              <a:bodyPr/>
              <a:lstStyle/>
              <a:p>
                <a:pPr eaLnBrk="1" hangingPunct="1"/>
                <a:r>
                  <a:rPr lang="zh-CN" altLang="en-US" dirty="0" smtClean="0">
                    <a:ea typeface="宋体" charset="-122"/>
                  </a:rPr>
                  <a:t>密码体制的乘积运算满足结合律，即对任意的</a:t>
                </a:r>
                <a14:m>
                  <m:oMath xmlns:m="http://schemas.openxmlformats.org/officeDocument/2006/math">
                    <m:r>
                      <a:rPr lang="en-US" altLang="zh-CN" i="1" dirty="0" smtClean="0">
                        <a:latin typeface="Cambria Math"/>
                        <a:ea typeface="宋体" charset="-122"/>
                      </a:rPr>
                      <m:t>𝑅</m:t>
                    </m:r>
                    <m:r>
                      <a:rPr lang="en-US" altLang="zh-CN" i="1" baseline="-25000" dirty="0" smtClean="0">
                        <a:latin typeface="Cambria Math"/>
                        <a:ea typeface="宋体" charset="-122"/>
                      </a:rPr>
                      <m:t>1</m:t>
                    </m:r>
                    <m:r>
                      <a:rPr lang="zh-CN" altLang="en-US" i="1" dirty="0" smtClean="0">
                        <a:latin typeface="Cambria Math"/>
                        <a:ea typeface="宋体" charset="-122"/>
                      </a:rPr>
                      <m:t>，</m:t>
                    </m:r>
                    <m:r>
                      <a:rPr lang="en-US" altLang="zh-CN" i="1" dirty="0" smtClean="0">
                        <a:latin typeface="Cambria Math"/>
                        <a:ea typeface="宋体" charset="-122"/>
                      </a:rPr>
                      <m:t>𝑅</m:t>
                    </m:r>
                    <m:r>
                      <a:rPr lang="en-US" altLang="zh-CN" i="1" baseline="-25000" dirty="0" smtClean="0">
                        <a:latin typeface="Cambria Math"/>
                        <a:ea typeface="宋体" charset="-122"/>
                      </a:rPr>
                      <m:t>2</m:t>
                    </m:r>
                  </m:oMath>
                </a14:m>
                <a:r>
                  <a:rPr lang="zh-CN" altLang="en-US" dirty="0" smtClean="0">
                    <a:ea typeface="宋体" charset="-122"/>
                  </a:rPr>
                  <a:t>以及</a:t>
                </a:r>
                <a14:m>
                  <m:oMath xmlns:m="http://schemas.openxmlformats.org/officeDocument/2006/math">
                    <m:r>
                      <a:rPr lang="en-US" altLang="zh-CN" i="1" dirty="0" smtClean="0">
                        <a:latin typeface="Cambria Math"/>
                        <a:ea typeface="宋体" charset="-122"/>
                      </a:rPr>
                      <m:t>𝑅</m:t>
                    </m:r>
                    <m:r>
                      <a:rPr lang="en-US" altLang="zh-CN" i="1" baseline="-25000" dirty="0" smtClean="0">
                        <a:latin typeface="Cambria Math"/>
                        <a:ea typeface="宋体" charset="-122"/>
                      </a:rPr>
                      <m:t>3</m:t>
                    </m:r>
                  </m:oMath>
                </a14:m>
                <a:r>
                  <a:rPr lang="zh-CN" altLang="en-US" dirty="0" smtClean="0">
                    <a:ea typeface="宋体" charset="-122"/>
                  </a:rPr>
                  <a:t>，都有</a:t>
                </a:r>
              </a:p>
              <a:p>
                <a:pPr eaLnBrk="1" hangingPunct="1">
                  <a:buFontTx/>
                  <a:buNone/>
                </a:pPr>
                <a14:m>
                  <m:oMathPara xmlns:m="http://schemas.openxmlformats.org/officeDocument/2006/math">
                    <m:oMathParaPr>
                      <m:jc m:val="centerGroup"/>
                    </m:oMathParaPr>
                    <m:oMath xmlns:m="http://schemas.openxmlformats.org/officeDocument/2006/math">
                      <m:r>
                        <a:rPr lang="zh-CN" altLang="en-US" i="1" dirty="0" smtClean="0">
                          <a:latin typeface="Cambria Math"/>
                          <a:ea typeface="宋体" charset="-122"/>
                        </a:rPr>
                        <m:t>           </m:t>
                      </m:r>
                      <m:r>
                        <a:rPr lang="en-US" altLang="zh-CN" i="1" dirty="0" smtClean="0">
                          <a:latin typeface="Cambria Math"/>
                          <a:ea typeface="宋体" charset="-122"/>
                        </a:rPr>
                        <m:t>(</m:t>
                      </m:r>
                      <m:r>
                        <a:rPr lang="en-US" altLang="zh-CN" i="1" dirty="0" smtClean="0">
                          <a:latin typeface="Cambria Math"/>
                          <a:ea typeface="宋体" charset="-122"/>
                        </a:rPr>
                        <m:t>𝑅</m:t>
                      </m:r>
                      <m:r>
                        <a:rPr lang="en-US" altLang="zh-CN" i="1" baseline="-25000" dirty="0" smtClean="0">
                          <a:latin typeface="Cambria Math"/>
                          <a:ea typeface="宋体" charset="-122"/>
                        </a:rPr>
                        <m:t>1</m:t>
                      </m:r>
                      <m:r>
                        <a:rPr lang="en-US" altLang="zh-CN" i="1" dirty="0" smtClean="0">
                          <a:latin typeface="Cambria Math"/>
                          <a:ea typeface="宋体" charset="-122"/>
                        </a:rPr>
                        <m:t> ∗ </m:t>
                      </m:r>
                      <m:r>
                        <a:rPr lang="en-US" altLang="zh-CN" i="1" dirty="0" smtClean="0">
                          <a:latin typeface="Cambria Math"/>
                          <a:ea typeface="宋体" charset="-122"/>
                        </a:rPr>
                        <m:t>𝑅</m:t>
                      </m:r>
                      <m:r>
                        <a:rPr lang="en-US" altLang="zh-CN" i="1" baseline="-25000" dirty="0" smtClean="0">
                          <a:latin typeface="Cambria Math"/>
                          <a:ea typeface="宋体" charset="-122"/>
                        </a:rPr>
                        <m:t>2</m:t>
                      </m:r>
                      <m:r>
                        <a:rPr lang="en-US" altLang="zh-CN" i="1" dirty="0">
                          <a:latin typeface="Cambria Math"/>
                          <a:ea typeface="宋体" charset="-122"/>
                        </a:rPr>
                        <m:t>)</m:t>
                      </m:r>
                      <m:r>
                        <a:rPr lang="en-US" altLang="zh-CN" i="1" dirty="0" smtClean="0">
                          <a:latin typeface="Cambria Math"/>
                          <a:ea typeface="宋体" charset="-122"/>
                        </a:rPr>
                        <m:t>∗ </m:t>
                      </m:r>
                      <m:r>
                        <a:rPr lang="en-US" altLang="zh-CN" i="1" dirty="0" smtClean="0">
                          <a:latin typeface="Cambria Math"/>
                          <a:ea typeface="宋体" charset="-122"/>
                        </a:rPr>
                        <m:t>𝑅</m:t>
                      </m:r>
                      <m:r>
                        <a:rPr lang="en-US" altLang="zh-CN" i="1" baseline="-25000" dirty="0" smtClean="0">
                          <a:latin typeface="Cambria Math"/>
                          <a:ea typeface="宋体" charset="-122"/>
                        </a:rPr>
                        <m:t>3</m:t>
                      </m:r>
                      <m:r>
                        <a:rPr lang="zh-CN" altLang="en-US" i="1" dirty="0" smtClean="0">
                          <a:latin typeface="Cambria Math"/>
                          <a:ea typeface="宋体" charset="-122"/>
                        </a:rPr>
                        <m:t>＝</m:t>
                      </m:r>
                      <m:r>
                        <a:rPr lang="en-US" altLang="zh-CN" i="1" dirty="0" smtClean="0">
                          <a:latin typeface="Cambria Math"/>
                          <a:ea typeface="宋体" charset="-122"/>
                        </a:rPr>
                        <m:t>𝑅</m:t>
                      </m:r>
                      <m:r>
                        <a:rPr lang="en-US" altLang="zh-CN" i="1" baseline="-25000" dirty="0" smtClean="0">
                          <a:latin typeface="Cambria Math"/>
                          <a:ea typeface="宋体" charset="-122"/>
                        </a:rPr>
                        <m:t>1</m:t>
                      </m:r>
                      <m:r>
                        <a:rPr lang="en-US" altLang="zh-CN" i="1" dirty="0" smtClean="0">
                          <a:latin typeface="Cambria Math"/>
                          <a:ea typeface="宋体" charset="-122"/>
                        </a:rPr>
                        <m:t> ∗(</m:t>
                      </m:r>
                      <m:r>
                        <a:rPr lang="en-US" altLang="zh-CN" i="1" dirty="0" smtClean="0">
                          <a:latin typeface="Cambria Math"/>
                          <a:ea typeface="宋体" charset="-122"/>
                        </a:rPr>
                        <m:t>𝑅</m:t>
                      </m:r>
                      <m:r>
                        <a:rPr lang="en-US" altLang="zh-CN" i="1" baseline="-25000" dirty="0" smtClean="0">
                          <a:latin typeface="Cambria Math"/>
                          <a:ea typeface="宋体" charset="-122"/>
                        </a:rPr>
                        <m:t>2</m:t>
                      </m:r>
                      <m:r>
                        <a:rPr lang="en-US" altLang="zh-CN" i="1" dirty="0" smtClean="0">
                          <a:latin typeface="Cambria Math"/>
                          <a:ea typeface="宋体" charset="-122"/>
                        </a:rPr>
                        <m:t> ∗ </m:t>
                      </m:r>
                      <m:r>
                        <a:rPr lang="en-US" altLang="zh-CN" i="1" dirty="0" smtClean="0">
                          <a:latin typeface="Cambria Math"/>
                          <a:ea typeface="宋体" charset="-122"/>
                        </a:rPr>
                        <m:t>𝑅</m:t>
                      </m:r>
                      <m:r>
                        <a:rPr lang="en-US" altLang="zh-CN" i="1" baseline="-25000" dirty="0" smtClean="0">
                          <a:latin typeface="Cambria Math"/>
                          <a:ea typeface="宋体" charset="-122"/>
                        </a:rPr>
                        <m:t>3</m:t>
                      </m:r>
                      <m:r>
                        <a:rPr lang="en-US" altLang="zh-CN" i="1" dirty="0" smtClean="0">
                          <a:latin typeface="Cambria Math"/>
                          <a:ea typeface="宋体" charset="-122"/>
                        </a:rPr>
                        <m:t>)</m:t>
                      </m:r>
                    </m:oMath>
                  </m:oMathPara>
                </a14:m>
                <a:endParaRPr lang="en-US" altLang="zh-CN" dirty="0" smtClean="0">
                  <a:ea typeface="宋体" charset="-122"/>
                </a:endParaRPr>
              </a:p>
              <a:p>
                <a:pPr eaLnBrk="1" hangingPunct="1">
                  <a:buFont typeface="Wingdings" pitchFamily="2" charset="2"/>
                  <a:buNone/>
                </a:pPr>
                <a:r>
                  <a:rPr lang="zh-CN" altLang="en-US" dirty="0" smtClean="0">
                    <a:ea typeface="宋体" charset="-122"/>
                  </a:rPr>
                  <a:t>    这里</a:t>
                </a:r>
                <a14:m>
                  <m:oMath xmlns:m="http://schemas.openxmlformats.org/officeDocument/2006/math">
                    <m:r>
                      <a:rPr lang="en-US" altLang="zh-CN" i="1" dirty="0" smtClean="0">
                        <a:latin typeface="Cambria Math"/>
                        <a:ea typeface="宋体" charset="-122"/>
                      </a:rPr>
                      <m:t>𝑅</m:t>
                    </m:r>
                    <m:r>
                      <a:rPr lang="en-US" altLang="zh-CN" i="1" baseline="-25000" dirty="0" smtClean="0">
                        <a:latin typeface="Cambria Math"/>
                        <a:ea typeface="宋体" charset="-122"/>
                      </a:rPr>
                      <m:t>1</m:t>
                    </m:r>
                    <m:r>
                      <a:rPr lang="zh-CN" altLang="en-US" i="1" dirty="0" smtClean="0">
                        <a:latin typeface="Cambria Math"/>
                        <a:ea typeface="宋体" charset="-122"/>
                      </a:rPr>
                      <m:t>、</m:t>
                    </m:r>
                    <m:r>
                      <a:rPr lang="en-US" altLang="zh-CN" i="1" dirty="0" smtClean="0">
                        <a:latin typeface="Cambria Math"/>
                        <a:ea typeface="宋体" charset="-122"/>
                      </a:rPr>
                      <m:t>𝑅</m:t>
                    </m:r>
                    <m:r>
                      <a:rPr lang="en-US" altLang="zh-CN" i="1" baseline="-25000" dirty="0" smtClean="0">
                        <a:latin typeface="Cambria Math"/>
                        <a:ea typeface="宋体" charset="-122"/>
                      </a:rPr>
                      <m:t>2</m:t>
                    </m:r>
                  </m:oMath>
                </a14:m>
                <a:r>
                  <a:rPr lang="zh-CN" altLang="en-US" dirty="0" smtClean="0">
                    <a:ea typeface="宋体" charset="-122"/>
                  </a:rPr>
                  <a:t>以及</a:t>
                </a:r>
                <a14:m>
                  <m:oMath xmlns:m="http://schemas.openxmlformats.org/officeDocument/2006/math">
                    <m:r>
                      <a:rPr lang="en-US" altLang="zh-CN" i="1" dirty="0" smtClean="0">
                        <a:latin typeface="Cambria Math"/>
                        <a:ea typeface="宋体" charset="-122"/>
                      </a:rPr>
                      <m:t>𝑅</m:t>
                    </m:r>
                    <m:r>
                      <a:rPr lang="en-US" altLang="zh-CN" i="1" baseline="-25000" dirty="0" smtClean="0">
                        <a:latin typeface="Cambria Math"/>
                        <a:ea typeface="宋体" charset="-122"/>
                      </a:rPr>
                      <m:t>3</m:t>
                    </m:r>
                  </m:oMath>
                </a14:m>
                <a:r>
                  <a:rPr lang="zh-CN" altLang="en-US" dirty="0" smtClean="0">
                    <a:ea typeface="宋体" charset="-122"/>
                  </a:rPr>
                  <a:t>，是明文空间和密文空间相同的密码体制</a:t>
                </a:r>
              </a:p>
              <a:p>
                <a:pPr eaLnBrk="1" hangingPunct="1"/>
                <a:r>
                  <a:rPr lang="zh-CN" altLang="en-US" dirty="0" smtClean="0">
                    <a:ea typeface="宋体" charset="-122"/>
                  </a:rPr>
                  <a:t>设</a:t>
                </a:r>
                <a14:m>
                  <m:oMath xmlns:m="http://schemas.openxmlformats.org/officeDocument/2006/math">
                    <m:r>
                      <a:rPr lang="en-US" altLang="zh-CN" i="1" dirty="0" smtClean="0">
                        <a:latin typeface="Cambria Math"/>
                        <a:ea typeface="宋体" charset="-122"/>
                      </a:rPr>
                      <m:t>𝑅</m:t>
                    </m:r>
                  </m:oMath>
                </a14:m>
                <a:r>
                  <a:rPr lang="zh-CN" altLang="en-US" dirty="0" smtClean="0">
                    <a:ea typeface="宋体" charset="-122"/>
                  </a:rPr>
                  <a:t>是一个明文空间和密文空间相同的密码体制</a:t>
                </a:r>
                <a:endParaRPr lang="en-US" altLang="zh-CN" dirty="0" smtClean="0">
                  <a:ea typeface="宋体" charset="-122"/>
                </a:endParaRPr>
              </a:p>
              <a:p>
                <a:pPr marL="0" indent="0" eaLnBrk="1" hangingPunct="1">
                  <a:buNone/>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a:ea typeface="宋体" charset="-122"/>
                        </a:rPr>
                        <m:t>𝑹</m:t>
                      </m:r>
                      <m:r>
                        <a:rPr lang="en-US" altLang="zh-CN" b="1" i="1" smtClean="0">
                          <a:solidFill>
                            <a:srgbClr val="FF0000"/>
                          </a:solidFill>
                          <a:latin typeface="Cambria Math"/>
                          <a:ea typeface="宋体" charset="-122"/>
                        </a:rPr>
                        <m:t>=</m:t>
                      </m:r>
                      <m:limLow>
                        <m:limLowPr>
                          <m:ctrlPr>
                            <a:rPr lang="en-US" altLang="zh-CN" b="1" i="1" smtClean="0">
                              <a:solidFill>
                                <a:srgbClr val="FF0000"/>
                              </a:solidFill>
                              <a:latin typeface="Cambria Math" panose="02040503050406030204" pitchFamily="18" charset="0"/>
                              <a:ea typeface="宋体" charset="-122"/>
                            </a:rPr>
                          </m:ctrlPr>
                        </m:limLowPr>
                        <m:e>
                          <m:groupChr>
                            <m:groupChrPr>
                              <m:chr m:val="⏟"/>
                              <m:ctrlPr>
                                <a:rPr lang="en-US" altLang="zh-CN" b="1" i="1" smtClean="0">
                                  <a:solidFill>
                                    <a:srgbClr val="FF0000"/>
                                  </a:solidFill>
                                  <a:latin typeface="Cambria Math" panose="02040503050406030204" pitchFamily="18" charset="0"/>
                                  <a:ea typeface="宋体" charset="-122"/>
                                </a:rPr>
                              </m:ctrlPr>
                            </m:groupChrPr>
                            <m:e>
                              <m:r>
                                <a:rPr lang="en-US" altLang="zh-CN" b="1" i="1">
                                  <a:solidFill>
                                    <a:srgbClr val="FF0000"/>
                                  </a:solidFill>
                                  <a:latin typeface="Cambria Math"/>
                                  <a:ea typeface="宋体" charset="-122"/>
                                </a:rPr>
                                <m:t>𝑹</m:t>
                              </m:r>
                              <m:r>
                                <a:rPr lang="zh-CN" altLang="en-US" b="1" i="1">
                                  <a:solidFill>
                                    <a:srgbClr val="FF0000"/>
                                  </a:solidFill>
                                  <a:latin typeface="Cambria Math"/>
                                  <a:ea typeface="宋体" charset="-122"/>
                                </a:rPr>
                                <m:t>∗</m:t>
                              </m:r>
                              <m:r>
                                <a:rPr lang="en-US" altLang="zh-CN" b="1" i="1">
                                  <a:solidFill>
                                    <a:srgbClr val="FF0000"/>
                                  </a:solidFill>
                                  <a:latin typeface="Cambria Math"/>
                                  <a:ea typeface="宋体" charset="-122"/>
                                </a:rPr>
                                <m:t>𝑹</m:t>
                              </m:r>
                              <m:r>
                                <a:rPr lang="zh-CN" altLang="en-US" b="1" i="1">
                                  <a:solidFill>
                                    <a:srgbClr val="FF0000"/>
                                  </a:solidFill>
                                  <a:latin typeface="Cambria Math"/>
                                  <a:ea typeface="宋体" charset="-122"/>
                                </a:rPr>
                                <m:t>∗</m:t>
                              </m:r>
                              <m:r>
                                <a:rPr lang="en-US" altLang="zh-CN" b="1" i="1">
                                  <a:solidFill>
                                    <a:srgbClr val="FF0000"/>
                                  </a:solidFill>
                                  <a:latin typeface="Cambria Math"/>
                                  <a:ea typeface="宋体" charset="-122"/>
                                </a:rPr>
                                <m:t>𝑹</m:t>
                              </m:r>
                              <m:r>
                                <a:rPr lang="en-US" altLang="zh-CN" b="1" i="1">
                                  <a:solidFill>
                                    <a:srgbClr val="FF0000"/>
                                  </a:solidFill>
                                  <a:latin typeface="Cambria Math"/>
                                  <a:ea typeface="Cambria Math"/>
                                </a:rPr>
                                <m:t>⋯</m:t>
                              </m:r>
                              <m:r>
                                <a:rPr lang="en-US" altLang="zh-CN" b="1" i="1">
                                  <a:solidFill>
                                    <a:srgbClr val="FF0000"/>
                                  </a:solidFill>
                                  <a:latin typeface="Cambria Math"/>
                                  <a:ea typeface="Cambria Math"/>
                                </a:rPr>
                                <m:t>𝑹</m:t>
                              </m:r>
                              <m:r>
                                <m:rPr>
                                  <m:nor/>
                                </m:rPr>
                                <a:rPr lang="zh-CN" altLang="en-US" b="1" dirty="0">
                                  <a:solidFill>
                                    <a:srgbClr val="FF0000"/>
                                  </a:solidFill>
                                  <a:ea typeface="宋体" charset="-122"/>
                                </a:rPr>
                                <m:t> </m:t>
                              </m:r>
                            </m:e>
                          </m:groupChr>
                        </m:e>
                        <m:lim>
                          <m:r>
                            <a:rPr lang="en-US" altLang="zh-CN" b="1" i="1" smtClean="0">
                              <a:solidFill>
                                <a:srgbClr val="FF0000"/>
                              </a:solidFill>
                              <a:latin typeface="Cambria Math"/>
                              <a:ea typeface="宋体" charset="-122"/>
                            </a:rPr>
                            <m:t>𝒏</m:t>
                          </m:r>
                        </m:lim>
                      </m:limLow>
                    </m:oMath>
                  </m:oMathPara>
                </a14:m>
                <a:endParaRPr lang="zh-CN" altLang="en-US" b="1" dirty="0" smtClean="0">
                  <a:solidFill>
                    <a:srgbClr val="FF0000"/>
                  </a:solidFill>
                  <a:ea typeface="宋体" charset="-122"/>
                </a:endParaRPr>
              </a:p>
              <a:p>
                <a:pPr eaLnBrk="1" hangingPunct="1">
                  <a:buFont typeface="Wingdings" pitchFamily="2" charset="2"/>
                  <a:buNone/>
                </a:pPr>
                <a:r>
                  <a:rPr lang="zh-CN" altLang="en-US" dirty="0" smtClean="0">
                    <a:ea typeface="宋体" charset="-122"/>
                  </a:rPr>
                  <a:t>   称为</a:t>
                </a:r>
                <a:r>
                  <a:rPr lang="zh-CN" altLang="en-US" b="1" dirty="0" smtClean="0">
                    <a:solidFill>
                      <a:srgbClr val="FF00FF"/>
                    </a:solidFill>
                    <a:ea typeface="宋体" charset="-122"/>
                  </a:rPr>
                  <a:t>迭代密码体制</a:t>
                </a:r>
                <a:r>
                  <a:rPr lang="zh-CN" altLang="en-US" dirty="0" smtClean="0">
                    <a:ea typeface="宋体" charset="-122"/>
                  </a:rPr>
                  <a:t>。</a:t>
                </a:r>
                <a:endParaRPr lang="en-US" altLang="zh-CN" dirty="0" smtClean="0">
                  <a:ea typeface="宋体" charset="-122"/>
                </a:endParaRPr>
              </a:p>
              <a:p>
                <a:pPr eaLnBrk="1" hangingPunct="1">
                  <a:buFont typeface="Wingdings" pitchFamily="2" charset="2"/>
                  <a:buNone/>
                </a:pPr>
                <a:r>
                  <a:rPr lang="zh-CN" altLang="en-US" dirty="0" smtClean="0">
                    <a:ea typeface="宋体" charset="-122"/>
                  </a:rPr>
                  <a:t>迭代密码体制是否能加强密码的安全性能？</a:t>
                </a:r>
              </a:p>
            </p:txBody>
          </p:sp>
        </mc:Choice>
        <mc:Fallback xmlns="">
          <p:sp>
            <p:nvSpPr>
              <p:cNvPr id="119810" name="内容占位符 2"/>
              <p:cNvSpPr>
                <a:spLocks noGrp="1" noRot="1" noChangeAspect="1" noMove="1" noResize="1" noEditPoints="1" noAdjustHandles="1" noChangeArrowheads="1" noChangeShapeType="1" noTextEdit="1"/>
              </p:cNvSpPr>
              <p:nvPr>
                <p:ph idx="1"/>
              </p:nvPr>
            </p:nvSpPr>
            <p:spPr>
              <a:xfrm>
                <a:off x="457200" y="1524000"/>
                <a:ext cx="8229600" cy="4800600"/>
              </a:xfrm>
              <a:blipFill>
                <a:blip r:embed="rId2"/>
                <a:stretch>
                  <a:fillRect l="-1481" t="-1269"/>
                </a:stretch>
              </a:blipFill>
            </p:spPr>
            <p:txBody>
              <a:bodyPr/>
              <a:lstStyle/>
              <a:p>
                <a:r>
                  <a:rPr lang="zh-CN" altLang="en-US">
                    <a:noFill/>
                  </a:rPr>
                  <a:t> </a:t>
                </a:r>
              </a:p>
            </p:txBody>
          </p:sp>
        </mc:Fallback>
      </mc:AlternateContent>
      <p:sp>
        <p:nvSpPr>
          <p:cNvPr id="119811" name="日期占位符 3"/>
          <p:cNvSpPr>
            <a:spLocks noGrp="1"/>
          </p:cNvSpPr>
          <p:nvPr>
            <p:ph type="dt" sz="quarter" idx="10"/>
          </p:nvPr>
        </p:nvSpPr>
        <p:spPr>
          <a:noFill/>
        </p:spPr>
        <p:txBody>
          <a:bodyPr/>
          <a:lstStyle/>
          <a:p>
            <a:fld id="{51C04EC8-F745-4A2F-84B9-1AE2547BFE60}" type="datetime1">
              <a:rPr lang="zh-CN" altLang="en-US" smtClean="0">
                <a:ea typeface="宋体" charset="-122"/>
              </a:rPr>
              <a:pPr/>
              <a:t>2019/11/26/Tuesday</a:t>
            </a:fld>
            <a:endParaRPr lang="en-US" altLang="zh-CN" smtClean="0">
              <a:ea typeface="宋体" charset="-122"/>
            </a:endParaRPr>
          </a:p>
        </p:txBody>
      </p:sp>
      <p:sp>
        <p:nvSpPr>
          <p:cNvPr id="119812"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119813" name="灯片编号占位符 5"/>
          <p:cNvSpPr>
            <a:spLocks noGrp="1"/>
          </p:cNvSpPr>
          <p:nvPr>
            <p:ph type="sldNum" sz="quarter" idx="12"/>
          </p:nvPr>
        </p:nvSpPr>
        <p:spPr>
          <a:noFill/>
        </p:spPr>
        <p:txBody>
          <a:bodyPr/>
          <a:lstStyle/>
          <a:p>
            <a:fld id="{2B3E50A3-2ACF-4BE0-878B-2C5CD80A8D9F}" type="slidenum">
              <a:rPr lang="en-US" altLang="zh-CN" smtClean="0">
                <a:ea typeface="宋体" charset="-122"/>
              </a:rPr>
              <a:pPr/>
              <a:t>16</a:t>
            </a:fld>
            <a:endParaRPr lang="en-US" altLang="zh-CN" smtClean="0">
              <a:ea typeface="宋体" charset="-122"/>
            </a:endParaRPr>
          </a:p>
        </p:txBody>
      </p:sp>
    </p:spTree>
    <p:extLst>
      <p:ext uri="{BB962C8B-B14F-4D97-AF65-F5344CB8AC3E}">
        <p14:creationId xmlns:p14="http://schemas.microsoft.com/office/powerpoint/2010/main" val="2211543844"/>
      </p:ext>
    </p:extLst>
  </p:cSld>
  <p:clrMapOvr>
    <a:masterClrMapping/>
  </p:clrMapOvr>
  <p:transition>
    <p:wedge/>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160</a:t>
            </a:fld>
            <a:endParaRPr lang="en-US" altLang="zh-CN" dirty="0"/>
          </a:p>
        </p:txBody>
      </p:sp>
      <p:sp>
        <p:nvSpPr>
          <p:cNvPr id="7" name="矩形 6"/>
          <p:cNvSpPr/>
          <p:nvPr/>
        </p:nvSpPr>
        <p:spPr>
          <a:xfrm>
            <a:off x="304800" y="2170478"/>
            <a:ext cx="1415772" cy="491481"/>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dirty="0">
                <a:solidFill>
                  <a:srgbClr val="FF0000"/>
                </a:solidFill>
              </a:rPr>
              <a:t>逆变换：</a:t>
            </a:r>
          </a:p>
        </p:txBody>
      </p:sp>
      <p:graphicFrame>
        <p:nvGraphicFramePr>
          <p:cNvPr id="11" name="Object 6"/>
          <p:cNvGraphicFramePr>
            <a:graphicFrameLocks noGrp="1" noChangeAspect="1"/>
          </p:cNvGraphicFramePr>
          <p:nvPr>
            <p:ph sz="quarter" idx="4294967295"/>
            <p:extLst>
              <p:ext uri="{D42A27DB-BD31-4B8C-83A1-F6EECF244321}">
                <p14:modId xmlns:p14="http://schemas.microsoft.com/office/powerpoint/2010/main" val="1326421321"/>
              </p:ext>
            </p:extLst>
          </p:nvPr>
        </p:nvGraphicFramePr>
        <p:xfrm>
          <a:off x="1828800" y="3052763"/>
          <a:ext cx="4986338" cy="2176462"/>
        </p:xfrm>
        <a:graphic>
          <a:graphicData uri="http://schemas.openxmlformats.org/presentationml/2006/ole">
            <mc:AlternateContent xmlns:mc="http://schemas.openxmlformats.org/markup-compatibility/2006">
              <mc:Choice xmlns:v="urn:schemas-microsoft-com:vml" Requires="v">
                <p:oleObj spid="_x0000_s92231" name="公式" r:id="rId3" imgW="2095200" imgH="914400" progId="">
                  <p:embed/>
                </p:oleObj>
              </mc:Choice>
              <mc:Fallback>
                <p:oleObj name="公式" r:id="rId3" imgW="2095200" imgH="914400" progId="">
                  <p:embed/>
                  <p:pic>
                    <p:nvPicPr>
                      <p:cNvPr id="0" name="Picture 6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3052763"/>
                        <a:ext cx="4986338" cy="2176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圆角矩形 13"/>
          <p:cNvSpPr/>
          <p:nvPr/>
        </p:nvSpPr>
        <p:spPr bwMode="auto">
          <a:xfrm>
            <a:off x="4610100" y="1789879"/>
            <a:ext cx="2476500" cy="609600"/>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0000"/>
                </a:solidFill>
                <a:effectLst/>
              </a:rPr>
              <a:t>解密效率较低</a:t>
            </a:r>
          </a:p>
        </p:txBody>
      </p:sp>
      <p:sp>
        <p:nvSpPr>
          <p:cNvPr id="3" name="圆角矩形 2"/>
          <p:cNvSpPr/>
          <p:nvPr/>
        </p:nvSpPr>
        <p:spPr bwMode="auto">
          <a:xfrm>
            <a:off x="2819400" y="5616892"/>
            <a:ext cx="2476500" cy="4572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Arial" charset="0"/>
                <a:ea typeface="宋体" pitchFamily="2" charset="-122"/>
              </a:rPr>
              <a:t>课本例</a:t>
            </a:r>
            <a:r>
              <a:rPr kumimoji="0" lang="en-US" altLang="zh-CN" sz="2000" b="0" i="0" u="none" strike="noStrike" cap="none" normalizeH="0" baseline="0" dirty="0" smtClean="0">
                <a:ln>
                  <a:noFill/>
                </a:ln>
                <a:solidFill>
                  <a:schemeClr val="tx1"/>
                </a:solidFill>
                <a:effectLst/>
                <a:latin typeface="Arial" charset="0"/>
                <a:ea typeface="宋体" pitchFamily="2" charset="-122"/>
              </a:rPr>
              <a:t>4.1</a:t>
            </a:r>
            <a:r>
              <a:rPr kumimoji="0" lang="zh-CN" altLang="en-US" sz="2000" b="0" i="0" u="none" strike="noStrike" cap="none" normalizeH="0" baseline="0" dirty="0" smtClean="0">
                <a:ln>
                  <a:noFill/>
                </a:ln>
                <a:solidFill>
                  <a:schemeClr val="tx1"/>
                </a:solidFill>
                <a:effectLst/>
                <a:latin typeface="Arial" charset="0"/>
                <a:ea typeface="宋体" pitchFamily="2" charset="-122"/>
              </a:rPr>
              <a:t>（</a:t>
            </a:r>
            <a:r>
              <a:rPr kumimoji="0" lang="en-US" altLang="zh-CN" sz="2000" b="0" i="0" u="none" strike="noStrike" cap="none" normalizeH="0" baseline="0" dirty="0" smtClean="0">
                <a:ln>
                  <a:noFill/>
                </a:ln>
                <a:solidFill>
                  <a:schemeClr val="tx1"/>
                </a:solidFill>
                <a:effectLst/>
                <a:latin typeface="Arial" charset="0"/>
                <a:ea typeface="宋体" pitchFamily="2" charset="-122"/>
              </a:rPr>
              <a:t>P98-99</a:t>
            </a:r>
            <a:r>
              <a:rPr kumimoji="0" lang="zh-CN" altLang="en-US" sz="2000" b="0" i="0" u="none" strike="noStrike" cap="none" normalizeH="0" baseline="0" dirty="0" smtClean="0">
                <a:ln>
                  <a:noFill/>
                </a:ln>
                <a:solidFill>
                  <a:schemeClr val="tx1"/>
                </a:solidFill>
                <a:effectLst/>
                <a:latin typeface="Arial" charset="0"/>
                <a:ea typeface="宋体" pitchFamily="2" charset="-122"/>
              </a:rPr>
              <a:t>）</a:t>
            </a:r>
          </a:p>
        </p:txBody>
      </p:sp>
    </p:spTree>
    <p:extLst>
      <p:ext uri="{BB962C8B-B14F-4D97-AF65-F5344CB8AC3E}">
        <p14:creationId xmlns:p14="http://schemas.microsoft.com/office/powerpoint/2010/main" val="2762600453"/>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轮密钥加</a:t>
            </a:r>
            <a:r>
              <a:rPr lang="en-US" altLang="zh-CN" dirty="0" err="1" smtClean="0"/>
              <a:t>AddRoundKey</a:t>
            </a:r>
            <a:r>
              <a:rPr lang="en-US" altLang="zh-CN" dirty="0" smtClean="0"/>
              <a:t>()</a:t>
            </a:r>
            <a:endParaRPr lang="zh-CN" altLang="en-US" dirty="0" smtClean="0"/>
          </a:p>
        </p:txBody>
      </p:sp>
      <p:sp>
        <p:nvSpPr>
          <p:cNvPr id="3" name="内容占位符 2"/>
          <p:cNvSpPr>
            <a:spLocks noGrp="1"/>
          </p:cNvSpPr>
          <p:nvPr>
            <p:ph idx="1"/>
          </p:nvPr>
        </p:nvSpPr>
        <p:spPr>
          <a:xfrm>
            <a:off x="457200" y="1524000"/>
            <a:ext cx="8229600" cy="4800600"/>
          </a:xfrm>
        </p:spPr>
        <p:txBody>
          <a:bodyPr/>
          <a:lstStyle/>
          <a:p>
            <a:r>
              <a:rPr lang="zh-CN" altLang="en-US" b="1" dirty="0" smtClean="0">
                <a:solidFill>
                  <a:srgbClr val="FF0000"/>
                </a:solidFill>
                <a:latin typeface="Tahoma" pitchFamily="34" charset="0"/>
              </a:rPr>
              <a:t>将轮密钥与状态按比特异或</a:t>
            </a:r>
            <a:endParaRPr lang="en-US" altLang="zh-CN" b="1" dirty="0" smtClean="0">
              <a:solidFill>
                <a:srgbClr val="FF0000"/>
              </a:solidFill>
              <a:latin typeface="Tahoma" pitchFamily="34" charset="0"/>
            </a:endParaRPr>
          </a:p>
          <a:p>
            <a:endParaRPr lang="en-US" altLang="zh-CN" b="1" dirty="0">
              <a:solidFill>
                <a:srgbClr val="FF0000"/>
              </a:solidFill>
              <a:latin typeface="Tahoma" pitchFamily="34" charset="0"/>
            </a:endParaRPr>
          </a:p>
          <a:p>
            <a:endParaRPr lang="en-US" altLang="zh-CN" dirty="0" smtClean="0">
              <a:latin typeface="Tahoma" pitchFamily="34" charset="0"/>
            </a:endParaRPr>
          </a:p>
          <a:p>
            <a:endParaRPr lang="en-US" altLang="zh-CN" dirty="0" smtClean="0">
              <a:latin typeface="Tahoma" pitchFamily="34" charset="0"/>
            </a:endParaRPr>
          </a:p>
          <a:p>
            <a:endParaRPr lang="en-US" altLang="zh-CN" dirty="0" smtClean="0">
              <a:latin typeface="Tahoma" pitchFamily="34" charset="0"/>
            </a:endParaRPr>
          </a:p>
          <a:p>
            <a:endParaRPr lang="en-US" altLang="zh-CN" dirty="0" smtClean="0">
              <a:latin typeface="Tahoma" pitchFamily="34" charset="0"/>
            </a:endParaRPr>
          </a:p>
          <a:p>
            <a:endParaRPr lang="en-US" altLang="zh-CN" dirty="0" smtClean="0">
              <a:latin typeface="Tahoma" pitchFamily="34" charset="0"/>
            </a:endParaRPr>
          </a:p>
          <a:p>
            <a:r>
              <a:rPr lang="zh-CN" altLang="en-US" dirty="0" smtClean="0">
                <a:latin typeface="Tahoma" pitchFamily="34" charset="0"/>
              </a:rPr>
              <a:t>轮密钥加的逆变换跟原变换相同</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161</a:t>
            </a:fld>
            <a:endParaRPr lang="en-US" altLang="zh-CN" dirty="0"/>
          </a:p>
        </p:txBody>
      </p:sp>
      <p:graphicFrame>
        <p:nvGraphicFramePr>
          <p:cNvPr id="9" name="Group 83"/>
          <p:cNvGraphicFramePr>
            <a:graphicFrameLocks noGrp="1"/>
          </p:cNvGraphicFramePr>
          <p:nvPr>
            <p:extLst/>
          </p:nvPr>
        </p:nvGraphicFramePr>
        <p:xfrm>
          <a:off x="76200" y="2705100"/>
          <a:ext cx="2438400" cy="182880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0,0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0,1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0,2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0,3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0"/>
                  </a:ext>
                </a:extLst>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1"/>
                  </a:ext>
                </a:extLst>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2,0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2,1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2,2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2,3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2"/>
                  </a:ext>
                </a:extLst>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3,0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3,1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3,2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c</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3,3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3"/>
                  </a:ext>
                </a:extLst>
              </a:tr>
            </a:tbl>
          </a:graphicData>
        </a:graphic>
      </p:graphicFrame>
      <p:graphicFrame>
        <p:nvGraphicFramePr>
          <p:cNvPr id="10" name="对象 9"/>
          <p:cNvGraphicFramePr>
            <a:graphicFrameLocks noChangeAspect="1"/>
          </p:cNvGraphicFramePr>
          <p:nvPr>
            <p:extLst/>
          </p:nvPr>
        </p:nvGraphicFramePr>
        <p:xfrm>
          <a:off x="2514600" y="3357563"/>
          <a:ext cx="486455" cy="523875"/>
        </p:xfrm>
        <a:graphic>
          <a:graphicData uri="http://schemas.openxmlformats.org/presentationml/2006/ole">
            <mc:AlternateContent xmlns:mc="http://schemas.openxmlformats.org/markup-compatibility/2006">
              <mc:Choice xmlns:v="urn:schemas-microsoft-com:vml" Requires="v">
                <p:oleObj spid="_x0000_s81005" name="Equation" r:id="rId3" imgW="164814" imgH="177492" progId="">
                  <p:embed/>
                </p:oleObj>
              </mc:Choice>
              <mc:Fallback>
                <p:oleObj name="Equation" r:id="rId3" imgW="164814" imgH="177492" progId="">
                  <p:embed/>
                  <p:pic>
                    <p:nvPicPr>
                      <p:cNvPr id="0" name="Picture 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3357563"/>
                        <a:ext cx="486455"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Group 83"/>
          <p:cNvGraphicFramePr>
            <a:graphicFrameLocks noGrp="1"/>
          </p:cNvGraphicFramePr>
          <p:nvPr>
            <p:extLst/>
          </p:nvPr>
        </p:nvGraphicFramePr>
        <p:xfrm>
          <a:off x="2971800" y="2705100"/>
          <a:ext cx="3352800" cy="1828800"/>
        </p:xfrm>
        <a:graphic>
          <a:graphicData uri="http://schemas.openxmlformats.org/drawingml/2006/table">
            <a:tbl>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18288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990033"/>
                          </a:solidFill>
                          <a:effectLst/>
                          <a:latin typeface="黑体" pitchFamily="2" charset="-122"/>
                          <a:ea typeface="黑体" pitchFamily="2" charset="-122"/>
                        </a:rPr>
                        <a:t>w[4i]</a:t>
                      </a:r>
                      <a:endParaRPr kumimoji="0" lang="en-US" altLang="zh-CN" sz="1400" b="1" i="0" u="none" strike="noStrike" cap="none" normalizeH="0" baseline="-25000" dirty="0" smtClean="0">
                        <a:ln>
                          <a:noFill/>
                        </a:ln>
                        <a:solidFill>
                          <a:srgbClr val="990033"/>
                        </a:solidFill>
                        <a:effectLst/>
                        <a:latin typeface="黑体" pitchFamily="2" charset="-122"/>
                        <a:ea typeface="黑体" pitchFamily="2" charset="-122"/>
                      </a:endParaRP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kern="1200" cap="none" normalizeH="0" baseline="0" dirty="0" smtClean="0">
                          <a:ln>
                            <a:noFill/>
                          </a:ln>
                          <a:solidFill>
                            <a:srgbClr val="990033"/>
                          </a:solidFill>
                          <a:effectLst/>
                          <a:latin typeface="黑体" pitchFamily="2" charset="-122"/>
                          <a:ea typeface="黑体" pitchFamily="2" charset="-122"/>
                          <a:cs typeface="+mn-cs"/>
                        </a:rPr>
                        <a:t>w[4i+1]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kern="1200" cap="none" normalizeH="0" baseline="0" dirty="0" smtClean="0">
                          <a:ln>
                            <a:noFill/>
                          </a:ln>
                          <a:solidFill>
                            <a:srgbClr val="990033"/>
                          </a:solidFill>
                          <a:effectLst/>
                          <a:latin typeface="黑体" pitchFamily="2" charset="-122"/>
                          <a:ea typeface="黑体" pitchFamily="2" charset="-122"/>
                          <a:cs typeface="+mn-cs"/>
                        </a:rPr>
                        <a:t>w[4i+2]</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kern="1200" cap="none" normalizeH="0" baseline="0" dirty="0" smtClean="0">
                          <a:ln>
                            <a:noFill/>
                          </a:ln>
                          <a:solidFill>
                            <a:srgbClr val="990033"/>
                          </a:solidFill>
                          <a:effectLst/>
                          <a:latin typeface="黑体" pitchFamily="2" charset="-122"/>
                          <a:ea typeface="黑体" pitchFamily="2" charset="-122"/>
                          <a:cs typeface="+mn-cs"/>
                        </a:rPr>
                        <a:t>w[4i+3]</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0"/>
                  </a:ext>
                </a:extLst>
              </a:tr>
            </a:tbl>
          </a:graphicData>
        </a:graphic>
      </p:graphicFrame>
      <p:sp>
        <p:nvSpPr>
          <p:cNvPr id="12" name="矩形 11"/>
          <p:cNvSpPr/>
          <p:nvPr/>
        </p:nvSpPr>
        <p:spPr>
          <a:xfrm>
            <a:off x="6324600" y="3465612"/>
            <a:ext cx="364202" cy="307777"/>
          </a:xfrm>
          <a:prstGeom prst="rect">
            <a:avLst/>
          </a:prstGeom>
        </p:spPr>
        <p:txBody>
          <a:bodyPr wrap="none">
            <a:spAutoFit/>
          </a:bodyPr>
          <a:lstStyle/>
          <a:p>
            <a:r>
              <a:rPr lang="zh-CN" altLang="en-US" dirty="0" smtClean="0"/>
              <a:t>〓</a:t>
            </a:r>
            <a:endParaRPr lang="zh-CN" altLang="en-US" dirty="0"/>
          </a:p>
        </p:txBody>
      </p:sp>
      <p:graphicFrame>
        <p:nvGraphicFramePr>
          <p:cNvPr id="14" name="Group 83"/>
          <p:cNvGraphicFramePr>
            <a:graphicFrameLocks noGrp="1"/>
          </p:cNvGraphicFramePr>
          <p:nvPr>
            <p:extLst/>
          </p:nvPr>
        </p:nvGraphicFramePr>
        <p:xfrm>
          <a:off x="6629400" y="2705100"/>
          <a:ext cx="2438400" cy="182880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0,0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0,1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0,2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0,3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0"/>
                  </a:ext>
                </a:extLst>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1"/>
                  </a:ext>
                </a:extLst>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2,0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2,1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2,2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2,3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2"/>
                  </a:ext>
                </a:extLst>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3,0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3,1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3,2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s</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3,3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9638206"/>
      </p:ext>
    </p:extLst>
  </p:cSld>
  <p:clrMapOvr>
    <a:masterClrMapping/>
  </p:clrMapOvr>
  <p:transition>
    <p:wedge/>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子密钥生成算法</a:t>
            </a:r>
            <a:endParaRPr lang="zh-CN" altLang="en-US" dirty="0"/>
          </a:p>
        </p:txBody>
      </p:sp>
      <p:sp>
        <p:nvSpPr>
          <p:cNvPr id="3" name="内容占位符 2"/>
          <p:cNvSpPr>
            <a:spLocks noGrp="1"/>
          </p:cNvSpPr>
          <p:nvPr>
            <p:ph idx="1"/>
          </p:nvPr>
        </p:nvSpPr>
        <p:spPr>
          <a:xfrm>
            <a:off x="457200" y="1828800"/>
            <a:ext cx="5410200" cy="4495800"/>
          </a:xfrm>
        </p:spPr>
        <p:txBody>
          <a:bodyPr/>
          <a:lstStyle/>
          <a:p>
            <a:r>
              <a:rPr lang="zh-CN" altLang="en-US" dirty="0" smtClean="0"/>
              <a:t>包括：</a:t>
            </a:r>
            <a:r>
              <a:rPr lang="zh-CN" altLang="en-US" dirty="0" smtClean="0">
                <a:solidFill>
                  <a:srgbClr val="FF00FF"/>
                </a:solidFill>
              </a:rPr>
              <a:t>密钥扩展</a:t>
            </a:r>
            <a:r>
              <a:rPr lang="zh-CN" altLang="en-US" dirty="0" smtClean="0"/>
              <a:t>和</a:t>
            </a:r>
            <a:r>
              <a:rPr lang="zh-CN" altLang="en-US" dirty="0" smtClean="0">
                <a:solidFill>
                  <a:srgbClr val="FF00FF"/>
                </a:solidFill>
              </a:rPr>
              <a:t>轮密钥选取</a:t>
            </a:r>
            <a:endParaRPr lang="en-US" altLang="zh-CN" dirty="0" smtClean="0">
              <a:solidFill>
                <a:srgbClr val="FF00FF"/>
              </a:solidFill>
            </a:endParaRPr>
          </a:p>
          <a:p>
            <a:endParaRPr lang="en-US" altLang="zh-CN" dirty="0" smtClean="0">
              <a:solidFill>
                <a:srgbClr val="FF00FF"/>
              </a:solidFill>
            </a:endParaRPr>
          </a:p>
          <a:p>
            <a:r>
              <a:rPr lang="zh-CN" altLang="en-US" b="1" dirty="0" smtClean="0">
                <a:solidFill>
                  <a:srgbClr val="FF0000"/>
                </a:solidFill>
              </a:rPr>
              <a:t>密钥比特总数＝分组长度×</a:t>
            </a:r>
            <a:r>
              <a:rPr lang="en-US" altLang="zh-CN" b="1" dirty="0" smtClean="0">
                <a:solidFill>
                  <a:srgbClr val="FF0000"/>
                </a:solidFill>
              </a:rPr>
              <a:t>(</a:t>
            </a:r>
            <a:r>
              <a:rPr lang="zh-CN" altLang="en-US" b="1" dirty="0" smtClean="0">
                <a:solidFill>
                  <a:srgbClr val="FF0000"/>
                </a:solidFill>
              </a:rPr>
              <a:t>轮数</a:t>
            </a:r>
            <a:r>
              <a:rPr lang="en-US" altLang="zh-CN" b="1" dirty="0" smtClean="0">
                <a:solidFill>
                  <a:srgbClr val="FF0000"/>
                </a:solidFill>
              </a:rPr>
              <a:t>＋1)</a:t>
            </a:r>
          </a:p>
          <a:p>
            <a:pPr lvl="1"/>
            <a:r>
              <a:rPr lang="zh-CN" altLang="en-US" dirty="0" smtClean="0"/>
              <a:t>分组长度</a:t>
            </a:r>
            <a:r>
              <a:rPr lang="en-US" altLang="zh-CN" dirty="0"/>
              <a:t>(</a:t>
            </a:r>
            <a:r>
              <a:rPr lang="zh-CN" altLang="en-US" dirty="0" smtClean="0"/>
              <a:t>128</a:t>
            </a:r>
            <a:r>
              <a:rPr lang="en-US" altLang="zh-CN" dirty="0" smtClean="0"/>
              <a:t>)</a:t>
            </a:r>
            <a:r>
              <a:rPr lang="zh-CN" altLang="en-US" dirty="0" smtClean="0"/>
              <a:t>和轮数</a:t>
            </a:r>
            <a:r>
              <a:rPr lang="en-US" altLang="zh-CN" dirty="0" smtClean="0"/>
              <a:t>(</a:t>
            </a:r>
            <a:r>
              <a:rPr lang="zh-CN" altLang="en-US" dirty="0" smtClean="0"/>
              <a:t>10</a:t>
            </a:r>
            <a:r>
              <a:rPr lang="en-US" altLang="zh-CN" dirty="0" smtClean="0"/>
              <a:t>)</a:t>
            </a:r>
            <a:r>
              <a:rPr lang="zh-CN" altLang="en-US" dirty="0" smtClean="0"/>
              <a:t>时，轮密钥长度为128×</a:t>
            </a:r>
            <a:r>
              <a:rPr lang="en-US" altLang="zh-CN" dirty="0" smtClean="0"/>
              <a:t>(</a:t>
            </a:r>
            <a:r>
              <a:rPr lang="zh-CN" altLang="en-US" dirty="0" smtClean="0"/>
              <a:t>10＋1</a:t>
            </a:r>
            <a:r>
              <a:rPr lang="en-US" altLang="zh-CN" dirty="0" smtClean="0"/>
              <a:t>)</a:t>
            </a:r>
            <a:r>
              <a:rPr lang="zh-CN" altLang="en-US" dirty="0" smtClean="0"/>
              <a:t>＝1408比特</a:t>
            </a:r>
            <a:endParaRPr lang="en-US" altLang="zh-CN" dirty="0" smtClean="0"/>
          </a:p>
          <a:p>
            <a:r>
              <a:rPr lang="en-US" altLang="zh-CN" dirty="0" smtClean="0"/>
              <a:t>AES</a:t>
            </a:r>
            <a:r>
              <a:rPr lang="zh-CN" altLang="en-US" dirty="0" smtClean="0"/>
              <a:t>首先将种子密钥输入到一个</a:t>
            </a:r>
            <a:r>
              <a:rPr lang="en-US" altLang="zh-CN" dirty="0" smtClean="0"/>
              <a:t>4*4</a:t>
            </a:r>
            <a:r>
              <a:rPr lang="zh-CN" altLang="en-US" dirty="0" smtClean="0"/>
              <a:t>矩阵中，每列组成</a:t>
            </a:r>
            <a:r>
              <a:rPr lang="en-US" altLang="zh-CN" dirty="0" smtClean="0"/>
              <a:t>1</a:t>
            </a:r>
            <a:r>
              <a:rPr lang="zh-CN" altLang="en-US" dirty="0" smtClean="0"/>
              <a:t>个字</a:t>
            </a:r>
            <a:endParaRPr lang="en-US" altLang="zh-CN" dirty="0" smtClean="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162</a:t>
            </a:fld>
            <a:endParaRPr lang="en-US" altLang="zh-CN" dirty="0"/>
          </a:p>
        </p:txBody>
      </p:sp>
      <p:graphicFrame>
        <p:nvGraphicFramePr>
          <p:cNvPr id="7" name="Group 83"/>
          <p:cNvGraphicFramePr>
            <a:graphicFrameLocks noGrp="1"/>
          </p:cNvGraphicFramePr>
          <p:nvPr/>
        </p:nvGraphicFramePr>
        <p:xfrm>
          <a:off x="5867400" y="1905000"/>
          <a:ext cx="3168650" cy="1676400"/>
        </p:xfrm>
        <a:graphic>
          <a:graphicData uri="http://schemas.openxmlformats.org/drawingml/2006/table">
            <a:tbl>
              <a:tblPr/>
              <a:tblGrid>
                <a:gridCol w="792163">
                  <a:extLst>
                    <a:ext uri="{9D8B030D-6E8A-4147-A177-3AD203B41FA5}">
                      <a16:colId xmlns:a16="http://schemas.microsoft.com/office/drawing/2014/main" val="20000"/>
                    </a:ext>
                  </a:extLst>
                </a:gridCol>
                <a:gridCol w="792162">
                  <a:extLst>
                    <a:ext uri="{9D8B030D-6E8A-4147-A177-3AD203B41FA5}">
                      <a16:colId xmlns:a16="http://schemas.microsoft.com/office/drawing/2014/main" val="20001"/>
                    </a:ext>
                  </a:extLst>
                </a:gridCol>
                <a:gridCol w="792163">
                  <a:extLst>
                    <a:ext uri="{9D8B030D-6E8A-4147-A177-3AD203B41FA5}">
                      <a16:colId xmlns:a16="http://schemas.microsoft.com/office/drawing/2014/main" val="20002"/>
                    </a:ext>
                  </a:extLst>
                </a:gridCol>
                <a:gridCol w="792162">
                  <a:extLst>
                    <a:ext uri="{9D8B030D-6E8A-4147-A177-3AD203B41FA5}">
                      <a16:colId xmlns:a16="http://schemas.microsoft.com/office/drawing/2014/main" val="20003"/>
                    </a:ext>
                  </a:extLst>
                </a:gridCol>
              </a:tblGrid>
              <a:tr h="4191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91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9</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91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91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黑体" pitchFamily="2" charset="-122"/>
                          <a:ea typeface="黑体" pitchFamily="2" charset="-122"/>
                        </a:rPr>
                        <a:t>K</a:t>
                      </a:r>
                      <a:r>
                        <a:rPr kumimoji="0" lang="en-US" altLang="zh-CN" sz="2000" b="1" i="0" u="none" strike="noStrike" cap="none" normalizeH="0" baseline="-25000" dirty="0" smtClean="0">
                          <a:ln>
                            <a:noFill/>
                          </a:ln>
                          <a:solidFill>
                            <a:srgbClr val="990033"/>
                          </a:solidFill>
                          <a:effectLst/>
                          <a:latin typeface="黑体" pitchFamily="2" charset="-122"/>
                          <a:ea typeface="黑体" pitchFamily="2" charset="-122"/>
                        </a:rPr>
                        <a:t>15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 name="Group 83"/>
          <p:cNvGraphicFramePr>
            <a:graphicFrameLocks noGrp="1"/>
          </p:cNvGraphicFramePr>
          <p:nvPr/>
        </p:nvGraphicFramePr>
        <p:xfrm>
          <a:off x="5943600" y="4191000"/>
          <a:ext cx="2971800" cy="1828800"/>
        </p:xfrm>
        <a:graphic>
          <a:graphicData uri="http://schemas.openxmlformats.org/drawingml/2006/table">
            <a:tbl>
              <a:tblPr/>
              <a:tblGrid>
                <a:gridCol w="742950">
                  <a:extLst>
                    <a:ext uri="{9D8B030D-6E8A-4147-A177-3AD203B41FA5}">
                      <a16:colId xmlns:a16="http://schemas.microsoft.com/office/drawing/2014/main" val="20000"/>
                    </a:ext>
                  </a:extLst>
                </a:gridCol>
                <a:gridCol w="742950">
                  <a:extLst>
                    <a:ext uri="{9D8B030D-6E8A-4147-A177-3AD203B41FA5}">
                      <a16:colId xmlns:a16="http://schemas.microsoft.com/office/drawing/2014/main" val="20001"/>
                    </a:ext>
                  </a:extLst>
                </a:gridCol>
                <a:gridCol w="742950">
                  <a:extLst>
                    <a:ext uri="{9D8B030D-6E8A-4147-A177-3AD203B41FA5}">
                      <a16:colId xmlns:a16="http://schemas.microsoft.com/office/drawing/2014/main" val="20002"/>
                    </a:ext>
                  </a:extLst>
                </a:gridCol>
                <a:gridCol w="742950">
                  <a:extLst>
                    <a:ext uri="{9D8B030D-6E8A-4147-A177-3AD203B41FA5}">
                      <a16:colId xmlns:a16="http://schemas.microsoft.com/office/drawing/2014/main" val="20003"/>
                    </a:ext>
                  </a:extLst>
                </a:gridCol>
              </a:tblGrid>
              <a:tr h="18288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990033"/>
                          </a:solidFill>
                          <a:effectLst/>
                          <a:latin typeface="黑体" pitchFamily="2" charset="-122"/>
                          <a:ea typeface="黑体" pitchFamily="2" charset="-122"/>
                        </a:rPr>
                        <a:t>w[0]</a:t>
                      </a:r>
                      <a:endParaRPr kumimoji="0" lang="en-US" altLang="zh-CN" sz="1400" b="1" i="0" u="none" strike="noStrike" cap="none" normalizeH="0" baseline="-25000" dirty="0" smtClean="0">
                        <a:ln>
                          <a:noFill/>
                        </a:ln>
                        <a:solidFill>
                          <a:srgbClr val="990033"/>
                        </a:solidFill>
                        <a:effectLst/>
                        <a:latin typeface="黑体" pitchFamily="2" charset="-122"/>
                        <a:ea typeface="黑体" pitchFamily="2" charset="-122"/>
                      </a:endParaRP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kern="1200" cap="none" normalizeH="0" baseline="0" dirty="0" smtClean="0">
                          <a:ln>
                            <a:noFill/>
                          </a:ln>
                          <a:solidFill>
                            <a:srgbClr val="990033"/>
                          </a:solidFill>
                          <a:effectLst/>
                          <a:latin typeface="黑体" pitchFamily="2" charset="-122"/>
                          <a:ea typeface="黑体" pitchFamily="2" charset="-122"/>
                          <a:cs typeface="+mn-cs"/>
                        </a:rPr>
                        <a:t>w[1]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kern="1200" cap="none" normalizeH="0" baseline="0" dirty="0" smtClean="0">
                          <a:ln>
                            <a:noFill/>
                          </a:ln>
                          <a:solidFill>
                            <a:srgbClr val="990033"/>
                          </a:solidFill>
                          <a:effectLst/>
                          <a:latin typeface="黑体" pitchFamily="2" charset="-122"/>
                          <a:ea typeface="黑体" pitchFamily="2" charset="-122"/>
                          <a:cs typeface="+mn-cs"/>
                        </a:rPr>
                        <a:t>w[2]</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kern="1200" cap="none" normalizeH="0" baseline="0" dirty="0" smtClean="0">
                          <a:ln>
                            <a:noFill/>
                          </a:ln>
                          <a:solidFill>
                            <a:srgbClr val="990033"/>
                          </a:solidFill>
                          <a:effectLst/>
                          <a:latin typeface="黑体" pitchFamily="2" charset="-122"/>
                          <a:ea typeface="黑体" pitchFamily="2" charset="-122"/>
                          <a:cs typeface="+mn-cs"/>
                        </a:rPr>
                        <a:t>w[3]</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0"/>
                  </a:ext>
                </a:extLst>
              </a:tr>
            </a:tbl>
          </a:graphicData>
        </a:graphic>
      </p:graphicFrame>
      <p:sp>
        <p:nvSpPr>
          <p:cNvPr id="10" name="下箭头 9"/>
          <p:cNvSpPr/>
          <p:nvPr/>
        </p:nvSpPr>
        <p:spPr bwMode="auto">
          <a:xfrm>
            <a:off x="6172200" y="3657600"/>
            <a:ext cx="152400" cy="533400"/>
          </a:xfrm>
          <a:prstGeom prst="downArrow">
            <a:avLst/>
          </a:prstGeom>
          <a:solidFill>
            <a:srgbClr val="692AA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11" name="下箭头 10"/>
          <p:cNvSpPr/>
          <p:nvPr/>
        </p:nvSpPr>
        <p:spPr bwMode="auto">
          <a:xfrm>
            <a:off x="6934200" y="3657600"/>
            <a:ext cx="152400" cy="533400"/>
          </a:xfrm>
          <a:prstGeom prst="downArrow">
            <a:avLst/>
          </a:prstGeom>
          <a:solidFill>
            <a:srgbClr val="692AA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12" name="下箭头 11"/>
          <p:cNvSpPr/>
          <p:nvPr/>
        </p:nvSpPr>
        <p:spPr bwMode="auto">
          <a:xfrm>
            <a:off x="7696200" y="3657600"/>
            <a:ext cx="152400" cy="533400"/>
          </a:xfrm>
          <a:prstGeom prst="downArrow">
            <a:avLst/>
          </a:prstGeom>
          <a:solidFill>
            <a:srgbClr val="692AA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13" name="下箭头 12"/>
          <p:cNvSpPr/>
          <p:nvPr/>
        </p:nvSpPr>
        <p:spPr bwMode="auto">
          <a:xfrm>
            <a:off x="8458200" y="3657600"/>
            <a:ext cx="152400" cy="533400"/>
          </a:xfrm>
          <a:prstGeom prst="downArrow">
            <a:avLst/>
          </a:prstGeom>
          <a:solidFill>
            <a:srgbClr val="692AA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3396189330"/>
      </p:ext>
    </p:extLst>
  </p:cSld>
  <p:clrMapOvr>
    <a:masterClrMapping/>
  </p:clrMapOvr>
  <p:transition>
    <p:wedge/>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2"/>
                </a:solidFill>
                <a:ea typeface="黑体" pitchFamily="2" charset="-122"/>
              </a:rPr>
              <a:t>密钥扩展</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163</a:t>
            </a:fld>
            <a:endParaRPr lang="en-US" altLang="zh-CN" dirty="0"/>
          </a:p>
        </p:txBody>
      </p:sp>
      <p:graphicFrame>
        <p:nvGraphicFramePr>
          <p:cNvPr id="30" name="Group 83"/>
          <p:cNvGraphicFramePr>
            <a:graphicFrameLocks noGrp="1"/>
          </p:cNvGraphicFramePr>
          <p:nvPr>
            <p:extLst/>
          </p:nvPr>
        </p:nvGraphicFramePr>
        <p:xfrm>
          <a:off x="4876800" y="1752600"/>
          <a:ext cx="4191000" cy="685800"/>
        </p:xfrm>
        <a:graphic>
          <a:graphicData uri="http://schemas.openxmlformats.org/drawingml/2006/table">
            <a:tbl>
              <a:tblPr/>
              <a:tblGrid>
                <a:gridCol w="1047750">
                  <a:extLst>
                    <a:ext uri="{9D8B030D-6E8A-4147-A177-3AD203B41FA5}">
                      <a16:colId xmlns:a16="http://schemas.microsoft.com/office/drawing/2014/main" val="20000"/>
                    </a:ext>
                  </a:extLst>
                </a:gridCol>
                <a:gridCol w="1047750">
                  <a:extLst>
                    <a:ext uri="{9D8B030D-6E8A-4147-A177-3AD203B41FA5}">
                      <a16:colId xmlns:a16="http://schemas.microsoft.com/office/drawing/2014/main" val="20001"/>
                    </a:ext>
                  </a:extLst>
                </a:gridCol>
                <a:gridCol w="1047750">
                  <a:extLst>
                    <a:ext uri="{9D8B030D-6E8A-4147-A177-3AD203B41FA5}">
                      <a16:colId xmlns:a16="http://schemas.microsoft.com/office/drawing/2014/main" val="20002"/>
                    </a:ext>
                  </a:extLst>
                </a:gridCol>
                <a:gridCol w="1047750">
                  <a:extLst>
                    <a:ext uri="{9D8B030D-6E8A-4147-A177-3AD203B41FA5}">
                      <a16:colId xmlns:a16="http://schemas.microsoft.com/office/drawing/2014/main" val="20003"/>
                    </a:ext>
                  </a:extLst>
                </a:gridCol>
              </a:tblGrid>
              <a:tr h="6858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990033"/>
                          </a:solidFill>
                          <a:effectLst/>
                          <a:latin typeface="黑体" pitchFamily="2" charset="-122"/>
                          <a:ea typeface="黑体" pitchFamily="2" charset="-122"/>
                        </a:rPr>
                        <a:t>w[4i-4]</a:t>
                      </a:r>
                      <a:endParaRPr kumimoji="0" lang="en-US" altLang="zh-CN" sz="1400" b="1" i="0" u="none" strike="noStrike" cap="none" normalizeH="0" baseline="-25000" dirty="0" smtClean="0">
                        <a:ln>
                          <a:noFill/>
                        </a:ln>
                        <a:solidFill>
                          <a:srgbClr val="990033"/>
                        </a:solidFill>
                        <a:effectLst/>
                        <a:latin typeface="黑体" pitchFamily="2" charset="-122"/>
                        <a:ea typeface="黑体" pitchFamily="2" charset="-122"/>
                      </a:endParaRP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kern="1200" cap="none" normalizeH="0" baseline="0" dirty="0" smtClean="0">
                          <a:ln>
                            <a:noFill/>
                          </a:ln>
                          <a:solidFill>
                            <a:srgbClr val="990033"/>
                          </a:solidFill>
                          <a:effectLst/>
                          <a:latin typeface="黑体" pitchFamily="2" charset="-122"/>
                          <a:ea typeface="黑体" pitchFamily="2" charset="-122"/>
                          <a:cs typeface="+mn-cs"/>
                        </a:rPr>
                        <a:t>w[4i-3]</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kern="1200" cap="none" normalizeH="0" baseline="0" dirty="0" smtClean="0">
                          <a:ln>
                            <a:noFill/>
                          </a:ln>
                          <a:solidFill>
                            <a:srgbClr val="990033"/>
                          </a:solidFill>
                          <a:effectLst/>
                          <a:latin typeface="黑体" pitchFamily="2" charset="-122"/>
                          <a:ea typeface="黑体" pitchFamily="2" charset="-122"/>
                          <a:cs typeface="+mn-cs"/>
                        </a:rPr>
                        <a:t>w[4i-2]</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kern="1200" cap="none" normalizeH="0" baseline="0" dirty="0" smtClean="0">
                          <a:ln>
                            <a:noFill/>
                          </a:ln>
                          <a:solidFill>
                            <a:srgbClr val="990033"/>
                          </a:solidFill>
                          <a:effectLst/>
                          <a:latin typeface="黑体" pitchFamily="2" charset="-122"/>
                          <a:ea typeface="黑体" pitchFamily="2" charset="-122"/>
                          <a:cs typeface="+mn-cs"/>
                        </a:rPr>
                        <a:t>w[4i-1]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0"/>
                  </a:ext>
                </a:extLst>
              </a:tr>
            </a:tbl>
          </a:graphicData>
        </a:graphic>
      </p:graphicFrame>
      <p:graphicFrame>
        <p:nvGraphicFramePr>
          <p:cNvPr id="31" name="Group 83"/>
          <p:cNvGraphicFramePr>
            <a:graphicFrameLocks noGrp="1"/>
          </p:cNvGraphicFramePr>
          <p:nvPr>
            <p:extLst/>
          </p:nvPr>
        </p:nvGraphicFramePr>
        <p:xfrm>
          <a:off x="4953000" y="5181600"/>
          <a:ext cx="4191000" cy="685800"/>
        </p:xfrm>
        <a:graphic>
          <a:graphicData uri="http://schemas.openxmlformats.org/drawingml/2006/table">
            <a:tbl>
              <a:tblPr/>
              <a:tblGrid>
                <a:gridCol w="1047750">
                  <a:extLst>
                    <a:ext uri="{9D8B030D-6E8A-4147-A177-3AD203B41FA5}">
                      <a16:colId xmlns:a16="http://schemas.microsoft.com/office/drawing/2014/main" val="20000"/>
                    </a:ext>
                  </a:extLst>
                </a:gridCol>
                <a:gridCol w="1047750">
                  <a:extLst>
                    <a:ext uri="{9D8B030D-6E8A-4147-A177-3AD203B41FA5}">
                      <a16:colId xmlns:a16="http://schemas.microsoft.com/office/drawing/2014/main" val="20001"/>
                    </a:ext>
                  </a:extLst>
                </a:gridCol>
                <a:gridCol w="1047750">
                  <a:extLst>
                    <a:ext uri="{9D8B030D-6E8A-4147-A177-3AD203B41FA5}">
                      <a16:colId xmlns:a16="http://schemas.microsoft.com/office/drawing/2014/main" val="20002"/>
                    </a:ext>
                  </a:extLst>
                </a:gridCol>
                <a:gridCol w="1047750">
                  <a:extLst>
                    <a:ext uri="{9D8B030D-6E8A-4147-A177-3AD203B41FA5}">
                      <a16:colId xmlns:a16="http://schemas.microsoft.com/office/drawing/2014/main" val="20003"/>
                    </a:ext>
                  </a:extLst>
                </a:gridCol>
              </a:tblGrid>
              <a:tr h="6858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990033"/>
                          </a:solidFill>
                          <a:effectLst/>
                          <a:latin typeface="黑体" pitchFamily="2" charset="-122"/>
                          <a:ea typeface="黑体" pitchFamily="2" charset="-122"/>
                        </a:rPr>
                        <a:t>w[4i]</a:t>
                      </a:r>
                      <a:endParaRPr kumimoji="0" lang="en-US" altLang="zh-CN" sz="1400" b="1" i="0" u="none" strike="noStrike" cap="none" normalizeH="0" baseline="-25000" dirty="0" smtClean="0">
                        <a:ln>
                          <a:noFill/>
                        </a:ln>
                        <a:solidFill>
                          <a:srgbClr val="990033"/>
                        </a:solidFill>
                        <a:effectLst/>
                        <a:latin typeface="黑体" pitchFamily="2" charset="-122"/>
                        <a:ea typeface="黑体" pitchFamily="2" charset="-122"/>
                      </a:endParaRP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kern="1200" cap="none" normalizeH="0" baseline="0" dirty="0" smtClean="0">
                          <a:ln>
                            <a:noFill/>
                          </a:ln>
                          <a:solidFill>
                            <a:srgbClr val="990033"/>
                          </a:solidFill>
                          <a:effectLst/>
                          <a:latin typeface="黑体" pitchFamily="2" charset="-122"/>
                          <a:ea typeface="黑体" pitchFamily="2" charset="-122"/>
                          <a:cs typeface="+mn-cs"/>
                        </a:rPr>
                        <a:t>w[4i+1]</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kern="1200" cap="none" normalizeH="0" baseline="0" dirty="0" smtClean="0">
                          <a:ln>
                            <a:noFill/>
                          </a:ln>
                          <a:solidFill>
                            <a:srgbClr val="990033"/>
                          </a:solidFill>
                          <a:effectLst/>
                          <a:latin typeface="黑体" pitchFamily="2" charset="-122"/>
                          <a:ea typeface="黑体" pitchFamily="2" charset="-122"/>
                          <a:cs typeface="+mn-cs"/>
                        </a:rPr>
                        <a:t>w[4i+2]</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kern="1200" cap="none" normalizeH="0" baseline="0" dirty="0" smtClean="0">
                          <a:ln>
                            <a:noFill/>
                          </a:ln>
                          <a:solidFill>
                            <a:srgbClr val="990033"/>
                          </a:solidFill>
                          <a:effectLst/>
                          <a:latin typeface="黑体" pitchFamily="2" charset="-122"/>
                          <a:ea typeface="黑体" pitchFamily="2" charset="-122"/>
                          <a:cs typeface="+mn-cs"/>
                        </a:rPr>
                        <a:t>w[4i+3]</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sp>
            <p:nvSpPr>
              <p:cNvPr id="32" name="内容占位符 2"/>
              <p:cNvSpPr>
                <a:spLocks noGrp="1"/>
              </p:cNvSpPr>
              <p:nvPr>
                <p:ph idx="1"/>
              </p:nvPr>
            </p:nvSpPr>
            <p:spPr>
              <a:xfrm>
                <a:off x="381000" y="1828800"/>
                <a:ext cx="4724400" cy="4495800"/>
              </a:xfrm>
            </p:spPr>
            <p:txBody>
              <a:bodyPr/>
              <a:lstStyle/>
              <a:p>
                <a:r>
                  <a:rPr lang="zh-CN" altLang="en-US" dirty="0" smtClean="0"/>
                  <a:t>对</a:t>
                </a:r>
                <a14:m>
                  <m:oMath xmlns:m="http://schemas.openxmlformats.org/officeDocument/2006/math">
                    <m:r>
                      <a:rPr lang="en-US" altLang="zh-CN" i="1" dirty="0" smtClean="0">
                        <a:latin typeface="Cambria Math"/>
                      </a:rPr>
                      <m:t>𝑤</m:t>
                    </m:r>
                  </m:oMath>
                </a14:m>
                <a:r>
                  <a:rPr lang="zh-CN" altLang="en-US" dirty="0" smtClean="0"/>
                  <a:t>数组扩展</a:t>
                </a:r>
                <a:r>
                  <a:rPr lang="en-US" altLang="zh-CN" dirty="0" smtClean="0"/>
                  <a:t>40</a:t>
                </a:r>
                <a:r>
                  <a:rPr lang="zh-CN" altLang="en-US" dirty="0" smtClean="0"/>
                  <a:t>个新列，构成</a:t>
                </a:r>
                <a:r>
                  <a:rPr lang="en-US" altLang="zh-CN" dirty="0" smtClean="0"/>
                  <a:t>44</a:t>
                </a:r>
                <a:r>
                  <a:rPr lang="zh-CN" altLang="en-US" dirty="0" smtClean="0"/>
                  <a:t>列的密钥数组：</a:t>
                </a:r>
                <a:endParaRPr lang="en-US" altLang="zh-CN" dirty="0" smtClean="0"/>
              </a:p>
              <a:p>
                <a:pPr lvl="1"/>
                <a:r>
                  <a:rPr lang="zh-CN" altLang="en-US" dirty="0" smtClean="0"/>
                  <a:t>如果</a:t>
                </a:r>
                <a14:m>
                  <m:oMath xmlns:m="http://schemas.openxmlformats.org/officeDocument/2006/math">
                    <m:r>
                      <a:rPr lang="en-US" altLang="zh-CN" i="1" dirty="0" smtClean="0">
                        <a:latin typeface="Cambria Math"/>
                      </a:rPr>
                      <m:t>𝑖</m:t>
                    </m:r>
                  </m:oMath>
                </a14:m>
                <a:r>
                  <a:rPr lang="zh-CN" altLang="en-US" dirty="0" smtClean="0"/>
                  <a:t>不是</a:t>
                </a:r>
                <a:r>
                  <a:rPr lang="en-US" altLang="zh-CN" dirty="0" smtClean="0"/>
                  <a:t>4</a:t>
                </a:r>
                <a:r>
                  <a:rPr lang="zh-CN" altLang="en-US" dirty="0" smtClean="0"/>
                  <a:t>的倍数，则第</a:t>
                </a:r>
                <a14:m>
                  <m:oMath xmlns:m="http://schemas.openxmlformats.org/officeDocument/2006/math">
                    <m:r>
                      <a:rPr lang="en-US" altLang="zh-CN" i="1" dirty="0" smtClean="0">
                        <a:latin typeface="Cambria Math"/>
                      </a:rPr>
                      <m:t>𝑖</m:t>
                    </m:r>
                  </m:oMath>
                </a14:m>
                <a:r>
                  <a:rPr lang="zh-CN" altLang="en-US" dirty="0" smtClean="0"/>
                  <a:t>列为：</a:t>
                </a:r>
                <a:endParaRPr lang="en-US" altLang="zh-CN" dirty="0" smtClean="0"/>
              </a:p>
              <a:p>
                <a:pPr lvl="1">
                  <a:buNone/>
                </a:pPr>
                <a:r>
                  <a:rPr lang="en-US" altLang="zh-CN" dirty="0" smtClean="0"/>
                  <a:t>    </a:t>
                </a:r>
                <a14:m>
                  <m:oMath xmlns:m="http://schemas.openxmlformats.org/officeDocument/2006/math">
                    <m:r>
                      <a:rPr lang="en-US" altLang="zh-CN" i="1" dirty="0" smtClean="0">
                        <a:latin typeface="Cambria Math"/>
                      </a:rPr>
                      <m:t>𝑤</m:t>
                    </m:r>
                    <m:r>
                      <a:rPr lang="en-US" altLang="zh-CN" i="1" dirty="0" smtClean="0">
                        <a:latin typeface="Cambria Math"/>
                      </a:rPr>
                      <m:t>[</m:t>
                    </m:r>
                    <m:r>
                      <a:rPr lang="en-US" altLang="zh-CN" i="1" dirty="0" err="1" smtClean="0">
                        <a:latin typeface="Cambria Math"/>
                      </a:rPr>
                      <m:t>𝑖</m:t>
                    </m:r>
                    <m:r>
                      <a:rPr lang="en-US" altLang="zh-CN" i="1" dirty="0" smtClean="0">
                        <a:latin typeface="Cambria Math"/>
                      </a:rPr>
                      <m:t>]=</m:t>
                    </m:r>
                    <m:r>
                      <a:rPr lang="en-US" altLang="zh-CN" i="1" dirty="0" smtClean="0">
                        <a:latin typeface="Cambria Math"/>
                      </a:rPr>
                      <m:t>𝑤</m:t>
                    </m:r>
                    <m:r>
                      <a:rPr lang="en-US" altLang="zh-CN" i="1" dirty="0" smtClean="0">
                        <a:latin typeface="Cambria Math"/>
                      </a:rPr>
                      <m:t>[</m:t>
                    </m:r>
                    <m:r>
                      <a:rPr lang="en-US" altLang="zh-CN" i="1" dirty="0" smtClean="0">
                        <a:latin typeface="Cambria Math"/>
                      </a:rPr>
                      <m:t>𝑖</m:t>
                    </m:r>
                    <m:r>
                      <a:rPr lang="en-US" altLang="zh-CN" i="1" dirty="0" smtClean="0">
                        <a:latin typeface="Cambria Math"/>
                      </a:rPr>
                      <m:t>−4]⊕</m:t>
                    </m:r>
                    <m:r>
                      <a:rPr lang="en-US" altLang="zh-CN" i="1" dirty="0" smtClean="0">
                        <a:latin typeface="Cambria Math"/>
                      </a:rPr>
                      <m:t>𝑤</m:t>
                    </m:r>
                    <m:r>
                      <a:rPr lang="en-US" altLang="zh-CN" i="1" dirty="0" smtClean="0">
                        <a:latin typeface="Cambria Math"/>
                      </a:rPr>
                      <m:t>[</m:t>
                    </m:r>
                    <m:r>
                      <a:rPr lang="en-US" altLang="zh-CN" i="1" dirty="0" smtClean="0">
                        <a:latin typeface="Cambria Math"/>
                      </a:rPr>
                      <m:t>𝑖</m:t>
                    </m:r>
                    <m:r>
                      <a:rPr lang="en-US" altLang="zh-CN" i="1" dirty="0" smtClean="0">
                        <a:latin typeface="Cambria Math"/>
                      </a:rPr>
                      <m:t>−1]</m:t>
                    </m:r>
                  </m:oMath>
                </a14:m>
                <a:endParaRPr lang="en-US" altLang="zh-CN" dirty="0" smtClean="0"/>
              </a:p>
              <a:p>
                <a:pPr lvl="1"/>
                <a:r>
                  <a:rPr lang="zh-CN" altLang="en-US" dirty="0" smtClean="0"/>
                  <a:t>如果</a:t>
                </a:r>
                <a14:m>
                  <m:oMath xmlns:m="http://schemas.openxmlformats.org/officeDocument/2006/math">
                    <m:r>
                      <a:rPr lang="en-US" altLang="zh-CN" i="1" dirty="0" smtClean="0">
                        <a:latin typeface="Cambria Math"/>
                      </a:rPr>
                      <m:t>𝑖</m:t>
                    </m:r>
                  </m:oMath>
                </a14:m>
                <a:r>
                  <a:rPr lang="zh-CN" altLang="en-US" dirty="0" smtClean="0"/>
                  <a:t>是</a:t>
                </a:r>
                <a:r>
                  <a:rPr lang="en-US" altLang="zh-CN" dirty="0" smtClean="0"/>
                  <a:t>4</a:t>
                </a:r>
                <a:r>
                  <a:rPr lang="zh-CN" altLang="en-US" dirty="0" smtClean="0"/>
                  <a:t>的倍数，则第</a:t>
                </a:r>
                <a14:m>
                  <m:oMath xmlns:m="http://schemas.openxmlformats.org/officeDocument/2006/math">
                    <m:r>
                      <a:rPr lang="en-US" altLang="zh-CN" i="1" dirty="0" smtClean="0">
                        <a:latin typeface="Cambria Math"/>
                      </a:rPr>
                      <m:t>𝑖</m:t>
                    </m:r>
                  </m:oMath>
                </a14:m>
                <a:r>
                  <a:rPr lang="zh-CN" altLang="en-US" dirty="0" smtClean="0"/>
                  <a:t>列为：</a:t>
                </a:r>
                <a:endParaRPr lang="en-US" altLang="zh-CN" dirty="0" smtClean="0"/>
              </a:p>
              <a:p>
                <a:pPr marL="450850" lvl="1" indent="-265113">
                  <a:buNone/>
                </a:pPr>
                <a:r>
                  <a:rPr lang="en-US" altLang="zh-CN" dirty="0" smtClean="0"/>
                  <a:t>    </a:t>
                </a:r>
                <a14:m>
                  <m:oMath xmlns:m="http://schemas.openxmlformats.org/officeDocument/2006/math">
                    <m:r>
                      <a:rPr lang="en-US" altLang="zh-CN" i="1" dirty="0" smtClean="0">
                        <a:latin typeface="Cambria Math"/>
                      </a:rPr>
                      <m:t>𝑤</m:t>
                    </m:r>
                    <m:r>
                      <a:rPr lang="en-US" altLang="zh-CN" i="1" dirty="0" smtClean="0">
                        <a:latin typeface="Cambria Math"/>
                      </a:rPr>
                      <m:t>[</m:t>
                    </m:r>
                    <m:r>
                      <a:rPr lang="en-US" altLang="zh-CN" i="1" dirty="0" smtClean="0">
                        <a:latin typeface="Cambria Math"/>
                      </a:rPr>
                      <m:t>𝑖</m:t>
                    </m:r>
                    <m:r>
                      <a:rPr lang="en-US" altLang="zh-CN" i="1" dirty="0" smtClean="0">
                        <a:latin typeface="Cambria Math"/>
                      </a:rPr>
                      <m:t>]=</m:t>
                    </m:r>
                    <m:r>
                      <a:rPr lang="en-US" altLang="zh-CN" i="1" dirty="0" smtClean="0">
                        <a:latin typeface="Cambria Math"/>
                      </a:rPr>
                      <m:t>𝑤</m:t>
                    </m:r>
                    <m:r>
                      <a:rPr lang="en-US" altLang="zh-CN" i="1" dirty="0" smtClean="0">
                        <a:latin typeface="Cambria Math"/>
                      </a:rPr>
                      <m:t>[</m:t>
                    </m:r>
                    <m:r>
                      <a:rPr lang="en-US" altLang="zh-CN" b="0" i="1" dirty="0" smtClean="0">
                        <a:latin typeface="Cambria Math"/>
                      </a:rPr>
                      <m:t>𝑖</m:t>
                    </m:r>
                    <m:r>
                      <a:rPr lang="en-US" altLang="zh-CN" b="0" i="1" dirty="0" smtClean="0">
                        <a:latin typeface="Cambria Math"/>
                      </a:rPr>
                      <m:t>−4]⊕</m:t>
                    </m:r>
                    <m:r>
                      <a:rPr lang="en-US" altLang="zh-CN" i="1" dirty="0" smtClean="0">
                        <a:solidFill>
                          <a:srgbClr val="FF0000"/>
                        </a:solidFill>
                        <a:latin typeface="Cambria Math"/>
                      </a:rPr>
                      <m:t>𝑇</m:t>
                    </m:r>
                    <m:r>
                      <a:rPr lang="en-US" altLang="zh-CN" i="1" dirty="0" smtClean="0">
                        <a:solidFill>
                          <a:srgbClr val="FF0000"/>
                        </a:solidFill>
                        <a:latin typeface="Cambria Math"/>
                      </a:rPr>
                      <m:t>(</m:t>
                    </m:r>
                    <m:r>
                      <a:rPr lang="en-US" altLang="zh-CN" i="1" dirty="0" smtClean="0">
                        <a:solidFill>
                          <a:srgbClr val="FF0000"/>
                        </a:solidFill>
                        <a:latin typeface="Cambria Math"/>
                      </a:rPr>
                      <m:t>𝑤</m:t>
                    </m:r>
                    <m:r>
                      <a:rPr lang="en-US" altLang="zh-CN" i="1" dirty="0" smtClean="0">
                        <a:solidFill>
                          <a:srgbClr val="FF0000"/>
                        </a:solidFill>
                        <a:latin typeface="Cambria Math"/>
                      </a:rPr>
                      <m:t>[</m:t>
                    </m:r>
                    <m:r>
                      <a:rPr lang="en-US" altLang="zh-CN" i="1" dirty="0" smtClean="0">
                        <a:solidFill>
                          <a:srgbClr val="FF0000"/>
                        </a:solidFill>
                        <a:latin typeface="Cambria Math"/>
                      </a:rPr>
                      <m:t>𝑖</m:t>
                    </m:r>
                    <m:r>
                      <a:rPr lang="en-US" altLang="zh-CN" i="1" dirty="0" smtClean="0">
                        <a:solidFill>
                          <a:srgbClr val="FF0000"/>
                        </a:solidFill>
                        <a:latin typeface="Cambria Math"/>
                      </a:rPr>
                      <m:t>−1])</m:t>
                    </m:r>
                  </m:oMath>
                </a14:m>
                <a:endParaRPr lang="en-US" altLang="zh-CN" dirty="0" smtClean="0">
                  <a:solidFill>
                    <a:srgbClr val="FF0000"/>
                  </a:solidFill>
                </a:endParaRPr>
              </a:p>
              <a:p>
                <a:pPr lvl="1"/>
                <a:endParaRPr lang="en-US" altLang="zh-CN" dirty="0" smtClean="0"/>
              </a:p>
            </p:txBody>
          </p:sp>
        </mc:Choice>
        <mc:Fallback xmlns="">
          <p:sp>
            <p:nvSpPr>
              <p:cNvPr id="32" name="内容占位符 2"/>
              <p:cNvSpPr>
                <a:spLocks noGrp="1" noRot="1" noChangeAspect="1" noMove="1" noResize="1" noEditPoints="1" noAdjustHandles="1" noChangeArrowheads="1" noChangeShapeType="1" noTextEdit="1"/>
              </p:cNvSpPr>
              <p:nvPr>
                <p:ph idx="1"/>
              </p:nvPr>
            </p:nvSpPr>
            <p:spPr>
              <a:xfrm>
                <a:off x="381000" y="1828800"/>
                <a:ext cx="4724400" cy="4495800"/>
              </a:xfrm>
              <a:blipFill rotWithShape="1">
                <a:blip r:embed="rId3" cstate="print"/>
                <a:stretch>
                  <a:fillRect l="-2323" t="-1762" r="-8387"/>
                </a:stretch>
              </a:blipFill>
            </p:spPr>
            <p:txBody>
              <a:bodyPr/>
              <a:lstStyle/>
              <a:p>
                <a:r>
                  <a:rPr lang="zh-CN" altLang="en-US">
                    <a:noFill/>
                  </a:rPr>
                  <a:t> </a:t>
                </a:r>
              </a:p>
            </p:txBody>
          </p:sp>
        </mc:Fallback>
      </mc:AlternateContent>
      <p:graphicFrame>
        <p:nvGraphicFramePr>
          <p:cNvPr id="150531" name="Object 3"/>
          <p:cNvGraphicFramePr>
            <a:graphicFrameLocks noChangeAspect="1"/>
          </p:cNvGraphicFramePr>
          <p:nvPr>
            <p:extLst/>
          </p:nvPr>
        </p:nvGraphicFramePr>
        <p:xfrm>
          <a:off x="8534400" y="4419600"/>
          <a:ext cx="361950" cy="381000"/>
        </p:xfrm>
        <a:graphic>
          <a:graphicData uri="http://schemas.openxmlformats.org/presentationml/2006/ole">
            <mc:AlternateContent xmlns:mc="http://schemas.openxmlformats.org/markup-compatibility/2006">
              <mc:Choice xmlns:v="urn:schemas-microsoft-com:vml" Requires="v">
                <p:oleObj spid="_x0000_s82350" name="Equation" r:id="rId4" imgW="164814" imgH="177492" progId="">
                  <p:embed/>
                </p:oleObj>
              </mc:Choice>
              <mc:Fallback>
                <p:oleObj name="Equation" r:id="rId4" imgW="164814" imgH="177492" progId="">
                  <p:embed/>
                  <p:pic>
                    <p:nvPicPr>
                      <p:cNvPr id="0" name="Picture 3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4400" y="4419600"/>
                        <a:ext cx="36195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0532" name="Object 4"/>
          <p:cNvGraphicFramePr>
            <a:graphicFrameLocks noChangeAspect="1"/>
          </p:cNvGraphicFramePr>
          <p:nvPr>
            <p:extLst/>
          </p:nvPr>
        </p:nvGraphicFramePr>
        <p:xfrm>
          <a:off x="7391400" y="4419600"/>
          <a:ext cx="361950" cy="381000"/>
        </p:xfrm>
        <a:graphic>
          <a:graphicData uri="http://schemas.openxmlformats.org/presentationml/2006/ole">
            <mc:AlternateContent xmlns:mc="http://schemas.openxmlformats.org/markup-compatibility/2006">
              <mc:Choice xmlns:v="urn:schemas-microsoft-com:vml" Requires="v">
                <p:oleObj spid="_x0000_s82351" name="Equation" r:id="rId6" imgW="164814" imgH="177492" progId="">
                  <p:embed/>
                </p:oleObj>
              </mc:Choice>
              <mc:Fallback>
                <p:oleObj name="Equation" r:id="rId6" imgW="164814" imgH="177492" progId="">
                  <p:embed/>
                  <p:pic>
                    <p:nvPicPr>
                      <p:cNvPr id="0" name="Picture 39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4419600"/>
                        <a:ext cx="36195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0533" name="Object 5"/>
          <p:cNvGraphicFramePr>
            <a:graphicFrameLocks noChangeAspect="1"/>
          </p:cNvGraphicFramePr>
          <p:nvPr>
            <p:extLst/>
          </p:nvPr>
        </p:nvGraphicFramePr>
        <p:xfrm>
          <a:off x="6324600" y="4419600"/>
          <a:ext cx="361950" cy="381000"/>
        </p:xfrm>
        <a:graphic>
          <a:graphicData uri="http://schemas.openxmlformats.org/presentationml/2006/ole">
            <mc:AlternateContent xmlns:mc="http://schemas.openxmlformats.org/markup-compatibility/2006">
              <mc:Choice xmlns:v="urn:schemas-microsoft-com:vml" Requires="v">
                <p:oleObj spid="_x0000_s82352" name="Equation" r:id="rId7" imgW="164814" imgH="177492" progId="">
                  <p:embed/>
                </p:oleObj>
              </mc:Choice>
              <mc:Fallback>
                <p:oleObj name="Equation" r:id="rId7" imgW="164814" imgH="177492" progId="">
                  <p:embed/>
                  <p:pic>
                    <p:nvPicPr>
                      <p:cNvPr id="0" name="Picture 3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4419600"/>
                        <a:ext cx="36195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0534" name="Object 6"/>
          <p:cNvGraphicFramePr>
            <a:graphicFrameLocks noChangeAspect="1"/>
          </p:cNvGraphicFramePr>
          <p:nvPr>
            <p:extLst/>
          </p:nvPr>
        </p:nvGraphicFramePr>
        <p:xfrm>
          <a:off x="5257800" y="4419600"/>
          <a:ext cx="361950" cy="381000"/>
        </p:xfrm>
        <a:graphic>
          <a:graphicData uri="http://schemas.openxmlformats.org/presentationml/2006/ole">
            <mc:AlternateContent xmlns:mc="http://schemas.openxmlformats.org/markup-compatibility/2006">
              <mc:Choice xmlns:v="urn:schemas-microsoft-com:vml" Requires="v">
                <p:oleObj spid="_x0000_s82353" name="Equation" r:id="rId8" imgW="164814" imgH="177492" progId="">
                  <p:embed/>
                </p:oleObj>
              </mc:Choice>
              <mc:Fallback>
                <p:oleObj name="Equation" r:id="rId8" imgW="164814" imgH="177492" progId="">
                  <p:embed/>
                  <p:pic>
                    <p:nvPicPr>
                      <p:cNvPr id="0" name="Picture 39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4419600"/>
                        <a:ext cx="36195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9" name="直接箭头连接符 38"/>
          <p:cNvCxnSpPr/>
          <p:nvPr/>
        </p:nvCxnSpPr>
        <p:spPr bwMode="auto">
          <a:xfrm rot="5400000">
            <a:off x="5448300" y="3467100"/>
            <a:ext cx="2057400" cy="1588"/>
          </a:xfrm>
          <a:prstGeom prst="straightConnector1">
            <a:avLst/>
          </a:prstGeom>
          <a:ln>
            <a:solidFill>
              <a:schemeClr val="accent1"/>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40" name="直接箭头连接符 39"/>
          <p:cNvCxnSpPr/>
          <p:nvPr/>
        </p:nvCxnSpPr>
        <p:spPr bwMode="auto">
          <a:xfrm rot="5400000">
            <a:off x="7658894" y="3466306"/>
            <a:ext cx="2057400" cy="1588"/>
          </a:xfrm>
          <a:prstGeom prst="straightConnector1">
            <a:avLst/>
          </a:prstGeom>
          <a:ln>
            <a:solidFill>
              <a:srgbClr val="C0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41" name="直接箭头连接符 40"/>
          <p:cNvCxnSpPr/>
          <p:nvPr/>
        </p:nvCxnSpPr>
        <p:spPr bwMode="auto">
          <a:xfrm rot="5400000">
            <a:off x="6515894" y="3466306"/>
            <a:ext cx="2057400" cy="1588"/>
          </a:xfrm>
          <a:prstGeom prst="straightConnector1">
            <a:avLst/>
          </a:prstGeom>
          <a:ln>
            <a:solidFill>
              <a:srgbClr val="7030A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42" name="直接箭头连接符 41"/>
          <p:cNvCxnSpPr/>
          <p:nvPr/>
        </p:nvCxnSpPr>
        <p:spPr bwMode="auto">
          <a:xfrm rot="5400000">
            <a:off x="4382294" y="3466306"/>
            <a:ext cx="20574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44" name="直接箭头连接符 43"/>
          <p:cNvCxnSpPr/>
          <p:nvPr/>
        </p:nvCxnSpPr>
        <p:spPr bwMode="auto">
          <a:xfrm rot="5400000">
            <a:off x="5181600" y="4953000"/>
            <a:ext cx="4572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45" name="直接箭头连接符 44"/>
          <p:cNvCxnSpPr/>
          <p:nvPr/>
        </p:nvCxnSpPr>
        <p:spPr bwMode="auto">
          <a:xfrm rot="5400000">
            <a:off x="8458994" y="4952206"/>
            <a:ext cx="457200" cy="1588"/>
          </a:xfrm>
          <a:prstGeom prst="straightConnector1">
            <a:avLst/>
          </a:prstGeom>
          <a:ln>
            <a:solidFill>
              <a:srgbClr val="C0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46" name="直接箭头连接符 45"/>
          <p:cNvCxnSpPr/>
          <p:nvPr/>
        </p:nvCxnSpPr>
        <p:spPr bwMode="auto">
          <a:xfrm rot="5400000">
            <a:off x="7315994" y="4952206"/>
            <a:ext cx="457200" cy="1588"/>
          </a:xfrm>
          <a:prstGeom prst="straightConnector1">
            <a:avLst/>
          </a:prstGeom>
          <a:ln>
            <a:solidFill>
              <a:srgbClr val="7030A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47" name="直接箭头连接符 46"/>
          <p:cNvCxnSpPr/>
          <p:nvPr/>
        </p:nvCxnSpPr>
        <p:spPr bwMode="auto">
          <a:xfrm rot="5400000">
            <a:off x="6249194" y="4952206"/>
            <a:ext cx="457200" cy="1588"/>
          </a:xfrm>
          <a:prstGeom prst="straightConnector1">
            <a:avLst/>
          </a:prstGeom>
          <a:ln>
            <a:solidFill>
              <a:schemeClr val="accent1"/>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48" name="矩形 47"/>
          <p:cNvSpPr/>
          <p:nvPr/>
        </p:nvSpPr>
        <p:spPr bwMode="auto">
          <a:xfrm>
            <a:off x="5638800" y="3429000"/>
            <a:ext cx="685800" cy="457200"/>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charset="0"/>
                <a:ea typeface="宋体" pitchFamily="2" charset="-122"/>
              </a:rPr>
              <a:t>T</a:t>
            </a:r>
            <a:endParaRPr kumimoji="0" lang="zh-CN" altLang="en-US" sz="2800" b="0" i="0" u="none" strike="noStrike" cap="none" normalizeH="0" baseline="0" dirty="0" smtClean="0">
              <a:ln>
                <a:noFill/>
              </a:ln>
              <a:solidFill>
                <a:schemeClr val="tx1"/>
              </a:solidFill>
              <a:effectLst/>
              <a:latin typeface="Arial" charset="0"/>
              <a:ea typeface="宋体" pitchFamily="2" charset="-122"/>
            </a:endParaRPr>
          </a:p>
        </p:txBody>
      </p:sp>
      <p:cxnSp>
        <p:nvCxnSpPr>
          <p:cNvPr id="50" name="直接箭头连接符 49"/>
          <p:cNvCxnSpPr>
            <a:endCxn id="48" idx="0"/>
          </p:cNvCxnSpPr>
          <p:nvPr/>
        </p:nvCxnSpPr>
        <p:spPr bwMode="auto">
          <a:xfrm rot="10800000" flipV="1">
            <a:off x="5981700" y="2438400"/>
            <a:ext cx="2476500" cy="9906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52" name="直接箭头连接符 51"/>
          <p:cNvCxnSpPr>
            <a:stCxn id="48" idx="2"/>
          </p:cNvCxnSpPr>
          <p:nvPr/>
        </p:nvCxnSpPr>
        <p:spPr bwMode="auto">
          <a:xfrm rot="5400000">
            <a:off x="5429250" y="4019550"/>
            <a:ext cx="685800" cy="4191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53" name="直接箭头连接符 52"/>
          <p:cNvCxnSpPr/>
          <p:nvPr/>
        </p:nvCxnSpPr>
        <p:spPr bwMode="auto">
          <a:xfrm flipV="1">
            <a:off x="5715000" y="4572000"/>
            <a:ext cx="685800" cy="609600"/>
          </a:xfrm>
          <a:prstGeom prst="straightConnector1">
            <a:avLst/>
          </a:prstGeom>
          <a:ln>
            <a:solidFill>
              <a:schemeClr val="accent1"/>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56" name="直接箭头连接符 55"/>
          <p:cNvCxnSpPr/>
          <p:nvPr/>
        </p:nvCxnSpPr>
        <p:spPr bwMode="auto">
          <a:xfrm flipV="1">
            <a:off x="6705600" y="4572000"/>
            <a:ext cx="762000" cy="609600"/>
          </a:xfrm>
          <a:prstGeom prst="straightConnector1">
            <a:avLst/>
          </a:prstGeom>
          <a:ln>
            <a:solidFill>
              <a:srgbClr val="7030A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59" name="直接箭头连接符 58"/>
          <p:cNvCxnSpPr/>
          <p:nvPr/>
        </p:nvCxnSpPr>
        <p:spPr bwMode="auto">
          <a:xfrm flipV="1">
            <a:off x="7848600" y="4648200"/>
            <a:ext cx="762000" cy="533400"/>
          </a:xfrm>
          <a:prstGeom prst="straightConnector1">
            <a:avLst/>
          </a:prstGeom>
          <a:ln>
            <a:solidFill>
              <a:srgbClr val="C00000"/>
            </a:solidFill>
            <a:headEnd type="none" w="med" len="med"/>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735247795"/>
      </p:ext>
    </p:extLst>
  </p:cSld>
  <p:clrMapOvr>
    <a:masterClrMapping/>
  </p:clrMapOvr>
  <p:transition>
    <p:wedge/>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29"/>
          <p:cNvSpPr>
            <a:spLocks noChangeShapeType="1"/>
          </p:cNvSpPr>
          <p:nvPr/>
        </p:nvSpPr>
        <p:spPr bwMode="auto">
          <a:xfrm>
            <a:off x="2425700" y="5343525"/>
            <a:ext cx="0" cy="503238"/>
          </a:xfrm>
          <a:prstGeom prst="line">
            <a:avLst/>
          </a:prstGeom>
          <a:noFill/>
          <a:ln w="38100">
            <a:solidFill>
              <a:schemeClr val="tx1"/>
            </a:solidFill>
            <a:round/>
            <a:headEnd/>
            <a:tailEnd type="triangle" w="med" len="med"/>
          </a:ln>
          <a:effectLst/>
        </p:spPr>
        <p:txBody>
          <a:bodyPr/>
          <a:lstStyle/>
          <a:p>
            <a:endParaRPr lang="zh-CN" altLang="en-US"/>
          </a:p>
        </p:txBody>
      </p:sp>
      <p:sp>
        <p:nvSpPr>
          <p:cNvPr id="2" name="标题 1"/>
          <p:cNvSpPr>
            <a:spLocks noGrp="1"/>
          </p:cNvSpPr>
          <p:nvPr>
            <p:ph type="title"/>
          </p:nvPr>
        </p:nvSpPr>
        <p:spPr/>
        <p:txBody>
          <a:bodyPr/>
          <a:lstStyle/>
          <a:p>
            <a:r>
              <a:rPr lang="en-US" altLang="zh-CN" dirty="0" smtClean="0"/>
              <a:t>T</a:t>
            </a:r>
            <a:r>
              <a:rPr lang="zh-CN" altLang="en-US" dirty="0" smtClean="0"/>
              <a:t>函数</a:t>
            </a:r>
            <a:endParaRPr lang="zh-CN" altLang="en-US" dirty="0"/>
          </a:p>
        </p:txBody>
      </p:sp>
      <p:sp>
        <p:nvSpPr>
          <p:cNvPr id="20" name="内容占位符 19"/>
          <p:cNvSpPr>
            <a:spLocks noGrp="1"/>
          </p:cNvSpPr>
          <p:nvPr>
            <p:ph idx="1"/>
          </p:nvPr>
        </p:nvSpPr>
        <p:spPr/>
        <p:txBody>
          <a:bodyPr/>
          <a:lstStyle/>
          <a:p>
            <a:r>
              <a:rPr lang="zh-CN" altLang="en-US" dirty="0" smtClean="0"/>
              <a:t>由</a:t>
            </a:r>
            <a:r>
              <a:rPr lang="en-US" altLang="zh-CN" dirty="0" smtClean="0"/>
              <a:t>3</a:t>
            </a:r>
            <a:r>
              <a:rPr lang="zh-CN" altLang="en-US" dirty="0" smtClean="0"/>
              <a:t>部分组成：</a:t>
            </a:r>
            <a:r>
              <a:rPr lang="zh-CN" altLang="en-US" dirty="0" smtClean="0">
                <a:solidFill>
                  <a:srgbClr val="FF0000"/>
                </a:solidFill>
              </a:rPr>
              <a:t>字循环</a:t>
            </a:r>
            <a:r>
              <a:rPr lang="zh-CN" altLang="en-US" dirty="0" smtClean="0"/>
              <a:t>、</a:t>
            </a:r>
            <a:r>
              <a:rPr lang="zh-CN" altLang="en-US" dirty="0" smtClean="0">
                <a:solidFill>
                  <a:srgbClr val="FF0000"/>
                </a:solidFill>
              </a:rPr>
              <a:t>字节代换</a:t>
            </a:r>
            <a:r>
              <a:rPr lang="zh-CN" altLang="en-US" dirty="0" smtClean="0"/>
              <a:t>和</a:t>
            </a:r>
            <a:r>
              <a:rPr lang="zh-CN" altLang="en-US" dirty="0" smtClean="0">
                <a:solidFill>
                  <a:srgbClr val="FF0000"/>
                </a:solidFill>
              </a:rPr>
              <a:t>轮常量异或</a:t>
            </a:r>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164</a:t>
            </a:fld>
            <a:endParaRPr lang="en-US" altLang="zh-CN" dirty="0"/>
          </a:p>
        </p:txBody>
      </p:sp>
      <p:graphicFrame>
        <p:nvGraphicFramePr>
          <p:cNvPr id="7" name="Group 4"/>
          <p:cNvGraphicFramePr>
            <a:graphicFrameLocks noGrp="1"/>
          </p:cNvGraphicFramePr>
          <p:nvPr/>
        </p:nvGraphicFramePr>
        <p:xfrm>
          <a:off x="1828800" y="2819400"/>
          <a:ext cx="1219200" cy="396240"/>
        </p:xfrm>
        <a:graphic>
          <a:graphicData uri="http://schemas.openxmlformats.org/drawingml/2006/table">
            <a:tbl>
              <a:tblPr/>
              <a:tblGrid>
                <a:gridCol w="1219200">
                  <a:extLst>
                    <a:ext uri="{9D8B030D-6E8A-4147-A177-3AD203B41FA5}">
                      <a16:colId xmlns:a16="http://schemas.microsoft.com/office/drawing/2014/main" val="20000"/>
                    </a:ext>
                  </a:extLst>
                </a:gridCol>
              </a:tblGrid>
              <a:tr h="381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Tahoma" pitchFamily="34" charset="0"/>
                          <a:ea typeface="黑体" pitchFamily="2" charset="-122"/>
                        </a:rPr>
                        <a:t>w[4i-1]</a:t>
                      </a:r>
                      <a:endParaRPr kumimoji="0" lang="zh-CN" altLang="en-US" sz="2000" b="1" i="0" u="none" strike="noStrike" cap="none" normalizeH="0" baseline="0" dirty="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 name="Rectangle 25"/>
          <p:cNvSpPr>
            <a:spLocks noChangeArrowheads="1"/>
          </p:cNvSpPr>
          <p:nvPr/>
        </p:nvSpPr>
        <p:spPr bwMode="auto">
          <a:xfrm>
            <a:off x="1489075" y="4733925"/>
            <a:ext cx="1939925" cy="6477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r>
              <a:rPr lang="en-US" altLang="zh-CN" sz="2000" b="1" dirty="0" err="1" smtClean="0">
                <a:latin typeface="Tahoma" pitchFamily="34" charset="0"/>
                <a:ea typeface="宋体" charset="-122"/>
              </a:rPr>
              <a:t>SubBytes</a:t>
            </a:r>
            <a:endParaRPr lang="en-US" altLang="zh-CN" sz="2000" b="1" dirty="0">
              <a:latin typeface="Tahoma" pitchFamily="34" charset="0"/>
              <a:ea typeface="宋体" charset="-122"/>
            </a:endParaRPr>
          </a:p>
        </p:txBody>
      </p:sp>
      <p:sp>
        <p:nvSpPr>
          <p:cNvPr id="10" name="Rectangle 26"/>
          <p:cNvSpPr>
            <a:spLocks noChangeArrowheads="1"/>
          </p:cNvSpPr>
          <p:nvPr/>
        </p:nvSpPr>
        <p:spPr bwMode="auto">
          <a:xfrm>
            <a:off x="1560513" y="3725863"/>
            <a:ext cx="1871662" cy="57626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1" hangingPunct="1"/>
            <a:r>
              <a:rPr lang="en-US" altLang="zh-CN" sz="2000" b="1" dirty="0" err="1" smtClean="0">
                <a:latin typeface="Tahoma" pitchFamily="34" charset="0"/>
                <a:ea typeface="宋体" charset="-122"/>
              </a:rPr>
              <a:t>ByteRote</a:t>
            </a:r>
            <a:endParaRPr lang="en-US" altLang="zh-CN" sz="2000" b="1" dirty="0">
              <a:latin typeface="Tahoma" pitchFamily="34" charset="0"/>
              <a:ea typeface="宋体" charset="-122"/>
            </a:endParaRPr>
          </a:p>
        </p:txBody>
      </p:sp>
      <p:sp>
        <p:nvSpPr>
          <p:cNvPr id="12" name="Line 28"/>
          <p:cNvSpPr>
            <a:spLocks noChangeShapeType="1"/>
          </p:cNvSpPr>
          <p:nvPr/>
        </p:nvSpPr>
        <p:spPr bwMode="auto">
          <a:xfrm>
            <a:off x="2425700" y="4335463"/>
            <a:ext cx="0" cy="431800"/>
          </a:xfrm>
          <a:prstGeom prst="line">
            <a:avLst/>
          </a:prstGeom>
          <a:noFill/>
          <a:ln w="38100">
            <a:solidFill>
              <a:schemeClr val="tx1"/>
            </a:solidFill>
            <a:round/>
            <a:headEnd/>
            <a:tailEnd type="triangle" w="med" len="med"/>
          </a:ln>
          <a:effectLst/>
        </p:spPr>
        <p:txBody>
          <a:bodyPr/>
          <a:lstStyle/>
          <a:p>
            <a:endParaRPr lang="zh-CN" altLang="en-US"/>
          </a:p>
        </p:txBody>
      </p:sp>
      <p:sp>
        <p:nvSpPr>
          <p:cNvPr id="14" name="Oval 30"/>
          <p:cNvSpPr>
            <a:spLocks noChangeArrowheads="1"/>
          </p:cNvSpPr>
          <p:nvPr/>
        </p:nvSpPr>
        <p:spPr bwMode="auto">
          <a:xfrm>
            <a:off x="2136775" y="5846763"/>
            <a:ext cx="576263" cy="503237"/>
          </a:xfrm>
          <a:prstGeom prst="ellipse">
            <a:avLst/>
          </a:prstGeom>
          <a:solidFill>
            <a:srgbClr val="FF00FF"/>
          </a:solidFill>
          <a:ln w="38100">
            <a:solidFill>
              <a:schemeClr val="tx1"/>
            </a:solidFill>
            <a:round/>
            <a:headEnd/>
            <a:tailEnd/>
          </a:ln>
          <a:effectLst/>
        </p:spPr>
        <p:txBody>
          <a:bodyPr wrap="none" anchor="ctr"/>
          <a:lstStyle/>
          <a:p>
            <a:pPr eaLnBrk="1" hangingPunct="1"/>
            <a:r>
              <a:rPr lang="zh-CN" altLang="en-US" sz="2000" b="1" dirty="0">
                <a:latin typeface="Tahoma" pitchFamily="34" charset="0"/>
                <a:ea typeface="宋体" charset="-122"/>
              </a:rPr>
              <a:t>+</a:t>
            </a:r>
          </a:p>
        </p:txBody>
      </p:sp>
      <p:sp>
        <p:nvSpPr>
          <p:cNvPr id="15" name="Line 31"/>
          <p:cNvSpPr>
            <a:spLocks noChangeShapeType="1"/>
          </p:cNvSpPr>
          <p:nvPr/>
        </p:nvSpPr>
        <p:spPr bwMode="auto">
          <a:xfrm>
            <a:off x="1201738" y="6135688"/>
            <a:ext cx="935037" cy="0"/>
          </a:xfrm>
          <a:prstGeom prst="line">
            <a:avLst/>
          </a:prstGeom>
          <a:noFill/>
          <a:ln w="38100">
            <a:solidFill>
              <a:schemeClr val="tx1"/>
            </a:solidFill>
            <a:round/>
            <a:headEnd/>
            <a:tailEnd type="triangle" w="med" len="med"/>
          </a:ln>
          <a:effectLst/>
        </p:spPr>
        <p:txBody>
          <a:bodyPr/>
          <a:lstStyle/>
          <a:p>
            <a:endParaRPr lang="zh-CN" altLang="en-US"/>
          </a:p>
        </p:txBody>
      </p:sp>
      <p:sp>
        <p:nvSpPr>
          <p:cNvPr id="16" name="Rectangle 32"/>
          <p:cNvSpPr>
            <a:spLocks noChangeArrowheads="1"/>
          </p:cNvSpPr>
          <p:nvPr/>
        </p:nvSpPr>
        <p:spPr bwMode="auto">
          <a:xfrm>
            <a:off x="304800" y="5867400"/>
            <a:ext cx="914400" cy="431800"/>
          </a:xfrm>
          <a:prstGeom prst="rect">
            <a:avLst/>
          </a:prstGeom>
          <a:solidFill>
            <a:schemeClr val="bg1"/>
          </a:solidFill>
          <a:ln w="38100">
            <a:solidFill>
              <a:schemeClr val="tx1"/>
            </a:solidFill>
            <a:miter lim="800000"/>
            <a:headEnd/>
            <a:tailEnd/>
          </a:ln>
          <a:effectLst/>
        </p:spPr>
        <p:txBody>
          <a:bodyPr wrap="none" anchor="ctr"/>
          <a:lstStyle/>
          <a:p>
            <a:pPr eaLnBrk="1" hangingPunct="1"/>
            <a:r>
              <a:rPr lang="en-US" altLang="zh-CN" sz="2000" b="1" dirty="0" err="1">
                <a:latin typeface="Tahoma" pitchFamily="34" charset="0"/>
                <a:ea typeface="宋体" charset="-122"/>
              </a:rPr>
              <a:t>Rcon</a:t>
            </a:r>
            <a:endParaRPr lang="en-US" altLang="zh-CN" sz="2000" b="1" dirty="0">
              <a:latin typeface="Tahoma" pitchFamily="34" charset="0"/>
              <a:ea typeface="宋体" charset="-122"/>
            </a:endParaRPr>
          </a:p>
        </p:txBody>
      </p:sp>
      <p:sp>
        <p:nvSpPr>
          <p:cNvPr id="21" name="Line 29"/>
          <p:cNvSpPr>
            <a:spLocks noChangeShapeType="1"/>
          </p:cNvSpPr>
          <p:nvPr/>
        </p:nvSpPr>
        <p:spPr bwMode="auto">
          <a:xfrm>
            <a:off x="2438400" y="3276600"/>
            <a:ext cx="0" cy="503238"/>
          </a:xfrm>
          <a:prstGeom prst="line">
            <a:avLst/>
          </a:prstGeom>
          <a:noFill/>
          <a:ln w="38100">
            <a:solidFill>
              <a:schemeClr val="tx1"/>
            </a:solidFill>
            <a:round/>
            <a:headEnd/>
            <a:tailEnd type="triangle" w="med" len="med"/>
          </a:ln>
          <a:effectLst/>
        </p:spPr>
        <p:txBody>
          <a:bodyPr/>
          <a:lstStyle/>
          <a:p>
            <a:endParaRPr lang="zh-CN" altLang="en-US"/>
          </a:p>
        </p:txBody>
      </p:sp>
      <p:graphicFrame>
        <p:nvGraphicFramePr>
          <p:cNvPr id="22" name="Group 4"/>
          <p:cNvGraphicFramePr>
            <a:graphicFrameLocks noGrp="1"/>
          </p:cNvGraphicFramePr>
          <p:nvPr/>
        </p:nvGraphicFramePr>
        <p:xfrm>
          <a:off x="3657600" y="5867400"/>
          <a:ext cx="1676400" cy="396240"/>
        </p:xfrm>
        <a:graphic>
          <a:graphicData uri="http://schemas.openxmlformats.org/drawingml/2006/table">
            <a:tbl>
              <a:tblPr/>
              <a:tblGrid>
                <a:gridCol w="1676400">
                  <a:extLst>
                    <a:ext uri="{9D8B030D-6E8A-4147-A177-3AD203B41FA5}">
                      <a16:colId xmlns:a16="http://schemas.microsoft.com/office/drawing/2014/main" val="20000"/>
                    </a:ext>
                  </a:extLst>
                </a:gridCol>
              </a:tblGrid>
              <a:tr h="381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Tahoma" pitchFamily="34" charset="0"/>
                          <a:ea typeface="黑体" pitchFamily="2" charset="-122"/>
                        </a:rPr>
                        <a:t>T(w[4i-1])</a:t>
                      </a:r>
                      <a:endParaRPr kumimoji="0" lang="zh-CN" altLang="en-US" sz="2000" b="1" i="0" u="none" strike="noStrike" cap="none" normalizeH="0" baseline="0" dirty="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3" name="Oval 30"/>
          <p:cNvSpPr>
            <a:spLocks noChangeArrowheads="1"/>
          </p:cNvSpPr>
          <p:nvPr/>
        </p:nvSpPr>
        <p:spPr bwMode="auto">
          <a:xfrm>
            <a:off x="6248400" y="5867400"/>
            <a:ext cx="576263" cy="503237"/>
          </a:xfrm>
          <a:prstGeom prst="ellipse">
            <a:avLst/>
          </a:prstGeom>
          <a:solidFill>
            <a:srgbClr val="FF00FF"/>
          </a:solidFill>
          <a:ln w="38100">
            <a:solidFill>
              <a:schemeClr val="tx1"/>
            </a:solidFill>
            <a:round/>
            <a:headEnd/>
            <a:tailEnd/>
          </a:ln>
          <a:effectLst/>
        </p:spPr>
        <p:txBody>
          <a:bodyPr wrap="none" anchor="ctr"/>
          <a:lstStyle/>
          <a:p>
            <a:pPr eaLnBrk="1" hangingPunct="1"/>
            <a:r>
              <a:rPr lang="zh-CN" altLang="en-US" sz="2000" b="1" dirty="0">
                <a:latin typeface="Tahoma" pitchFamily="34" charset="0"/>
                <a:ea typeface="宋体" charset="-122"/>
              </a:rPr>
              <a:t>+</a:t>
            </a:r>
          </a:p>
        </p:txBody>
      </p:sp>
      <p:sp>
        <p:nvSpPr>
          <p:cNvPr id="24" name="Line 31"/>
          <p:cNvSpPr>
            <a:spLocks noChangeShapeType="1"/>
          </p:cNvSpPr>
          <p:nvPr/>
        </p:nvSpPr>
        <p:spPr bwMode="auto">
          <a:xfrm>
            <a:off x="2743200" y="6096000"/>
            <a:ext cx="935037" cy="0"/>
          </a:xfrm>
          <a:prstGeom prst="line">
            <a:avLst/>
          </a:prstGeom>
          <a:noFill/>
          <a:ln w="38100">
            <a:solidFill>
              <a:schemeClr val="tx1"/>
            </a:solidFill>
            <a:round/>
            <a:headEnd/>
            <a:tailEnd type="triangle" w="med" len="med"/>
          </a:ln>
          <a:effectLst/>
        </p:spPr>
        <p:txBody>
          <a:bodyPr/>
          <a:lstStyle/>
          <a:p>
            <a:endParaRPr lang="zh-CN" altLang="en-US"/>
          </a:p>
        </p:txBody>
      </p:sp>
      <p:sp>
        <p:nvSpPr>
          <p:cNvPr id="25" name="Line 31"/>
          <p:cNvSpPr>
            <a:spLocks noChangeShapeType="1"/>
          </p:cNvSpPr>
          <p:nvPr/>
        </p:nvSpPr>
        <p:spPr bwMode="auto">
          <a:xfrm>
            <a:off x="5334000" y="6096000"/>
            <a:ext cx="935037" cy="0"/>
          </a:xfrm>
          <a:prstGeom prst="line">
            <a:avLst/>
          </a:prstGeom>
          <a:noFill/>
          <a:ln w="38100">
            <a:solidFill>
              <a:schemeClr val="tx1"/>
            </a:solidFill>
            <a:round/>
            <a:headEnd/>
            <a:tailEnd type="triangle" w="med" len="med"/>
          </a:ln>
          <a:effectLst/>
        </p:spPr>
        <p:txBody>
          <a:bodyPr/>
          <a:lstStyle/>
          <a:p>
            <a:endParaRPr lang="zh-CN" altLang="en-US"/>
          </a:p>
        </p:txBody>
      </p:sp>
      <p:graphicFrame>
        <p:nvGraphicFramePr>
          <p:cNvPr id="26" name="Group 4"/>
          <p:cNvGraphicFramePr>
            <a:graphicFrameLocks noGrp="1"/>
          </p:cNvGraphicFramePr>
          <p:nvPr/>
        </p:nvGraphicFramePr>
        <p:xfrm>
          <a:off x="5867400" y="4876800"/>
          <a:ext cx="1219200" cy="396240"/>
        </p:xfrm>
        <a:graphic>
          <a:graphicData uri="http://schemas.openxmlformats.org/drawingml/2006/table">
            <a:tbl>
              <a:tblPr/>
              <a:tblGrid>
                <a:gridCol w="1219200">
                  <a:extLst>
                    <a:ext uri="{9D8B030D-6E8A-4147-A177-3AD203B41FA5}">
                      <a16:colId xmlns:a16="http://schemas.microsoft.com/office/drawing/2014/main" val="20000"/>
                    </a:ext>
                  </a:extLst>
                </a:gridCol>
              </a:tblGrid>
              <a:tr h="381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Tahoma" pitchFamily="34" charset="0"/>
                          <a:ea typeface="黑体" pitchFamily="2" charset="-122"/>
                        </a:rPr>
                        <a:t>w[4i-4]</a:t>
                      </a:r>
                      <a:endParaRPr kumimoji="0" lang="zh-CN" altLang="en-US" sz="2000" b="1" i="0" u="none" strike="noStrike" cap="none" normalizeH="0" baseline="0" dirty="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7" name="Line 29"/>
          <p:cNvSpPr>
            <a:spLocks noChangeShapeType="1"/>
          </p:cNvSpPr>
          <p:nvPr/>
        </p:nvSpPr>
        <p:spPr bwMode="auto">
          <a:xfrm>
            <a:off x="6477000" y="5334000"/>
            <a:ext cx="0" cy="503238"/>
          </a:xfrm>
          <a:prstGeom prst="line">
            <a:avLst/>
          </a:prstGeom>
          <a:noFill/>
          <a:ln w="38100">
            <a:solidFill>
              <a:schemeClr val="tx1"/>
            </a:solidFill>
            <a:round/>
            <a:headEnd/>
            <a:tailEnd type="triangle" w="med" len="med"/>
          </a:ln>
          <a:effectLst/>
        </p:spPr>
        <p:txBody>
          <a:bodyPr/>
          <a:lstStyle/>
          <a:p>
            <a:endParaRPr lang="zh-CN" altLang="en-US"/>
          </a:p>
        </p:txBody>
      </p:sp>
      <p:sp>
        <p:nvSpPr>
          <p:cNvPr id="28" name="Line 31"/>
          <p:cNvSpPr>
            <a:spLocks noChangeShapeType="1"/>
          </p:cNvSpPr>
          <p:nvPr/>
        </p:nvSpPr>
        <p:spPr bwMode="auto">
          <a:xfrm>
            <a:off x="6858000" y="6096000"/>
            <a:ext cx="935037" cy="0"/>
          </a:xfrm>
          <a:prstGeom prst="line">
            <a:avLst/>
          </a:prstGeom>
          <a:noFill/>
          <a:ln w="38100">
            <a:solidFill>
              <a:schemeClr val="tx1"/>
            </a:solidFill>
            <a:round/>
            <a:headEnd/>
            <a:tailEnd type="triangle" w="med" len="med"/>
          </a:ln>
          <a:effectLst/>
        </p:spPr>
        <p:txBody>
          <a:bodyPr/>
          <a:lstStyle/>
          <a:p>
            <a:endParaRPr lang="zh-CN" altLang="en-US"/>
          </a:p>
        </p:txBody>
      </p:sp>
      <p:graphicFrame>
        <p:nvGraphicFramePr>
          <p:cNvPr id="29" name="Group 4"/>
          <p:cNvGraphicFramePr>
            <a:graphicFrameLocks noGrp="1"/>
          </p:cNvGraphicFramePr>
          <p:nvPr/>
        </p:nvGraphicFramePr>
        <p:xfrm>
          <a:off x="7772400" y="5867400"/>
          <a:ext cx="1066800" cy="396240"/>
        </p:xfrm>
        <a:graphic>
          <a:graphicData uri="http://schemas.openxmlformats.org/drawingml/2006/table">
            <a:tbl>
              <a:tblPr/>
              <a:tblGrid>
                <a:gridCol w="1066800">
                  <a:extLst>
                    <a:ext uri="{9D8B030D-6E8A-4147-A177-3AD203B41FA5}">
                      <a16:colId xmlns:a16="http://schemas.microsoft.com/office/drawing/2014/main" val="20000"/>
                    </a:ext>
                  </a:extLst>
                </a:gridCol>
              </a:tblGrid>
              <a:tr h="381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Tahoma" pitchFamily="34" charset="0"/>
                          <a:ea typeface="黑体" pitchFamily="2" charset="-122"/>
                        </a:rPr>
                        <a:t>w[4i]</a:t>
                      </a:r>
                      <a:endParaRPr kumimoji="0" lang="zh-CN" altLang="en-US" sz="2000" b="1" i="0" u="none" strike="noStrike" cap="none" normalizeH="0" baseline="0" dirty="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0" name="矩形 29"/>
          <p:cNvSpPr/>
          <p:nvPr/>
        </p:nvSpPr>
        <p:spPr bwMode="auto">
          <a:xfrm>
            <a:off x="152400" y="2743200"/>
            <a:ext cx="5410200" cy="3657600"/>
          </a:xfrm>
          <a:prstGeom prst="rect">
            <a:avLst/>
          </a:prstGeom>
          <a:noFill/>
          <a:ln w="28575" cap="flat" cmpd="sng" algn="ctr">
            <a:solidFill>
              <a:srgbClr val="FF00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2595805967"/>
      </p:ext>
    </p:extLst>
  </p:cSld>
  <p:clrMapOvr>
    <a:masterClrMapping/>
  </p:clrMapOvr>
  <p:transition>
    <p:wedge/>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165</a:t>
            </a:fld>
            <a:endParaRPr lang="en-US" altLang="zh-CN" dirty="0"/>
          </a:p>
        </p:txBody>
      </p:sp>
      <p:sp>
        <p:nvSpPr>
          <p:cNvPr id="7" name="Text Box 63"/>
          <p:cNvSpPr txBox="1">
            <a:spLocks noChangeArrowheads="1"/>
          </p:cNvSpPr>
          <p:nvPr/>
        </p:nvSpPr>
        <p:spPr bwMode="auto">
          <a:xfrm>
            <a:off x="228600" y="1600200"/>
            <a:ext cx="8686800" cy="461665"/>
          </a:xfrm>
          <a:prstGeom prst="rect">
            <a:avLst/>
          </a:prstGeom>
          <a:noFill/>
          <a:ln w="9525">
            <a:noFill/>
            <a:miter lim="800000"/>
            <a:headEnd/>
            <a:tailEnd/>
          </a:ln>
          <a:effectLst/>
        </p:spPr>
        <p:txBody>
          <a:bodyPr wrap="square">
            <a:spAutoFit/>
          </a:bodyPr>
          <a:lstStyle/>
          <a:p>
            <a:pPr algn="just" eaLnBrk="1" hangingPunct="1">
              <a:spcBef>
                <a:spcPct val="50000"/>
              </a:spcBef>
            </a:pPr>
            <a:r>
              <a:rPr kumimoji="1" lang="zh-CN" altLang="en-US" sz="2400" dirty="0" smtClean="0">
                <a:latin typeface="Tahoma" pitchFamily="34" charset="0"/>
                <a:ea typeface="黑体" pitchFamily="2" charset="-122"/>
              </a:rPr>
              <a:t>函数</a:t>
            </a:r>
            <a:r>
              <a:rPr kumimoji="1" lang="en-US" altLang="zh-CN" sz="2400" dirty="0" err="1" smtClean="0">
                <a:latin typeface="Tahoma" pitchFamily="34" charset="0"/>
                <a:ea typeface="黑体" pitchFamily="2" charset="-122"/>
              </a:rPr>
              <a:t>ByteRote</a:t>
            </a:r>
            <a:r>
              <a:rPr kumimoji="1" lang="en-US" altLang="zh-CN" sz="2400" dirty="0" smtClean="0">
                <a:latin typeface="Tahoma" pitchFamily="34" charset="0"/>
                <a:ea typeface="黑体" pitchFamily="2" charset="-122"/>
              </a:rPr>
              <a:t>(</a:t>
            </a:r>
            <a:r>
              <a:rPr kumimoji="1" lang="en-US" altLang="zh-CN" sz="2400" dirty="0" err="1" smtClean="0">
                <a:latin typeface="Tahoma" pitchFamily="34" charset="0"/>
                <a:ea typeface="黑体" pitchFamily="2" charset="-122"/>
              </a:rPr>
              <a:t>a,b,c,d</a:t>
            </a:r>
            <a:r>
              <a:rPr kumimoji="1" lang="en-US" altLang="zh-CN" sz="2400" dirty="0" smtClean="0">
                <a:latin typeface="Tahoma" pitchFamily="34" charset="0"/>
                <a:ea typeface="黑体" pitchFamily="2" charset="-122"/>
              </a:rPr>
              <a:t>)= (</a:t>
            </a:r>
            <a:r>
              <a:rPr kumimoji="1" lang="en-US" altLang="zh-CN" sz="2400" dirty="0" err="1" smtClean="0">
                <a:latin typeface="Tahoma" pitchFamily="34" charset="0"/>
                <a:ea typeface="黑体" pitchFamily="2" charset="-122"/>
              </a:rPr>
              <a:t>b,c,d,a</a:t>
            </a:r>
            <a:r>
              <a:rPr kumimoji="1" lang="en-US" altLang="zh-CN" sz="2400" dirty="0" smtClean="0">
                <a:latin typeface="Tahoma" pitchFamily="34" charset="0"/>
                <a:ea typeface="黑体" pitchFamily="2" charset="-122"/>
              </a:rPr>
              <a:t>)</a:t>
            </a:r>
            <a:r>
              <a:rPr kumimoji="1" lang="zh-CN" altLang="en-US" sz="2400" dirty="0" smtClean="0">
                <a:latin typeface="Tahoma" pitchFamily="34" charset="0"/>
                <a:ea typeface="黑体" pitchFamily="2" charset="-122"/>
              </a:rPr>
              <a:t>，即</a:t>
            </a:r>
            <a:r>
              <a:rPr kumimoji="1" lang="zh-CN" altLang="en-US" sz="2400" dirty="0">
                <a:latin typeface="Tahoma" pitchFamily="34" charset="0"/>
                <a:ea typeface="黑体" pitchFamily="2" charset="-122"/>
              </a:rPr>
              <a:t>是输入字的1字节循环 </a:t>
            </a:r>
          </a:p>
        </p:txBody>
      </p:sp>
      <p:graphicFrame>
        <p:nvGraphicFramePr>
          <p:cNvPr id="8" name="Group 64"/>
          <p:cNvGraphicFramePr>
            <a:graphicFrameLocks noGrp="1"/>
          </p:cNvGraphicFramePr>
          <p:nvPr/>
        </p:nvGraphicFramePr>
        <p:xfrm>
          <a:off x="685800" y="2438400"/>
          <a:ext cx="2743200" cy="1828800"/>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tblGrid>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dirty="0" smtClean="0">
                          <a:ln>
                            <a:noFill/>
                          </a:ln>
                          <a:solidFill>
                            <a:srgbClr val="990033"/>
                          </a:solidFill>
                          <a:effectLst/>
                          <a:latin typeface="Tahoma" pitchFamily="34" charset="0"/>
                          <a:ea typeface="黑体" pitchFamily="2" charset="-122"/>
                        </a:rPr>
                        <a:t>0,0</a:t>
                      </a:r>
                      <a:endParaRPr kumimoji="0" lang="en-US" altLang="zh-CN" sz="1600" b="1" i="0" u="none" strike="noStrike" cap="none" normalizeH="0" baseline="0" dirty="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smtClean="0">
                          <a:ln>
                            <a:noFill/>
                          </a:ln>
                          <a:solidFill>
                            <a:srgbClr val="990033"/>
                          </a:solidFill>
                          <a:effectLst/>
                          <a:latin typeface="Tahoma" pitchFamily="34" charset="0"/>
                          <a:ea typeface="黑体" pitchFamily="2" charset="-122"/>
                        </a:rPr>
                        <a:t>0,1</a:t>
                      </a:r>
                      <a:endParaRPr kumimoji="0" lang="en-US" altLang="zh-CN" sz="1600" b="1" i="0" u="none" strike="noStrike" cap="none" normalizeH="0" baseline="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smtClean="0">
                          <a:ln>
                            <a:noFill/>
                          </a:ln>
                          <a:solidFill>
                            <a:srgbClr val="990033"/>
                          </a:solidFill>
                          <a:effectLst/>
                          <a:latin typeface="Tahoma" pitchFamily="34" charset="0"/>
                          <a:ea typeface="黑体" pitchFamily="2" charset="-122"/>
                        </a:rPr>
                        <a:t>0,2</a:t>
                      </a:r>
                      <a:endParaRPr kumimoji="0" lang="en-US" altLang="zh-CN" sz="1600" b="1" i="0" u="none" strike="noStrike" cap="none" normalizeH="0" baseline="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dirty="0" smtClean="0">
                          <a:ln>
                            <a:noFill/>
                          </a:ln>
                          <a:solidFill>
                            <a:srgbClr val="990033"/>
                          </a:solidFill>
                          <a:effectLst/>
                          <a:latin typeface="Tahoma" pitchFamily="34" charset="0"/>
                          <a:ea typeface="黑体" pitchFamily="2" charset="-122"/>
                        </a:rPr>
                        <a:t>0,3</a:t>
                      </a:r>
                      <a:endParaRPr kumimoji="0" lang="en-US" altLang="zh-CN" sz="1600" b="1" i="0" u="none" strike="noStrike" cap="none" normalizeH="0" baseline="0" dirty="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alpha val="50000"/>
                      </a:srgbClr>
                    </a:solidFill>
                  </a:tcPr>
                </a:tc>
                <a:extLst>
                  <a:ext uri="{0D108BD9-81ED-4DB2-BD59-A6C34878D82A}">
                    <a16:rowId xmlns:a16="http://schemas.microsoft.com/office/drawing/2014/main" val="10000"/>
                  </a:ext>
                </a:extLst>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smtClean="0">
                          <a:ln>
                            <a:noFill/>
                          </a:ln>
                          <a:solidFill>
                            <a:srgbClr val="990033"/>
                          </a:solidFill>
                          <a:effectLst/>
                          <a:latin typeface="Tahoma" pitchFamily="34" charset="0"/>
                          <a:ea typeface="黑体" pitchFamily="2" charset="-122"/>
                        </a:rPr>
                        <a:t>1,0</a:t>
                      </a:r>
                      <a:endParaRPr kumimoji="0" lang="en-US" altLang="zh-CN" sz="1600" b="1" i="0" u="none" strike="noStrike" cap="none" normalizeH="0" baseline="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smtClean="0">
                          <a:ln>
                            <a:noFill/>
                          </a:ln>
                          <a:solidFill>
                            <a:srgbClr val="990033"/>
                          </a:solidFill>
                          <a:effectLst/>
                          <a:latin typeface="Tahoma" pitchFamily="34" charset="0"/>
                          <a:ea typeface="黑体" pitchFamily="2" charset="-122"/>
                        </a:rPr>
                        <a:t>1,1</a:t>
                      </a:r>
                      <a:endParaRPr kumimoji="0" lang="en-US" altLang="zh-CN" sz="1600" b="1" i="0" u="none" strike="noStrike" cap="none" normalizeH="0" baseline="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smtClean="0">
                          <a:ln>
                            <a:noFill/>
                          </a:ln>
                          <a:solidFill>
                            <a:srgbClr val="990033"/>
                          </a:solidFill>
                          <a:effectLst/>
                          <a:latin typeface="Tahoma" pitchFamily="34" charset="0"/>
                          <a:ea typeface="黑体" pitchFamily="2" charset="-122"/>
                        </a:rPr>
                        <a:t>1,2</a:t>
                      </a:r>
                      <a:endParaRPr kumimoji="0" lang="en-US" altLang="zh-CN" sz="1600" b="1" i="0" u="none" strike="noStrike" cap="none" normalizeH="0" baseline="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dirty="0" smtClean="0">
                          <a:ln>
                            <a:noFill/>
                          </a:ln>
                          <a:solidFill>
                            <a:srgbClr val="990033"/>
                          </a:solidFill>
                          <a:effectLst/>
                          <a:latin typeface="Tahoma" pitchFamily="34" charset="0"/>
                          <a:ea typeface="黑体" pitchFamily="2" charset="-122"/>
                        </a:rPr>
                        <a:t>1,3</a:t>
                      </a:r>
                      <a:endParaRPr kumimoji="0" lang="en-US" altLang="zh-CN" sz="1600" b="1" i="0" u="none" strike="noStrike" cap="none" normalizeH="0" baseline="0" dirty="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alpha val="50000"/>
                      </a:srgbClr>
                    </a:solidFill>
                  </a:tcPr>
                </a:tc>
                <a:extLst>
                  <a:ext uri="{0D108BD9-81ED-4DB2-BD59-A6C34878D82A}">
                    <a16:rowId xmlns:a16="http://schemas.microsoft.com/office/drawing/2014/main" val="10001"/>
                  </a:ext>
                </a:extLst>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smtClean="0">
                          <a:ln>
                            <a:noFill/>
                          </a:ln>
                          <a:solidFill>
                            <a:srgbClr val="990033"/>
                          </a:solidFill>
                          <a:effectLst/>
                          <a:latin typeface="Tahoma" pitchFamily="34" charset="0"/>
                          <a:ea typeface="黑体" pitchFamily="2" charset="-122"/>
                        </a:rPr>
                        <a:t>2,0</a:t>
                      </a:r>
                      <a:endParaRPr kumimoji="0" lang="en-US" altLang="zh-CN" sz="1600" b="1" i="0" u="none" strike="noStrike" cap="none" normalizeH="0" baseline="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smtClean="0">
                          <a:ln>
                            <a:noFill/>
                          </a:ln>
                          <a:solidFill>
                            <a:srgbClr val="990033"/>
                          </a:solidFill>
                          <a:effectLst/>
                          <a:latin typeface="Tahoma" pitchFamily="34" charset="0"/>
                          <a:ea typeface="黑体" pitchFamily="2" charset="-122"/>
                        </a:rPr>
                        <a:t>2,1</a:t>
                      </a:r>
                      <a:endParaRPr kumimoji="0" lang="en-US" altLang="zh-CN" sz="1600" b="1" i="0" u="none" strike="noStrike" cap="none" normalizeH="0" baseline="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smtClean="0">
                          <a:ln>
                            <a:noFill/>
                          </a:ln>
                          <a:solidFill>
                            <a:srgbClr val="990033"/>
                          </a:solidFill>
                          <a:effectLst/>
                          <a:latin typeface="Tahoma" pitchFamily="34" charset="0"/>
                          <a:ea typeface="黑体" pitchFamily="2" charset="-122"/>
                        </a:rPr>
                        <a:t>2,2</a:t>
                      </a:r>
                      <a:endParaRPr kumimoji="0" lang="en-US" altLang="zh-CN" sz="1600" b="1" i="0" u="none" strike="noStrike" cap="none" normalizeH="0" baseline="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dirty="0" smtClean="0">
                          <a:ln>
                            <a:noFill/>
                          </a:ln>
                          <a:solidFill>
                            <a:srgbClr val="990033"/>
                          </a:solidFill>
                          <a:effectLst/>
                          <a:latin typeface="Tahoma" pitchFamily="34" charset="0"/>
                          <a:ea typeface="黑体" pitchFamily="2" charset="-122"/>
                        </a:rPr>
                        <a:t>2,3</a:t>
                      </a:r>
                      <a:endParaRPr kumimoji="0" lang="en-US" altLang="zh-CN" sz="1600" b="1" i="0" u="none" strike="noStrike" cap="none" normalizeH="0" baseline="0" dirty="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alpha val="50000"/>
                      </a:srgbClr>
                    </a:solidFill>
                  </a:tcPr>
                </a:tc>
                <a:extLst>
                  <a:ext uri="{0D108BD9-81ED-4DB2-BD59-A6C34878D82A}">
                    <a16:rowId xmlns:a16="http://schemas.microsoft.com/office/drawing/2014/main" val="10002"/>
                  </a:ext>
                </a:extLst>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smtClean="0">
                          <a:ln>
                            <a:noFill/>
                          </a:ln>
                          <a:solidFill>
                            <a:srgbClr val="990033"/>
                          </a:solidFill>
                          <a:effectLst/>
                          <a:latin typeface="Tahoma" pitchFamily="34" charset="0"/>
                          <a:ea typeface="黑体" pitchFamily="2" charset="-122"/>
                        </a:rPr>
                        <a:t>3,0</a:t>
                      </a:r>
                      <a:endParaRPr kumimoji="0" lang="en-US" altLang="zh-CN" sz="1600" b="1" i="0" u="none" strike="noStrike" cap="none" normalizeH="0" baseline="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smtClean="0">
                          <a:ln>
                            <a:noFill/>
                          </a:ln>
                          <a:solidFill>
                            <a:srgbClr val="990033"/>
                          </a:solidFill>
                          <a:effectLst/>
                          <a:latin typeface="Tahoma" pitchFamily="34" charset="0"/>
                          <a:ea typeface="黑体" pitchFamily="2" charset="-122"/>
                        </a:rPr>
                        <a:t>3,1</a:t>
                      </a:r>
                      <a:endParaRPr kumimoji="0" lang="en-US" altLang="zh-CN" sz="1600" b="1" i="0" u="none" strike="noStrike" cap="none" normalizeH="0" baseline="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smtClean="0">
                          <a:ln>
                            <a:noFill/>
                          </a:ln>
                          <a:solidFill>
                            <a:srgbClr val="990033"/>
                          </a:solidFill>
                          <a:effectLst/>
                          <a:latin typeface="Tahoma" pitchFamily="34" charset="0"/>
                          <a:ea typeface="黑体" pitchFamily="2" charset="-122"/>
                        </a:rPr>
                        <a:t>3,2</a:t>
                      </a:r>
                      <a:endParaRPr kumimoji="0" lang="en-US" altLang="zh-CN" sz="1600" b="1" i="0" u="none" strike="noStrike" cap="none" normalizeH="0" baseline="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990033"/>
                          </a:solidFill>
                          <a:effectLst/>
                          <a:latin typeface="Tahoma" pitchFamily="34" charset="0"/>
                          <a:ea typeface="黑体" pitchFamily="2" charset="-122"/>
                        </a:rPr>
                        <a:t>K</a:t>
                      </a:r>
                      <a:r>
                        <a:rPr kumimoji="0" lang="en-US" altLang="zh-CN" sz="1200" b="1" i="0" u="none" strike="noStrike" cap="none" normalizeH="0" baseline="0" dirty="0" smtClean="0">
                          <a:ln>
                            <a:noFill/>
                          </a:ln>
                          <a:solidFill>
                            <a:srgbClr val="990033"/>
                          </a:solidFill>
                          <a:effectLst/>
                          <a:latin typeface="Tahoma" pitchFamily="34" charset="0"/>
                          <a:ea typeface="黑体" pitchFamily="2" charset="-122"/>
                        </a:rPr>
                        <a:t>3,3</a:t>
                      </a:r>
                      <a:endParaRPr kumimoji="0" lang="en-US" altLang="zh-CN" sz="1600" b="1" i="0" u="none" strike="noStrike" cap="none" normalizeH="0" baseline="0" dirty="0" smtClean="0">
                        <a:ln>
                          <a:noFill/>
                        </a:ln>
                        <a:solidFill>
                          <a:srgbClr val="990033"/>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alpha val="50000"/>
                      </a:srgbClr>
                    </a:solidFill>
                  </a:tcPr>
                </a:tc>
                <a:extLst>
                  <a:ext uri="{0D108BD9-81ED-4DB2-BD59-A6C34878D82A}">
                    <a16:rowId xmlns:a16="http://schemas.microsoft.com/office/drawing/2014/main" val="10003"/>
                  </a:ext>
                </a:extLst>
              </a:tr>
            </a:tbl>
          </a:graphicData>
        </a:graphic>
      </p:graphicFrame>
      <p:sp>
        <p:nvSpPr>
          <p:cNvPr id="9" name="Line 92"/>
          <p:cNvSpPr>
            <a:spLocks noChangeShapeType="1"/>
          </p:cNvSpPr>
          <p:nvPr/>
        </p:nvSpPr>
        <p:spPr bwMode="auto">
          <a:xfrm>
            <a:off x="3505200" y="3200400"/>
            <a:ext cx="1295400" cy="0"/>
          </a:xfrm>
          <a:prstGeom prst="line">
            <a:avLst/>
          </a:prstGeom>
          <a:noFill/>
          <a:ln w="38100">
            <a:solidFill>
              <a:schemeClr val="tx1"/>
            </a:solidFill>
            <a:round/>
            <a:headEnd/>
            <a:tailEnd type="triangle" w="med" len="med"/>
          </a:ln>
          <a:effectLst/>
        </p:spPr>
        <p:txBody>
          <a:bodyPr/>
          <a:lstStyle/>
          <a:p>
            <a:endParaRPr lang="zh-CN" altLang="en-US"/>
          </a:p>
        </p:txBody>
      </p:sp>
      <p:sp>
        <p:nvSpPr>
          <p:cNvPr id="10" name="Rectangle 93"/>
          <p:cNvSpPr>
            <a:spLocks noChangeArrowheads="1"/>
          </p:cNvSpPr>
          <p:nvPr/>
        </p:nvSpPr>
        <p:spPr bwMode="auto">
          <a:xfrm>
            <a:off x="3657600" y="2819400"/>
            <a:ext cx="1016625" cy="307777"/>
          </a:xfrm>
          <a:prstGeom prst="rect">
            <a:avLst/>
          </a:prstGeom>
          <a:noFill/>
          <a:ln w="9525">
            <a:noFill/>
            <a:miter lim="800000"/>
            <a:headEnd/>
            <a:tailEnd/>
          </a:ln>
          <a:effectLst/>
        </p:spPr>
        <p:txBody>
          <a:bodyPr wrap="none">
            <a:spAutoFit/>
          </a:bodyPr>
          <a:lstStyle/>
          <a:p>
            <a:r>
              <a:rPr kumimoji="1" lang="en-US" altLang="zh-CN" b="1" dirty="0" err="1" smtClean="0">
                <a:latin typeface="Tahoma" pitchFamily="34" charset="0"/>
                <a:ea typeface="黑体" pitchFamily="2" charset="-122"/>
              </a:rPr>
              <a:t>ByteRote</a:t>
            </a:r>
            <a:endParaRPr kumimoji="1" lang="en-US" altLang="zh-CN" b="1" dirty="0">
              <a:latin typeface="Tahoma" pitchFamily="34" charset="0"/>
              <a:ea typeface="黑体" pitchFamily="2" charset="-122"/>
            </a:endParaRPr>
          </a:p>
        </p:txBody>
      </p:sp>
      <p:graphicFrame>
        <p:nvGraphicFramePr>
          <p:cNvPr id="11" name="Group 94"/>
          <p:cNvGraphicFramePr>
            <a:graphicFrameLocks noGrp="1"/>
          </p:cNvGraphicFramePr>
          <p:nvPr/>
        </p:nvGraphicFramePr>
        <p:xfrm>
          <a:off x="4876800" y="2438400"/>
          <a:ext cx="2743200" cy="1828800"/>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tblGrid>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dirty="0" smtClean="0">
                          <a:ln>
                            <a:noFill/>
                          </a:ln>
                          <a:solidFill>
                            <a:srgbClr val="FF3300"/>
                          </a:solidFill>
                          <a:effectLst/>
                          <a:latin typeface="Tahoma" pitchFamily="34" charset="0"/>
                          <a:ea typeface="黑体" pitchFamily="2" charset="-122"/>
                        </a:rPr>
                        <a:t>0,0</a:t>
                      </a:r>
                      <a:endParaRPr kumimoji="0" lang="en-US" altLang="zh-CN" sz="1600" b="1" i="0" u="none" strike="noStrike" cap="none" normalizeH="0" baseline="0" dirty="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smtClean="0">
                          <a:ln>
                            <a:noFill/>
                          </a:ln>
                          <a:solidFill>
                            <a:srgbClr val="FF3300"/>
                          </a:solidFill>
                          <a:effectLst/>
                          <a:latin typeface="Tahoma" pitchFamily="34" charset="0"/>
                          <a:ea typeface="黑体" pitchFamily="2" charset="-122"/>
                        </a:rPr>
                        <a:t>0,1</a:t>
                      </a:r>
                      <a:endParaRPr kumimoji="0" lang="en-US" altLang="zh-CN" sz="1600" b="1" i="0" u="none" strike="noStrike" cap="none" normalizeH="0" baseline="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smtClean="0">
                          <a:ln>
                            <a:noFill/>
                          </a:ln>
                          <a:solidFill>
                            <a:srgbClr val="FF3300"/>
                          </a:solidFill>
                          <a:effectLst/>
                          <a:latin typeface="Tahoma" pitchFamily="34" charset="0"/>
                          <a:ea typeface="黑体" pitchFamily="2" charset="-122"/>
                        </a:rPr>
                        <a:t>0,2</a:t>
                      </a:r>
                      <a:endParaRPr kumimoji="0" lang="en-US" altLang="zh-CN" sz="1600" b="1" i="0" u="none" strike="noStrike" cap="none" normalizeH="0" baseline="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smtClean="0">
                          <a:ln>
                            <a:noFill/>
                          </a:ln>
                          <a:solidFill>
                            <a:srgbClr val="FF3300"/>
                          </a:solidFill>
                          <a:effectLst/>
                          <a:latin typeface="Tahoma" pitchFamily="34" charset="0"/>
                          <a:ea typeface="黑体" pitchFamily="2" charset="-122"/>
                        </a:rPr>
                        <a:t>1,3</a:t>
                      </a:r>
                      <a:endParaRPr kumimoji="0" lang="en-US" altLang="zh-CN" sz="1600" b="1" i="0" u="none" strike="noStrike" cap="none" normalizeH="0" baseline="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alpha val="50000"/>
                      </a:srgbClr>
                    </a:solidFill>
                  </a:tcPr>
                </a:tc>
                <a:extLst>
                  <a:ext uri="{0D108BD9-81ED-4DB2-BD59-A6C34878D82A}">
                    <a16:rowId xmlns:a16="http://schemas.microsoft.com/office/drawing/2014/main" val="10000"/>
                  </a:ext>
                </a:extLst>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smtClean="0">
                          <a:ln>
                            <a:noFill/>
                          </a:ln>
                          <a:solidFill>
                            <a:srgbClr val="FF3300"/>
                          </a:solidFill>
                          <a:effectLst/>
                          <a:latin typeface="Tahoma" pitchFamily="34" charset="0"/>
                          <a:ea typeface="黑体" pitchFamily="2" charset="-122"/>
                        </a:rPr>
                        <a:t>1,0</a:t>
                      </a:r>
                      <a:endParaRPr kumimoji="0" lang="en-US" altLang="zh-CN" sz="1600" b="1" i="0" u="none" strike="noStrike" cap="none" normalizeH="0" baseline="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smtClean="0">
                          <a:ln>
                            <a:noFill/>
                          </a:ln>
                          <a:solidFill>
                            <a:srgbClr val="FF3300"/>
                          </a:solidFill>
                          <a:effectLst/>
                          <a:latin typeface="Tahoma" pitchFamily="34" charset="0"/>
                          <a:ea typeface="黑体" pitchFamily="2" charset="-122"/>
                        </a:rPr>
                        <a:t>1,1</a:t>
                      </a:r>
                      <a:endParaRPr kumimoji="0" lang="en-US" altLang="zh-CN" sz="1600" b="1" i="0" u="none" strike="noStrike" cap="none" normalizeH="0" baseline="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smtClean="0">
                          <a:ln>
                            <a:noFill/>
                          </a:ln>
                          <a:solidFill>
                            <a:srgbClr val="FF3300"/>
                          </a:solidFill>
                          <a:effectLst/>
                          <a:latin typeface="Tahoma" pitchFamily="34" charset="0"/>
                          <a:ea typeface="黑体" pitchFamily="2" charset="-122"/>
                        </a:rPr>
                        <a:t>1,2</a:t>
                      </a:r>
                      <a:endParaRPr kumimoji="0" lang="en-US" altLang="zh-CN" sz="1600" b="1" i="0" u="none" strike="noStrike" cap="none" normalizeH="0" baseline="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dirty="0" smtClean="0">
                          <a:ln>
                            <a:noFill/>
                          </a:ln>
                          <a:solidFill>
                            <a:srgbClr val="FF3300"/>
                          </a:solidFill>
                          <a:effectLst/>
                          <a:latin typeface="Tahoma" pitchFamily="34" charset="0"/>
                          <a:ea typeface="黑体" pitchFamily="2" charset="-122"/>
                        </a:rPr>
                        <a:t>2,3</a:t>
                      </a:r>
                      <a:endParaRPr kumimoji="0" lang="en-US" altLang="zh-CN" sz="1600" b="1" i="0" u="none" strike="noStrike" cap="none" normalizeH="0" baseline="0" dirty="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alpha val="50000"/>
                      </a:srgbClr>
                    </a:solidFill>
                  </a:tcPr>
                </a:tc>
                <a:extLst>
                  <a:ext uri="{0D108BD9-81ED-4DB2-BD59-A6C34878D82A}">
                    <a16:rowId xmlns:a16="http://schemas.microsoft.com/office/drawing/2014/main" val="10001"/>
                  </a:ext>
                </a:extLst>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smtClean="0">
                          <a:ln>
                            <a:noFill/>
                          </a:ln>
                          <a:solidFill>
                            <a:srgbClr val="FF3300"/>
                          </a:solidFill>
                          <a:effectLst/>
                          <a:latin typeface="Tahoma" pitchFamily="34" charset="0"/>
                          <a:ea typeface="黑体" pitchFamily="2" charset="-122"/>
                        </a:rPr>
                        <a:t>2,0</a:t>
                      </a:r>
                      <a:endParaRPr kumimoji="0" lang="en-US" altLang="zh-CN" sz="1600" b="1" i="0" u="none" strike="noStrike" cap="none" normalizeH="0" baseline="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smtClean="0">
                          <a:ln>
                            <a:noFill/>
                          </a:ln>
                          <a:solidFill>
                            <a:srgbClr val="FF3300"/>
                          </a:solidFill>
                          <a:effectLst/>
                          <a:latin typeface="Tahoma" pitchFamily="34" charset="0"/>
                          <a:ea typeface="黑体" pitchFamily="2" charset="-122"/>
                        </a:rPr>
                        <a:t>2,1</a:t>
                      </a:r>
                      <a:endParaRPr kumimoji="0" lang="en-US" altLang="zh-CN" sz="1600" b="1" i="0" u="none" strike="noStrike" cap="none" normalizeH="0" baseline="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smtClean="0">
                          <a:ln>
                            <a:noFill/>
                          </a:ln>
                          <a:solidFill>
                            <a:srgbClr val="FF3300"/>
                          </a:solidFill>
                          <a:effectLst/>
                          <a:latin typeface="Tahoma" pitchFamily="34" charset="0"/>
                          <a:ea typeface="黑体" pitchFamily="2" charset="-122"/>
                        </a:rPr>
                        <a:t>2,2</a:t>
                      </a:r>
                      <a:endParaRPr kumimoji="0" lang="en-US" altLang="zh-CN" sz="1600" b="1" i="0" u="none" strike="noStrike" cap="none" normalizeH="0" baseline="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dirty="0" smtClean="0">
                          <a:ln>
                            <a:noFill/>
                          </a:ln>
                          <a:solidFill>
                            <a:srgbClr val="FF3300"/>
                          </a:solidFill>
                          <a:effectLst/>
                          <a:latin typeface="Tahoma" pitchFamily="34" charset="0"/>
                          <a:ea typeface="黑体" pitchFamily="2" charset="-122"/>
                        </a:rPr>
                        <a:t>3,3</a:t>
                      </a:r>
                      <a:endParaRPr kumimoji="0" lang="en-US" altLang="zh-CN" sz="1600" b="1" i="0" u="none" strike="noStrike" cap="none" normalizeH="0" baseline="0" dirty="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alpha val="50000"/>
                      </a:srgbClr>
                    </a:solidFill>
                  </a:tcPr>
                </a:tc>
                <a:extLst>
                  <a:ext uri="{0D108BD9-81ED-4DB2-BD59-A6C34878D82A}">
                    <a16:rowId xmlns:a16="http://schemas.microsoft.com/office/drawing/2014/main" val="10002"/>
                  </a:ext>
                </a:extLst>
              </a:tr>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dirty="0" smtClean="0">
                          <a:ln>
                            <a:noFill/>
                          </a:ln>
                          <a:solidFill>
                            <a:srgbClr val="FF3300"/>
                          </a:solidFill>
                          <a:effectLst/>
                          <a:latin typeface="Tahoma" pitchFamily="34" charset="0"/>
                          <a:ea typeface="黑体" pitchFamily="2" charset="-122"/>
                        </a:rPr>
                        <a:t>3,0</a:t>
                      </a:r>
                      <a:endParaRPr kumimoji="0" lang="en-US" altLang="zh-CN" sz="1600" b="1" i="0" u="none" strike="noStrike" cap="none" normalizeH="0" baseline="0" dirty="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smtClean="0">
                          <a:ln>
                            <a:noFill/>
                          </a:ln>
                          <a:solidFill>
                            <a:srgbClr val="FF3300"/>
                          </a:solidFill>
                          <a:effectLst/>
                          <a:latin typeface="Tahoma" pitchFamily="34" charset="0"/>
                          <a:ea typeface="黑体" pitchFamily="2" charset="-122"/>
                        </a:rPr>
                        <a:t>3,1</a:t>
                      </a:r>
                      <a:endParaRPr kumimoji="0" lang="en-US" altLang="zh-CN" sz="1600" b="1" i="0" u="none" strike="noStrike" cap="none" normalizeH="0" baseline="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smtClean="0">
                          <a:ln>
                            <a:noFill/>
                          </a:ln>
                          <a:solidFill>
                            <a:srgbClr val="FF3300"/>
                          </a:solidFill>
                          <a:effectLst/>
                          <a:latin typeface="Tahoma" pitchFamily="34" charset="0"/>
                          <a:ea typeface="黑体" pitchFamily="2" charset="-122"/>
                        </a:rPr>
                        <a:t>3,2</a:t>
                      </a:r>
                      <a:endParaRPr kumimoji="0" lang="en-US" altLang="zh-CN" sz="1600" b="1" i="0" u="none" strike="noStrike" cap="none" normalizeH="0" baseline="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FF3300"/>
                          </a:solidFill>
                          <a:effectLst/>
                          <a:latin typeface="Tahoma" pitchFamily="34" charset="0"/>
                          <a:ea typeface="黑体" pitchFamily="2" charset="-122"/>
                        </a:rPr>
                        <a:t>K</a:t>
                      </a:r>
                      <a:r>
                        <a:rPr kumimoji="0" lang="en-US" altLang="zh-CN" sz="1200" b="1" i="0" u="none" strike="noStrike" cap="none" normalizeH="0" baseline="0" dirty="0" smtClean="0">
                          <a:ln>
                            <a:noFill/>
                          </a:ln>
                          <a:solidFill>
                            <a:srgbClr val="FF3300"/>
                          </a:solidFill>
                          <a:effectLst/>
                          <a:latin typeface="Tahoma" pitchFamily="34" charset="0"/>
                          <a:ea typeface="黑体" pitchFamily="2" charset="-122"/>
                        </a:rPr>
                        <a:t>0,3</a:t>
                      </a:r>
                      <a:endParaRPr kumimoji="0" lang="en-US" altLang="zh-CN" sz="1600" b="1" i="0" u="none" strike="noStrike" cap="none" normalizeH="0" baseline="0" dirty="0" smtClean="0">
                        <a:ln>
                          <a:noFill/>
                        </a:ln>
                        <a:solidFill>
                          <a:srgbClr val="FF3300"/>
                        </a:solidFill>
                        <a:effectLst/>
                        <a:latin typeface="Tahoma" pitchFamily="34" charset="0"/>
                        <a:ea typeface="黑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alpha val="50000"/>
                      </a:srgbClr>
                    </a:solidFill>
                  </a:tcPr>
                </a:tc>
                <a:extLst>
                  <a:ext uri="{0D108BD9-81ED-4DB2-BD59-A6C34878D82A}">
                    <a16:rowId xmlns:a16="http://schemas.microsoft.com/office/drawing/2014/main" val="10003"/>
                  </a:ext>
                </a:extLst>
              </a:tr>
            </a:tbl>
          </a:graphicData>
        </a:graphic>
      </p:graphicFrame>
      <p:sp>
        <p:nvSpPr>
          <p:cNvPr id="3" name="矩形 2"/>
          <p:cNvSpPr/>
          <p:nvPr/>
        </p:nvSpPr>
        <p:spPr>
          <a:xfrm>
            <a:off x="387313" y="5088479"/>
            <a:ext cx="8079456" cy="461665"/>
          </a:xfrm>
          <a:prstGeom prst="rect">
            <a:avLst/>
          </a:prstGeom>
        </p:spPr>
        <p:txBody>
          <a:bodyPr wrap="none">
            <a:spAutoFit/>
          </a:bodyPr>
          <a:lstStyle/>
          <a:p>
            <a:r>
              <a:rPr kumimoji="1" lang="zh-CN" altLang="en-US" sz="2400" dirty="0" smtClean="0">
                <a:solidFill>
                  <a:srgbClr val="FF0000"/>
                </a:solidFill>
                <a:latin typeface="Tahoma" pitchFamily="34" charset="0"/>
                <a:ea typeface="黑体" pitchFamily="2" charset="-122"/>
              </a:rPr>
              <a:t>字节代换</a:t>
            </a:r>
            <a:r>
              <a:rPr kumimoji="1" lang="zh-CN" altLang="en-US" sz="2400" dirty="0" smtClean="0">
                <a:latin typeface="Tahoma" pitchFamily="34" charset="0"/>
                <a:ea typeface="黑体" pitchFamily="2" charset="-122"/>
              </a:rPr>
              <a:t>：将</a:t>
            </a:r>
            <a:r>
              <a:rPr kumimoji="1" lang="zh-CN" altLang="en-US" sz="2400" dirty="0">
                <a:latin typeface="Tahoma" pitchFamily="34" charset="0"/>
                <a:ea typeface="黑体" pitchFamily="2" charset="-122"/>
              </a:rPr>
              <a:t>这</a:t>
            </a:r>
            <a:r>
              <a:rPr kumimoji="1" lang="en-US" altLang="zh-CN" sz="2400" dirty="0">
                <a:latin typeface="Tahoma" pitchFamily="34" charset="0"/>
                <a:ea typeface="黑体" pitchFamily="2" charset="-122"/>
              </a:rPr>
              <a:t>4</a:t>
            </a:r>
            <a:r>
              <a:rPr kumimoji="1" lang="zh-CN" altLang="en-US" sz="2400" dirty="0">
                <a:latin typeface="Tahoma" pitchFamily="34" charset="0"/>
                <a:ea typeface="黑体" pitchFamily="2" charset="-122"/>
              </a:rPr>
              <a:t>个字节作为</a:t>
            </a:r>
            <a:r>
              <a:rPr kumimoji="1" lang="en-US" altLang="zh-CN" sz="2400" dirty="0">
                <a:latin typeface="Tahoma" pitchFamily="34" charset="0"/>
                <a:ea typeface="黑体" pitchFamily="2" charset="-122"/>
              </a:rPr>
              <a:t>S</a:t>
            </a:r>
            <a:r>
              <a:rPr kumimoji="1" lang="zh-CN" altLang="en-US" sz="2400" dirty="0">
                <a:latin typeface="Tahoma" pitchFamily="34" charset="0"/>
                <a:ea typeface="黑体" pitchFamily="2" charset="-122"/>
              </a:rPr>
              <a:t>盒的输入，输出新的</a:t>
            </a:r>
            <a:r>
              <a:rPr kumimoji="1" lang="en-US" altLang="zh-CN" sz="2400" dirty="0">
                <a:latin typeface="Tahoma" pitchFamily="34" charset="0"/>
                <a:ea typeface="黑体" pitchFamily="2" charset="-122"/>
              </a:rPr>
              <a:t>4</a:t>
            </a:r>
            <a:r>
              <a:rPr kumimoji="1" lang="zh-CN" altLang="en-US" sz="2400" dirty="0">
                <a:latin typeface="Tahoma" pitchFamily="34" charset="0"/>
                <a:ea typeface="黑体" pitchFamily="2" charset="-122"/>
              </a:rPr>
              <a:t>个字节</a:t>
            </a:r>
          </a:p>
        </p:txBody>
      </p:sp>
    </p:spTree>
    <p:extLst>
      <p:ext uri="{BB962C8B-B14F-4D97-AF65-F5344CB8AC3E}">
        <p14:creationId xmlns:p14="http://schemas.microsoft.com/office/powerpoint/2010/main" val="3114826475"/>
      </p:ext>
    </p:extLst>
  </p:cSld>
  <p:clrMapOvr>
    <a:masterClrMapping/>
  </p:clrMapOvr>
  <p:transition>
    <p:wedge/>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内容占位符 21"/>
          <p:cNvSpPr>
            <a:spLocks noGrp="1"/>
          </p:cNvSpPr>
          <p:nvPr>
            <p:ph idx="1"/>
          </p:nvPr>
        </p:nvSpPr>
        <p:spPr>
          <a:xfrm>
            <a:off x="457200" y="2895600"/>
            <a:ext cx="8229600" cy="3429000"/>
          </a:xfrm>
        </p:spPr>
        <p:txBody>
          <a:bodyPr/>
          <a:lstStyle/>
          <a:p>
            <a:r>
              <a:rPr lang="en-US" altLang="zh-CN" dirty="0" smtClean="0"/>
              <a:t>RC[j]</a:t>
            </a:r>
            <a:r>
              <a:rPr lang="zh-CN" altLang="en-US" dirty="0" smtClean="0"/>
              <a:t>的构造：</a:t>
            </a:r>
            <a:r>
              <a:rPr lang="en-US" altLang="zh-CN" dirty="0" smtClean="0"/>
              <a:t>RC[1]=0x01;</a:t>
            </a:r>
          </a:p>
          <a:p>
            <a:pPr>
              <a:buNone/>
            </a:pPr>
            <a:r>
              <a:rPr lang="en-US" altLang="zh-CN" dirty="0" smtClean="0"/>
              <a:t>             RC[j]=2*RC[j-1];  j=2,3,4,5,6,7,8,9,10</a:t>
            </a:r>
          </a:p>
          <a:p>
            <a:r>
              <a:rPr lang="zh-CN" altLang="en-US" dirty="0" smtClean="0"/>
              <a:t>密钥的使用：</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166</a:t>
            </a:fld>
            <a:endParaRPr lang="en-US" altLang="zh-CN" dirty="0"/>
          </a:p>
        </p:txBody>
      </p:sp>
      <p:graphicFrame>
        <p:nvGraphicFramePr>
          <p:cNvPr id="7" name="Group 4"/>
          <p:cNvGraphicFramePr>
            <a:graphicFrameLocks noGrp="1"/>
          </p:cNvGraphicFramePr>
          <p:nvPr>
            <p:extLst>
              <p:ext uri="{D42A27DB-BD31-4B8C-83A1-F6EECF244321}">
                <p14:modId xmlns:p14="http://schemas.microsoft.com/office/powerpoint/2010/main" val="1999296654"/>
              </p:ext>
            </p:extLst>
          </p:nvPr>
        </p:nvGraphicFramePr>
        <p:xfrm>
          <a:off x="762000" y="4572000"/>
          <a:ext cx="7318375" cy="694944"/>
        </p:xfrm>
        <a:graphic>
          <a:graphicData uri="http://schemas.openxmlformats.org/drawingml/2006/table">
            <a:tbl>
              <a:tblPr/>
              <a:tblGrid>
                <a:gridCol w="612775">
                  <a:extLst>
                    <a:ext uri="{9D8B030D-6E8A-4147-A177-3AD203B41FA5}">
                      <a16:colId xmlns:a16="http://schemas.microsoft.com/office/drawing/2014/main" val="20000"/>
                    </a:ext>
                  </a:extLst>
                </a:gridCol>
                <a:gridCol w="614363">
                  <a:extLst>
                    <a:ext uri="{9D8B030D-6E8A-4147-A177-3AD203B41FA5}">
                      <a16:colId xmlns:a16="http://schemas.microsoft.com/office/drawing/2014/main" val="20001"/>
                    </a:ext>
                  </a:extLst>
                </a:gridCol>
                <a:gridCol w="608012">
                  <a:extLst>
                    <a:ext uri="{9D8B030D-6E8A-4147-A177-3AD203B41FA5}">
                      <a16:colId xmlns:a16="http://schemas.microsoft.com/office/drawing/2014/main" val="20002"/>
                    </a:ext>
                  </a:extLst>
                </a:gridCol>
                <a:gridCol w="615950">
                  <a:extLst>
                    <a:ext uri="{9D8B030D-6E8A-4147-A177-3AD203B41FA5}">
                      <a16:colId xmlns:a16="http://schemas.microsoft.com/office/drawing/2014/main" val="20003"/>
                    </a:ext>
                  </a:extLst>
                </a:gridCol>
                <a:gridCol w="614363">
                  <a:extLst>
                    <a:ext uri="{9D8B030D-6E8A-4147-A177-3AD203B41FA5}">
                      <a16:colId xmlns:a16="http://schemas.microsoft.com/office/drawing/2014/main" val="20004"/>
                    </a:ext>
                  </a:extLst>
                </a:gridCol>
                <a:gridCol w="612775">
                  <a:extLst>
                    <a:ext uri="{9D8B030D-6E8A-4147-A177-3AD203B41FA5}">
                      <a16:colId xmlns:a16="http://schemas.microsoft.com/office/drawing/2014/main" val="20005"/>
                    </a:ext>
                  </a:extLst>
                </a:gridCol>
                <a:gridCol w="614362">
                  <a:extLst>
                    <a:ext uri="{9D8B030D-6E8A-4147-A177-3AD203B41FA5}">
                      <a16:colId xmlns:a16="http://schemas.microsoft.com/office/drawing/2014/main" val="20006"/>
                    </a:ext>
                  </a:extLst>
                </a:gridCol>
                <a:gridCol w="612775">
                  <a:extLst>
                    <a:ext uri="{9D8B030D-6E8A-4147-A177-3AD203B41FA5}">
                      <a16:colId xmlns:a16="http://schemas.microsoft.com/office/drawing/2014/main" val="20007"/>
                    </a:ext>
                  </a:extLst>
                </a:gridCol>
                <a:gridCol w="612775">
                  <a:extLst>
                    <a:ext uri="{9D8B030D-6E8A-4147-A177-3AD203B41FA5}">
                      <a16:colId xmlns:a16="http://schemas.microsoft.com/office/drawing/2014/main" val="20008"/>
                    </a:ext>
                  </a:extLst>
                </a:gridCol>
                <a:gridCol w="614363">
                  <a:extLst>
                    <a:ext uri="{9D8B030D-6E8A-4147-A177-3AD203B41FA5}">
                      <a16:colId xmlns:a16="http://schemas.microsoft.com/office/drawing/2014/main" val="20009"/>
                    </a:ext>
                  </a:extLst>
                </a:gridCol>
                <a:gridCol w="692150">
                  <a:extLst>
                    <a:ext uri="{9D8B030D-6E8A-4147-A177-3AD203B41FA5}">
                      <a16:colId xmlns:a16="http://schemas.microsoft.com/office/drawing/2014/main" val="20010"/>
                    </a:ext>
                  </a:extLst>
                </a:gridCol>
                <a:gridCol w="493712">
                  <a:extLst>
                    <a:ext uri="{9D8B030D-6E8A-4147-A177-3AD203B41FA5}">
                      <a16:colId xmlns:a16="http://schemas.microsoft.com/office/drawing/2014/main" val="20011"/>
                    </a:ext>
                  </a:extLst>
                </a:gridCol>
              </a:tblGrid>
              <a:tr h="41414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990033"/>
                          </a:solidFill>
                          <a:effectLst/>
                          <a:latin typeface="Tahoma" pitchFamily="34" charset="0"/>
                          <a:ea typeface="黑体" pitchFamily="2" charset="-122"/>
                        </a:rPr>
                        <a:t>w</a:t>
                      </a:r>
                      <a:r>
                        <a:rPr kumimoji="0" lang="en-US" altLang="zh-CN" sz="1800" b="1" i="0" u="none" strike="noStrike" cap="none" normalizeH="0" baseline="-25000" smtClean="0">
                          <a:ln>
                            <a:noFill/>
                          </a:ln>
                          <a:solidFill>
                            <a:srgbClr val="990033"/>
                          </a:solidFill>
                          <a:effectLst/>
                          <a:latin typeface="Tahoma" pitchFamily="34" charset="0"/>
                          <a:ea typeface="黑体" pitchFamily="2" charset="-122"/>
                        </a:rPr>
                        <a:t>0</a:t>
                      </a:r>
                      <a:endParaRPr kumimoji="0" lang="en-US" altLang="zh-CN" sz="1800" b="1" i="0" u="none" strike="noStrike" cap="none" normalizeH="0" baseline="-25000" dirty="0" smtClean="0">
                        <a:ln>
                          <a:noFill/>
                        </a:ln>
                        <a:solidFill>
                          <a:srgbClr val="990033"/>
                        </a:solidFill>
                        <a:effectLst/>
                        <a:latin typeface="Tahoma" pitchFamily="34" charset="0"/>
                        <a:ea typeface="黑体" pitchFamily="2" charset="-122"/>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dirty="0" smtClean="0">
                          <a:ln>
                            <a:noFill/>
                          </a:ln>
                          <a:solidFill>
                            <a:srgbClr val="990033"/>
                          </a:solidFill>
                          <a:effectLst/>
                          <a:latin typeface="Tahoma" pitchFamily="34" charset="0"/>
                          <a:ea typeface="黑体" pitchFamily="2" charset="-122"/>
                        </a:rPr>
                        <a:t>w</a:t>
                      </a:r>
                      <a:r>
                        <a:rPr kumimoji="0" lang="en-US" altLang="zh-CN" sz="1800" b="1" i="0" u="none" strike="noStrike" cap="none" normalizeH="0" baseline="-25000" dirty="0" smtClean="0">
                          <a:ln>
                            <a:noFill/>
                          </a:ln>
                          <a:solidFill>
                            <a:srgbClr val="990033"/>
                          </a:solidFill>
                          <a:effectLst/>
                          <a:latin typeface="Tahoma" pitchFamily="34" charset="0"/>
                          <a:ea typeface="黑体" pitchFamily="2" charset="-122"/>
                        </a:rPr>
                        <a:t>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dirty="0" smtClean="0">
                          <a:ln>
                            <a:noFill/>
                          </a:ln>
                          <a:solidFill>
                            <a:srgbClr val="990033"/>
                          </a:solidFill>
                          <a:effectLst/>
                          <a:latin typeface="Tahoma" pitchFamily="34" charset="0"/>
                          <a:ea typeface="黑体" pitchFamily="2" charset="-122"/>
                        </a:rPr>
                        <a:t>w</a:t>
                      </a:r>
                      <a:r>
                        <a:rPr kumimoji="0" lang="en-US" altLang="zh-CN" sz="1800" b="1" i="0" u="none" strike="noStrike" cap="none" normalizeH="0" baseline="-25000" dirty="0" smtClean="0">
                          <a:ln>
                            <a:noFill/>
                          </a:ln>
                          <a:solidFill>
                            <a:srgbClr val="990033"/>
                          </a:solidFill>
                          <a:effectLst/>
                          <a:latin typeface="Tahoma" pitchFamily="34" charset="0"/>
                          <a:ea typeface="黑体" pitchFamily="2" charset="-122"/>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dirty="0" smtClean="0">
                          <a:ln>
                            <a:noFill/>
                          </a:ln>
                          <a:solidFill>
                            <a:srgbClr val="990033"/>
                          </a:solidFill>
                          <a:effectLst/>
                          <a:latin typeface="Tahoma" pitchFamily="34" charset="0"/>
                          <a:ea typeface="黑体" pitchFamily="2" charset="-122"/>
                        </a:rPr>
                        <a:t>w</a:t>
                      </a:r>
                      <a:r>
                        <a:rPr kumimoji="0" lang="en-US" altLang="zh-CN" sz="1800" b="1" i="0" u="none" strike="noStrike" cap="none" normalizeH="0" baseline="-25000" dirty="0" smtClean="0">
                          <a:ln>
                            <a:noFill/>
                          </a:ln>
                          <a:solidFill>
                            <a:srgbClr val="990033"/>
                          </a:solidFill>
                          <a:effectLst/>
                          <a:latin typeface="Tahoma" pitchFamily="34" charset="0"/>
                          <a:ea typeface="黑体" pitchFamily="2" charset="-122"/>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dirty="0" smtClean="0">
                          <a:ln>
                            <a:noFill/>
                          </a:ln>
                          <a:solidFill>
                            <a:srgbClr val="990033"/>
                          </a:solidFill>
                          <a:effectLst/>
                          <a:latin typeface="Tahoma" pitchFamily="34" charset="0"/>
                          <a:ea typeface="黑体" pitchFamily="2" charset="-122"/>
                        </a:rPr>
                        <a:t>w</a:t>
                      </a:r>
                      <a:r>
                        <a:rPr kumimoji="0" lang="en-US" altLang="zh-CN" sz="1800" b="1" i="0" u="none" strike="noStrike" cap="none" normalizeH="0" baseline="-25000" dirty="0" smtClean="0">
                          <a:ln>
                            <a:noFill/>
                          </a:ln>
                          <a:solidFill>
                            <a:srgbClr val="990033"/>
                          </a:solidFill>
                          <a:effectLst/>
                          <a:latin typeface="Tahoma" pitchFamily="34" charset="0"/>
                          <a:ea typeface="黑体" pitchFamily="2" charset="-122"/>
                        </a:rPr>
                        <a:t>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990033"/>
                          </a:solidFill>
                          <a:effectLst/>
                          <a:latin typeface="Tahoma" pitchFamily="34" charset="0"/>
                          <a:ea typeface="黑体" pitchFamily="2" charset="-122"/>
                        </a:rPr>
                        <a:t>w</a:t>
                      </a:r>
                      <a:r>
                        <a:rPr kumimoji="0" lang="en-US" altLang="zh-CN" sz="1800" b="1" i="0" u="none" strike="noStrike" cap="none" normalizeH="0" baseline="-25000" smtClean="0">
                          <a:ln>
                            <a:noFill/>
                          </a:ln>
                          <a:solidFill>
                            <a:srgbClr val="990033"/>
                          </a:solidFill>
                          <a:effectLst/>
                          <a:latin typeface="Tahoma" pitchFamily="34" charset="0"/>
                          <a:ea typeface="黑体" pitchFamily="2" charset="-122"/>
                        </a:rPr>
                        <a:t>5</a:t>
                      </a:r>
                      <a:endParaRPr kumimoji="0" lang="en-US" altLang="zh-CN" sz="1800" b="1" i="0" u="none" strike="noStrike" cap="none" normalizeH="0" baseline="-25000" dirty="0" smtClean="0">
                        <a:ln>
                          <a:noFill/>
                        </a:ln>
                        <a:solidFill>
                          <a:srgbClr val="990033"/>
                        </a:solidFill>
                        <a:effectLst/>
                        <a:latin typeface="Tahoma" pitchFamily="34" charset="0"/>
                        <a:ea typeface="黑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dirty="0" smtClean="0">
                          <a:ln>
                            <a:noFill/>
                          </a:ln>
                          <a:solidFill>
                            <a:srgbClr val="990033"/>
                          </a:solidFill>
                          <a:effectLst/>
                          <a:latin typeface="Tahoma" pitchFamily="34" charset="0"/>
                          <a:ea typeface="黑体" pitchFamily="2" charset="-122"/>
                        </a:rPr>
                        <a:t>w</a:t>
                      </a:r>
                      <a:r>
                        <a:rPr kumimoji="0" lang="en-US" altLang="zh-CN" sz="1800" b="1" i="0" u="none" strike="noStrike" cap="none" normalizeH="0" baseline="-25000" dirty="0" smtClean="0">
                          <a:ln>
                            <a:noFill/>
                          </a:ln>
                          <a:solidFill>
                            <a:srgbClr val="990033"/>
                          </a:solidFill>
                          <a:effectLst/>
                          <a:latin typeface="Tahoma" pitchFamily="34" charset="0"/>
                          <a:ea typeface="黑体" pitchFamily="2" charset="-122"/>
                        </a:rPr>
                        <a:t>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dirty="0" smtClean="0">
                          <a:ln>
                            <a:noFill/>
                          </a:ln>
                          <a:solidFill>
                            <a:srgbClr val="990033"/>
                          </a:solidFill>
                          <a:effectLst/>
                          <a:latin typeface="Tahoma" pitchFamily="34" charset="0"/>
                          <a:ea typeface="黑体" pitchFamily="2" charset="-122"/>
                        </a:rPr>
                        <a:t>w</a:t>
                      </a:r>
                      <a:r>
                        <a:rPr kumimoji="0" lang="en-US" altLang="zh-CN" sz="1800" b="1" i="0" u="none" strike="noStrike" cap="none" normalizeH="0" baseline="-25000" dirty="0" smtClean="0">
                          <a:ln>
                            <a:noFill/>
                          </a:ln>
                          <a:solidFill>
                            <a:srgbClr val="990033"/>
                          </a:solidFill>
                          <a:effectLst/>
                          <a:latin typeface="Tahoma" pitchFamily="34" charset="0"/>
                          <a:ea typeface="黑体" pitchFamily="2" charset="-122"/>
                        </a:rPr>
                        <a:t>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dirty="0" smtClean="0">
                          <a:ln>
                            <a:noFill/>
                          </a:ln>
                          <a:solidFill>
                            <a:srgbClr val="990033"/>
                          </a:solidFill>
                          <a:effectLst/>
                          <a:latin typeface="Tahoma" pitchFamily="34" charset="0"/>
                          <a:ea typeface="黑体" pitchFamily="2" charset="-122"/>
                        </a:rPr>
                        <a:t>w</a:t>
                      </a:r>
                      <a:r>
                        <a:rPr kumimoji="0" lang="en-US" altLang="zh-CN" sz="1800" b="1" i="0" u="none" strike="noStrike" cap="none" normalizeH="0" baseline="-25000" dirty="0" smtClean="0">
                          <a:ln>
                            <a:noFill/>
                          </a:ln>
                          <a:solidFill>
                            <a:srgbClr val="990033"/>
                          </a:solidFill>
                          <a:effectLst/>
                          <a:latin typeface="Tahoma" pitchFamily="34" charset="0"/>
                          <a:ea typeface="黑体" pitchFamily="2" charset="-122"/>
                        </a:rPr>
                        <a:t>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dirty="0" smtClean="0">
                          <a:ln>
                            <a:noFill/>
                          </a:ln>
                          <a:solidFill>
                            <a:srgbClr val="990033"/>
                          </a:solidFill>
                          <a:effectLst/>
                          <a:latin typeface="Tahoma" pitchFamily="34" charset="0"/>
                          <a:ea typeface="黑体" pitchFamily="2" charset="-122"/>
                        </a:rPr>
                        <a:t>w</a:t>
                      </a:r>
                      <a:r>
                        <a:rPr kumimoji="0" lang="en-US" altLang="zh-CN" sz="1800" b="1" i="0" u="none" strike="noStrike" cap="none" normalizeH="0" baseline="-25000" dirty="0" smtClean="0">
                          <a:ln>
                            <a:noFill/>
                          </a:ln>
                          <a:solidFill>
                            <a:srgbClr val="990033"/>
                          </a:solidFill>
                          <a:effectLst/>
                          <a:latin typeface="Tahoma" pitchFamily="34" charset="0"/>
                          <a:ea typeface="黑体" pitchFamily="2" charset="-122"/>
                        </a:rPr>
                        <a:t>9</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dirty="0" smtClean="0">
                          <a:ln>
                            <a:noFill/>
                          </a:ln>
                          <a:solidFill>
                            <a:srgbClr val="990033"/>
                          </a:solidFill>
                          <a:effectLst/>
                          <a:latin typeface="Tahoma" pitchFamily="34" charset="0"/>
                          <a:ea typeface="黑体" pitchFamily="2" charset="-122"/>
                        </a:rPr>
                        <a:t>w</a:t>
                      </a:r>
                      <a:r>
                        <a:rPr kumimoji="0" lang="en-US" altLang="zh-CN" sz="1800" b="1" i="0" u="none" strike="noStrike" cap="none" normalizeH="0" baseline="-25000" dirty="0" smtClean="0">
                          <a:ln>
                            <a:noFill/>
                          </a:ln>
                          <a:solidFill>
                            <a:srgbClr val="990033"/>
                          </a:solidFill>
                          <a:effectLst/>
                          <a:latin typeface="Tahoma" pitchFamily="34" charset="0"/>
                          <a:ea typeface="黑体" pitchFamily="2" charset="-122"/>
                        </a:rPr>
                        <a:t>10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800" b="1" i="0" u="none" strike="noStrike" cap="none" normalizeH="0" baseline="0" dirty="0" smtClean="0">
                        <a:ln>
                          <a:noFill/>
                        </a:ln>
                        <a:solidFill>
                          <a:srgbClr val="990033"/>
                        </a:solidFill>
                        <a:effectLst/>
                        <a:latin typeface="Tahoma" pitchFamily="34" charset="0"/>
                        <a:ea typeface="黑体" pitchFamily="2" charset="-122"/>
                      </a:endParaRP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800" b="1" i="0" u="none" strike="noStrike" cap="none" normalizeH="0" baseline="0" dirty="0" smtClean="0">
                        <a:ln>
                          <a:noFill/>
                        </a:ln>
                        <a:solidFill>
                          <a:srgbClr val="990033"/>
                        </a:solidFill>
                        <a:effectLst/>
                        <a:latin typeface="Tahoma" pitchFamily="34"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Line 32"/>
          <p:cNvSpPr>
            <a:spLocks noChangeShapeType="1"/>
          </p:cNvSpPr>
          <p:nvPr/>
        </p:nvSpPr>
        <p:spPr bwMode="auto">
          <a:xfrm>
            <a:off x="7620000" y="4648200"/>
            <a:ext cx="431800" cy="0"/>
          </a:xfrm>
          <a:prstGeom prst="line">
            <a:avLst/>
          </a:prstGeom>
          <a:noFill/>
          <a:ln w="38100" cap="rnd">
            <a:solidFill>
              <a:schemeClr val="tx1"/>
            </a:solidFill>
            <a:prstDash val="sysDot"/>
            <a:round/>
            <a:headEnd/>
            <a:tailEnd/>
          </a:ln>
          <a:effectLst/>
        </p:spPr>
        <p:txBody>
          <a:bodyPr/>
          <a:lstStyle/>
          <a:p>
            <a:endParaRPr lang="zh-CN" altLang="en-US"/>
          </a:p>
        </p:txBody>
      </p:sp>
      <p:sp>
        <p:nvSpPr>
          <p:cNvPr id="9" name="Line 33"/>
          <p:cNvSpPr>
            <a:spLocks noChangeShapeType="1"/>
          </p:cNvSpPr>
          <p:nvPr/>
        </p:nvSpPr>
        <p:spPr bwMode="auto">
          <a:xfrm>
            <a:off x="941389" y="5266944"/>
            <a:ext cx="1586" cy="346456"/>
          </a:xfrm>
          <a:prstGeom prst="line">
            <a:avLst/>
          </a:prstGeom>
          <a:noFill/>
          <a:ln w="38100">
            <a:solidFill>
              <a:schemeClr val="tx1"/>
            </a:solidFill>
            <a:round/>
            <a:headEnd/>
            <a:tailEnd/>
          </a:ln>
          <a:effectLst/>
        </p:spPr>
        <p:txBody>
          <a:bodyPr/>
          <a:lstStyle/>
          <a:p>
            <a:endParaRPr lang="zh-CN" altLang="en-US"/>
          </a:p>
        </p:txBody>
      </p:sp>
      <p:sp>
        <p:nvSpPr>
          <p:cNvPr id="10" name="Line 34"/>
          <p:cNvSpPr>
            <a:spLocks noChangeShapeType="1"/>
          </p:cNvSpPr>
          <p:nvPr/>
        </p:nvSpPr>
        <p:spPr bwMode="auto">
          <a:xfrm>
            <a:off x="2814638" y="5253038"/>
            <a:ext cx="0" cy="360362"/>
          </a:xfrm>
          <a:prstGeom prst="line">
            <a:avLst/>
          </a:prstGeom>
          <a:noFill/>
          <a:ln w="38100">
            <a:solidFill>
              <a:schemeClr val="tx1"/>
            </a:solidFill>
            <a:round/>
            <a:headEnd/>
            <a:tailEnd/>
          </a:ln>
          <a:effectLst/>
        </p:spPr>
        <p:txBody>
          <a:bodyPr/>
          <a:lstStyle/>
          <a:p>
            <a:endParaRPr lang="zh-CN" altLang="en-US"/>
          </a:p>
        </p:txBody>
      </p:sp>
      <p:sp>
        <p:nvSpPr>
          <p:cNvPr id="11" name="Line 35"/>
          <p:cNvSpPr>
            <a:spLocks noChangeShapeType="1"/>
          </p:cNvSpPr>
          <p:nvPr/>
        </p:nvSpPr>
        <p:spPr bwMode="auto">
          <a:xfrm>
            <a:off x="942975" y="5613400"/>
            <a:ext cx="1871663" cy="0"/>
          </a:xfrm>
          <a:prstGeom prst="line">
            <a:avLst/>
          </a:prstGeom>
          <a:noFill/>
          <a:ln w="38100">
            <a:solidFill>
              <a:schemeClr val="tx1"/>
            </a:solidFill>
            <a:round/>
            <a:headEnd/>
            <a:tailEnd/>
          </a:ln>
          <a:effectLst/>
        </p:spPr>
        <p:txBody>
          <a:bodyPr/>
          <a:lstStyle/>
          <a:p>
            <a:endParaRPr lang="zh-CN" altLang="en-US"/>
          </a:p>
        </p:txBody>
      </p:sp>
      <p:sp>
        <p:nvSpPr>
          <p:cNvPr id="12" name="Line 36"/>
          <p:cNvSpPr>
            <a:spLocks noChangeShapeType="1"/>
          </p:cNvSpPr>
          <p:nvPr/>
        </p:nvSpPr>
        <p:spPr bwMode="auto">
          <a:xfrm>
            <a:off x="3462338" y="5253038"/>
            <a:ext cx="0" cy="360362"/>
          </a:xfrm>
          <a:prstGeom prst="line">
            <a:avLst/>
          </a:prstGeom>
          <a:noFill/>
          <a:ln w="38100">
            <a:solidFill>
              <a:schemeClr val="tx1"/>
            </a:solidFill>
            <a:round/>
            <a:headEnd/>
            <a:tailEnd/>
          </a:ln>
          <a:effectLst/>
        </p:spPr>
        <p:txBody>
          <a:bodyPr/>
          <a:lstStyle/>
          <a:p>
            <a:endParaRPr lang="zh-CN" altLang="en-US"/>
          </a:p>
        </p:txBody>
      </p:sp>
      <p:sp>
        <p:nvSpPr>
          <p:cNvPr id="13" name="Line 37"/>
          <p:cNvSpPr>
            <a:spLocks noChangeShapeType="1"/>
          </p:cNvSpPr>
          <p:nvPr/>
        </p:nvSpPr>
        <p:spPr bwMode="auto">
          <a:xfrm>
            <a:off x="5335588" y="5324475"/>
            <a:ext cx="0" cy="288925"/>
          </a:xfrm>
          <a:prstGeom prst="line">
            <a:avLst/>
          </a:prstGeom>
          <a:noFill/>
          <a:ln w="38100">
            <a:solidFill>
              <a:schemeClr val="tx1"/>
            </a:solidFill>
            <a:round/>
            <a:headEnd/>
            <a:tailEnd/>
          </a:ln>
          <a:effectLst/>
        </p:spPr>
        <p:txBody>
          <a:bodyPr/>
          <a:lstStyle/>
          <a:p>
            <a:endParaRPr lang="zh-CN" altLang="en-US"/>
          </a:p>
        </p:txBody>
      </p:sp>
      <p:sp>
        <p:nvSpPr>
          <p:cNvPr id="14" name="Line 38"/>
          <p:cNvSpPr>
            <a:spLocks noChangeShapeType="1"/>
          </p:cNvSpPr>
          <p:nvPr/>
        </p:nvSpPr>
        <p:spPr bwMode="auto">
          <a:xfrm>
            <a:off x="3462338" y="5613400"/>
            <a:ext cx="1873250" cy="0"/>
          </a:xfrm>
          <a:prstGeom prst="line">
            <a:avLst/>
          </a:prstGeom>
          <a:noFill/>
          <a:ln w="38100">
            <a:solidFill>
              <a:schemeClr val="tx1"/>
            </a:solidFill>
            <a:round/>
            <a:headEnd/>
            <a:tailEnd/>
          </a:ln>
          <a:effectLst/>
        </p:spPr>
        <p:txBody>
          <a:bodyPr/>
          <a:lstStyle/>
          <a:p>
            <a:endParaRPr lang="zh-CN" altLang="en-US"/>
          </a:p>
        </p:txBody>
      </p:sp>
      <p:sp>
        <p:nvSpPr>
          <p:cNvPr id="15" name="Line 39"/>
          <p:cNvSpPr>
            <a:spLocks noChangeShapeType="1"/>
          </p:cNvSpPr>
          <p:nvPr/>
        </p:nvSpPr>
        <p:spPr bwMode="auto">
          <a:xfrm>
            <a:off x="5983288" y="5253038"/>
            <a:ext cx="0" cy="360362"/>
          </a:xfrm>
          <a:prstGeom prst="line">
            <a:avLst/>
          </a:prstGeom>
          <a:noFill/>
          <a:ln w="38100">
            <a:solidFill>
              <a:schemeClr val="tx1"/>
            </a:solidFill>
            <a:round/>
            <a:headEnd/>
            <a:tailEnd/>
          </a:ln>
          <a:effectLst/>
        </p:spPr>
        <p:txBody>
          <a:bodyPr/>
          <a:lstStyle/>
          <a:p>
            <a:endParaRPr lang="zh-CN" altLang="en-US"/>
          </a:p>
        </p:txBody>
      </p:sp>
      <p:sp>
        <p:nvSpPr>
          <p:cNvPr id="16" name="Line 40"/>
          <p:cNvSpPr>
            <a:spLocks noChangeShapeType="1"/>
          </p:cNvSpPr>
          <p:nvPr/>
        </p:nvSpPr>
        <p:spPr bwMode="auto">
          <a:xfrm>
            <a:off x="7927975" y="5253038"/>
            <a:ext cx="0" cy="360362"/>
          </a:xfrm>
          <a:prstGeom prst="line">
            <a:avLst/>
          </a:prstGeom>
          <a:noFill/>
          <a:ln w="38100">
            <a:solidFill>
              <a:schemeClr val="tx1"/>
            </a:solidFill>
            <a:round/>
            <a:headEnd/>
            <a:tailEnd/>
          </a:ln>
          <a:effectLst/>
        </p:spPr>
        <p:txBody>
          <a:bodyPr/>
          <a:lstStyle/>
          <a:p>
            <a:endParaRPr lang="zh-CN" altLang="en-US"/>
          </a:p>
        </p:txBody>
      </p:sp>
      <p:sp>
        <p:nvSpPr>
          <p:cNvPr id="17" name="Line 41"/>
          <p:cNvSpPr>
            <a:spLocks noChangeShapeType="1"/>
          </p:cNvSpPr>
          <p:nvPr/>
        </p:nvSpPr>
        <p:spPr bwMode="auto">
          <a:xfrm>
            <a:off x="5983288" y="5613400"/>
            <a:ext cx="1944687" cy="0"/>
          </a:xfrm>
          <a:prstGeom prst="line">
            <a:avLst/>
          </a:prstGeom>
          <a:noFill/>
          <a:ln w="38100">
            <a:solidFill>
              <a:schemeClr val="tx1"/>
            </a:solidFill>
            <a:round/>
            <a:headEnd/>
            <a:tailEnd/>
          </a:ln>
          <a:effectLst/>
        </p:spPr>
        <p:txBody>
          <a:bodyPr/>
          <a:lstStyle/>
          <a:p>
            <a:endParaRPr lang="zh-CN" altLang="en-US"/>
          </a:p>
        </p:txBody>
      </p:sp>
      <p:sp>
        <p:nvSpPr>
          <p:cNvPr id="18" name="Text Box 42"/>
          <p:cNvSpPr txBox="1">
            <a:spLocks noChangeArrowheads="1"/>
          </p:cNvSpPr>
          <p:nvPr/>
        </p:nvSpPr>
        <p:spPr bwMode="auto">
          <a:xfrm>
            <a:off x="993775" y="5715000"/>
            <a:ext cx="1657350" cy="442913"/>
          </a:xfrm>
          <a:prstGeom prst="rect">
            <a:avLst/>
          </a:prstGeom>
          <a:noFill/>
          <a:ln w="9525">
            <a:noFill/>
            <a:miter lim="800000"/>
            <a:headEnd/>
            <a:tailEnd/>
          </a:ln>
          <a:effectLst/>
        </p:spPr>
        <p:txBody>
          <a:bodyPr>
            <a:spAutoFit/>
          </a:bodyPr>
          <a:lstStyle/>
          <a:p>
            <a:pPr eaLnBrk="1" hangingPunct="1">
              <a:spcBef>
                <a:spcPct val="50000"/>
              </a:spcBef>
            </a:pPr>
            <a:r>
              <a:rPr lang="zh-CN" altLang="en-US" sz="2300" b="1">
                <a:solidFill>
                  <a:srgbClr val="6600FF"/>
                </a:solidFill>
                <a:latin typeface="Tahoma" pitchFamily="34" charset="0"/>
                <a:ea typeface="黑体" pitchFamily="2" charset="-122"/>
              </a:rPr>
              <a:t>轮密钥0</a:t>
            </a:r>
          </a:p>
        </p:txBody>
      </p:sp>
      <p:sp>
        <p:nvSpPr>
          <p:cNvPr id="19" name="Text Box 43"/>
          <p:cNvSpPr txBox="1">
            <a:spLocks noChangeArrowheads="1"/>
          </p:cNvSpPr>
          <p:nvPr/>
        </p:nvSpPr>
        <p:spPr bwMode="auto">
          <a:xfrm>
            <a:off x="3813175" y="5715000"/>
            <a:ext cx="1368425" cy="442912"/>
          </a:xfrm>
          <a:prstGeom prst="rect">
            <a:avLst/>
          </a:prstGeom>
          <a:noFill/>
          <a:ln w="9525">
            <a:noFill/>
            <a:miter lim="800000"/>
            <a:headEnd/>
            <a:tailEnd/>
          </a:ln>
          <a:effectLst/>
        </p:spPr>
        <p:txBody>
          <a:bodyPr>
            <a:spAutoFit/>
          </a:bodyPr>
          <a:lstStyle/>
          <a:p>
            <a:pPr eaLnBrk="1" hangingPunct="1">
              <a:spcBef>
                <a:spcPct val="50000"/>
              </a:spcBef>
            </a:pPr>
            <a:r>
              <a:rPr lang="zh-CN" altLang="en-US" sz="2300" b="1" dirty="0">
                <a:solidFill>
                  <a:srgbClr val="6600FF"/>
                </a:solidFill>
                <a:latin typeface="Tahoma" pitchFamily="34" charset="0"/>
                <a:ea typeface="黑体" pitchFamily="2" charset="-122"/>
              </a:rPr>
              <a:t>轮密钥1</a:t>
            </a:r>
          </a:p>
        </p:txBody>
      </p:sp>
      <p:sp>
        <p:nvSpPr>
          <p:cNvPr id="20" name="Text Box 44"/>
          <p:cNvSpPr txBox="1">
            <a:spLocks noChangeArrowheads="1"/>
          </p:cNvSpPr>
          <p:nvPr/>
        </p:nvSpPr>
        <p:spPr bwMode="auto">
          <a:xfrm>
            <a:off x="6326188" y="5715000"/>
            <a:ext cx="1296987" cy="442912"/>
          </a:xfrm>
          <a:prstGeom prst="rect">
            <a:avLst/>
          </a:prstGeom>
          <a:noFill/>
          <a:ln w="9525">
            <a:noFill/>
            <a:miter lim="800000"/>
            <a:headEnd/>
            <a:tailEnd/>
          </a:ln>
          <a:effectLst/>
        </p:spPr>
        <p:txBody>
          <a:bodyPr>
            <a:spAutoFit/>
          </a:bodyPr>
          <a:lstStyle/>
          <a:p>
            <a:pPr eaLnBrk="1" hangingPunct="1">
              <a:spcBef>
                <a:spcPct val="50000"/>
              </a:spcBef>
            </a:pPr>
            <a:r>
              <a:rPr lang="zh-CN" altLang="en-US" sz="2300" b="1">
                <a:solidFill>
                  <a:srgbClr val="6600FF"/>
                </a:solidFill>
                <a:latin typeface="Tahoma" pitchFamily="34" charset="0"/>
                <a:ea typeface="黑体" pitchFamily="2" charset="-122"/>
              </a:rPr>
              <a:t>轮密钥2</a:t>
            </a:r>
          </a:p>
        </p:txBody>
      </p:sp>
      <p:sp>
        <p:nvSpPr>
          <p:cNvPr id="23" name="Text Box 63"/>
          <p:cNvSpPr txBox="1">
            <a:spLocks noChangeArrowheads="1"/>
          </p:cNvSpPr>
          <p:nvPr/>
        </p:nvSpPr>
        <p:spPr bwMode="auto">
          <a:xfrm>
            <a:off x="320233" y="992647"/>
            <a:ext cx="8686800" cy="461665"/>
          </a:xfrm>
          <a:prstGeom prst="rect">
            <a:avLst/>
          </a:prstGeom>
          <a:ln>
            <a:headEnd/>
            <a:tailEnd/>
          </a:ln>
        </p:spPr>
        <p:style>
          <a:lnRef idx="3">
            <a:schemeClr val="lt1"/>
          </a:lnRef>
          <a:fillRef idx="1">
            <a:schemeClr val="accent1"/>
          </a:fillRef>
          <a:effectRef idx="1">
            <a:schemeClr val="accent1"/>
          </a:effectRef>
          <a:fontRef idx="minor">
            <a:schemeClr val="lt1"/>
          </a:fontRef>
        </p:style>
        <p:txBody>
          <a:bodyPr wrap="square">
            <a:spAutoFit/>
          </a:bodyPr>
          <a:lstStyle/>
          <a:p>
            <a:pPr algn="just" eaLnBrk="1" hangingPunct="1">
              <a:spcBef>
                <a:spcPct val="50000"/>
              </a:spcBef>
            </a:pPr>
            <a:r>
              <a:rPr kumimoji="1" lang="zh-CN" altLang="en-US" sz="2400" b="1" dirty="0" smtClean="0">
                <a:solidFill>
                  <a:srgbClr val="FF0000"/>
                </a:solidFill>
                <a:latin typeface="Tahoma" pitchFamily="34" charset="0"/>
                <a:ea typeface="黑体" pitchFamily="2" charset="-122"/>
              </a:rPr>
              <a:t>轮常量</a:t>
            </a:r>
            <a:r>
              <a:rPr kumimoji="1" lang="en-US" altLang="zh-CN" sz="2400" b="1" dirty="0" err="1" smtClean="0">
                <a:solidFill>
                  <a:srgbClr val="FF0000"/>
                </a:solidFill>
                <a:latin typeface="Tahoma" pitchFamily="34" charset="0"/>
                <a:ea typeface="黑体" pitchFamily="2" charset="-122"/>
              </a:rPr>
              <a:t>Rcon</a:t>
            </a:r>
            <a:r>
              <a:rPr kumimoji="1" lang="zh-CN" altLang="en-US" sz="2400" dirty="0" smtClean="0">
                <a:solidFill>
                  <a:srgbClr val="000000"/>
                </a:solidFill>
                <a:latin typeface="Tahoma" pitchFamily="34" charset="0"/>
                <a:ea typeface="黑体" pitchFamily="2" charset="-122"/>
              </a:rPr>
              <a:t>的右边</a:t>
            </a:r>
            <a:r>
              <a:rPr kumimoji="1" lang="en-US" altLang="zh-CN" sz="2400" dirty="0" smtClean="0">
                <a:solidFill>
                  <a:srgbClr val="000000"/>
                </a:solidFill>
                <a:latin typeface="Tahoma" pitchFamily="34" charset="0"/>
                <a:ea typeface="黑体" pitchFamily="2" charset="-122"/>
              </a:rPr>
              <a:t>3</a:t>
            </a:r>
            <a:r>
              <a:rPr kumimoji="1" lang="zh-CN" altLang="en-US" sz="2400" dirty="0" smtClean="0">
                <a:solidFill>
                  <a:srgbClr val="000000"/>
                </a:solidFill>
                <a:latin typeface="Tahoma" pitchFamily="34" charset="0"/>
                <a:ea typeface="黑体" pitchFamily="2" charset="-122"/>
              </a:rPr>
              <a:t>个字节总是</a:t>
            </a:r>
            <a:r>
              <a:rPr kumimoji="1" lang="en-US" altLang="zh-CN" sz="2400" dirty="0" smtClean="0">
                <a:solidFill>
                  <a:srgbClr val="000000"/>
                </a:solidFill>
                <a:latin typeface="Tahoma" pitchFamily="34" charset="0"/>
                <a:ea typeface="黑体" pitchFamily="2" charset="-122"/>
              </a:rPr>
              <a:t>0</a:t>
            </a:r>
            <a:r>
              <a:rPr kumimoji="1" lang="zh-CN" altLang="en-US" sz="2400" dirty="0" smtClean="0">
                <a:solidFill>
                  <a:srgbClr val="000000"/>
                </a:solidFill>
                <a:latin typeface="Tahoma" pitchFamily="34" charset="0"/>
                <a:ea typeface="黑体" pitchFamily="2" charset="-122"/>
              </a:rPr>
              <a:t>，记为</a:t>
            </a:r>
            <a:r>
              <a:rPr kumimoji="1" lang="en-US" altLang="zh-CN" sz="2400" dirty="0" err="1" smtClean="0">
                <a:solidFill>
                  <a:srgbClr val="000000"/>
                </a:solidFill>
                <a:latin typeface="Tahoma" pitchFamily="34" charset="0"/>
                <a:ea typeface="黑体" pitchFamily="2" charset="-122"/>
              </a:rPr>
              <a:t>Rcon</a:t>
            </a:r>
            <a:r>
              <a:rPr kumimoji="1" lang="en-US" altLang="zh-CN" sz="2400" dirty="0" smtClean="0">
                <a:solidFill>
                  <a:srgbClr val="000000"/>
                </a:solidFill>
                <a:latin typeface="Tahoma" pitchFamily="34" charset="0"/>
                <a:ea typeface="黑体" pitchFamily="2" charset="-122"/>
              </a:rPr>
              <a:t>[j]=(RC[j],0,0,0)</a:t>
            </a:r>
            <a:endParaRPr kumimoji="1" lang="zh-CN" altLang="en-US" sz="2400" dirty="0">
              <a:latin typeface="Tahoma" pitchFamily="34" charset="0"/>
              <a:ea typeface="黑体" pitchFamily="2" charset="-122"/>
            </a:endParaRPr>
          </a:p>
        </p:txBody>
      </p:sp>
      <p:graphicFrame>
        <p:nvGraphicFramePr>
          <p:cNvPr id="24" name="表格 23"/>
          <p:cNvGraphicFramePr>
            <a:graphicFrameLocks noGrp="1"/>
          </p:cNvGraphicFramePr>
          <p:nvPr>
            <p:extLst>
              <p:ext uri="{D42A27DB-BD31-4B8C-83A1-F6EECF244321}">
                <p14:modId xmlns:p14="http://schemas.microsoft.com/office/powerpoint/2010/main" val="1008783801"/>
              </p:ext>
            </p:extLst>
          </p:nvPr>
        </p:nvGraphicFramePr>
        <p:xfrm>
          <a:off x="320233" y="1850695"/>
          <a:ext cx="8458197" cy="102108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0000"/>
                    </a:ext>
                  </a:extLst>
                </a:gridCol>
                <a:gridCol w="471054">
                  <a:extLst>
                    <a:ext uri="{9D8B030D-6E8A-4147-A177-3AD203B41FA5}">
                      <a16:colId xmlns:a16="http://schemas.microsoft.com/office/drawing/2014/main" val="20001"/>
                    </a:ext>
                  </a:extLst>
                </a:gridCol>
                <a:gridCol w="768927">
                  <a:extLst>
                    <a:ext uri="{9D8B030D-6E8A-4147-A177-3AD203B41FA5}">
                      <a16:colId xmlns:a16="http://schemas.microsoft.com/office/drawing/2014/main" val="20002"/>
                    </a:ext>
                  </a:extLst>
                </a:gridCol>
                <a:gridCol w="768927">
                  <a:extLst>
                    <a:ext uri="{9D8B030D-6E8A-4147-A177-3AD203B41FA5}">
                      <a16:colId xmlns:a16="http://schemas.microsoft.com/office/drawing/2014/main" val="20003"/>
                    </a:ext>
                  </a:extLst>
                </a:gridCol>
                <a:gridCol w="768927">
                  <a:extLst>
                    <a:ext uri="{9D8B030D-6E8A-4147-A177-3AD203B41FA5}">
                      <a16:colId xmlns:a16="http://schemas.microsoft.com/office/drawing/2014/main" val="20004"/>
                    </a:ext>
                  </a:extLst>
                </a:gridCol>
                <a:gridCol w="768927">
                  <a:extLst>
                    <a:ext uri="{9D8B030D-6E8A-4147-A177-3AD203B41FA5}">
                      <a16:colId xmlns:a16="http://schemas.microsoft.com/office/drawing/2014/main" val="20005"/>
                    </a:ext>
                  </a:extLst>
                </a:gridCol>
                <a:gridCol w="768927">
                  <a:extLst>
                    <a:ext uri="{9D8B030D-6E8A-4147-A177-3AD203B41FA5}">
                      <a16:colId xmlns:a16="http://schemas.microsoft.com/office/drawing/2014/main" val="20006"/>
                    </a:ext>
                  </a:extLst>
                </a:gridCol>
                <a:gridCol w="768927">
                  <a:extLst>
                    <a:ext uri="{9D8B030D-6E8A-4147-A177-3AD203B41FA5}">
                      <a16:colId xmlns:a16="http://schemas.microsoft.com/office/drawing/2014/main" val="20007"/>
                    </a:ext>
                  </a:extLst>
                </a:gridCol>
                <a:gridCol w="768927">
                  <a:extLst>
                    <a:ext uri="{9D8B030D-6E8A-4147-A177-3AD203B41FA5}">
                      <a16:colId xmlns:a16="http://schemas.microsoft.com/office/drawing/2014/main" val="20008"/>
                    </a:ext>
                  </a:extLst>
                </a:gridCol>
                <a:gridCol w="768927">
                  <a:extLst>
                    <a:ext uri="{9D8B030D-6E8A-4147-A177-3AD203B41FA5}">
                      <a16:colId xmlns:a16="http://schemas.microsoft.com/office/drawing/2014/main" val="20009"/>
                    </a:ext>
                  </a:extLst>
                </a:gridCol>
                <a:gridCol w="768927">
                  <a:extLst>
                    <a:ext uri="{9D8B030D-6E8A-4147-A177-3AD203B41FA5}">
                      <a16:colId xmlns:a16="http://schemas.microsoft.com/office/drawing/2014/main" val="20010"/>
                    </a:ext>
                  </a:extLst>
                </a:gridCol>
              </a:tblGrid>
              <a:tr h="381000">
                <a:tc>
                  <a:txBody>
                    <a:bodyPr/>
                    <a:lstStyle/>
                    <a:p>
                      <a:r>
                        <a:rPr lang="en-US" altLang="zh-CN" dirty="0" smtClean="0"/>
                        <a:t>j</a:t>
                      </a:r>
                      <a:endParaRPr lang="zh-CN" altLang="en-US" dirty="0"/>
                    </a:p>
                  </a:txBody>
                  <a:tcPr anchor="ctr" anchorCtr="1"/>
                </a:tc>
                <a:tc>
                  <a:txBody>
                    <a:bodyPr/>
                    <a:lstStyle/>
                    <a:p>
                      <a:r>
                        <a:rPr lang="en-US" altLang="zh-CN" dirty="0" smtClean="0"/>
                        <a:t>1</a:t>
                      </a:r>
                      <a:endParaRPr lang="zh-CN" altLang="en-US" dirty="0"/>
                    </a:p>
                  </a:txBody>
                  <a:tcPr anchor="ctr" anchorCtr="1"/>
                </a:tc>
                <a:tc>
                  <a:txBody>
                    <a:bodyPr/>
                    <a:lstStyle/>
                    <a:p>
                      <a:r>
                        <a:rPr lang="en-US" altLang="zh-CN" dirty="0" smtClean="0"/>
                        <a:t>2</a:t>
                      </a:r>
                      <a:endParaRPr lang="zh-CN" altLang="en-US" dirty="0"/>
                    </a:p>
                  </a:txBody>
                  <a:tcPr anchor="ctr" anchorCtr="1"/>
                </a:tc>
                <a:tc>
                  <a:txBody>
                    <a:bodyPr/>
                    <a:lstStyle/>
                    <a:p>
                      <a:r>
                        <a:rPr lang="en-US" altLang="zh-CN" dirty="0" smtClean="0"/>
                        <a:t>3</a:t>
                      </a:r>
                      <a:endParaRPr lang="zh-CN" altLang="en-US" dirty="0"/>
                    </a:p>
                  </a:txBody>
                  <a:tcPr anchor="ctr" anchorCtr="1"/>
                </a:tc>
                <a:tc>
                  <a:txBody>
                    <a:bodyPr/>
                    <a:lstStyle/>
                    <a:p>
                      <a:r>
                        <a:rPr lang="en-US" altLang="zh-CN" dirty="0" smtClean="0"/>
                        <a:t>4</a:t>
                      </a:r>
                      <a:endParaRPr lang="zh-CN" altLang="en-US" dirty="0"/>
                    </a:p>
                  </a:txBody>
                  <a:tcPr anchor="ctr" anchorCtr="1"/>
                </a:tc>
                <a:tc>
                  <a:txBody>
                    <a:bodyPr/>
                    <a:lstStyle/>
                    <a:p>
                      <a:r>
                        <a:rPr lang="en-US" altLang="zh-CN" dirty="0" smtClean="0"/>
                        <a:t>5</a:t>
                      </a:r>
                      <a:endParaRPr lang="zh-CN" altLang="en-US" dirty="0"/>
                    </a:p>
                  </a:txBody>
                  <a:tcPr anchor="ctr" anchorCtr="1"/>
                </a:tc>
                <a:tc>
                  <a:txBody>
                    <a:bodyPr/>
                    <a:lstStyle/>
                    <a:p>
                      <a:r>
                        <a:rPr lang="en-US" altLang="zh-CN" dirty="0" smtClean="0"/>
                        <a:t>6</a:t>
                      </a:r>
                      <a:endParaRPr lang="zh-CN" altLang="en-US" dirty="0"/>
                    </a:p>
                  </a:txBody>
                  <a:tcPr anchor="ctr" anchorCtr="1"/>
                </a:tc>
                <a:tc>
                  <a:txBody>
                    <a:bodyPr/>
                    <a:lstStyle/>
                    <a:p>
                      <a:r>
                        <a:rPr lang="en-US" altLang="zh-CN" dirty="0" smtClean="0"/>
                        <a:t>7</a:t>
                      </a:r>
                      <a:endParaRPr lang="zh-CN" altLang="en-US" dirty="0"/>
                    </a:p>
                  </a:txBody>
                  <a:tcPr anchor="ctr" anchorCtr="1"/>
                </a:tc>
                <a:tc>
                  <a:txBody>
                    <a:bodyPr/>
                    <a:lstStyle/>
                    <a:p>
                      <a:r>
                        <a:rPr lang="en-US" altLang="zh-CN" dirty="0" smtClean="0"/>
                        <a:t>8</a:t>
                      </a:r>
                      <a:endParaRPr lang="zh-CN" altLang="en-US" dirty="0"/>
                    </a:p>
                  </a:txBody>
                  <a:tcPr anchor="ctr" anchorCtr="1"/>
                </a:tc>
                <a:tc>
                  <a:txBody>
                    <a:bodyPr/>
                    <a:lstStyle/>
                    <a:p>
                      <a:r>
                        <a:rPr lang="en-US" altLang="zh-CN" dirty="0" smtClean="0"/>
                        <a:t>9</a:t>
                      </a:r>
                      <a:endParaRPr lang="zh-CN" altLang="en-US" dirty="0"/>
                    </a:p>
                  </a:txBody>
                  <a:tcPr anchor="ctr" anchorCtr="1"/>
                </a:tc>
                <a:tc>
                  <a:txBody>
                    <a:bodyPr/>
                    <a:lstStyle/>
                    <a:p>
                      <a:r>
                        <a:rPr lang="en-US" altLang="zh-CN" dirty="0" smtClean="0"/>
                        <a:t>10</a:t>
                      </a:r>
                      <a:endParaRPr lang="zh-CN" altLang="en-US" dirty="0"/>
                    </a:p>
                  </a:txBody>
                  <a:tcPr anchor="ctr" anchorCtr="1"/>
                </a:tc>
                <a:extLst>
                  <a:ext uri="{0D108BD9-81ED-4DB2-BD59-A6C34878D82A}">
                    <a16:rowId xmlns:a16="http://schemas.microsoft.com/office/drawing/2014/main" val="10000"/>
                  </a:ext>
                </a:extLst>
              </a:tr>
              <a:tr h="609600">
                <a:tc>
                  <a:txBody>
                    <a:bodyPr/>
                    <a:lstStyle/>
                    <a:p>
                      <a:r>
                        <a:rPr lang="en-US" altLang="zh-CN" dirty="0" smtClean="0">
                          <a:solidFill>
                            <a:srgbClr val="FF0000"/>
                          </a:solidFill>
                        </a:rPr>
                        <a:t>RC[j]</a:t>
                      </a:r>
                    </a:p>
                    <a:p>
                      <a:r>
                        <a:rPr lang="en-US" altLang="zh-CN" dirty="0" smtClean="0"/>
                        <a:t>(16</a:t>
                      </a:r>
                      <a:r>
                        <a:rPr lang="zh-CN" altLang="en-US" dirty="0" smtClean="0"/>
                        <a:t>进制</a:t>
                      </a:r>
                      <a:r>
                        <a:rPr lang="en-US" altLang="zh-CN" dirty="0" smtClean="0"/>
                        <a:t>)</a:t>
                      </a:r>
                      <a:endParaRPr lang="zh-CN" altLang="en-US" dirty="0"/>
                    </a:p>
                  </a:txBody>
                  <a:tcPr anchor="ctr" anchorCtr="1"/>
                </a:tc>
                <a:tc>
                  <a:txBody>
                    <a:bodyPr/>
                    <a:lstStyle/>
                    <a:p>
                      <a:r>
                        <a:rPr lang="en-US" altLang="zh-CN" dirty="0" smtClean="0"/>
                        <a:t>01</a:t>
                      </a:r>
                      <a:endParaRPr lang="zh-CN" altLang="en-US" dirty="0"/>
                    </a:p>
                  </a:txBody>
                  <a:tcPr anchor="ctr" anchorCtr="1"/>
                </a:tc>
                <a:tc>
                  <a:txBody>
                    <a:bodyPr/>
                    <a:lstStyle/>
                    <a:p>
                      <a:r>
                        <a:rPr lang="en-US" altLang="zh-CN" smtClean="0"/>
                        <a:t>02</a:t>
                      </a:r>
                      <a:endParaRPr lang="zh-CN" altLang="en-US" dirty="0"/>
                    </a:p>
                  </a:txBody>
                  <a:tcPr anchor="ctr" anchorCtr="1"/>
                </a:tc>
                <a:tc>
                  <a:txBody>
                    <a:bodyPr/>
                    <a:lstStyle/>
                    <a:p>
                      <a:r>
                        <a:rPr lang="en-US" altLang="zh-CN" dirty="0" smtClean="0"/>
                        <a:t>04</a:t>
                      </a:r>
                      <a:endParaRPr lang="zh-CN" altLang="en-US" dirty="0"/>
                    </a:p>
                  </a:txBody>
                  <a:tcPr anchor="ctr" anchorCtr="1"/>
                </a:tc>
                <a:tc>
                  <a:txBody>
                    <a:bodyPr/>
                    <a:lstStyle/>
                    <a:p>
                      <a:r>
                        <a:rPr lang="en-US" altLang="zh-CN" dirty="0" smtClean="0"/>
                        <a:t>08</a:t>
                      </a:r>
                      <a:endParaRPr lang="zh-CN" altLang="en-US" dirty="0"/>
                    </a:p>
                  </a:txBody>
                  <a:tcPr anchor="ctr" anchorCtr="1"/>
                </a:tc>
                <a:tc>
                  <a:txBody>
                    <a:bodyPr/>
                    <a:lstStyle/>
                    <a:p>
                      <a:r>
                        <a:rPr lang="en-US" altLang="zh-CN" dirty="0" smtClean="0"/>
                        <a:t>10</a:t>
                      </a:r>
                      <a:endParaRPr lang="zh-CN" altLang="en-US" dirty="0"/>
                    </a:p>
                  </a:txBody>
                  <a:tcPr anchor="ctr" anchorCtr="1"/>
                </a:tc>
                <a:tc>
                  <a:txBody>
                    <a:bodyPr/>
                    <a:lstStyle/>
                    <a:p>
                      <a:r>
                        <a:rPr lang="en-US" altLang="zh-CN" dirty="0" smtClean="0"/>
                        <a:t>20</a:t>
                      </a:r>
                      <a:endParaRPr lang="zh-CN" altLang="en-US" dirty="0"/>
                    </a:p>
                  </a:txBody>
                  <a:tcPr anchor="ctr" anchorCtr="1"/>
                </a:tc>
                <a:tc>
                  <a:txBody>
                    <a:bodyPr/>
                    <a:lstStyle/>
                    <a:p>
                      <a:r>
                        <a:rPr lang="en-US" altLang="zh-CN" dirty="0" smtClean="0"/>
                        <a:t>40</a:t>
                      </a:r>
                      <a:endParaRPr lang="zh-CN" altLang="en-US" dirty="0"/>
                    </a:p>
                  </a:txBody>
                  <a:tcPr anchor="ctr" anchorCtr="1"/>
                </a:tc>
                <a:tc>
                  <a:txBody>
                    <a:bodyPr/>
                    <a:lstStyle/>
                    <a:p>
                      <a:r>
                        <a:rPr lang="en-US" altLang="zh-CN" dirty="0" smtClean="0"/>
                        <a:t>80</a:t>
                      </a:r>
                      <a:endParaRPr lang="zh-CN" altLang="en-US" dirty="0"/>
                    </a:p>
                  </a:txBody>
                  <a:tcPr anchor="ctr" anchorCtr="1"/>
                </a:tc>
                <a:tc>
                  <a:txBody>
                    <a:bodyPr/>
                    <a:lstStyle/>
                    <a:p>
                      <a:r>
                        <a:rPr lang="en-US" altLang="zh-CN" dirty="0" smtClean="0"/>
                        <a:t>1B</a:t>
                      </a:r>
                      <a:endParaRPr lang="zh-CN" altLang="en-US" dirty="0"/>
                    </a:p>
                  </a:txBody>
                  <a:tcPr anchor="ctr" anchorCtr="1"/>
                </a:tc>
                <a:tc>
                  <a:txBody>
                    <a:bodyPr/>
                    <a:lstStyle/>
                    <a:p>
                      <a:r>
                        <a:rPr lang="en-US" altLang="zh-CN" dirty="0" smtClean="0"/>
                        <a:t>36</a:t>
                      </a:r>
                      <a:endParaRPr lang="zh-CN" altLang="en-US" dirty="0"/>
                    </a:p>
                  </a:txBody>
                  <a:tcPr anchor="ctr" anchorCtr="1"/>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0456373"/>
      </p:ext>
    </p:extLst>
  </p:cSld>
  <p:clrMapOvr>
    <a:masterClrMapping/>
  </p:clrMapOvr>
  <p:transition>
    <p:wedge/>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AES</a:t>
            </a:r>
            <a:r>
              <a:rPr lang="zh-CN" altLang="en-US" dirty="0" smtClean="0"/>
              <a:t>的等价解密</a:t>
            </a:r>
            <a:endParaRPr lang="zh-CN" altLang="en-US" dirty="0"/>
          </a:p>
        </p:txBody>
      </p:sp>
      <p:sp>
        <p:nvSpPr>
          <p:cNvPr id="3" name="内容占位符 2"/>
          <p:cNvSpPr>
            <a:spLocks noGrp="1"/>
          </p:cNvSpPr>
          <p:nvPr>
            <p:ph idx="1"/>
          </p:nvPr>
        </p:nvSpPr>
        <p:spPr/>
        <p:txBody>
          <a:bodyPr/>
          <a:lstStyle/>
          <a:p>
            <a:r>
              <a:rPr lang="en-US" altLang="zh-CN" dirty="0" smtClean="0"/>
              <a:t>AES</a:t>
            </a:r>
            <a:r>
              <a:rPr lang="zh-CN" altLang="en-US" dirty="0" smtClean="0"/>
              <a:t>的</a:t>
            </a:r>
            <a:r>
              <a:rPr lang="zh-CN" altLang="en-US" b="1" dirty="0" smtClean="0">
                <a:solidFill>
                  <a:srgbClr val="FF0000"/>
                </a:solidFill>
              </a:rPr>
              <a:t>加解密过程不相同</a:t>
            </a:r>
            <a:r>
              <a:rPr lang="zh-CN" altLang="en-US" dirty="0" smtClean="0"/>
              <a:t>，需要使用相应变换的逆变换，并且各个变换的使用顺序也不一样：</a:t>
            </a:r>
            <a:endParaRPr lang="en-US" altLang="zh-CN" dirty="0" smtClean="0"/>
          </a:p>
          <a:p>
            <a:pPr lvl="1"/>
            <a:r>
              <a:rPr lang="zh-CN" altLang="en-US" dirty="0" smtClean="0">
                <a:solidFill>
                  <a:srgbClr val="FF0000"/>
                </a:solidFill>
              </a:rPr>
              <a:t>逆行移位</a:t>
            </a:r>
            <a:endParaRPr lang="en-US" altLang="zh-CN" dirty="0" smtClean="0">
              <a:solidFill>
                <a:srgbClr val="FF0000"/>
              </a:solidFill>
            </a:endParaRPr>
          </a:p>
          <a:p>
            <a:pPr lvl="1"/>
            <a:r>
              <a:rPr lang="zh-CN" altLang="en-US" dirty="0" smtClean="0">
                <a:solidFill>
                  <a:srgbClr val="FF0000"/>
                </a:solidFill>
              </a:rPr>
              <a:t>逆字节代换</a:t>
            </a:r>
            <a:endParaRPr lang="en-US" altLang="zh-CN" dirty="0" smtClean="0">
              <a:solidFill>
                <a:srgbClr val="FF0000"/>
              </a:solidFill>
            </a:endParaRPr>
          </a:p>
          <a:p>
            <a:pPr lvl="1"/>
            <a:r>
              <a:rPr lang="zh-CN" altLang="en-US" dirty="0" smtClean="0">
                <a:solidFill>
                  <a:srgbClr val="FF0000"/>
                </a:solidFill>
              </a:rPr>
              <a:t>轮密钥加</a:t>
            </a:r>
            <a:endParaRPr lang="en-US" altLang="zh-CN" dirty="0" smtClean="0">
              <a:solidFill>
                <a:srgbClr val="FF0000"/>
              </a:solidFill>
            </a:endParaRPr>
          </a:p>
          <a:p>
            <a:pPr lvl="1"/>
            <a:r>
              <a:rPr lang="zh-CN" altLang="en-US" dirty="0" smtClean="0">
                <a:solidFill>
                  <a:srgbClr val="FF0000"/>
                </a:solidFill>
              </a:rPr>
              <a:t>逆列混合</a:t>
            </a:r>
            <a:endParaRPr lang="en-US" altLang="zh-CN" dirty="0" smtClean="0">
              <a:solidFill>
                <a:srgbClr val="FF0000"/>
              </a:solidFill>
            </a:endParaRPr>
          </a:p>
          <a:p>
            <a:r>
              <a:rPr lang="zh-CN" altLang="en-US" b="1" dirty="0" smtClean="0">
                <a:solidFill>
                  <a:srgbClr val="692AA2"/>
                </a:solidFill>
              </a:rPr>
              <a:t>这使得</a:t>
            </a:r>
            <a:r>
              <a:rPr lang="en-US" altLang="zh-CN" b="1" dirty="0" smtClean="0">
                <a:solidFill>
                  <a:srgbClr val="692AA2"/>
                </a:solidFill>
              </a:rPr>
              <a:t>AES</a:t>
            </a:r>
            <a:r>
              <a:rPr lang="zh-CN" altLang="en-US" b="1" dirty="0" smtClean="0">
                <a:solidFill>
                  <a:srgbClr val="692AA2"/>
                </a:solidFill>
              </a:rPr>
              <a:t>的加解密使用不同的软件和硬件模块</a:t>
            </a:r>
            <a:endParaRPr lang="en-US" altLang="zh-CN" b="1" dirty="0" smtClean="0">
              <a:solidFill>
                <a:srgbClr val="692AA2"/>
              </a:solidFill>
            </a:endParaRPr>
          </a:p>
          <a:p>
            <a:r>
              <a:rPr lang="zh-CN" altLang="en-US" b="1" dirty="0" smtClean="0">
                <a:solidFill>
                  <a:srgbClr val="FF00FF"/>
                </a:solidFill>
              </a:rPr>
              <a:t>能否使得加解密使用相同的顺序哪？</a:t>
            </a:r>
            <a:endParaRPr lang="en-US" altLang="zh-CN" b="1" dirty="0" smtClean="0">
              <a:solidFill>
                <a:srgbClr val="FF00FF"/>
              </a:solidFill>
            </a:endParaRPr>
          </a:p>
          <a:p>
            <a:pPr lvl="1"/>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167</a:t>
            </a:fld>
            <a:endParaRPr lang="en-US" altLang="zh-CN" dirty="0"/>
          </a:p>
        </p:txBody>
      </p:sp>
      <p:sp>
        <p:nvSpPr>
          <p:cNvPr id="7" name="任意多边形 6"/>
          <p:cNvSpPr/>
          <p:nvPr/>
        </p:nvSpPr>
        <p:spPr bwMode="auto">
          <a:xfrm>
            <a:off x="2928538" y="2982898"/>
            <a:ext cx="358066" cy="417250"/>
          </a:xfrm>
          <a:custGeom>
            <a:avLst/>
            <a:gdLst>
              <a:gd name="connsiteX0" fmla="*/ 0 w 358066"/>
              <a:gd name="connsiteY0" fmla="*/ 0 h 417250"/>
              <a:gd name="connsiteX1" fmla="*/ 355107 w 358066"/>
              <a:gd name="connsiteY1" fmla="*/ 204186 h 417250"/>
              <a:gd name="connsiteX2" fmla="*/ 17755 w 358066"/>
              <a:gd name="connsiteY2" fmla="*/ 417250 h 417250"/>
            </a:gdLst>
            <a:ahLst/>
            <a:cxnLst>
              <a:cxn ang="0">
                <a:pos x="connsiteX0" y="connsiteY0"/>
              </a:cxn>
              <a:cxn ang="0">
                <a:pos x="connsiteX1" y="connsiteY1"/>
              </a:cxn>
              <a:cxn ang="0">
                <a:pos x="connsiteX2" y="connsiteY2"/>
              </a:cxn>
            </a:cxnLst>
            <a:rect l="l" t="t" r="r" b="b"/>
            <a:pathLst>
              <a:path w="358066" h="417250">
                <a:moveTo>
                  <a:pt x="0" y="0"/>
                </a:moveTo>
                <a:cubicBezTo>
                  <a:pt x="176074" y="67322"/>
                  <a:pt x="352148" y="134644"/>
                  <a:pt x="355107" y="204186"/>
                </a:cubicBezTo>
                <a:cubicBezTo>
                  <a:pt x="358066" y="273728"/>
                  <a:pt x="187910" y="345489"/>
                  <a:pt x="17755" y="417250"/>
                </a:cubicBezTo>
              </a:path>
            </a:pathLst>
          </a:custGeom>
          <a:ln>
            <a:solidFill>
              <a:srgbClr val="CC3300"/>
            </a:solidFill>
            <a:headEnd type="arrow" w="med" len="med"/>
            <a:tailEnd type="arrow"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
        <p:nvSpPr>
          <p:cNvPr id="8" name="任意多边形 7"/>
          <p:cNvSpPr/>
          <p:nvPr/>
        </p:nvSpPr>
        <p:spPr bwMode="auto">
          <a:xfrm>
            <a:off x="2825834" y="3906272"/>
            <a:ext cx="358066" cy="417250"/>
          </a:xfrm>
          <a:custGeom>
            <a:avLst/>
            <a:gdLst>
              <a:gd name="connsiteX0" fmla="*/ 0 w 358066"/>
              <a:gd name="connsiteY0" fmla="*/ 0 h 417250"/>
              <a:gd name="connsiteX1" fmla="*/ 355107 w 358066"/>
              <a:gd name="connsiteY1" fmla="*/ 204186 h 417250"/>
              <a:gd name="connsiteX2" fmla="*/ 17755 w 358066"/>
              <a:gd name="connsiteY2" fmla="*/ 417250 h 417250"/>
            </a:gdLst>
            <a:ahLst/>
            <a:cxnLst>
              <a:cxn ang="0">
                <a:pos x="connsiteX0" y="connsiteY0"/>
              </a:cxn>
              <a:cxn ang="0">
                <a:pos x="connsiteX1" y="connsiteY1"/>
              </a:cxn>
              <a:cxn ang="0">
                <a:pos x="connsiteX2" y="connsiteY2"/>
              </a:cxn>
            </a:cxnLst>
            <a:rect l="l" t="t" r="r" b="b"/>
            <a:pathLst>
              <a:path w="358066" h="417250">
                <a:moveTo>
                  <a:pt x="0" y="0"/>
                </a:moveTo>
                <a:cubicBezTo>
                  <a:pt x="176074" y="67322"/>
                  <a:pt x="352148" y="134644"/>
                  <a:pt x="355107" y="204186"/>
                </a:cubicBezTo>
                <a:cubicBezTo>
                  <a:pt x="358066" y="273728"/>
                  <a:pt x="187910" y="345489"/>
                  <a:pt x="17755" y="417250"/>
                </a:cubicBezTo>
              </a:path>
            </a:pathLst>
          </a:custGeom>
          <a:ln>
            <a:solidFill>
              <a:srgbClr val="CC3300"/>
            </a:solidFill>
            <a:headEnd type="triangl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847774944"/>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ox(i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linds(horizontal)">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blinds(horizontal)">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等价的解密过程</a:t>
            </a:r>
            <a:endParaRPr lang="zh-CN" altLang="en-US" dirty="0"/>
          </a:p>
        </p:txBody>
      </p:sp>
      <p:sp>
        <p:nvSpPr>
          <p:cNvPr id="3" name="内容占位符 2"/>
          <p:cNvSpPr>
            <a:spLocks noGrp="1"/>
          </p:cNvSpPr>
          <p:nvPr>
            <p:ph idx="1"/>
          </p:nvPr>
        </p:nvSpPr>
        <p:spPr/>
        <p:txBody>
          <a:bodyPr/>
          <a:lstStyle/>
          <a:p>
            <a:r>
              <a:rPr lang="zh-CN" altLang="en-US" b="1" dirty="0" smtClean="0">
                <a:solidFill>
                  <a:srgbClr val="FF00FF"/>
                </a:solidFill>
              </a:rPr>
              <a:t>交换逆行移位和逆字节代换</a:t>
            </a:r>
            <a:endParaRPr lang="en-US" altLang="zh-CN" b="1" dirty="0" smtClean="0">
              <a:solidFill>
                <a:srgbClr val="FF00FF"/>
              </a:solidFill>
            </a:endParaRPr>
          </a:p>
          <a:p>
            <a:pPr lvl="1"/>
            <a:r>
              <a:rPr lang="zh-CN" altLang="en-US" dirty="0" smtClean="0"/>
              <a:t>逆行移位影响字节的顺序，但不改变自己的内容，同时也不以自己的内容决定它的变换</a:t>
            </a:r>
            <a:endParaRPr lang="en-US" altLang="zh-CN" dirty="0" smtClean="0"/>
          </a:p>
          <a:p>
            <a:pPr lvl="1"/>
            <a:r>
              <a:rPr lang="zh-CN" altLang="en-US" dirty="0" smtClean="0"/>
              <a:t>逆字节代换影响自己的内容，但不改变字节的顺序，同时也不依赖字节的顺序来进行它的变换</a:t>
            </a:r>
            <a:endParaRPr lang="en-US" altLang="zh-CN" dirty="0" smtClean="0"/>
          </a:p>
          <a:p>
            <a:pPr lvl="1"/>
            <a:r>
              <a:rPr lang="zh-CN" altLang="en-US" dirty="0" smtClean="0"/>
              <a:t>因此，两个操作可以交换</a:t>
            </a:r>
            <a:endParaRPr lang="en-US" altLang="zh-CN" dirty="0" smtClean="0"/>
          </a:p>
          <a:p>
            <a:r>
              <a:rPr lang="zh-CN" altLang="en-US" b="1" dirty="0" smtClean="0">
                <a:solidFill>
                  <a:srgbClr val="FF00FF"/>
                </a:solidFill>
              </a:rPr>
              <a:t>交换轮密钥加和逆列混合</a:t>
            </a:r>
            <a:endParaRPr lang="en-US" altLang="zh-CN" b="1" dirty="0" smtClean="0">
              <a:solidFill>
                <a:srgbClr val="FF00FF"/>
              </a:solidFill>
            </a:endParaRPr>
          </a:p>
          <a:p>
            <a:pPr lvl="1"/>
            <a:r>
              <a:rPr lang="zh-CN" altLang="en-US" dirty="0" smtClean="0"/>
              <a:t>轮密钥加和逆列混合都不改变矩阵中字节的顺序：</a:t>
            </a:r>
            <a:endParaRPr lang="en-US" altLang="zh-CN" dirty="0" smtClean="0"/>
          </a:p>
          <a:p>
            <a:pPr lvl="1"/>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168</a:t>
            </a:fld>
            <a:endParaRPr lang="en-US" altLang="zh-CN" dirty="0"/>
          </a:p>
        </p:txBody>
      </p:sp>
      <p:graphicFrame>
        <p:nvGraphicFramePr>
          <p:cNvPr id="8" name="对象 7"/>
          <p:cNvGraphicFramePr>
            <a:graphicFrameLocks noChangeAspect="1"/>
          </p:cNvGraphicFramePr>
          <p:nvPr>
            <p:extLst/>
          </p:nvPr>
        </p:nvGraphicFramePr>
        <p:xfrm>
          <a:off x="1066800" y="5638800"/>
          <a:ext cx="7162800" cy="457200"/>
        </p:xfrm>
        <a:graphic>
          <a:graphicData uri="http://schemas.openxmlformats.org/presentationml/2006/ole">
            <mc:AlternateContent xmlns:mc="http://schemas.openxmlformats.org/markup-compatibility/2006">
              <mc:Choice xmlns:v="urn:schemas-microsoft-com:vml" Requires="v">
                <p:oleObj spid="_x0000_s83053" name="Equation" r:id="rId3" imgW="3581400" imgH="228600" progId="">
                  <p:embed/>
                </p:oleObj>
              </mc:Choice>
              <mc:Fallback>
                <p:oleObj name="Equation" r:id="rId3" imgW="3581400" imgH="228600" progId="">
                  <p:embed/>
                  <p:pic>
                    <p:nvPicPr>
                      <p:cNvPr id="0" name="Picture 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5638800"/>
                        <a:ext cx="71628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33713063"/>
      </p:ext>
    </p:extLst>
  </p:cSld>
  <p:clrMapOvr>
    <a:masterClrMapping/>
  </p:clrMapOvr>
  <p:transition>
    <p:wedge/>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例子</a:t>
            </a:r>
            <a:endParaRPr lang="zh-CN" altLang="en-US" dirty="0"/>
          </a:p>
        </p:txBody>
      </p:sp>
      <p:sp>
        <p:nvSpPr>
          <p:cNvPr id="3" name="内容占位符 2"/>
          <p:cNvSpPr>
            <a:spLocks noGrp="1"/>
          </p:cNvSpPr>
          <p:nvPr>
            <p:ph idx="1"/>
          </p:nvPr>
        </p:nvSpPr>
        <p:spPr>
          <a:xfrm>
            <a:off x="533400" y="5257800"/>
            <a:ext cx="8229600" cy="1066800"/>
          </a:xfrm>
        </p:spPr>
        <p:txBody>
          <a:bodyPr/>
          <a:lstStyle/>
          <a:p>
            <a:r>
              <a:rPr lang="zh-CN" altLang="en-US" dirty="0" smtClean="0"/>
              <a:t>所以我们得到如下的等价变形：</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169</a:t>
            </a:fld>
            <a:endParaRPr lang="en-US" altLang="zh-CN" dirty="0"/>
          </a:p>
        </p:txBody>
      </p:sp>
      <p:graphicFrame>
        <p:nvGraphicFramePr>
          <p:cNvPr id="7" name="对象 6"/>
          <p:cNvGraphicFramePr>
            <a:graphicFrameLocks noChangeAspect="1"/>
          </p:cNvGraphicFramePr>
          <p:nvPr/>
        </p:nvGraphicFramePr>
        <p:xfrm>
          <a:off x="1304925" y="1447800"/>
          <a:ext cx="5848350" cy="3140075"/>
        </p:xfrm>
        <a:graphic>
          <a:graphicData uri="http://schemas.openxmlformats.org/presentationml/2006/ole">
            <mc:AlternateContent xmlns:mc="http://schemas.openxmlformats.org/markup-compatibility/2006">
              <mc:Choice xmlns:v="urn:schemas-microsoft-com:vml" Requires="v">
                <p:oleObj spid="_x0000_s84077" name="Equation" r:id="rId3" imgW="3784600" imgH="2032000" progId="">
                  <p:embed/>
                </p:oleObj>
              </mc:Choice>
              <mc:Fallback>
                <p:oleObj name="Equation" r:id="rId3" imgW="3784600" imgH="2032000" progId="">
                  <p:embed/>
                  <p:pic>
                    <p:nvPicPr>
                      <p:cNvPr id="0" name="Picture 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4925" y="1447800"/>
                        <a:ext cx="5848350" cy="314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4419600" y="4572000"/>
            <a:ext cx="2590800" cy="523220"/>
          </a:xfrm>
          <a:prstGeom prst="rect">
            <a:avLst/>
          </a:prstGeom>
          <a:noFill/>
        </p:spPr>
        <p:txBody>
          <a:bodyPr wrap="square" rtlCol="0">
            <a:spAutoFit/>
          </a:bodyPr>
          <a:lstStyle/>
          <a:p>
            <a:r>
              <a:rPr lang="zh-CN" altLang="en-US" sz="2800" b="1" dirty="0">
                <a:solidFill>
                  <a:srgbClr val="FF0000"/>
                </a:solidFill>
              </a:rPr>
              <a:t>轮</a:t>
            </a:r>
            <a:r>
              <a:rPr lang="zh-CN" altLang="en-US" sz="2800" b="1" dirty="0" smtClean="0">
                <a:solidFill>
                  <a:srgbClr val="FF0000"/>
                </a:solidFill>
              </a:rPr>
              <a:t>密钥求逆</a:t>
            </a:r>
            <a:endParaRPr lang="zh-CN" altLang="en-US" sz="2800" b="1" dirty="0">
              <a:solidFill>
                <a:srgbClr val="FF0000"/>
              </a:solidFill>
            </a:endParaRPr>
          </a:p>
        </p:txBody>
      </p:sp>
    </p:spTree>
    <p:extLst>
      <p:ext uri="{BB962C8B-B14F-4D97-AF65-F5344CB8AC3E}">
        <p14:creationId xmlns:p14="http://schemas.microsoft.com/office/powerpoint/2010/main" val="1763832494"/>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标题 1"/>
          <p:cNvSpPr>
            <a:spLocks noGrp="1"/>
          </p:cNvSpPr>
          <p:nvPr>
            <p:ph type="title"/>
          </p:nvPr>
        </p:nvSpPr>
        <p:spPr/>
        <p:txBody>
          <a:bodyPr/>
          <a:lstStyle/>
          <a:p>
            <a:pPr eaLnBrk="1" hangingPunct="1"/>
            <a:endParaRPr lang="zh-CN" altLang="en-US" dirty="0" smtClean="0">
              <a:ea typeface="宋体" charset="-122"/>
            </a:endParaRPr>
          </a:p>
        </p:txBody>
      </p:sp>
      <mc:AlternateContent xmlns:mc="http://schemas.openxmlformats.org/markup-compatibility/2006" xmlns:a14="http://schemas.microsoft.com/office/drawing/2010/main">
        <mc:Choice Requires="a14">
          <p:sp>
            <p:nvSpPr>
              <p:cNvPr id="120834" name="内容占位符 2"/>
              <p:cNvSpPr>
                <a:spLocks noGrp="1"/>
              </p:cNvSpPr>
              <p:nvPr>
                <p:ph idx="1"/>
              </p:nvPr>
            </p:nvSpPr>
            <p:spPr>
              <a:xfrm>
                <a:off x="428297" y="1283522"/>
                <a:ext cx="8229600" cy="4724400"/>
              </a:xfrm>
            </p:spPr>
            <p:txBody>
              <a:bodyPr/>
              <a:lstStyle/>
              <a:p>
                <a:r>
                  <a:rPr lang="zh-CN" altLang="en-US" dirty="0">
                    <a:ea typeface="宋体" charset="-122"/>
                  </a:rPr>
                  <a:t>如果</a:t>
                </a:r>
                <a14:m>
                  <m:oMath xmlns:m="http://schemas.openxmlformats.org/officeDocument/2006/math">
                    <m:r>
                      <a:rPr lang="en-US" altLang="zh-CN" i="1" dirty="0">
                        <a:latin typeface="Cambria Math"/>
                        <a:ea typeface="宋体" charset="-122"/>
                      </a:rPr>
                      <m:t>𝑅</m:t>
                    </m:r>
                    <m:r>
                      <a:rPr lang="en-US" altLang="zh-CN" i="1" baseline="30000" dirty="0">
                        <a:latin typeface="Cambria Math"/>
                        <a:ea typeface="宋体" charset="-122"/>
                      </a:rPr>
                      <m:t>2</m:t>
                    </m:r>
                    <m:r>
                      <a:rPr lang="zh-CN" altLang="en-US" i="1" dirty="0">
                        <a:latin typeface="Cambria Math"/>
                        <a:ea typeface="宋体" charset="-122"/>
                      </a:rPr>
                      <m:t>＝</m:t>
                    </m:r>
                    <m:r>
                      <a:rPr lang="en-US" altLang="zh-CN" i="1" dirty="0">
                        <a:latin typeface="Cambria Math"/>
                        <a:ea typeface="宋体" charset="-122"/>
                      </a:rPr>
                      <m:t>𝑅</m:t>
                    </m:r>
                  </m:oMath>
                </a14:m>
                <a:r>
                  <a:rPr lang="zh-CN" altLang="en-US" dirty="0">
                    <a:ea typeface="宋体" charset="-122"/>
                  </a:rPr>
                  <a:t>，则称</a:t>
                </a:r>
                <a14:m>
                  <m:oMath xmlns:m="http://schemas.openxmlformats.org/officeDocument/2006/math">
                    <m:r>
                      <a:rPr lang="en-US" altLang="zh-CN" i="1" dirty="0">
                        <a:latin typeface="Cambria Math"/>
                        <a:ea typeface="宋体" charset="-122"/>
                      </a:rPr>
                      <m:t>𝑅</m:t>
                    </m:r>
                  </m:oMath>
                </a14:m>
                <a:r>
                  <a:rPr lang="zh-CN" altLang="en-US" dirty="0">
                    <a:ea typeface="宋体" charset="-122"/>
                  </a:rPr>
                  <a:t>是</a:t>
                </a:r>
                <a:r>
                  <a:rPr lang="zh-CN" altLang="en-US" dirty="0">
                    <a:solidFill>
                      <a:srgbClr val="FF00FF"/>
                    </a:solidFill>
                    <a:ea typeface="宋体" charset="-122"/>
                  </a:rPr>
                  <a:t>幂等的</a:t>
                </a:r>
                <a:r>
                  <a:rPr lang="zh-CN" altLang="en-US" dirty="0" smtClean="0">
                    <a:solidFill>
                      <a:srgbClr val="FF00FF"/>
                    </a:solidFill>
                    <a:ea typeface="宋体" charset="-122"/>
                  </a:rPr>
                  <a:t>密码体制</a:t>
                </a:r>
                <a:endParaRPr lang="en-US" altLang="zh-CN" b="1" dirty="0" smtClean="0">
                  <a:solidFill>
                    <a:srgbClr val="692AA2"/>
                  </a:solidFill>
                  <a:ea typeface="宋体" charset="-122"/>
                </a:endParaRPr>
              </a:p>
              <a:p>
                <a:pPr eaLnBrk="1" hangingPunct="1"/>
                <a:r>
                  <a:rPr lang="zh-CN" altLang="en-US" b="1" dirty="0" smtClean="0">
                    <a:solidFill>
                      <a:srgbClr val="692AA2"/>
                    </a:solidFill>
                    <a:ea typeface="宋体" charset="-122"/>
                  </a:rPr>
                  <a:t>如果</a:t>
                </a:r>
                <a14:m>
                  <m:oMath xmlns:m="http://schemas.openxmlformats.org/officeDocument/2006/math">
                    <m:r>
                      <a:rPr lang="en-US" altLang="zh-CN" b="1" i="1" dirty="0" smtClean="0">
                        <a:solidFill>
                          <a:srgbClr val="692AA2"/>
                        </a:solidFill>
                        <a:latin typeface="Cambria Math"/>
                        <a:ea typeface="宋体" charset="-122"/>
                      </a:rPr>
                      <m:t>𝑹</m:t>
                    </m:r>
                  </m:oMath>
                </a14:m>
                <a:r>
                  <a:rPr lang="zh-CN" altLang="en-US" b="1" dirty="0" smtClean="0">
                    <a:solidFill>
                      <a:srgbClr val="692AA2"/>
                    </a:solidFill>
                    <a:ea typeface="宋体" charset="-122"/>
                  </a:rPr>
                  <a:t>是一个幂等的密码体制</a:t>
                </a:r>
                <a:r>
                  <a:rPr lang="zh-CN" altLang="en-US" dirty="0" smtClean="0">
                    <a:ea typeface="宋体" charset="-122"/>
                  </a:rPr>
                  <a:t>，则没有必要使用迭代密码体制，因为</a:t>
                </a:r>
                <a14:m>
                  <m:oMath xmlns:m="http://schemas.openxmlformats.org/officeDocument/2006/math">
                    <m:r>
                      <a:rPr lang="en-US" altLang="zh-CN" i="1" dirty="0" smtClean="0">
                        <a:latin typeface="Cambria Math"/>
                        <a:ea typeface="宋体" charset="-122"/>
                      </a:rPr>
                      <m:t>𝑅</m:t>
                    </m:r>
                  </m:oMath>
                </a14:m>
                <a:r>
                  <a:rPr lang="zh-CN" altLang="en-US" dirty="0" smtClean="0">
                    <a:ea typeface="宋体" charset="-122"/>
                  </a:rPr>
                  <a:t>需要更多的密钥但其安全性能与</a:t>
                </a:r>
                <a14:m>
                  <m:oMath xmlns:m="http://schemas.openxmlformats.org/officeDocument/2006/math">
                    <m:r>
                      <a:rPr lang="en-US" altLang="zh-CN" i="1" dirty="0" smtClean="0">
                        <a:latin typeface="Cambria Math"/>
                        <a:ea typeface="宋体" charset="-122"/>
                      </a:rPr>
                      <m:t>𝑅</m:t>
                    </m:r>
                  </m:oMath>
                </a14:m>
                <a:r>
                  <a:rPr lang="zh-CN" altLang="en-US" dirty="0" smtClean="0">
                    <a:ea typeface="宋体" charset="-122"/>
                  </a:rPr>
                  <a:t>一样</a:t>
                </a:r>
                <a:endParaRPr lang="en-US" altLang="zh-CN" dirty="0" smtClean="0">
                  <a:ea typeface="宋体" charset="-122"/>
                </a:endParaRPr>
              </a:p>
              <a:p>
                <a:pPr lvl="1" eaLnBrk="1" hangingPunct="1"/>
                <a:r>
                  <a:rPr lang="zh-CN" altLang="en-US" dirty="0">
                    <a:ea typeface="宋体" charset="-122"/>
                  </a:rPr>
                  <a:t>乘法密码、仿射密码、置换密码、</a:t>
                </a:r>
                <a:r>
                  <a:rPr lang="en-US" altLang="zh-CN" dirty="0">
                    <a:ea typeface="宋体" charset="-122"/>
                  </a:rPr>
                  <a:t>Hill</a:t>
                </a:r>
                <a:r>
                  <a:rPr lang="zh-CN" altLang="en-US" dirty="0">
                    <a:ea typeface="宋体" charset="-122"/>
                  </a:rPr>
                  <a:t>密码以及</a:t>
                </a:r>
                <a:r>
                  <a:rPr lang="en-US" altLang="zh-CN" dirty="0" err="1">
                    <a:ea typeface="宋体" charset="-122"/>
                  </a:rPr>
                  <a:t>vigenere</a:t>
                </a:r>
                <a:r>
                  <a:rPr lang="zh-CN" altLang="en-US" dirty="0">
                    <a:ea typeface="宋体" charset="-122"/>
                  </a:rPr>
                  <a:t>密码等都是幂等的</a:t>
                </a:r>
                <a:r>
                  <a:rPr lang="zh-CN" altLang="en-US" dirty="0" smtClean="0">
                    <a:ea typeface="宋体" charset="-122"/>
                  </a:rPr>
                  <a:t>密码体制</a:t>
                </a:r>
              </a:p>
              <a:p>
                <a:pPr eaLnBrk="1" hangingPunct="1"/>
                <a:r>
                  <a:rPr lang="zh-CN" altLang="en-US" b="1" dirty="0" smtClean="0">
                    <a:solidFill>
                      <a:srgbClr val="692AA2"/>
                    </a:solidFill>
                    <a:ea typeface="宋体" charset="-122"/>
                  </a:rPr>
                  <a:t>如果</a:t>
                </a:r>
                <a14:m>
                  <m:oMath xmlns:m="http://schemas.openxmlformats.org/officeDocument/2006/math">
                    <m:r>
                      <a:rPr lang="en-US" altLang="zh-CN" b="1" i="1" dirty="0" smtClean="0">
                        <a:solidFill>
                          <a:srgbClr val="692AA2"/>
                        </a:solidFill>
                        <a:latin typeface="Cambria Math"/>
                        <a:ea typeface="宋体" charset="-122"/>
                      </a:rPr>
                      <m:t>𝑹</m:t>
                    </m:r>
                  </m:oMath>
                </a14:m>
                <a:r>
                  <a:rPr lang="zh-CN" altLang="en-US" b="1" dirty="0" smtClean="0">
                    <a:solidFill>
                      <a:srgbClr val="692AA2"/>
                    </a:solidFill>
                    <a:ea typeface="宋体" charset="-122"/>
                  </a:rPr>
                  <a:t>不是一个幂等的密码体制</a:t>
                </a:r>
                <a:r>
                  <a:rPr lang="zh-CN" altLang="en-US" dirty="0" smtClean="0">
                    <a:ea typeface="宋体" charset="-122"/>
                  </a:rPr>
                  <a:t>，则对</a:t>
                </a:r>
                <a14:m>
                  <m:oMath xmlns:m="http://schemas.openxmlformats.org/officeDocument/2006/math">
                    <m:r>
                      <a:rPr lang="en-US" altLang="zh-CN" i="1" dirty="0" smtClean="0">
                        <a:latin typeface="Cambria Math"/>
                        <a:ea typeface="宋体" charset="-122"/>
                      </a:rPr>
                      <m:t>𝑛</m:t>
                    </m:r>
                    <m:r>
                      <a:rPr lang="zh-CN" altLang="en-US" i="1" dirty="0" smtClean="0">
                        <a:latin typeface="Cambria Math"/>
                        <a:ea typeface="宋体" charset="-122"/>
                      </a:rPr>
                      <m:t>＞</m:t>
                    </m:r>
                    <m:r>
                      <a:rPr lang="en-US" altLang="zh-CN" i="1" dirty="0" smtClean="0">
                        <a:latin typeface="Cambria Math"/>
                        <a:ea typeface="宋体" charset="-122"/>
                      </a:rPr>
                      <m:t>1</m:t>
                    </m:r>
                  </m:oMath>
                </a14:m>
                <a:r>
                  <a:rPr lang="zh-CN" altLang="en-US" dirty="0" smtClean="0">
                    <a:ea typeface="宋体" charset="-122"/>
                  </a:rPr>
                  <a:t>，迭代密码体制</a:t>
                </a:r>
                <a14:m>
                  <m:oMath xmlns:m="http://schemas.openxmlformats.org/officeDocument/2006/math">
                    <m:r>
                      <a:rPr lang="en-US" altLang="zh-CN" i="1" dirty="0" smtClean="0">
                        <a:latin typeface="Cambria Math"/>
                        <a:ea typeface="宋体" charset="-122"/>
                      </a:rPr>
                      <m:t>𝑅</m:t>
                    </m:r>
                    <m:r>
                      <a:rPr lang="en-US" altLang="zh-CN" i="1" baseline="30000" dirty="0" err="1" smtClean="0">
                        <a:latin typeface="Cambria Math"/>
                        <a:ea typeface="宋体" charset="-122"/>
                      </a:rPr>
                      <m:t>𝑛</m:t>
                    </m:r>
                  </m:oMath>
                </a14:m>
                <a:r>
                  <a:rPr lang="zh-CN" altLang="en-US" dirty="0" smtClean="0">
                    <a:ea typeface="宋体" charset="-122"/>
                  </a:rPr>
                  <a:t>的安全性能</a:t>
                </a:r>
                <a:r>
                  <a:rPr lang="zh-CN" altLang="en-US" dirty="0" smtClean="0">
                    <a:solidFill>
                      <a:srgbClr val="FF00FF"/>
                    </a:solidFill>
                    <a:ea typeface="宋体" charset="-122"/>
                  </a:rPr>
                  <a:t>可能</a:t>
                </a:r>
                <a:r>
                  <a:rPr lang="zh-CN" altLang="en-US" dirty="0" smtClean="0">
                    <a:ea typeface="宋体" charset="-122"/>
                  </a:rPr>
                  <a:t>会比</a:t>
                </a:r>
                <a14:m>
                  <m:oMath xmlns:m="http://schemas.openxmlformats.org/officeDocument/2006/math">
                    <m:r>
                      <a:rPr lang="en-US" altLang="zh-CN" i="1" dirty="0" smtClean="0">
                        <a:latin typeface="Cambria Math"/>
                        <a:ea typeface="宋体" charset="-122"/>
                      </a:rPr>
                      <m:t>𝑅</m:t>
                    </m:r>
                  </m:oMath>
                </a14:m>
                <a:r>
                  <a:rPr lang="zh-CN" altLang="en-US" dirty="0" smtClean="0">
                    <a:ea typeface="宋体" charset="-122"/>
                  </a:rPr>
                  <a:t>强。这种通过对一个密码体制进行迭代来提高其安全性能的思想被广泛应用于</a:t>
                </a:r>
                <a:r>
                  <a:rPr lang="zh-CN" altLang="en-US" dirty="0" smtClean="0">
                    <a:solidFill>
                      <a:srgbClr val="FF00FF"/>
                    </a:solidFill>
                    <a:ea typeface="宋体" charset="-122"/>
                  </a:rPr>
                  <a:t>分组密码体制</a:t>
                </a:r>
                <a:r>
                  <a:rPr lang="zh-CN" altLang="en-US" dirty="0" smtClean="0">
                    <a:ea typeface="宋体" charset="-122"/>
                  </a:rPr>
                  <a:t>的设计之中</a:t>
                </a:r>
                <a:endParaRPr lang="zh-CN" altLang="en-US" sz="2000" dirty="0" smtClean="0">
                  <a:ea typeface="宋体" charset="-122"/>
                </a:endParaRPr>
              </a:p>
              <a:p>
                <a:pPr lvl="1" eaLnBrk="1" hangingPunct="1"/>
                <a:r>
                  <a:rPr lang="zh-CN" altLang="en-US" b="1" dirty="0" smtClean="0">
                    <a:solidFill>
                      <a:srgbClr val="FF0000"/>
                    </a:solidFill>
                    <a:ea typeface="宋体" charset="-122"/>
                  </a:rPr>
                  <a:t>典型的迭代密码</a:t>
                </a:r>
                <a:r>
                  <a:rPr lang="zh-CN" altLang="en-US" dirty="0" smtClean="0">
                    <a:ea typeface="宋体" charset="-122"/>
                  </a:rPr>
                  <a:t>定义了一个</a:t>
                </a:r>
                <a:r>
                  <a:rPr lang="zh-CN" altLang="en-US" dirty="0" smtClean="0">
                    <a:solidFill>
                      <a:srgbClr val="FF0000"/>
                    </a:solidFill>
                    <a:ea typeface="宋体" charset="-122"/>
                  </a:rPr>
                  <a:t>轮函数</a:t>
                </a:r>
                <a:r>
                  <a:rPr lang="zh-CN" altLang="en-US" dirty="0" smtClean="0">
                    <a:ea typeface="宋体" charset="-122"/>
                  </a:rPr>
                  <a:t>和一个</a:t>
                </a:r>
                <a:r>
                  <a:rPr lang="zh-CN" altLang="en-US" dirty="0" smtClean="0">
                    <a:solidFill>
                      <a:srgbClr val="FF0000"/>
                    </a:solidFill>
                    <a:ea typeface="宋体" charset="-122"/>
                  </a:rPr>
                  <a:t>密钥编排方案</a:t>
                </a:r>
                <a:r>
                  <a:rPr lang="zh-CN" altLang="en-US" dirty="0" smtClean="0">
                    <a:ea typeface="宋体" charset="-122"/>
                  </a:rPr>
                  <a:t>，对明文</a:t>
                </a:r>
                <a:r>
                  <a:rPr lang="zh-CN" altLang="en-US" dirty="0">
                    <a:ea typeface="宋体" charset="-122"/>
                  </a:rPr>
                  <a:t>的加密将经过多轮迭代</a:t>
                </a:r>
              </a:p>
              <a:p>
                <a:pPr eaLnBrk="1" hangingPunct="1"/>
                <a:endParaRPr lang="zh-CN" altLang="en-US" dirty="0" smtClean="0">
                  <a:ea typeface="宋体" charset="-122"/>
                </a:endParaRPr>
              </a:p>
            </p:txBody>
          </p:sp>
        </mc:Choice>
        <mc:Fallback xmlns="">
          <p:sp>
            <p:nvSpPr>
              <p:cNvPr id="120834" name="内容占位符 2"/>
              <p:cNvSpPr>
                <a:spLocks noGrp="1" noRot="1" noChangeAspect="1" noMove="1" noResize="1" noEditPoints="1" noAdjustHandles="1" noChangeArrowheads="1" noChangeShapeType="1" noTextEdit="1"/>
              </p:cNvSpPr>
              <p:nvPr>
                <p:ph idx="1"/>
              </p:nvPr>
            </p:nvSpPr>
            <p:spPr>
              <a:xfrm>
                <a:off x="428297" y="1283522"/>
                <a:ext cx="8229600" cy="4724400"/>
              </a:xfrm>
              <a:blipFill>
                <a:blip r:embed="rId2"/>
                <a:stretch>
                  <a:fillRect l="-1259" t="-1806" b="-14452"/>
                </a:stretch>
              </a:blipFill>
            </p:spPr>
            <p:txBody>
              <a:bodyPr/>
              <a:lstStyle/>
              <a:p>
                <a:r>
                  <a:rPr lang="zh-CN" altLang="en-US">
                    <a:noFill/>
                  </a:rPr>
                  <a:t> </a:t>
                </a:r>
              </a:p>
            </p:txBody>
          </p:sp>
        </mc:Fallback>
      </mc:AlternateContent>
      <p:sp>
        <p:nvSpPr>
          <p:cNvPr id="120835" name="日期占位符 3"/>
          <p:cNvSpPr>
            <a:spLocks noGrp="1"/>
          </p:cNvSpPr>
          <p:nvPr>
            <p:ph type="dt" sz="quarter" idx="10"/>
          </p:nvPr>
        </p:nvSpPr>
        <p:spPr>
          <a:noFill/>
        </p:spPr>
        <p:txBody>
          <a:bodyPr/>
          <a:lstStyle/>
          <a:p>
            <a:fld id="{4B0E678A-718D-44D9-81E9-001FCF82610B}" type="datetime1">
              <a:rPr lang="zh-CN" altLang="en-US" smtClean="0">
                <a:ea typeface="宋体" charset="-122"/>
              </a:rPr>
              <a:pPr/>
              <a:t>2019/11/26/Tuesday</a:t>
            </a:fld>
            <a:endParaRPr lang="en-US" altLang="zh-CN" smtClean="0">
              <a:ea typeface="宋体" charset="-122"/>
            </a:endParaRPr>
          </a:p>
        </p:txBody>
      </p:sp>
      <p:sp>
        <p:nvSpPr>
          <p:cNvPr id="120836" name="页脚占位符 4"/>
          <p:cNvSpPr>
            <a:spLocks noGrp="1"/>
          </p:cNvSpPr>
          <p:nvPr>
            <p:ph type="ftr" sz="quarter" idx="11"/>
          </p:nvPr>
        </p:nvSpPr>
        <p:spPr>
          <a:noFill/>
        </p:spPr>
        <p:txBody>
          <a:bodyPr/>
          <a:lstStyle/>
          <a:p>
            <a:r>
              <a:rPr lang="en-US" altLang="zh-CN" smtClean="0">
                <a:ea typeface="华文隶书"/>
                <a:cs typeface="华文隶书"/>
              </a:rPr>
              <a:t>is.cumt.edu.cn</a:t>
            </a:r>
          </a:p>
        </p:txBody>
      </p:sp>
      <p:sp>
        <p:nvSpPr>
          <p:cNvPr id="120837" name="灯片编号占位符 5"/>
          <p:cNvSpPr>
            <a:spLocks noGrp="1"/>
          </p:cNvSpPr>
          <p:nvPr>
            <p:ph type="sldNum" sz="quarter" idx="12"/>
          </p:nvPr>
        </p:nvSpPr>
        <p:spPr>
          <a:noFill/>
        </p:spPr>
        <p:txBody>
          <a:bodyPr/>
          <a:lstStyle/>
          <a:p>
            <a:fld id="{AD8BD364-522C-4B9C-9874-4843451F2AB4}" type="slidenum">
              <a:rPr lang="en-US" altLang="zh-CN" smtClean="0">
                <a:ea typeface="宋体" charset="-122"/>
              </a:rPr>
              <a:pPr/>
              <a:t>17</a:t>
            </a:fld>
            <a:endParaRPr lang="en-US" altLang="zh-CN" dirty="0" smtClean="0">
              <a:ea typeface="宋体" charset="-122"/>
            </a:endParaRPr>
          </a:p>
        </p:txBody>
      </p:sp>
    </p:spTree>
    <p:extLst>
      <p:ext uri="{BB962C8B-B14F-4D97-AF65-F5344CB8AC3E}">
        <p14:creationId xmlns:p14="http://schemas.microsoft.com/office/powerpoint/2010/main" val="3371160274"/>
      </p:ext>
    </p:extLst>
  </p:cSld>
  <p:clrMapOvr>
    <a:masterClrMapping/>
  </p:clrMapOvr>
  <p:transition>
    <p:wedge/>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等价操作</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170</a:t>
            </a:fld>
            <a:endParaRPr lang="en-US" altLang="zh-CN" dirty="0"/>
          </a:p>
        </p:txBody>
      </p:sp>
      <p:sp>
        <p:nvSpPr>
          <p:cNvPr id="9" name="Rectangle 6">
            <a:hlinkClick r:id="rId2" action="ppaction://hlinksldjump"/>
          </p:cNvPr>
          <p:cNvSpPr>
            <a:spLocks noChangeArrowheads="1"/>
          </p:cNvSpPr>
          <p:nvPr/>
        </p:nvSpPr>
        <p:spPr bwMode="auto">
          <a:xfrm>
            <a:off x="381000" y="4038600"/>
            <a:ext cx="2879725" cy="64928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eaLnBrk="1" hangingPunct="1"/>
            <a:r>
              <a:rPr lang="zh-CN" altLang="en-US" sz="2000" b="1" dirty="0" smtClean="0">
                <a:solidFill>
                  <a:srgbClr val="6600FF"/>
                </a:solidFill>
                <a:latin typeface="Arial" charset="0"/>
                <a:ea typeface="宋体" charset="-122"/>
              </a:rPr>
              <a:t>逆列混合</a:t>
            </a:r>
            <a:endParaRPr lang="zh-CN" altLang="en-US" sz="2000" b="1" dirty="0">
              <a:solidFill>
                <a:srgbClr val="6600FF"/>
              </a:solidFill>
              <a:latin typeface="Arial" charset="0"/>
              <a:ea typeface="宋体" charset="-122"/>
            </a:endParaRPr>
          </a:p>
        </p:txBody>
      </p:sp>
      <p:sp>
        <p:nvSpPr>
          <p:cNvPr id="12" name="Line 9"/>
          <p:cNvSpPr>
            <a:spLocks noChangeShapeType="1"/>
          </p:cNvSpPr>
          <p:nvPr/>
        </p:nvSpPr>
        <p:spPr bwMode="auto">
          <a:xfrm>
            <a:off x="1749425" y="3606800"/>
            <a:ext cx="0" cy="360362"/>
          </a:xfrm>
          <a:prstGeom prst="line">
            <a:avLst/>
          </a:prstGeom>
          <a:noFill/>
          <a:ln w="38100">
            <a:solidFill>
              <a:schemeClr val="tx1"/>
            </a:solidFill>
            <a:round/>
            <a:headEnd/>
            <a:tailEnd type="triangle" w="med" len="med"/>
          </a:ln>
          <a:effectLst/>
        </p:spPr>
        <p:txBody>
          <a:bodyPr/>
          <a:lstStyle/>
          <a:p>
            <a:endParaRPr lang="zh-CN" altLang="en-US"/>
          </a:p>
        </p:txBody>
      </p:sp>
      <p:sp>
        <p:nvSpPr>
          <p:cNvPr id="13" name="Line 10"/>
          <p:cNvSpPr>
            <a:spLocks noChangeShapeType="1"/>
          </p:cNvSpPr>
          <p:nvPr/>
        </p:nvSpPr>
        <p:spPr bwMode="auto">
          <a:xfrm>
            <a:off x="1752600" y="4702175"/>
            <a:ext cx="0" cy="360362"/>
          </a:xfrm>
          <a:prstGeom prst="line">
            <a:avLst/>
          </a:prstGeom>
          <a:noFill/>
          <a:ln w="38100">
            <a:solidFill>
              <a:schemeClr val="tx1"/>
            </a:solidFill>
            <a:round/>
            <a:headEnd/>
            <a:tailEnd type="triangle" w="med" len="med"/>
          </a:ln>
          <a:effectLst/>
        </p:spPr>
        <p:txBody>
          <a:bodyPr/>
          <a:lstStyle/>
          <a:p>
            <a:endParaRPr lang="zh-CN" altLang="en-US"/>
          </a:p>
        </p:txBody>
      </p:sp>
      <p:sp>
        <p:nvSpPr>
          <p:cNvPr id="14" name="Oval 11"/>
          <p:cNvSpPr>
            <a:spLocks noChangeArrowheads="1"/>
          </p:cNvSpPr>
          <p:nvPr/>
        </p:nvSpPr>
        <p:spPr bwMode="auto">
          <a:xfrm>
            <a:off x="1524000" y="3254375"/>
            <a:ext cx="360363" cy="360363"/>
          </a:xfrm>
          <a:prstGeom prst="ellipse">
            <a:avLst/>
          </a:prstGeom>
          <a:solidFill>
            <a:srgbClr val="FFFF00"/>
          </a:solidFill>
          <a:ln w="38100">
            <a:solidFill>
              <a:schemeClr val="tx1"/>
            </a:solidFill>
            <a:round/>
            <a:headEnd/>
            <a:tailEnd/>
          </a:ln>
          <a:effectLst/>
        </p:spPr>
        <p:txBody>
          <a:bodyPr wrap="none" anchor="ctr"/>
          <a:lstStyle/>
          <a:p>
            <a:pPr eaLnBrk="1" hangingPunct="1"/>
            <a:r>
              <a:rPr lang="zh-CN" altLang="en-US" b="1">
                <a:latin typeface="Arial" charset="0"/>
                <a:ea typeface="宋体" charset="-122"/>
              </a:rPr>
              <a:t>+</a:t>
            </a:r>
          </a:p>
        </p:txBody>
      </p:sp>
      <p:sp>
        <p:nvSpPr>
          <p:cNvPr id="18" name="Rectangle 5">
            <a:hlinkClick r:id="rId3" action="ppaction://hlinksldjump"/>
          </p:cNvPr>
          <p:cNvSpPr>
            <a:spLocks noChangeArrowheads="1"/>
          </p:cNvSpPr>
          <p:nvPr/>
        </p:nvSpPr>
        <p:spPr bwMode="auto">
          <a:xfrm>
            <a:off x="0" y="2362200"/>
            <a:ext cx="2209801" cy="380999"/>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b="1" dirty="0" err="1" smtClean="0">
                <a:ea typeface="宋体" charset="-122"/>
              </a:rPr>
              <a:t>AddRoundKey</a:t>
            </a:r>
            <a:r>
              <a:rPr lang="zh-CN" altLang="en-US" b="1" dirty="0" smtClean="0">
                <a:ea typeface="宋体" charset="-122"/>
              </a:rPr>
              <a:t>轮密钥加</a:t>
            </a:r>
            <a:endParaRPr lang="zh-CN" altLang="en-US" b="1" dirty="0">
              <a:ea typeface="宋体" charset="-122"/>
            </a:endParaRPr>
          </a:p>
        </p:txBody>
      </p:sp>
      <p:sp>
        <p:nvSpPr>
          <p:cNvPr id="19" name="Rectangle 5">
            <a:hlinkClick r:id="rId3" action="ppaction://hlinksldjump"/>
          </p:cNvPr>
          <p:cNvSpPr>
            <a:spLocks noChangeArrowheads="1"/>
          </p:cNvSpPr>
          <p:nvPr/>
        </p:nvSpPr>
        <p:spPr bwMode="auto">
          <a:xfrm>
            <a:off x="2438400" y="2362200"/>
            <a:ext cx="1371600" cy="4572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dirty="0" smtClean="0">
                <a:ea typeface="宋体" charset="-122"/>
              </a:rPr>
              <a:t>状态矩阵</a:t>
            </a:r>
            <a:endParaRPr lang="zh-CN" altLang="en-US" b="1" dirty="0">
              <a:ea typeface="宋体" charset="-122"/>
            </a:endParaRPr>
          </a:p>
        </p:txBody>
      </p:sp>
      <p:sp>
        <p:nvSpPr>
          <p:cNvPr id="20" name="Line 12"/>
          <p:cNvSpPr>
            <a:spLocks noChangeShapeType="1"/>
          </p:cNvSpPr>
          <p:nvPr/>
        </p:nvSpPr>
        <p:spPr bwMode="auto">
          <a:xfrm flipV="1">
            <a:off x="1828800" y="2819400"/>
            <a:ext cx="1341119" cy="533400"/>
          </a:xfrm>
          <a:prstGeom prst="line">
            <a:avLst/>
          </a:prstGeom>
          <a:noFill/>
          <a:ln w="38100">
            <a:solidFill>
              <a:schemeClr val="tx1"/>
            </a:solidFill>
            <a:round/>
            <a:headEnd type="triangle" w="med" len="med"/>
            <a:tailEnd type="none" w="med" len="med"/>
          </a:ln>
          <a:effectLst/>
        </p:spPr>
        <p:txBody>
          <a:bodyPr/>
          <a:lstStyle/>
          <a:p>
            <a:endParaRPr lang="zh-CN" altLang="en-US"/>
          </a:p>
        </p:txBody>
      </p:sp>
      <p:sp>
        <p:nvSpPr>
          <p:cNvPr id="21" name="Rectangle 6">
            <a:hlinkClick r:id="rId2" action="ppaction://hlinksldjump"/>
          </p:cNvPr>
          <p:cNvSpPr>
            <a:spLocks noChangeArrowheads="1"/>
          </p:cNvSpPr>
          <p:nvPr/>
        </p:nvSpPr>
        <p:spPr bwMode="auto">
          <a:xfrm>
            <a:off x="6934200" y="2819400"/>
            <a:ext cx="2057400" cy="64928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eaLnBrk="1" hangingPunct="1"/>
            <a:r>
              <a:rPr lang="zh-CN" altLang="en-US" sz="2000" b="1" dirty="0" smtClean="0">
                <a:solidFill>
                  <a:srgbClr val="6600FF"/>
                </a:solidFill>
                <a:latin typeface="Arial" charset="0"/>
                <a:ea typeface="宋体" charset="-122"/>
              </a:rPr>
              <a:t>逆列混合</a:t>
            </a:r>
            <a:endParaRPr lang="zh-CN" altLang="en-US" sz="2000" b="1" dirty="0">
              <a:solidFill>
                <a:srgbClr val="6600FF"/>
              </a:solidFill>
              <a:latin typeface="Arial" charset="0"/>
              <a:ea typeface="宋体" charset="-122"/>
            </a:endParaRPr>
          </a:p>
        </p:txBody>
      </p:sp>
      <p:sp>
        <p:nvSpPr>
          <p:cNvPr id="22" name="Line 9"/>
          <p:cNvSpPr>
            <a:spLocks noChangeShapeType="1"/>
          </p:cNvSpPr>
          <p:nvPr/>
        </p:nvSpPr>
        <p:spPr bwMode="auto">
          <a:xfrm>
            <a:off x="7620000" y="2438400"/>
            <a:ext cx="0" cy="360362"/>
          </a:xfrm>
          <a:prstGeom prst="line">
            <a:avLst/>
          </a:prstGeom>
          <a:noFill/>
          <a:ln w="38100">
            <a:solidFill>
              <a:schemeClr val="tx1"/>
            </a:solidFill>
            <a:round/>
            <a:headEnd/>
            <a:tailEnd type="triangle" w="med" len="med"/>
          </a:ln>
          <a:effectLst/>
        </p:spPr>
        <p:txBody>
          <a:bodyPr/>
          <a:lstStyle/>
          <a:p>
            <a:endParaRPr lang="zh-CN" altLang="en-US"/>
          </a:p>
        </p:txBody>
      </p:sp>
      <p:sp>
        <p:nvSpPr>
          <p:cNvPr id="24" name="Oval 11"/>
          <p:cNvSpPr>
            <a:spLocks noChangeArrowheads="1"/>
          </p:cNvSpPr>
          <p:nvPr/>
        </p:nvSpPr>
        <p:spPr bwMode="auto">
          <a:xfrm>
            <a:off x="6629400" y="4343400"/>
            <a:ext cx="360363" cy="360363"/>
          </a:xfrm>
          <a:prstGeom prst="ellipse">
            <a:avLst/>
          </a:prstGeom>
          <a:solidFill>
            <a:srgbClr val="FFFF00"/>
          </a:solidFill>
          <a:ln w="38100">
            <a:solidFill>
              <a:schemeClr val="tx1"/>
            </a:solidFill>
            <a:round/>
            <a:headEnd/>
            <a:tailEnd/>
          </a:ln>
          <a:effectLst/>
        </p:spPr>
        <p:txBody>
          <a:bodyPr wrap="none" anchor="ctr"/>
          <a:lstStyle/>
          <a:p>
            <a:pPr eaLnBrk="1" hangingPunct="1"/>
            <a:r>
              <a:rPr lang="zh-CN" altLang="en-US" b="1">
                <a:latin typeface="Arial" charset="0"/>
                <a:ea typeface="宋体" charset="-122"/>
              </a:rPr>
              <a:t>+</a:t>
            </a:r>
          </a:p>
        </p:txBody>
      </p:sp>
      <p:sp>
        <p:nvSpPr>
          <p:cNvPr id="25" name="Line 12"/>
          <p:cNvSpPr>
            <a:spLocks noChangeShapeType="1"/>
          </p:cNvSpPr>
          <p:nvPr/>
        </p:nvSpPr>
        <p:spPr bwMode="auto">
          <a:xfrm flipH="1" flipV="1">
            <a:off x="5410200" y="3581400"/>
            <a:ext cx="1219200" cy="838200"/>
          </a:xfrm>
          <a:prstGeom prst="line">
            <a:avLst/>
          </a:prstGeom>
          <a:noFill/>
          <a:ln w="38100">
            <a:solidFill>
              <a:schemeClr val="tx1"/>
            </a:solidFill>
            <a:round/>
            <a:headEnd type="triangle" w="med" len="med"/>
            <a:tailEnd type="none" w="med" len="med"/>
          </a:ln>
          <a:effectLst/>
        </p:spPr>
        <p:txBody>
          <a:bodyPr/>
          <a:lstStyle/>
          <a:p>
            <a:endParaRPr lang="zh-CN" altLang="en-US"/>
          </a:p>
        </p:txBody>
      </p:sp>
      <p:sp>
        <p:nvSpPr>
          <p:cNvPr id="26" name="Rectangle 5">
            <a:hlinkClick r:id="rId3" action="ppaction://hlinksldjump"/>
          </p:cNvPr>
          <p:cNvSpPr>
            <a:spLocks noChangeArrowheads="1"/>
          </p:cNvSpPr>
          <p:nvPr/>
        </p:nvSpPr>
        <p:spPr bwMode="auto">
          <a:xfrm>
            <a:off x="4343400" y="4419600"/>
            <a:ext cx="2209801" cy="380999"/>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US" altLang="zh-CN" b="1" dirty="0" err="1" smtClean="0">
                <a:ea typeface="宋体" charset="-122"/>
              </a:rPr>
              <a:t>AddRoundKey</a:t>
            </a:r>
            <a:r>
              <a:rPr lang="zh-CN" altLang="en-US" b="1" dirty="0" smtClean="0">
                <a:ea typeface="宋体" charset="-122"/>
              </a:rPr>
              <a:t>轮密钥加</a:t>
            </a:r>
            <a:endParaRPr lang="zh-CN" altLang="en-US" b="1" dirty="0">
              <a:ea typeface="宋体" charset="-122"/>
            </a:endParaRPr>
          </a:p>
        </p:txBody>
      </p:sp>
      <p:sp>
        <p:nvSpPr>
          <p:cNvPr id="27" name="Rectangle 5">
            <a:hlinkClick r:id="rId3" action="ppaction://hlinksldjump"/>
          </p:cNvPr>
          <p:cNvSpPr>
            <a:spLocks noChangeArrowheads="1"/>
          </p:cNvSpPr>
          <p:nvPr/>
        </p:nvSpPr>
        <p:spPr bwMode="auto">
          <a:xfrm>
            <a:off x="6553200" y="2057400"/>
            <a:ext cx="2209801" cy="380999"/>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dirty="0" smtClean="0">
                <a:ea typeface="宋体" charset="-122"/>
              </a:rPr>
              <a:t>状态矩阵</a:t>
            </a:r>
            <a:endParaRPr lang="zh-CN" altLang="en-US" b="1" dirty="0">
              <a:ea typeface="宋体" charset="-122"/>
            </a:endParaRPr>
          </a:p>
        </p:txBody>
      </p:sp>
      <p:sp>
        <p:nvSpPr>
          <p:cNvPr id="28" name="Line 12"/>
          <p:cNvSpPr>
            <a:spLocks noChangeShapeType="1"/>
          </p:cNvSpPr>
          <p:nvPr/>
        </p:nvSpPr>
        <p:spPr bwMode="auto">
          <a:xfrm flipV="1">
            <a:off x="6934200" y="3505200"/>
            <a:ext cx="655319" cy="914400"/>
          </a:xfrm>
          <a:prstGeom prst="line">
            <a:avLst/>
          </a:prstGeom>
          <a:noFill/>
          <a:ln w="38100">
            <a:solidFill>
              <a:schemeClr val="tx1"/>
            </a:solidFill>
            <a:round/>
            <a:headEnd type="triangle" w="med" len="med"/>
            <a:tailEnd type="none" w="med" len="med"/>
          </a:ln>
          <a:effectLst/>
        </p:spPr>
        <p:txBody>
          <a:bodyPr/>
          <a:lstStyle/>
          <a:p>
            <a:endParaRPr lang="zh-CN" altLang="en-US"/>
          </a:p>
        </p:txBody>
      </p:sp>
      <p:sp>
        <p:nvSpPr>
          <p:cNvPr id="29" name="Line 10"/>
          <p:cNvSpPr>
            <a:spLocks noChangeShapeType="1"/>
          </p:cNvSpPr>
          <p:nvPr/>
        </p:nvSpPr>
        <p:spPr bwMode="auto">
          <a:xfrm>
            <a:off x="914400" y="2743200"/>
            <a:ext cx="609600" cy="685800"/>
          </a:xfrm>
          <a:prstGeom prst="line">
            <a:avLst/>
          </a:prstGeom>
          <a:noFill/>
          <a:ln w="38100">
            <a:solidFill>
              <a:schemeClr val="tx1"/>
            </a:solidFill>
            <a:round/>
            <a:headEnd/>
            <a:tailEnd type="triangle" w="med" len="med"/>
          </a:ln>
          <a:effectLst/>
        </p:spPr>
        <p:txBody>
          <a:bodyPr/>
          <a:lstStyle/>
          <a:p>
            <a:endParaRPr lang="zh-CN" altLang="en-US"/>
          </a:p>
        </p:txBody>
      </p:sp>
      <p:sp>
        <p:nvSpPr>
          <p:cNvPr id="30" name="Rectangle 5">
            <a:hlinkClick r:id="rId3" action="ppaction://hlinksldjump"/>
          </p:cNvPr>
          <p:cNvSpPr>
            <a:spLocks noChangeArrowheads="1"/>
          </p:cNvSpPr>
          <p:nvPr/>
        </p:nvSpPr>
        <p:spPr bwMode="auto">
          <a:xfrm>
            <a:off x="4572000" y="2133600"/>
            <a:ext cx="1752600" cy="4572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zh-CN" altLang="en-US" b="1" dirty="0" smtClean="0">
                <a:ea typeface="宋体" charset="-122"/>
              </a:rPr>
              <a:t>轮密钥</a:t>
            </a:r>
            <a:endParaRPr lang="zh-CN" altLang="en-US" b="1" dirty="0">
              <a:ea typeface="宋体" charset="-122"/>
            </a:endParaRPr>
          </a:p>
        </p:txBody>
      </p:sp>
      <p:sp>
        <p:nvSpPr>
          <p:cNvPr id="31" name="Rectangle 6">
            <a:hlinkClick r:id="rId2" action="ppaction://hlinksldjump"/>
          </p:cNvPr>
          <p:cNvSpPr>
            <a:spLocks noChangeArrowheads="1"/>
          </p:cNvSpPr>
          <p:nvPr/>
        </p:nvSpPr>
        <p:spPr bwMode="auto">
          <a:xfrm>
            <a:off x="4572000" y="2895600"/>
            <a:ext cx="2057400" cy="64928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eaLnBrk="1" hangingPunct="1"/>
            <a:r>
              <a:rPr lang="zh-CN" altLang="en-US" sz="2000" b="1" dirty="0" smtClean="0">
                <a:solidFill>
                  <a:srgbClr val="6600FF"/>
                </a:solidFill>
                <a:latin typeface="Arial" charset="0"/>
                <a:ea typeface="宋体" charset="-122"/>
              </a:rPr>
              <a:t>逆列混合</a:t>
            </a:r>
            <a:endParaRPr lang="zh-CN" altLang="en-US" sz="2000" b="1" dirty="0">
              <a:solidFill>
                <a:srgbClr val="6600FF"/>
              </a:solidFill>
              <a:latin typeface="Arial" charset="0"/>
              <a:ea typeface="宋体" charset="-122"/>
            </a:endParaRPr>
          </a:p>
        </p:txBody>
      </p:sp>
      <p:sp>
        <p:nvSpPr>
          <p:cNvPr id="23" name="Line 10"/>
          <p:cNvSpPr>
            <a:spLocks noChangeShapeType="1"/>
          </p:cNvSpPr>
          <p:nvPr/>
        </p:nvSpPr>
        <p:spPr bwMode="auto">
          <a:xfrm>
            <a:off x="5410200" y="2590800"/>
            <a:ext cx="0" cy="360362"/>
          </a:xfrm>
          <a:prstGeom prst="line">
            <a:avLst/>
          </a:prstGeom>
          <a:noFill/>
          <a:ln w="38100">
            <a:solidFill>
              <a:schemeClr val="tx1"/>
            </a:solidFill>
            <a:round/>
            <a:headEnd/>
            <a:tailEnd type="triangle" w="med" len="med"/>
          </a:ln>
          <a:effectLst/>
        </p:spPr>
        <p:txBody>
          <a:bodyPr/>
          <a:lstStyle/>
          <a:p>
            <a:endParaRPr lang="zh-CN" altLang="en-US"/>
          </a:p>
        </p:txBody>
      </p:sp>
      <p:sp>
        <p:nvSpPr>
          <p:cNvPr id="32" name="Line 10"/>
          <p:cNvSpPr>
            <a:spLocks noChangeShapeType="1"/>
          </p:cNvSpPr>
          <p:nvPr/>
        </p:nvSpPr>
        <p:spPr bwMode="auto">
          <a:xfrm>
            <a:off x="6781800" y="4724400"/>
            <a:ext cx="0" cy="360362"/>
          </a:xfrm>
          <a:prstGeom prst="line">
            <a:avLst/>
          </a:prstGeom>
          <a:noFill/>
          <a:ln w="38100">
            <a:solidFill>
              <a:schemeClr val="tx1"/>
            </a:solidFill>
            <a:round/>
            <a:headEnd/>
            <a:tailEnd type="triangle" w="med" len="med"/>
          </a:ln>
          <a:effectLst/>
        </p:spPr>
        <p:txBody>
          <a:bodyPr/>
          <a:lstStyle/>
          <a:p>
            <a:endParaRPr lang="zh-CN" altLang="en-US"/>
          </a:p>
        </p:txBody>
      </p:sp>
      <p:sp>
        <p:nvSpPr>
          <p:cNvPr id="33" name="左右箭头 32"/>
          <p:cNvSpPr/>
          <p:nvPr/>
        </p:nvSpPr>
        <p:spPr bwMode="auto">
          <a:xfrm>
            <a:off x="3505200" y="3657600"/>
            <a:ext cx="1066800" cy="304800"/>
          </a:xfrm>
          <a:prstGeom prst="leftRightArrow">
            <a:avLst/>
          </a:prstGeom>
          <a:solidFill>
            <a:srgbClr val="CC66FF"/>
          </a:solidFill>
          <a:ln w="28575" cap="flat" cmpd="sng" algn="ctr">
            <a:solidFill>
              <a:srgbClr val="CC33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3988472436"/>
      </p:ext>
    </p:extLst>
  </p:cSld>
  <p:clrMapOvr>
    <a:masterClrMapping/>
  </p:clrMapOvr>
  <p:transition>
    <p:wedge/>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箭头连接符 18"/>
          <p:cNvCxnSpPr>
            <a:stCxn id="7" idx="2"/>
          </p:cNvCxnSpPr>
          <p:nvPr/>
        </p:nvCxnSpPr>
        <p:spPr bwMode="auto">
          <a:xfrm rot="5400000">
            <a:off x="-361950" y="4019550"/>
            <a:ext cx="4724400" cy="38100"/>
          </a:xfrm>
          <a:prstGeom prst="straightConnector1">
            <a:avLst/>
          </a:prstGeom>
          <a:ln>
            <a:solidFill>
              <a:srgbClr val="FF0000"/>
            </a:solidFill>
            <a:prstDash val="dash"/>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 name="标题 1"/>
          <p:cNvSpPr>
            <a:spLocks noGrp="1"/>
          </p:cNvSpPr>
          <p:nvPr>
            <p:ph type="title"/>
          </p:nvPr>
        </p:nvSpPr>
        <p:spPr>
          <a:xfrm>
            <a:off x="685800" y="685800"/>
            <a:ext cx="7391400" cy="563563"/>
          </a:xfrm>
        </p:spPr>
        <p:txBody>
          <a:bodyPr/>
          <a:lstStyle/>
          <a:p>
            <a:r>
              <a:rPr lang="zh-CN" altLang="en-US" dirty="0" smtClean="0"/>
              <a:t>等价的解密操作</a:t>
            </a:r>
            <a:endParaRPr lang="zh-CN" altLang="en-US" dirty="0"/>
          </a:p>
        </p:txBody>
      </p:sp>
      <p:sp>
        <p:nvSpPr>
          <p:cNvPr id="4" name="日期占位符 3"/>
          <p:cNvSpPr>
            <a:spLocks noGrp="1"/>
          </p:cNvSpPr>
          <p:nvPr>
            <p:ph type="dt" sz="half" idx="10"/>
          </p:nvPr>
        </p:nvSpPr>
        <p:spPr>
          <a:xfrm>
            <a:off x="457200" y="6400800"/>
            <a:ext cx="2133600" cy="320675"/>
          </a:xfrm>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171</a:t>
            </a:fld>
            <a:endParaRPr lang="en-US" altLang="zh-CN" dirty="0"/>
          </a:p>
        </p:txBody>
      </p:sp>
      <p:sp>
        <p:nvSpPr>
          <p:cNvPr id="7" name="矩形 6"/>
          <p:cNvSpPr/>
          <p:nvPr/>
        </p:nvSpPr>
        <p:spPr bwMode="auto">
          <a:xfrm>
            <a:off x="1371600" y="1371600"/>
            <a:ext cx="1295400" cy="304800"/>
          </a:xfrm>
          <a:prstGeom prst="rect">
            <a:avLst/>
          </a:prstGeom>
          <a:solidFill>
            <a:srgbClr val="CC3300"/>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FFFF00"/>
                </a:solidFill>
                <a:effectLst/>
                <a:latin typeface="黑体" pitchFamily="2" charset="-122"/>
                <a:ea typeface="黑体" pitchFamily="2" charset="-122"/>
              </a:rPr>
              <a:t>轮密钥加</a:t>
            </a:r>
          </a:p>
        </p:txBody>
      </p:sp>
      <p:sp>
        <p:nvSpPr>
          <p:cNvPr id="8" name="矩形 7"/>
          <p:cNvSpPr/>
          <p:nvPr/>
        </p:nvSpPr>
        <p:spPr bwMode="auto">
          <a:xfrm>
            <a:off x="1371600" y="1752600"/>
            <a:ext cx="1295400" cy="304800"/>
          </a:xfrm>
          <a:prstGeom prst="rect">
            <a:avLst/>
          </a:prstGeom>
          <a:solidFill>
            <a:srgbClr val="CC66FF"/>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FFFF00"/>
                </a:solidFill>
                <a:effectLst/>
                <a:latin typeface="黑体" pitchFamily="2" charset="-122"/>
                <a:ea typeface="黑体" pitchFamily="2" charset="-122"/>
              </a:rPr>
              <a:t>逆字节代换</a:t>
            </a:r>
          </a:p>
        </p:txBody>
      </p:sp>
      <p:sp>
        <p:nvSpPr>
          <p:cNvPr id="9" name="矩形 8"/>
          <p:cNvSpPr/>
          <p:nvPr/>
        </p:nvSpPr>
        <p:spPr bwMode="auto">
          <a:xfrm>
            <a:off x="1371600" y="2895600"/>
            <a:ext cx="1295400" cy="304800"/>
          </a:xfrm>
          <a:prstGeom prst="rect">
            <a:avLst/>
          </a:prstGeom>
          <a:solidFill>
            <a:srgbClr val="CC66FF"/>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FFFF00"/>
                </a:solidFill>
                <a:effectLst/>
                <a:latin typeface="黑体" pitchFamily="2" charset="-122"/>
                <a:ea typeface="黑体" pitchFamily="2" charset="-122"/>
              </a:rPr>
              <a:t>轮密钥加</a:t>
            </a:r>
          </a:p>
        </p:txBody>
      </p:sp>
      <p:sp>
        <p:nvSpPr>
          <p:cNvPr id="10" name="矩形 9"/>
          <p:cNvSpPr/>
          <p:nvPr/>
        </p:nvSpPr>
        <p:spPr bwMode="auto">
          <a:xfrm>
            <a:off x="1371600" y="2133600"/>
            <a:ext cx="1295400" cy="304800"/>
          </a:xfrm>
          <a:prstGeom prst="rect">
            <a:avLst/>
          </a:prstGeom>
          <a:solidFill>
            <a:srgbClr val="CC66FF"/>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FFFF00"/>
                </a:solidFill>
                <a:effectLst/>
                <a:latin typeface="黑体" pitchFamily="2" charset="-122"/>
                <a:ea typeface="黑体" pitchFamily="2" charset="-122"/>
              </a:rPr>
              <a:t>逆行移位</a:t>
            </a:r>
          </a:p>
        </p:txBody>
      </p:sp>
      <p:sp>
        <p:nvSpPr>
          <p:cNvPr id="11" name="矩形 10"/>
          <p:cNvSpPr/>
          <p:nvPr/>
        </p:nvSpPr>
        <p:spPr bwMode="auto">
          <a:xfrm>
            <a:off x="1371600" y="2514600"/>
            <a:ext cx="1295400" cy="304800"/>
          </a:xfrm>
          <a:prstGeom prst="rect">
            <a:avLst/>
          </a:prstGeom>
          <a:solidFill>
            <a:srgbClr val="CC66FF"/>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FFFF00"/>
                </a:solidFill>
                <a:effectLst/>
                <a:latin typeface="黑体" pitchFamily="2" charset="-122"/>
                <a:ea typeface="黑体" pitchFamily="2" charset="-122"/>
              </a:rPr>
              <a:t>逆列混合</a:t>
            </a:r>
          </a:p>
        </p:txBody>
      </p:sp>
      <p:sp>
        <p:nvSpPr>
          <p:cNvPr id="13" name="TextBox 12"/>
          <p:cNvSpPr txBox="1"/>
          <p:nvPr/>
        </p:nvSpPr>
        <p:spPr>
          <a:xfrm>
            <a:off x="800100" y="1905000"/>
            <a:ext cx="381000" cy="1015663"/>
          </a:xfrm>
          <a:prstGeom prst="rect">
            <a:avLst/>
          </a:prstGeom>
          <a:noFill/>
        </p:spPr>
        <p:txBody>
          <a:bodyPr wrap="square" rtlCol="0">
            <a:spAutoFit/>
          </a:bodyPr>
          <a:lstStyle/>
          <a:p>
            <a:r>
              <a:rPr lang="zh-CN" altLang="en-US" sz="2000" b="1" dirty="0" smtClean="0"/>
              <a:t>第</a:t>
            </a:r>
            <a:endParaRPr lang="en-US" altLang="zh-CN" sz="2000" b="1" dirty="0" smtClean="0"/>
          </a:p>
          <a:p>
            <a:r>
              <a:rPr lang="en-US" altLang="zh-CN" sz="2000" b="1" dirty="0" smtClean="0"/>
              <a:t>1</a:t>
            </a:r>
          </a:p>
          <a:p>
            <a:r>
              <a:rPr lang="zh-CN" altLang="en-US" sz="2000" b="1" dirty="0" smtClean="0"/>
              <a:t>轮</a:t>
            </a:r>
            <a:endParaRPr lang="zh-CN" altLang="en-US" sz="2000" b="1" dirty="0"/>
          </a:p>
        </p:txBody>
      </p:sp>
      <p:sp>
        <p:nvSpPr>
          <p:cNvPr id="14" name="TextBox 13"/>
          <p:cNvSpPr txBox="1"/>
          <p:nvPr/>
        </p:nvSpPr>
        <p:spPr>
          <a:xfrm>
            <a:off x="1676400" y="533400"/>
            <a:ext cx="1295400" cy="461665"/>
          </a:xfrm>
          <a:prstGeom prst="rect">
            <a:avLst/>
          </a:prstGeom>
          <a:noFill/>
          <a:ln>
            <a:noFill/>
          </a:ln>
        </p:spPr>
        <p:txBody>
          <a:bodyPr wrap="square" rtlCol="0">
            <a:spAutoFit/>
          </a:bodyPr>
          <a:lstStyle/>
          <a:p>
            <a:r>
              <a:rPr lang="zh-CN" altLang="en-US" sz="2400" b="1" dirty="0" smtClean="0">
                <a:solidFill>
                  <a:srgbClr val="FF0000"/>
                </a:solidFill>
              </a:rPr>
              <a:t>密文</a:t>
            </a:r>
            <a:endParaRPr lang="zh-CN" altLang="en-US" sz="2400" b="1" dirty="0">
              <a:solidFill>
                <a:srgbClr val="FF0000"/>
              </a:solidFill>
            </a:endParaRPr>
          </a:p>
        </p:txBody>
      </p:sp>
      <p:cxnSp>
        <p:nvCxnSpPr>
          <p:cNvPr id="16" name="直接箭头连接符 15"/>
          <p:cNvCxnSpPr>
            <a:endCxn id="7" idx="0"/>
          </p:cNvCxnSpPr>
          <p:nvPr/>
        </p:nvCxnSpPr>
        <p:spPr bwMode="auto">
          <a:xfrm rot="5400000">
            <a:off x="1809750" y="1123950"/>
            <a:ext cx="457200" cy="381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1" name="矩形 20"/>
          <p:cNvSpPr/>
          <p:nvPr/>
        </p:nvSpPr>
        <p:spPr bwMode="auto">
          <a:xfrm>
            <a:off x="1371600" y="3505200"/>
            <a:ext cx="1295400" cy="304800"/>
          </a:xfrm>
          <a:prstGeom prst="rect">
            <a:avLst/>
          </a:prstGeom>
          <a:solidFill>
            <a:srgbClr val="7030A0"/>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FFFF00"/>
                </a:solidFill>
                <a:effectLst/>
                <a:latin typeface="黑体" pitchFamily="2" charset="-122"/>
                <a:ea typeface="黑体" pitchFamily="2" charset="-122"/>
              </a:rPr>
              <a:t>逆字节代换</a:t>
            </a:r>
          </a:p>
        </p:txBody>
      </p:sp>
      <p:sp>
        <p:nvSpPr>
          <p:cNvPr id="22" name="矩形 21"/>
          <p:cNvSpPr/>
          <p:nvPr/>
        </p:nvSpPr>
        <p:spPr bwMode="auto">
          <a:xfrm>
            <a:off x="1371600" y="4648200"/>
            <a:ext cx="1295400" cy="304800"/>
          </a:xfrm>
          <a:prstGeom prst="rect">
            <a:avLst/>
          </a:prstGeom>
          <a:solidFill>
            <a:srgbClr val="7030A0"/>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FFFF00"/>
                </a:solidFill>
                <a:effectLst/>
                <a:latin typeface="黑体" pitchFamily="2" charset="-122"/>
                <a:ea typeface="黑体" pitchFamily="2" charset="-122"/>
              </a:rPr>
              <a:t>轮密钥加</a:t>
            </a:r>
          </a:p>
        </p:txBody>
      </p:sp>
      <p:sp>
        <p:nvSpPr>
          <p:cNvPr id="23" name="矩形 22"/>
          <p:cNvSpPr/>
          <p:nvPr/>
        </p:nvSpPr>
        <p:spPr bwMode="auto">
          <a:xfrm>
            <a:off x="1371600" y="3886200"/>
            <a:ext cx="1295400" cy="304800"/>
          </a:xfrm>
          <a:prstGeom prst="rect">
            <a:avLst/>
          </a:prstGeom>
          <a:solidFill>
            <a:srgbClr val="7030A0"/>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FFFF00"/>
                </a:solidFill>
                <a:effectLst/>
                <a:latin typeface="黑体" pitchFamily="2" charset="-122"/>
                <a:ea typeface="黑体" pitchFamily="2" charset="-122"/>
              </a:rPr>
              <a:t>逆行移位</a:t>
            </a:r>
          </a:p>
        </p:txBody>
      </p:sp>
      <p:sp>
        <p:nvSpPr>
          <p:cNvPr id="24" name="矩形 23"/>
          <p:cNvSpPr/>
          <p:nvPr/>
        </p:nvSpPr>
        <p:spPr bwMode="auto">
          <a:xfrm>
            <a:off x="1371600" y="4267200"/>
            <a:ext cx="1295400" cy="304800"/>
          </a:xfrm>
          <a:prstGeom prst="rect">
            <a:avLst/>
          </a:prstGeom>
          <a:solidFill>
            <a:srgbClr val="7030A0"/>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FFFF00"/>
                </a:solidFill>
                <a:effectLst/>
                <a:latin typeface="黑体" pitchFamily="2" charset="-122"/>
                <a:ea typeface="黑体" pitchFamily="2" charset="-122"/>
              </a:rPr>
              <a:t>逆列混合</a:t>
            </a:r>
          </a:p>
        </p:txBody>
      </p:sp>
      <p:sp>
        <p:nvSpPr>
          <p:cNvPr id="25" name="矩形 24"/>
          <p:cNvSpPr/>
          <p:nvPr/>
        </p:nvSpPr>
        <p:spPr bwMode="auto">
          <a:xfrm>
            <a:off x="1371600" y="5105400"/>
            <a:ext cx="1295400" cy="304800"/>
          </a:xfrm>
          <a:prstGeom prst="rect">
            <a:avLst/>
          </a:prstGeom>
          <a:solidFill>
            <a:srgbClr val="7030A0"/>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FFFF00"/>
                </a:solidFill>
                <a:effectLst/>
                <a:latin typeface="黑体" pitchFamily="2" charset="-122"/>
                <a:ea typeface="黑体" pitchFamily="2" charset="-122"/>
              </a:rPr>
              <a:t>逆字节代换</a:t>
            </a:r>
          </a:p>
        </p:txBody>
      </p:sp>
      <p:sp>
        <p:nvSpPr>
          <p:cNvPr id="26" name="矩形 25"/>
          <p:cNvSpPr/>
          <p:nvPr/>
        </p:nvSpPr>
        <p:spPr bwMode="auto">
          <a:xfrm>
            <a:off x="1371600" y="5867400"/>
            <a:ext cx="1295400" cy="304800"/>
          </a:xfrm>
          <a:prstGeom prst="rect">
            <a:avLst/>
          </a:prstGeom>
          <a:solidFill>
            <a:srgbClr val="7030A0"/>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FFFF00"/>
                </a:solidFill>
                <a:effectLst/>
                <a:latin typeface="黑体" pitchFamily="2" charset="-122"/>
                <a:ea typeface="黑体" pitchFamily="2" charset="-122"/>
              </a:rPr>
              <a:t>轮密钥加</a:t>
            </a:r>
          </a:p>
        </p:txBody>
      </p:sp>
      <p:sp>
        <p:nvSpPr>
          <p:cNvPr id="27" name="矩形 26"/>
          <p:cNvSpPr/>
          <p:nvPr/>
        </p:nvSpPr>
        <p:spPr bwMode="auto">
          <a:xfrm>
            <a:off x="1371600" y="5486400"/>
            <a:ext cx="1295400" cy="304800"/>
          </a:xfrm>
          <a:prstGeom prst="rect">
            <a:avLst/>
          </a:prstGeom>
          <a:solidFill>
            <a:srgbClr val="7030A0"/>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FFFF00"/>
                </a:solidFill>
                <a:effectLst/>
                <a:latin typeface="黑体" pitchFamily="2" charset="-122"/>
                <a:ea typeface="黑体" pitchFamily="2" charset="-122"/>
              </a:rPr>
              <a:t>逆行移位</a:t>
            </a:r>
          </a:p>
        </p:txBody>
      </p:sp>
      <p:sp>
        <p:nvSpPr>
          <p:cNvPr id="30" name="TextBox 29"/>
          <p:cNvSpPr txBox="1"/>
          <p:nvPr/>
        </p:nvSpPr>
        <p:spPr>
          <a:xfrm>
            <a:off x="1600200" y="6396335"/>
            <a:ext cx="1295400" cy="461665"/>
          </a:xfrm>
          <a:prstGeom prst="rect">
            <a:avLst/>
          </a:prstGeom>
          <a:noFill/>
          <a:ln>
            <a:noFill/>
          </a:ln>
        </p:spPr>
        <p:txBody>
          <a:bodyPr wrap="square" rtlCol="0">
            <a:spAutoFit/>
          </a:bodyPr>
          <a:lstStyle/>
          <a:p>
            <a:r>
              <a:rPr lang="zh-CN" altLang="en-US" sz="2400" b="1" dirty="0" smtClean="0">
                <a:solidFill>
                  <a:srgbClr val="FF0000"/>
                </a:solidFill>
              </a:rPr>
              <a:t>明文</a:t>
            </a:r>
            <a:endParaRPr lang="zh-CN" altLang="en-US" sz="2400" b="1" dirty="0">
              <a:solidFill>
                <a:srgbClr val="FF0000"/>
              </a:solidFill>
            </a:endParaRPr>
          </a:p>
        </p:txBody>
      </p:sp>
      <p:sp>
        <p:nvSpPr>
          <p:cNvPr id="31" name="TextBox 30"/>
          <p:cNvSpPr txBox="1"/>
          <p:nvPr/>
        </p:nvSpPr>
        <p:spPr>
          <a:xfrm>
            <a:off x="800100" y="3657600"/>
            <a:ext cx="381000" cy="1015663"/>
          </a:xfrm>
          <a:prstGeom prst="rect">
            <a:avLst/>
          </a:prstGeom>
          <a:noFill/>
        </p:spPr>
        <p:txBody>
          <a:bodyPr wrap="square" rtlCol="0">
            <a:spAutoFit/>
          </a:bodyPr>
          <a:lstStyle/>
          <a:p>
            <a:r>
              <a:rPr lang="zh-CN" altLang="en-US" sz="2000" b="1" dirty="0" smtClean="0"/>
              <a:t>第</a:t>
            </a:r>
            <a:endParaRPr lang="en-US" altLang="zh-CN" sz="2000" b="1" dirty="0" smtClean="0"/>
          </a:p>
          <a:p>
            <a:r>
              <a:rPr lang="en-US" altLang="zh-CN" sz="2000" b="1" dirty="0" smtClean="0"/>
              <a:t>9</a:t>
            </a:r>
          </a:p>
          <a:p>
            <a:r>
              <a:rPr lang="zh-CN" altLang="en-US" sz="2000" b="1" dirty="0" smtClean="0"/>
              <a:t>轮</a:t>
            </a:r>
            <a:endParaRPr lang="zh-CN" altLang="en-US" sz="2000" b="1" dirty="0"/>
          </a:p>
        </p:txBody>
      </p:sp>
      <p:sp>
        <p:nvSpPr>
          <p:cNvPr id="32" name="TextBox 31"/>
          <p:cNvSpPr txBox="1"/>
          <p:nvPr/>
        </p:nvSpPr>
        <p:spPr>
          <a:xfrm>
            <a:off x="723900" y="5105400"/>
            <a:ext cx="533400" cy="1015663"/>
          </a:xfrm>
          <a:prstGeom prst="rect">
            <a:avLst/>
          </a:prstGeom>
          <a:noFill/>
        </p:spPr>
        <p:txBody>
          <a:bodyPr wrap="square" rtlCol="0">
            <a:spAutoFit/>
          </a:bodyPr>
          <a:lstStyle/>
          <a:p>
            <a:r>
              <a:rPr lang="zh-CN" altLang="en-US" sz="2000" b="1" dirty="0" smtClean="0"/>
              <a:t>第</a:t>
            </a:r>
            <a:endParaRPr lang="en-US" altLang="zh-CN" sz="2000" b="1" dirty="0" smtClean="0"/>
          </a:p>
          <a:p>
            <a:r>
              <a:rPr lang="en-US" altLang="zh-CN" sz="2000" b="1" dirty="0" smtClean="0"/>
              <a:t>10</a:t>
            </a:r>
          </a:p>
          <a:p>
            <a:r>
              <a:rPr lang="zh-CN" altLang="en-US" sz="2000" b="1" dirty="0" smtClean="0"/>
              <a:t>轮</a:t>
            </a:r>
            <a:endParaRPr lang="zh-CN" altLang="en-US" sz="2000" b="1" dirty="0"/>
          </a:p>
        </p:txBody>
      </p:sp>
      <p:sp>
        <p:nvSpPr>
          <p:cNvPr id="33" name="TextBox 32"/>
          <p:cNvSpPr txBox="1"/>
          <p:nvPr/>
        </p:nvSpPr>
        <p:spPr>
          <a:xfrm>
            <a:off x="1828800" y="3124200"/>
            <a:ext cx="381000" cy="307777"/>
          </a:xfrm>
          <a:prstGeom prst="rect">
            <a:avLst/>
          </a:prstGeom>
          <a:noFill/>
        </p:spPr>
        <p:txBody>
          <a:bodyPr wrap="square" rtlCol="0">
            <a:spAutoFit/>
          </a:bodyPr>
          <a:lstStyle/>
          <a:p>
            <a:r>
              <a:rPr lang="en-US" altLang="zh-CN" dirty="0" smtClean="0"/>
              <a:t>…</a:t>
            </a:r>
            <a:endParaRPr lang="zh-CN" altLang="en-US" dirty="0"/>
          </a:p>
        </p:txBody>
      </p:sp>
      <p:sp>
        <p:nvSpPr>
          <p:cNvPr id="34" name="TextBox 33"/>
          <p:cNvSpPr txBox="1"/>
          <p:nvPr/>
        </p:nvSpPr>
        <p:spPr>
          <a:xfrm>
            <a:off x="7696200" y="838200"/>
            <a:ext cx="1295400" cy="461665"/>
          </a:xfrm>
          <a:prstGeom prst="rect">
            <a:avLst/>
          </a:prstGeom>
          <a:noFill/>
          <a:ln>
            <a:noFill/>
          </a:ln>
        </p:spPr>
        <p:txBody>
          <a:bodyPr wrap="square" rtlCol="0">
            <a:spAutoFit/>
          </a:bodyPr>
          <a:lstStyle/>
          <a:p>
            <a:r>
              <a:rPr lang="zh-CN" altLang="en-US" sz="2400" b="1" dirty="0" smtClean="0">
                <a:solidFill>
                  <a:srgbClr val="FF0000"/>
                </a:solidFill>
              </a:rPr>
              <a:t>密钥</a:t>
            </a:r>
            <a:endParaRPr lang="zh-CN" altLang="en-US" sz="2400" b="1" dirty="0">
              <a:solidFill>
                <a:srgbClr val="FF0000"/>
              </a:solidFill>
            </a:endParaRPr>
          </a:p>
        </p:txBody>
      </p:sp>
      <p:sp>
        <p:nvSpPr>
          <p:cNvPr id="35" name="矩形 34"/>
          <p:cNvSpPr/>
          <p:nvPr/>
        </p:nvSpPr>
        <p:spPr bwMode="auto">
          <a:xfrm>
            <a:off x="6096000" y="914400"/>
            <a:ext cx="1295400" cy="304800"/>
          </a:xfrm>
          <a:prstGeom prst="rect">
            <a:avLst/>
          </a:prstGeom>
          <a:solidFill>
            <a:srgbClr val="00B0F0"/>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FFFF00"/>
                </a:solidFill>
                <a:effectLst/>
                <a:latin typeface="黑体" pitchFamily="2" charset="-122"/>
                <a:ea typeface="黑体" pitchFamily="2" charset="-122"/>
              </a:rPr>
              <a:t>扩展密钥</a:t>
            </a:r>
          </a:p>
        </p:txBody>
      </p:sp>
      <p:cxnSp>
        <p:nvCxnSpPr>
          <p:cNvPr id="37" name="直接箭头连接符 36"/>
          <p:cNvCxnSpPr>
            <a:stCxn id="34" idx="1"/>
            <a:endCxn id="35" idx="3"/>
          </p:cNvCxnSpPr>
          <p:nvPr/>
        </p:nvCxnSpPr>
        <p:spPr bwMode="auto">
          <a:xfrm rot="10800000">
            <a:off x="7391400" y="1066801"/>
            <a:ext cx="304800" cy="2233"/>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40" name="矩形 39"/>
          <p:cNvSpPr/>
          <p:nvPr/>
        </p:nvSpPr>
        <p:spPr bwMode="auto">
          <a:xfrm>
            <a:off x="3962400" y="4648200"/>
            <a:ext cx="1295400" cy="304800"/>
          </a:xfrm>
          <a:prstGeom prst="rect">
            <a:avLst/>
          </a:prstGeom>
          <a:solidFill>
            <a:srgbClr val="7030A0"/>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FFFF00"/>
                </a:solidFill>
                <a:effectLst/>
                <a:latin typeface="黑体" pitchFamily="2" charset="-122"/>
                <a:ea typeface="黑体" pitchFamily="2" charset="-122"/>
              </a:rPr>
              <a:t>逆列混合</a:t>
            </a:r>
          </a:p>
        </p:txBody>
      </p:sp>
      <p:cxnSp>
        <p:nvCxnSpPr>
          <p:cNvPr id="42" name="直接箭头连接符 41"/>
          <p:cNvCxnSpPr>
            <a:stCxn id="40" idx="1"/>
            <a:endCxn id="22" idx="3"/>
          </p:cNvCxnSpPr>
          <p:nvPr/>
        </p:nvCxnSpPr>
        <p:spPr bwMode="auto">
          <a:xfrm rot="10800000">
            <a:off x="2667000" y="4800600"/>
            <a:ext cx="12954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43" name="矩形 42"/>
          <p:cNvSpPr/>
          <p:nvPr/>
        </p:nvSpPr>
        <p:spPr bwMode="auto">
          <a:xfrm>
            <a:off x="3962400" y="2895600"/>
            <a:ext cx="1295400" cy="304800"/>
          </a:xfrm>
          <a:prstGeom prst="rect">
            <a:avLst/>
          </a:prstGeom>
          <a:solidFill>
            <a:srgbClr val="CC66FF"/>
          </a:solidFill>
          <a:ln w="28575" cap="flat" cmpd="sng" algn="ctr">
            <a:solidFill>
              <a:srgbClr val="CC33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FFFF00"/>
                </a:solidFill>
                <a:effectLst/>
                <a:latin typeface="黑体" pitchFamily="2" charset="-122"/>
                <a:ea typeface="黑体" pitchFamily="2" charset="-122"/>
              </a:rPr>
              <a:t>逆列混合</a:t>
            </a:r>
          </a:p>
        </p:txBody>
      </p:sp>
      <p:cxnSp>
        <p:nvCxnSpPr>
          <p:cNvPr id="45" name="直接箭头连接符 44"/>
          <p:cNvCxnSpPr>
            <a:stCxn id="43" idx="1"/>
            <a:endCxn id="9" idx="3"/>
          </p:cNvCxnSpPr>
          <p:nvPr/>
        </p:nvCxnSpPr>
        <p:spPr bwMode="auto">
          <a:xfrm rot="10800000">
            <a:off x="2667000" y="3048000"/>
            <a:ext cx="12954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48" name="TextBox 47"/>
          <p:cNvSpPr txBox="1"/>
          <p:nvPr/>
        </p:nvSpPr>
        <p:spPr>
          <a:xfrm>
            <a:off x="6858000" y="1371600"/>
            <a:ext cx="838200" cy="304800"/>
          </a:xfrm>
          <a:prstGeom prst="rect">
            <a:avLst/>
          </a:prstGeom>
          <a:noFill/>
        </p:spPr>
        <p:txBody>
          <a:bodyPr wrap="square" rtlCol="0">
            <a:spAutoFit/>
          </a:bodyPr>
          <a:lstStyle/>
          <a:p>
            <a:r>
              <a:rPr lang="en-US" altLang="zh-CN" dirty="0" smtClean="0"/>
              <a:t>w[40,43]</a:t>
            </a:r>
            <a:endParaRPr lang="zh-CN" altLang="en-US" dirty="0"/>
          </a:p>
        </p:txBody>
      </p:sp>
      <p:cxnSp>
        <p:nvCxnSpPr>
          <p:cNvPr id="50" name="直接箭头连接符 49"/>
          <p:cNvCxnSpPr>
            <a:stCxn id="48" idx="1"/>
            <a:endCxn id="7" idx="3"/>
          </p:cNvCxnSpPr>
          <p:nvPr/>
        </p:nvCxnSpPr>
        <p:spPr bwMode="auto">
          <a:xfrm rot="10800000">
            <a:off x="2667000" y="1524000"/>
            <a:ext cx="41910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52" name="TextBox 51"/>
          <p:cNvSpPr txBox="1"/>
          <p:nvPr/>
        </p:nvSpPr>
        <p:spPr>
          <a:xfrm>
            <a:off x="6858000" y="2895600"/>
            <a:ext cx="838200" cy="304800"/>
          </a:xfrm>
          <a:prstGeom prst="rect">
            <a:avLst/>
          </a:prstGeom>
          <a:noFill/>
        </p:spPr>
        <p:txBody>
          <a:bodyPr wrap="square" rtlCol="0">
            <a:spAutoFit/>
          </a:bodyPr>
          <a:lstStyle/>
          <a:p>
            <a:r>
              <a:rPr lang="en-US" altLang="zh-CN" dirty="0" smtClean="0"/>
              <a:t>w[36,39]</a:t>
            </a:r>
            <a:endParaRPr lang="zh-CN" altLang="en-US" dirty="0"/>
          </a:p>
        </p:txBody>
      </p:sp>
      <p:cxnSp>
        <p:nvCxnSpPr>
          <p:cNvPr id="56" name="直接箭头连接符 55"/>
          <p:cNvCxnSpPr>
            <a:stCxn id="52" idx="1"/>
            <a:endCxn id="43" idx="3"/>
          </p:cNvCxnSpPr>
          <p:nvPr/>
        </p:nvCxnSpPr>
        <p:spPr bwMode="auto">
          <a:xfrm rot="10800000">
            <a:off x="5257800" y="3048000"/>
            <a:ext cx="16002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58" name="TextBox 57"/>
          <p:cNvSpPr txBox="1"/>
          <p:nvPr/>
        </p:nvSpPr>
        <p:spPr>
          <a:xfrm>
            <a:off x="6858000" y="4648200"/>
            <a:ext cx="838200" cy="304800"/>
          </a:xfrm>
          <a:prstGeom prst="rect">
            <a:avLst/>
          </a:prstGeom>
          <a:noFill/>
        </p:spPr>
        <p:txBody>
          <a:bodyPr wrap="square" rtlCol="0">
            <a:spAutoFit/>
          </a:bodyPr>
          <a:lstStyle/>
          <a:p>
            <a:r>
              <a:rPr lang="en-US" altLang="zh-CN" dirty="0" smtClean="0"/>
              <a:t>w[4,7]</a:t>
            </a:r>
            <a:endParaRPr lang="zh-CN" altLang="en-US" dirty="0"/>
          </a:p>
        </p:txBody>
      </p:sp>
      <p:cxnSp>
        <p:nvCxnSpPr>
          <p:cNvPr id="59" name="直接箭头连接符 58"/>
          <p:cNvCxnSpPr>
            <a:stCxn id="58" idx="1"/>
          </p:cNvCxnSpPr>
          <p:nvPr/>
        </p:nvCxnSpPr>
        <p:spPr bwMode="auto">
          <a:xfrm rot="10800000">
            <a:off x="5181600" y="4800600"/>
            <a:ext cx="16764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60" name="TextBox 59"/>
          <p:cNvSpPr txBox="1"/>
          <p:nvPr/>
        </p:nvSpPr>
        <p:spPr>
          <a:xfrm>
            <a:off x="6858000" y="5867400"/>
            <a:ext cx="838200" cy="304800"/>
          </a:xfrm>
          <a:prstGeom prst="rect">
            <a:avLst/>
          </a:prstGeom>
          <a:noFill/>
        </p:spPr>
        <p:txBody>
          <a:bodyPr wrap="square" rtlCol="0">
            <a:spAutoFit/>
          </a:bodyPr>
          <a:lstStyle/>
          <a:p>
            <a:r>
              <a:rPr lang="en-US" altLang="zh-CN" dirty="0" smtClean="0"/>
              <a:t>w[0,3]</a:t>
            </a:r>
            <a:endParaRPr lang="zh-CN" altLang="en-US" dirty="0"/>
          </a:p>
        </p:txBody>
      </p:sp>
      <p:cxnSp>
        <p:nvCxnSpPr>
          <p:cNvPr id="62" name="直接箭头连接符 61"/>
          <p:cNvCxnSpPr>
            <a:stCxn id="60" idx="1"/>
            <a:endCxn id="26" idx="3"/>
          </p:cNvCxnSpPr>
          <p:nvPr/>
        </p:nvCxnSpPr>
        <p:spPr bwMode="auto">
          <a:xfrm rot="10800000">
            <a:off x="2667000" y="6019800"/>
            <a:ext cx="41910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65" name="直接箭头连接符 64"/>
          <p:cNvCxnSpPr/>
          <p:nvPr/>
        </p:nvCxnSpPr>
        <p:spPr bwMode="auto">
          <a:xfrm rot="5400000" flipH="1" flipV="1">
            <a:off x="3848100" y="3619500"/>
            <a:ext cx="4800600" cy="1588"/>
          </a:xfrm>
          <a:prstGeom prst="straightConnector1">
            <a:avLst/>
          </a:prstGeom>
          <a:ln>
            <a:solidFill>
              <a:srgbClr val="692AA2"/>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67" name="直接箭头连接符 66"/>
          <p:cNvCxnSpPr/>
          <p:nvPr/>
        </p:nvCxnSpPr>
        <p:spPr bwMode="auto">
          <a:xfrm rot="5400000">
            <a:off x="4457700" y="3619500"/>
            <a:ext cx="48006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3" name="矩形 2"/>
          <p:cNvSpPr/>
          <p:nvPr/>
        </p:nvSpPr>
        <p:spPr bwMode="auto">
          <a:xfrm>
            <a:off x="3657600" y="2514600"/>
            <a:ext cx="1981200" cy="2743200"/>
          </a:xfrm>
          <a:prstGeom prst="rect">
            <a:avLst/>
          </a:prstGeom>
          <a:noFill/>
          <a:ln w="57150">
            <a:solidFill>
              <a:srgbClr val="00B050"/>
            </a:solidFill>
            <a:round/>
            <a:headEnd/>
            <a:tailEnd type="triangle" w="med" len="med"/>
          </a:ln>
          <a:effectLst/>
        </p:spPr>
        <p:txBody>
          <a:bodyPr rtlCol="0" anchor="ctr"/>
          <a:lstStyle/>
          <a:p>
            <a:pPr algn="ctr"/>
            <a:endParaRPr lang="zh-CN" altLang="en-US"/>
          </a:p>
        </p:txBody>
      </p:sp>
    </p:spTree>
    <p:extLst>
      <p:ext uri="{BB962C8B-B14F-4D97-AF65-F5344CB8AC3E}">
        <p14:creationId xmlns:p14="http://schemas.microsoft.com/office/powerpoint/2010/main" val="519170278"/>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5640" y="1638941"/>
            <a:ext cx="8246141" cy="3738586"/>
          </a:xfrm>
          <a:prstGeom prst="rect">
            <a:avLst/>
          </a:prstGeom>
        </p:spPr>
        <p:txBody>
          <a:bodyPr vert="horz" wrap="square" lIns="0" tIns="0" rIns="0" bIns="0" rtlCol="0">
            <a:spAutoFit/>
          </a:bodyPr>
          <a:lstStyle/>
          <a:p>
            <a:pPr marL="12724"/>
            <a:r>
              <a:rPr sz="2805" spc="321" dirty="0">
                <a:latin typeface="Lucida Sans Unicode"/>
                <a:cs typeface="Lucida Sans Unicode"/>
              </a:rPr>
              <a:t>·</a:t>
            </a:r>
            <a:r>
              <a:rPr sz="2805" spc="-276" dirty="0">
                <a:latin typeface="Lucida Sans Unicode"/>
                <a:cs typeface="Lucida Sans Unicode"/>
              </a:rPr>
              <a:t> </a:t>
            </a:r>
            <a:r>
              <a:rPr sz="2805" b="1" dirty="0">
                <a:latin typeface="宋体"/>
                <a:cs typeface="宋体"/>
              </a:rPr>
              <a:t>适应多种环境，高效，方便</a:t>
            </a:r>
            <a:r>
              <a:rPr sz="2805" b="1" spc="-10" dirty="0">
                <a:latin typeface="宋体"/>
                <a:cs typeface="宋体"/>
              </a:rPr>
              <a:t>是</a:t>
            </a:r>
            <a:r>
              <a:rPr sz="2805" b="1" dirty="0">
                <a:latin typeface="Times New Roman"/>
                <a:cs typeface="Times New Roman"/>
              </a:rPr>
              <a:t>AES</a:t>
            </a:r>
            <a:r>
              <a:rPr sz="2805" b="1" dirty="0">
                <a:latin typeface="宋体"/>
                <a:cs typeface="宋体"/>
              </a:rPr>
              <a:t>的突出优点。</a:t>
            </a:r>
            <a:endParaRPr sz="2805">
              <a:latin typeface="宋体"/>
              <a:cs typeface="宋体"/>
            </a:endParaRPr>
          </a:p>
          <a:p>
            <a:pPr marL="355003" marR="89069" indent="-342279">
              <a:lnSpc>
                <a:spcPct val="102600"/>
              </a:lnSpc>
              <a:spcBef>
                <a:spcPts val="591"/>
              </a:spcBef>
              <a:buChar char="·"/>
              <a:tabLst>
                <a:tab pos="356912" algn="l"/>
              </a:tabLst>
            </a:pPr>
            <a:r>
              <a:rPr sz="2805" b="1" dirty="0">
                <a:latin typeface="宋体"/>
                <a:cs typeface="宋体"/>
              </a:rPr>
              <a:t>由于</a:t>
            </a:r>
            <a:r>
              <a:rPr sz="2805" b="1" spc="-5" dirty="0">
                <a:latin typeface="Times New Roman"/>
                <a:cs typeface="Times New Roman"/>
              </a:rPr>
              <a:t>AE</a:t>
            </a:r>
            <a:r>
              <a:rPr sz="2805" b="1" dirty="0">
                <a:latin typeface="Times New Roman"/>
                <a:cs typeface="Times New Roman"/>
              </a:rPr>
              <a:t>S</a:t>
            </a:r>
            <a:r>
              <a:rPr sz="2805" b="1" dirty="0">
                <a:latin typeface="宋体"/>
                <a:cs typeface="宋体"/>
              </a:rPr>
              <a:t>的基本运算</a:t>
            </a:r>
            <a:r>
              <a:rPr sz="2805" b="1" spc="-5" dirty="0">
                <a:latin typeface="宋体"/>
                <a:cs typeface="宋体"/>
              </a:rPr>
              <a:t>由</a:t>
            </a:r>
            <a:r>
              <a:rPr sz="2805" spc="-5" dirty="0">
                <a:latin typeface="Times New Roman"/>
                <a:cs typeface="Times New Roman"/>
              </a:rPr>
              <a:t>ByteSub</a:t>
            </a:r>
            <a:r>
              <a:rPr sz="2805" dirty="0">
                <a:latin typeface="宋体"/>
                <a:cs typeface="宋体"/>
              </a:rPr>
              <a:t>、</a:t>
            </a:r>
            <a:r>
              <a:rPr sz="2805" spc="-5" dirty="0">
                <a:latin typeface="Times New Roman"/>
                <a:cs typeface="Times New Roman"/>
              </a:rPr>
              <a:t>MixColumn</a:t>
            </a:r>
            <a:r>
              <a:rPr sz="2805" dirty="0">
                <a:latin typeface="宋体"/>
                <a:cs typeface="宋体"/>
              </a:rPr>
              <a:t>、 </a:t>
            </a:r>
            <a:r>
              <a:rPr sz="2805" dirty="0">
                <a:latin typeface="Times New Roman"/>
                <a:cs typeface="Times New Roman"/>
              </a:rPr>
              <a:t>ShiftRo</a:t>
            </a:r>
            <a:r>
              <a:rPr sz="2805" spc="-15" dirty="0">
                <a:latin typeface="Times New Roman"/>
                <a:cs typeface="Times New Roman"/>
              </a:rPr>
              <a:t>w</a:t>
            </a:r>
            <a:r>
              <a:rPr sz="2805" dirty="0">
                <a:latin typeface="宋体"/>
                <a:cs typeface="宋体"/>
              </a:rPr>
              <a:t>和</a:t>
            </a:r>
            <a:r>
              <a:rPr sz="2805" spc="-5" dirty="0">
                <a:latin typeface="Times New Roman"/>
                <a:cs typeface="Times New Roman"/>
              </a:rPr>
              <a:t>AddRoundKey</a:t>
            </a:r>
            <a:r>
              <a:rPr sz="2805" b="1" dirty="0">
                <a:latin typeface="宋体"/>
                <a:cs typeface="宋体"/>
              </a:rPr>
              <a:t>变换构成，因</a:t>
            </a:r>
            <a:r>
              <a:rPr sz="2805" b="1" spc="-10" dirty="0">
                <a:latin typeface="宋体"/>
                <a:cs typeface="宋体"/>
              </a:rPr>
              <a:t>此</a:t>
            </a:r>
            <a:r>
              <a:rPr sz="2805" b="1" dirty="0">
                <a:latin typeface="Times New Roman"/>
                <a:cs typeface="Times New Roman"/>
              </a:rPr>
              <a:t>AES</a:t>
            </a:r>
            <a:r>
              <a:rPr sz="2805" b="1" dirty="0">
                <a:latin typeface="宋体"/>
                <a:cs typeface="宋体"/>
              </a:rPr>
              <a:t>的实 现主要是这些变换的实现。</a:t>
            </a:r>
            <a:endParaRPr sz="2805">
              <a:latin typeface="宋体"/>
              <a:cs typeface="宋体"/>
            </a:endParaRPr>
          </a:p>
          <a:p>
            <a:pPr marL="355639" marR="63621" indent="-342915">
              <a:spcBef>
                <a:spcPts val="506"/>
              </a:spcBef>
              <a:buClr>
                <a:srgbClr val="000000"/>
              </a:buClr>
              <a:buChar char="·"/>
              <a:tabLst>
                <a:tab pos="356912" algn="l"/>
              </a:tabLst>
            </a:pPr>
            <a:r>
              <a:rPr sz="2805" b="1" dirty="0">
                <a:solidFill>
                  <a:srgbClr val="FF0000"/>
                </a:solidFill>
                <a:latin typeface="宋体"/>
                <a:cs typeface="宋体"/>
              </a:rPr>
              <a:t>其中</a:t>
            </a:r>
            <a:r>
              <a:rPr sz="2805" dirty="0">
                <a:solidFill>
                  <a:srgbClr val="FF0000"/>
                </a:solidFill>
                <a:latin typeface="Times New Roman"/>
                <a:cs typeface="Times New Roman"/>
              </a:rPr>
              <a:t>ShiftRo</a:t>
            </a:r>
            <a:r>
              <a:rPr sz="2805" spc="-15" dirty="0">
                <a:solidFill>
                  <a:srgbClr val="FF0000"/>
                </a:solidFill>
                <a:latin typeface="Times New Roman"/>
                <a:cs typeface="Times New Roman"/>
              </a:rPr>
              <a:t>w</a:t>
            </a:r>
            <a:r>
              <a:rPr sz="2805" b="1" spc="-5" dirty="0">
                <a:solidFill>
                  <a:srgbClr val="FF0000"/>
                </a:solidFill>
                <a:latin typeface="宋体"/>
                <a:cs typeface="宋体"/>
              </a:rPr>
              <a:t>和</a:t>
            </a:r>
            <a:r>
              <a:rPr sz="2805" spc="-5" dirty="0">
                <a:solidFill>
                  <a:srgbClr val="FF0000"/>
                </a:solidFill>
                <a:latin typeface="Times New Roman"/>
                <a:cs typeface="Times New Roman"/>
              </a:rPr>
              <a:t>AddRoundKey</a:t>
            </a:r>
            <a:r>
              <a:rPr sz="2805" b="1" dirty="0">
                <a:solidFill>
                  <a:srgbClr val="FF0000"/>
                </a:solidFill>
                <a:latin typeface="宋体"/>
                <a:cs typeface="宋体"/>
              </a:rPr>
              <a:t>的实现比较容易，因 此主要是</a:t>
            </a:r>
            <a:r>
              <a:rPr sz="2805" spc="-5" dirty="0">
                <a:solidFill>
                  <a:srgbClr val="FF0000"/>
                </a:solidFill>
                <a:latin typeface="Times New Roman"/>
                <a:cs typeface="Times New Roman"/>
              </a:rPr>
              <a:t>ByteSub</a:t>
            </a:r>
            <a:r>
              <a:rPr sz="2805" b="1" spc="-5" dirty="0">
                <a:solidFill>
                  <a:srgbClr val="FF0000"/>
                </a:solidFill>
                <a:latin typeface="宋体"/>
                <a:cs typeface="宋体"/>
              </a:rPr>
              <a:t>和</a:t>
            </a:r>
            <a:r>
              <a:rPr sz="2805" spc="-5" dirty="0">
                <a:solidFill>
                  <a:srgbClr val="FF0000"/>
                </a:solidFill>
                <a:latin typeface="Times New Roman"/>
                <a:cs typeface="Times New Roman"/>
              </a:rPr>
              <a:t>MixColumn</a:t>
            </a:r>
            <a:r>
              <a:rPr sz="2805" b="1" dirty="0">
                <a:solidFill>
                  <a:srgbClr val="FF0000"/>
                </a:solidFill>
                <a:latin typeface="宋体"/>
                <a:cs typeface="宋体"/>
              </a:rPr>
              <a:t>变换的实现问题。</a:t>
            </a:r>
            <a:endParaRPr sz="2805">
              <a:latin typeface="宋体"/>
              <a:cs typeface="宋体"/>
            </a:endParaRPr>
          </a:p>
          <a:p>
            <a:pPr marL="12724">
              <a:lnSpc>
                <a:spcPts val="3281"/>
              </a:lnSpc>
              <a:spcBef>
                <a:spcPts val="852"/>
              </a:spcBef>
            </a:pPr>
            <a:r>
              <a:rPr sz="2805" spc="321" dirty="0">
                <a:latin typeface="Lucida Sans Unicode"/>
                <a:cs typeface="Lucida Sans Unicode"/>
              </a:rPr>
              <a:t>·</a:t>
            </a:r>
            <a:r>
              <a:rPr sz="2805" spc="-276" dirty="0">
                <a:latin typeface="Lucida Sans Unicode"/>
                <a:cs typeface="Lucida Sans Unicode"/>
              </a:rPr>
              <a:t> </a:t>
            </a:r>
            <a:r>
              <a:rPr sz="2805" b="1" dirty="0">
                <a:solidFill>
                  <a:srgbClr val="3333CC"/>
                </a:solidFill>
                <a:latin typeface="宋体"/>
                <a:cs typeface="宋体"/>
              </a:rPr>
              <a:t>有了这些基本运算的实现，便可以有效地实现整个</a:t>
            </a:r>
            <a:endParaRPr sz="2805">
              <a:latin typeface="宋体"/>
              <a:cs typeface="宋体"/>
            </a:endParaRPr>
          </a:p>
          <a:p>
            <a:pPr marL="355639">
              <a:lnSpc>
                <a:spcPts val="3266"/>
              </a:lnSpc>
            </a:pPr>
            <a:r>
              <a:rPr sz="2805" b="1" spc="-5" dirty="0">
                <a:solidFill>
                  <a:srgbClr val="3333CC"/>
                </a:solidFill>
                <a:latin typeface="Times New Roman"/>
                <a:cs typeface="Times New Roman"/>
              </a:rPr>
              <a:t>AE</a:t>
            </a:r>
            <a:r>
              <a:rPr sz="2805" b="1" dirty="0">
                <a:solidFill>
                  <a:srgbClr val="3333CC"/>
                </a:solidFill>
                <a:latin typeface="Times New Roman"/>
                <a:cs typeface="Times New Roman"/>
              </a:rPr>
              <a:t>S</a:t>
            </a:r>
            <a:r>
              <a:rPr sz="2805" b="1" spc="-10" dirty="0">
                <a:solidFill>
                  <a:srgbClr val="3333CC"/>
                </a:solidFill>
                <a:latin typeface="宋体"/>
                <a:cs typeface="宋体"/>
              </a:rPr>
              <a:t>。</a:t>
            </a:r>
            <a:endParaRPr sz="2805">
              <a:latin typeface="宋体"/>
              <a:cs typeface="宋体"/>
            </a:endParaRPr>
          </a:p>
        </p:txBody>
      </p:sp>
      <p:sp>
        <p:nvSpPr>
          <p:cNvPr id="4" name="object 4"/>
          <p:cNvSpPr txBox="1">
            <a:spLocks noGrp="1"/>
          </p:cNvSpPr>
          <p:nvPr>
            <p:ph type="sldNum" sz="quarter" idx="4294967295"/>
          </p:nvPr>
        </p:nvSpPr>
        <p:spPr>
          <a:xfrm>
            <a:off x="4241" y="1"/>
            <a:ext cx="0" cy="647530"/>
          </a:xfrm>
          <a:prstGeom prst="rect">
            <a:avLst/>
          </a:prstGeom>
        </p:spPr>
        <p:txBody>
          <a:bodyPr vert="horz" wrap="square" lIns="0" tIns="0" rIns="0" bIns="0" rtlCol="0">
            <a:spAutoFit/>
          </a:bodyPr>
          <a:lstStyle/>
          <a:p>
            <a:pPr marL="25448"/>
            <a:fld id="{81D60167-4931-47E6-BA6A-407CBD079E47}" type="slidenum">
              <a:rPr spc="-5" dirty="0"/>
              <a:pPr marL="25448"/>
              <a:t>172</a:t>
            </a:fld>
            <a:endParaRPr spc="-5" dirty="0"/>
          </a:p>
        </p:txBody>
      </p:sp>
      <p:sp>
        <p:nvSpPr>
          <p:cNvPr id="3" name="object 3"/>
          <p:cNvSpPr txBox="1">
            <a:spLocks noGrp="1"/>
          </p:cNvSpPr>
          <p:nvPr>
            <p:ph type="title"/>
          </p:nvPr>
        </p:nvSpPr>
        <p:spPr>
          <a:xfrm>
            <a:off x="920338" y="661030"/>
            <a:ext cx="7405113" cy="616695"/>
          </a:xfrm>
          <a:prstGeom prst="rect">
            <a:avLst/>
          </a:prstGeom>
        </p:spPr>
        <p:txBody>
          <a:bodyPr vert="horz" wrap="square" lIns="0" tIns="0" rIns="0" bIns="0" numCol="1" rtlCol="0" anchor="ctr" anchorCtr="0" compatLnSpc="1">
            <a:prstTxWarp prst="textNoShape">
              <a:avLst/>
            </a:prstTxWarp>
            <a:spAutoFit/>
          </a:bodyPr>
          <a:lstStyle/>
          <a:p>
            <a:pPr marL="779353">
              <a:lnSpc>
                <a:spcPts val="4789"/>
              </a:lnSpc>
            </a:pPr>
            <a:r>
              <a:rPr spc="-5" dirty="0" err="1" smtClean="0">
                <a:latin typeface="Times New Roman"/>
                <a:cs typeface="Times New Roman"/>
              </a:rPr>
              <a:t>AE</a:t>
            </a:r>
            <a:r>
              <a:rPr dirty="0" err="1" smtClean="0">
                <a:latin typeface="Times New Roman"/>
                <a:cs typeface="Times New Roman"/>
              </a:rPr>
              <a:t>S</a:t>
            </a:r>
            <a:r>
              <a:rPr spc="-5" dirty="0" err="1"/>
              <a:t>的实现</a:t>
            </a:r>
            <a:endParaRPr spc="-5" dirty="0"/>
          </a:p>
        </p:txBody>
      </p:sp>
    </p:spTree>
    <p:extLst>
      <p:ext uri="{BB962C8B-B14F-4D97-AF65-F5344CB8AC3E}">
        <p14:creationId xmlns:p14="http://schemas.microsoft.com/office/powerpoint/2010/main" val="64089374"/>
      </p:ext>
    </p:extLst>
  </p:cSld>
  <p:clrMapOvr>
    <a:masterClrMapping/>
  </p:clrMapOvr>
  <p:transition>
    <p:wedge/>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7508" y="1719461"/>
            <a:ext cx="2611511" cy="2720653"/>
          </a:xfrm>
          <a:prstGeom prst="rect">
            <a:avLst/>
          </a:prstGeom>
        </p:spPr>
        <p:txBody>
          <a:bodyPr vert="horz" wrap="square" lIns="0" tIns="0" rIns="0" bIns="0" rtlCol="0">
            <a:spAutoFit/>
          </a:bodyPr>
          <a:lstStyle/>
          <a:p>
            <a:pPr marL="12724"/>
            <a:r>
              <a:rPr sz="2805" spc="321" dirty="0">
                <a:latin typeface="Lucida Sans Unicode"/>
                <a:cs typeface="Lucida Sans Unicode"/>
              </a:rPr>
              <a:t>·</a:t>
            </a:r>
            <a:r>
              <a:rPr sz="2805" spc="-276" dirty="0">
                <a:latin typeface="Lucida Sans Unicode"/>
                <a:cs typeface="Lucida Sans Unicode"/>
              </a:rPr>
              <a:t> </a:t>
            </a:r>
            <a:r>
              <a:rPr sz="2805" b="1" dirty="0">
                <a:latin typeface="宋体"/>
                <a:cs typeface="宋体"/>
              </a:rPr>
              <a:t>实现方法：</a:t>
            </a:r>
            <a:endParaRPr sz="2805">
              <a:latin typeface="宋体"/>
              <a:cs typeface="宋体"/>
            </a:endParaRPr>
          </a:p>
          <a:p>
            <a:pPr marL="470793">
              <a:spcBef>
                <a:spcPts val="401"/>
              </a:spcBef>
            </a:pPr>
            <a:r>
              <a:rPr sz="2405" spc="271" dirty="0">
                <a:latin typeface="Lucida Sans Unicode"/>
                <a:cs typeface="Lucida Sans Unicode"/>
              </a:rPr>
              <a:t>•</a:t>
            </a:r>
            <a:r>
              <a:rPr sz="2405" spc="-301" dirty="0">
                <a:latin typeface="Lucida Sans Unicode"/>
                <a:cs typeface="Lucida Sans Unicode"/>
              </a:rPr>
              <a:t> </a:t>
            </a:r>
            <a:r>
              <a:rPr sz="2405" b="1" dirty="0">
                <a:latin typeface="宋体"/>
                <a:cs typeface="宋体"/>
              </a:rPr>
              <a:t>软件</a:t>
            </a:r>
            <a:endParaRPr sz="2405">
              <a:latin typeface="宋体"/>
              <a:cs typeface="宋体"/>
            </a:endParaRPr>
          </a:p>
          <a:p>
            <a:pPr marL="470793">
              <a:spcBef>
                <a:spcPts val="731"/>
              </a:spcBef>
            </a:pPr>
            <a:r>
              <a:rPr sz="2405" spc="271" dirty="0">
                <a:latin typeface="Lucida Sans Unicode"/>
                <a:cs typeface="Lucida Sans Unicode"/>
              </a:rPr>
              <a:t>•</a:t>
            </a:r>
            <a:r>
              <a:rPr sz="2405" spc="-301" dirty="0">
                <a:latin typeface="Lucida Sans Unicode"/>
                <a:cs typeface="Lucida Sans Unicode"/>
              </a:rPr>
              <a:t> </a:t>
            </a:r>
            <a:r>
              <a:rPr sz="2405" b="1" dirty="0">
                <a:latin typeface="宋体"/>
                <a:cs typeface="宋体"/>
              </a:rPr>
              <a:t>硬件</a:t>
            </a:r>
            <a:endParaRPr sz="2405">
              <a:latin typeface="宋体"/>
              <a:cs typeface="宋体"/>
            </a:endParaRPr>
          </a:p>
          <a:p>
            <a:pPr marL="12724">
              <a:spcBef>
                <a:spcPts val="686"/>
              </a:spcBef>
            </a:pPr>
            <a:r>
              <a:rPr sz="2805" spc="321" dirty="0">
                <a:latin typeface="Lucida Sans Unicode"/>
                <a:cs typeface="Lucida Sans Unicode"/>
              </a:rPr>
              <a:t>·</a:t>
            </a:r>
            <a:r>
              <a:rPr sz="2805" spc="-276" dirty="0">
                <a:latin typeface="Lucida Sans Unicode"/>
                <a:cs typeface="Lucida Sans Unicode"/>
              </a:rPr>
              <a:t> </a:t>
            </a:r>
            <a:r>
              <a:rPr sz="2805" b="1" dirty="0">
                <a:latin typeface="宋体"/>
                <a:cs typeface="宋体"/>
              </a:rPr>
              <a:t>软件方法：</a:t>
            </a:r>
            <a:endParaRPr sz="2805">
              <a:latin typeface="宋体"/>
              <a:cs typeface="宋体"/>
            </a:endParaRPr>
          </a:p>
          <a:p>
            <a:pPr marL="470793">
              <a:spcBef>
                <a:spcPts val="401"/>
              </a:spcBef>
            </a:pPr>
            <a:r>
              <a:rPr sz="2405" spc="271" dirty="0">
                <a:latin typeface="Lucida Sans Unicode"/>
                <a:cs typeface="Lucida Sans Unicode"/>
              </a:rPr>
              <a:t>•</a:t>
            </a:r>
            <a:r>
              <a:rPr sz="2405" spc="-301" dirty="0">
                <a:latin typeface="Lucida Sans Unicode"/>
                <a:cs typeface="Lucida Sans Unicode"/>
              </a:rPr>
              <a:t> </a:t>
            </a:r>
            <a:r>
              <a:rPr sz="2405" b="1" dirty="0">
                <a:latin typeface="宋体"/>
                <a:cs typeface="宋体"/>
              </a:rPr>
              <a:t>基于算法描述</a:t>
            </a:r>
            <a:endParaRPr sz="2405">
              <a:latin typeface="宋体"/>
              <a:cs typeface="宋体"/>
            </a:endParaRPr>
          </a:p>
          <a:p>
            <a:pPr marL="470793">
              <a:spcBef>
                <a:spcPts val="731"/>
              </a:spcBef>
            </a:pPr>
            <a:r>
              <a:rPr sz="2405" spc="271" dirty="0">
                <a:latin typeface="Lucida Sans Unicode"/>
                <a:cs typeface="Lucida Sans Unicode"/>
              </a:rPr>
              <a:t>•</a:t>
            </a:r>
            <a:r>
              <a:rPr sz="2405" spc="-301" dirty="0">
                <a:latin typeface="Lucida Sans Unicode"/>
                <a:cs typeface="Lucida Sans Unicode"/>
              </a:rPr>
              <a:t> </a:t>
            </a:r>
            <a:r>
              <a:rPr sz="2405" b="1" dirty="0">
                <a:solidFill>
                  <a:srgbClr val="FF0000"/>
                </a:solidFill>
                <a:latin typeface="宋体"/>
                <a:cs typeface="宋体"/>
              </a:rPr>
              <a:t>基于查表</a:t>
            </a:r>
            <a:endParaRPr sz="2405">
              <a:latin typeface="宋体"/>
              <a:cs typeface="宋体"/>
            </a:endParaRPr>
          </a:p>
        </p:txBody>
      </p:sp>
      <p:sp>
        <p:nvSpPr>
          <p:cNvPr id="4" name="object 4"/>
          <p:cNvSpPr txBox="1">
            <a:spLocks noGrp="1"/>
          </p:cNvSpPr>
          <p:nvPr>
            <p:ph type="sldNum" sz="quarter" idx="4294967295"/>
          </p:nvPr>
        </p:nvSpPr>
        <p:spPr>
          <a:xfrm>
            <a:off x="4241" y="1"/>
            <a:ext cx="0" cy="647530"/>
          </a:xfrm>
          <a:prstGeom prst="rect">
            <a:avLst/>
          </a:prstGeom>
        </p:spPr>
        <p:txBody>
          <a:bodyPr vert="horz" wrap="square" lIns="0" tIns="0" rIns="0" bIns="0" rtlCol="0">
            <a:spAutoFit/>
          </a:bodyPr>
          <a:lstStyle/>
          <a:p>
            <a:pPr marL="25448"/>
            <a:fld id="{81D60167-4931-47E6-BA6A-407CBD079E47}" type="slidenum">
              <a:rPr spc="-5" dirty="0"/>
              <a:pPr marL="25448"/>
              <a:t>173</a:t>
            </a:fld>
            <a:endParaRPr spc="-5" dirty="0"/>
          </a:p>
        </p:txBody>
      </p:sp>
      <p:sp>
        <p:nvSpPr>
          <p:cNvPr id="3" name="object 3"/>
          <p:cNvSpPr txBox="1">
            <a:spLocks noGrp="1"/>
          </p:cNvSpPr>
          <p:nvPr>
            <p:ph type="title"/>
          </p:nvPr>
        </p:nvSpPr>
        <p:spPr>
          <a:prstGeom prst="rect">
            <a:avLst/>
          </a:prstGeom>
        </p:spPr>
        <p:txBody>
          <a:bodyPr vert="horz" wrap="square" lIns="0" tIns="0" rIns="0" bIns="0" numCol="1" rtlCol="0" anchor="ctr" anchorCtr="0" compatLnSpc="1">
            <a:prstTxWarp prst="textNoShape">
              <a:avLst/>
            </a:prstTxWarp>
            <a:spAutoFit/>
          </a:bodyPr>
          <a:lstStyle/>
          <a:p>
            <a:pPr marL="779353"/>
            <a:r>
              <a:rPr spc="-5" dirty="0" err="1" smtClean="0">
                <a:latin typeface="Times New Roman"/>
                <a:cs typeface="Times New Roman"/>
              </a:rPr>
              <a:t>AE</a:t>
            </a:r>
            <a:r>
              <a:rPr dirty="0" err="1" smtClean="0">
                <a:latin typeface="Times New Roman"/>
                <a:cs typeface="Times New Roman"/>
              </a:rPr>
              <a:t>S</a:t>
            </a:r>
            <a:r>
              <a:rPr spc="-5" dirty="0" err="1"/>
              <a:t>的实现</a:t>
            </a:r>
            <a:endParaRPr spc="-5" dirty="0"/>
          </a:p>
        </p:txBody>
      </p:sp>
    </p:spTree>
    <p:extLst>
      <p:ext uri="{BB962C8B-B14F-4D97-AF65-F5344CB8AC3E}">
        <p14:creationId xmlns:p14="http://schemas.microsoft.com/office/powerpoint/2010/main" val="340968762"/>
      </p:ext>
    </p:extLst>
  </p:cSld>
  <p:clrMapOvr>
    <a:masterClrMapping/>
  </p:clrMapOvr>
  <p:transition>
    <p:wedge/>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462290" y="1832193"/>
            <a:ext cx="8244868" cy="3032085"/>
          </a:xfrm>
          <a:prstGeom prst="rect">
            <a:avLst/>
          </a:prstGeom>
        </p:spPr>
        <p:txBody>
          <a:bodyPr vert="horz" wrap="square" lIns="0" tIns="73288" rIns="0" bIns="0" numCol="1" rtlCol="0" anchor="t" anchorCtr="0" compatLnSpc="1">
            <a:prstTxWarp prst="textNoShape">
              <a:avLst/>
            </a:prstTxWarp>
            <a:spAutoFit/>
          </a:bodyPr>
          <a:lstStyle/>
          <a:p>
            <a:pPr marL="157143"/>
            <a:r>
              <a:rPr spc="-5" dirty="0"/>
              <a:t>1</a:t>
            </a:r>
            <a:r>
              <a:rPr spc="-5" dirty="0">
                <a:latin typeface="宋体"/>
                <a:cs typeface="宋体"/>
              </a:rPr>
              <a:t>、基于算法描述的软件实现</a:t>
            </a:r>
          </a:p>
          <a:p>
            <a:pPr marL="157143">
              <a:spcBef>
                <a:spcPts val="701"/>
              </a:spcBef>
            </a:pPr>
            <a:r>
              <a:rPr sz="2805" spc="321" dirty="0">
                <a:latin typeface="Lucida Sans Unicode"/>
                <a:cs typeface="Lucida Sans Unicode"/>
              </a:rPr>
              <a:t>·</a:t>
            </a:r>
            <a:r>
              <a:rPr sz="2805" spc="-281" dirty="0">
                <a:latin typeface="Lucida Sans Unicode"/>
                <a:cs typeface="Lucida Sans Unicode"/>
              </a:rPr>
              <a:t> </a:t>
            </a:r>
            <a:r>
              <a:rPr sz="2805" spc="-5" dirty="0"/>
              <a:t>AE</a:t>
            </a:r>
            <a:r>
              <a:rPr sz="2805" dirty="0"/>
              <a:t>S</a:t>
            </a:r>
            <a:r>
              <a:rPr sz="2805" dirty="0">
                <a:latin typeface="宋体"/>
                <a:cs typeface="宋体"/>
              </a:rPr>
              <a:t>的算法描述是一种程序化的描述，便于实现。</a:t>
            </a:r>
          </a:p>
          <a:p>
            <a:pPr marL="157143">
              <a:spcBef>
                <a:spcPts val="676"/>
              </a:spcBef>
            </a:pPr>
            <a:r>
              <a:rPr sz="2805" spc="321" dirty="0">
                <a:latin typeface="Lucida Sans Unicode"/>
                <a:cs typeface="Lucida Sans Unicode"/>
              </a:rPr>
              <a:t>·</a:t>
            </a:r>
            <a:r>
              <a:rPr sz="2805" spc="-281" dirty="0">
                <a:latin typeface="Lucida Sans Unicode"/>
                <a:cs typeface="Lucida Sans Unicode"/>
              </a:rPr>
              <a:t> </a:t>
            </a:r>
            <a:r>
              <a:rPr sz="2805" spc="-5" dirty="0"/>
              <a:t>AE</a:t>
            </a:r>
            <a:r>
              <a:rPr sz="2805" dirty="0"/>
              <a:t>S</a:t>
            </a:r>
            <a:r>
              <a:rPr sz="2805" dirty="0">
                <a:latin typeface="宋体"/>
                <a:cs typeface="宋体"/>
              </a:rPr>
              <a:t>的四种基本变换都比较简单，便于实现。</a:t>
            </a:r>
          </a:p>
          <a:p>
            <a:pPr marL="157143">
              <a:spcBef>
                <a:spcPts val="676"/>
              </a:spcBef>
            </a:pPr>
            <a:r>
              <a:rPr sz="2805" spc="321" dirty="0">
                <a:latin typeface="Lucida Sans Unicode"/>
                <a:cs typeface="Lucida Sans Unicode"/>
              </a:rPr>
              <a:t>·</a:t>
            </a:r>
            <a:r>
              <a:rPr sz="2805" spc="-281" dirty="0">
                <a:latin typeface="Lucida Sans Unicode"/>
                <a:cs typeface="Lucida Sans Unicode"/>
              </a:rPr>
              <a:t> </a:t>
            </a:r>
            <a:r>
              <a:rPr sz="2805" spc="-10" dirty="0">
                <a:solidFill>
                  <a:srgbClr val="FF0000"/>
                </a:solidFill>
                <a:latin typeface="宋体"/>
                <a:cs typeface="宋体"/>
              </a:rPr>
              <a:t>用</a:t>
            </a:r>
            <a:r>
              <a:rPr sz="2805" spc="-706" dirty="0">
                <a:solidFill>
                  <a:srgbClr val="FF0000"/>
                </a:solidFill>
                <a:latin typeface="宋体"/>
                <a:cs typeface="宋体"/>
              </a:rPr>
              <a:t> </a:t>
            </a:r>
            <a:r>
              <a:rPr sz="2805" dirty="0">
                <a:solidFill>
                  <a:srgbClr val="FF0000"/>
                </a:solidFill>
              </a:rPr>
              <a:t>C</a:t>
            </a:r>
            <a:r>
              <a:rPr sz="2805" dirty="0">
                <a:solidFill>
                  <a:srgbClr val="FF0000"/>
                </a:solidFill>
                <a:latin typeface="宋体"/>
                <a:cs typeface="宋体"/>
              </a:rPr>
              <a:t>语言仿照算法描述，可方便地实现。</a:t>
            </a:r>
            <a:endParaRPr sz="2805" dirty="0">
              <a:latin typeface="宋体"/>
              <a:cs typeface="宋体"/>
            </a:endParaRPr>
          </a:p>
          <a:p>
            <a:pPr marL="157143">
              <a:lnSpc>
                <a:spcPts val="3341"/>
              </a:lnSpc>
              <a:spcBef>
                <a:spcPts val="846"/>
              </a:spcBef>
            </a:pPr>
            <a:r>
              <a:rPr sz="2805" spc="321" dirty="0">
                <a:latin typeface="Lucida Sans Unicode"/>
                <a:cs typeface="Lucida Sans Unicode"/>
              </a:rPr>
              <a:t>·</a:t>
            </a:r>
            <a:r>
              <a:rPr sz="2805" spc="-281" dirty="0">
                <a:latin typeface="Lucida Sans Unicode"/>
                <a:cs typeface="Lucida Sans Unicode"/>
              </a:rPr>
              <a:t> </a:t>
            </a:r>
            <a:r>
              <a:rPr sz="2805" dirty="0">
                <a:solidFill>
                  <a:srgbClr val="3333CC"/>
                </a:solidFill>
                <a:latin typeface="宋体"/>
                <a:cs typeface="宋体"/>
              </a:rPr>
              <a:t>这种实现的速度不是最快的！</a:t>
            </a:r>
            <a:endParaRPr sz="2805" dirty="0">
              <a:latin typeface="宋体"/>
              <a:cs typeface="宋体"/>
            </a:endParaRPr>
          </a:p>
        </p:txBody>
      </p:sp>
      <p:sp>
        <p:nvSpPr>
          <p:cNvPr id="4" name="object 4"/>
          <p:cNvSpPr txBox="1">
            <a:spLocks noGrp="1"/>
          </p:cNvSpPr>
          <p:nvPr>
            <p:ph type="sldNum" sz="quarter" idx="4294967295"/>
          </p:nvPr>
        </p:nvSpPr>
        <p:spPr>
          <a:xfrm>
            <a:off x="4241" y="1"/>
            <a:ext cx="0" cy="647530"/>
          </a:xfrm>
          <a:prstGeom prst="rect">
            <a:avLst/>
          </a:prstGeom>
        </p:spPr>
        <p:txBody>
          <a:bodyPr vert="horz" wrap="square" lIns="0" tIns="0" rIns="0" bIns="0" rtlCol="0">
            <a:spAutoFit/>
          </a:bodyPr>
          <a:lstStyle/>
          <a:p>
            <a:pPr marL="25448"/>
            <a:fld id="{81D60167-4931-47E6-BA6A-407CBD079E47}" type="slidenum">
              <a:rPr spc="-5" dirty="0"/>
              <a:pPr marL="25448"/>
              <a:t>174</a:t>
            </a:fld>
            <a:endParaRPr spc="-5" dirty="0"/>
          </a:p>
        </p:txBody>
      </p:sp>
      <p:sp>
        <p:nvSpPr>
          <p:cNvPr id="3" name="object 3"/>
          <p:cNvSpPr txBox="1">
            <a:spLocks noGrp="1"/>
          </p:cNvSpPr>
          <p:nvPr>
            <p:ph type="title"/>
          </p:nvPr>
        </p:nvSpPr>
        <p:spPr>
          <a:xfrm>
            <a:off x="920338" y="661030"/>
            <a:ext cx="7405113" cy="616695"/>
          </a:xfrm>
          <a:prstGeom prst="rect">
            <a:avLst/>
          </a:prstGeom>
        </p:spPr>
        <p:txBody>
          <a:bodyPr vert="horz" wrap="square" lIns="0" tIns="0" rIns="0" bIns="0" numCol="1" rtlCol="0" anchor="ctr" anchorCtr="0" compatLnSpc="1">
            <a:prstTxWarp prst="textNoShape">
              <a:avLst/>
            </a:prstTxWarp>
            <a:spAutoFit/>
          </a:bodyPr>
          <a:lstStyle/>
          <a:p>
            <a:pPr marL="779353">
              <a:lnSpc>
                <a:spcPts val="4789"/>
              </a:lnSpc>
            </a:pPr>
            <a:r>
              <a:rPr spc="-5" dirty="0" err="1" smtClean="0">
                <a:latin typeface="Times New Roman"/>
                <a:cs typeface="Times New Roman"/>
              </a:rPr>
              <a:t>AE</a:t>
            </a:r>
            <a:r>
              <a:rPr dirty="0" err="1" smtClean="0">
                <a:latin typeface="Times New Roman"/>
                <a:cs typeface="Times New Roman"/>
              </a:rPr>
              <a:t>S</a:t>
            </a:r>
            <a:r>
              <a:rPr spc="-5" dirty="0" err="1"/>
              <a:t>的实现</a:t>
            </a:r>
            <a:endParaRPr spc="-5" dirty="0"/>
          </a:p>
        </p:txBody>
      </p:sp>
    </p:spTree>
    <p:extLst>
      <p:ext uri="{BB962C8B-B14F-4D97-AF65-F5344CB8AC3E}">
        <p14:creationId xmlns:p14="http://schemas.microsoft.com/office/powerpoint/2010/main" val="3871375085"/>
      </p:ext>
    </p:extLst>
  </p:cSld>
  <p:clrMapOvr>
    <a:masterClrMapping/>
  </p:clrMapOvr>
  <p:transition>
    <p:wedge/>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462290" y="1832193"/>
            <a:ext cx="8244868" cy="3125874"/>
          </a:xfrm>
          <a:prstGeom prst="rect">
            <a:avLst/>
          </a:prstGeom>
        </p:spPr>
        <p:txBody>
          <a:bodyPr vert="horz" wrap="square" lIns="0" tIns="145049" rIns="0" bIns="0" numCol="1" rtlCol="0" anchor="t" anchorCtr="0" compatLnSpc="1">
            <a:prstTxWarp prst="textNoShape">
              <a:avLst/>
            </a:prstTxWarp>
            <a:spAutoFit/>
          </a:bodyPr>
          <a:lstStyle/>
          <a:p>
            <a:pPr marL="229034"/>
            <a:r>
              <a:rPr spc="-5" dirty="0"/>
              <a:t>2</a:t>
            </a:r>
            <a:r>
              <a:rPr spc="-5" dirty="0">
                <a:latin typeface="宋体"/>
                <a:cs typeface="宋体"/>
              </a:rPr>
              <a:t>、基于查表的软件实现</a:t>
            </a:r>
          </a:p>
          <a:p>
            <a:pPr marL="229034">
              <a:spcBef>
                <a:spcPts val="867"/>
              </a:spcBef>
            </a:pPr>
            <a:r>
              <a:rPr sz="2805" spc="321" dirty="0">
                <a:latin typeface="Lucida Sans Unicode"/>
                <a:cs typeface="Lucida Sans Unicode"/>
              </a:rPr>
              <a:t>·</a:t>
            </a:r>
            <a:r>
              <a:rPr sz="2805" spc="-281" dirty="0">
                <a:latin typeface="Lucida Sans Unicode"/>
                <a:cs typeface="Lucida Sans Unicode"/>
              </a:rPr>
              <a:t> </a:t>
            </a:r>
            <a:r>
              <a:rPr sz="2805" dirty="0">
                <a:solidFill>
                  <a:srgbClr val="FF0000"/>
                </a:solidFill>
                <a:latin typeface="宋体"/>
                <a:cs typeface="宋体"/>
              </a:rPr>
              <a:t>用查表实现算法是一种高效的软件设计方法。</a:t>
            </a:r>
            <a:endParaRPr sz="2805">
              <a:latin typeface="宋体"/>
              <a:cs typeface="宋体"/>
            </a:endParaRPr>
          </a:p>
          <a:p>
            <a:pPr marL="229034">
              <a:spcBef>
                <a:spcPts val="676"/>
              </a:spcBef>
            </a:pPr>
            <a:r>
              <a:rPr sz="2805" spc="321" dirty="0">
                <a:latin typeface="Lucida Sans Unicode"/>
                <a:cs typeface="Lucida Sans Unicode"/>
              </a:rPr>
              <a:t>·</a:t>
            </a:r>
            <a:r>
              <a:rPr sz="2805" spc="-281" dirty="0">
                <a:latin typeface="Lucida Sans Unicode"/>
                <a:cs typeface="Lucida Sans Unicode"/>
              </a:rPr>
              <a:t> </a:t>
            </a:r>
            <a:r>
              <a:rPr sz="2805" dirty="0">
                <a:latin typeface="宋体"/>
                <a:cs typeface="宋体"/>
              </a:rPr>
              <a:t>时空折换是信息科学的基本策略。</a:t>
            </a:r>
            <a:endParaRPr sz="2805">
              <a:latin typeface="宋体"/>
              <a:cs typeface="宋体"/>
            </a:endParaRPr>
          </a:p>
          <a:p>
            <a:pPr marL="229034">
              <a:spcBef>
                <a:spcPts val="676"/>
              </a:spcBef>
            </a:pPr>
            <a:r>
              <a:rPr sz="2805" spc="321" dirty="0">
                <a:latin typeface="Lucida Sans Unicode"/>
                <a:cs typeface="Lucida Sans Unicode"/>
              </a:rPr>
              <a:t>·</a:t>
            </a:r>
            <a:r>
              <a:rPr sz="2805" spc="-281" dirty="0">
                <a:latin typeface="Lucida Sans Unicode"/>
                <a:cs typeface="Lucida Sans Unicode"/>
              </a:rPr>
              <a:t> </a:t>
            </a:r>
            <a:r>
              <a:rPr sz="2805" dirty="0">
                <a:latin typeface="宋体"/>
                <a:cs typeface="宋体"/>
              </a:rPr>
              <a:t>用查表实现算法，就是用空间换取时间。</a:t>
            </a:r>
            <a:endParaRPr sz="2805">
              <a:latin typeface="宋体"/>
              <a:cs typeface="宋体"/>
            </a:endParaRPr>
          </a:p>
          <a:p>
            <a:pPr marL="571950" marR="5090" indent="-343552">
              <a:spcBef>
                <a:spcPts val="676"/>
              </a:spcBef>
            </a:pPr>
            <a:r>
              <a:rPr sz="2805" spc="321" dirty="0">
                <a:latin typeface="Lucida Sans Unicode"/>
                <a:cs typeface="Lucida Sans Unicode"/>
              </a:rPr>
              <a:t>·</a:t>
            </a:r>
            <a:r>
              <a:rPr sz="2805" spc="-281" dirty="0">
                <a:latin typeface="Lucida Sans Unicode"/>
                <a:cs typeface="Lucida Sans Unicode"/>
              </a:rPr>
              <a:t> </a:t>
            </a:r>
            <a:r>
              <a:rPr sz="2805" dirty="0">
                <a:latin typeface="宋体"/>
                <a:cs typeface="宋体"/>
              </a:rPr>
              <a:t>目前计算机系统的存储空间大、而且便宜，为查表 实现算法提供了物资基础。</a:t>
            </a:r>
            <a:endParaRPr sz="2805">
              <a:latin typeface="宋体"/>
              <a:cs typeface="宋体"/>
            </a:endParaRPr>
          </a:p>
        </p:txBody>
      </p:sp>
      <p:sp>
        <p:nvSpPr>
          <p:cNvPr id="4" name="object 4"/>
          <p:cNvSpPr txBox="1">
            <a:spLocks noGrp="1"/>
          </p:cNvSpPr>
          <p:nvPr>
            <p:ph type="sldNum" sz="quarter" idx="4294967295"/>
          </p:nvPr>
        </p:nvSpPr>
        <p:spPr>
          <a:xfrm>
            <a:off x="4241" y="1"/>
            <a:ext cx="0" cy="647530"/>
          </a:xfrm>
          <a:prstGeom prst="rect">
            <a:avLst/>
          </a:prstGeom>
        </p:spPr>
        <p:txBody>
          <a:bodyPr vert="horz" wrap="square" lIns="0" tIns="0" rIns="0" bIns="0" rtlCol="0">
            <a:spAutoFit/>
          </a:bodyPr>
          <a:lstStyle/>
          <a:p>
            <a:pPr marL="25448"/>
            <a:fld id="{81D60167-4931-47E6-BA6A-407CBD079E47}" type="slidenum">
              <a:rPr spc="-5" dirty="0"/>
              <a:pPr marL="25448"/>
              <a:t>175</a:t>
            </a:fld>
            <a:endParaRPr spc="-5" dirty="0"/>
          </a:p>
        </p:txBody>
      </p:sp>
      <p:sp>
        <p:nvSpPr>
          <p:cNvPr id="3" name="object 3"/>
          <p:cNvSpPr txBox="1">
            <a:spLocks noGrp="1"/>
          </p:cNvSpPr>
          <p:nvPr>
            <p:ph type="title"/>
          </p:nvPr>
        </p:nvSpPr>
        <p:spPr>
          <a:xfrm>
            <a:off x="920338" y="661030"/>
            <a:ext cx="7405113" cy="616695"/>
          </a:xfrm>
          <a:prstGeom prst="rect">
            <a:avLst/>
          </a:prstGeom>
        </p:spPr>
        <p:txBody>
          <a:bodyPr vert="horz" wrap="square" lIns="0" tIns="0" rIns="0" bIns="0" numCol="1" rtlCol="0" anchor="ctr" anchorCtr="0" compatLnSpc="1">
            <a:prstTxWarp prst="textNoShape">
              <a:avLst/>
            </a:prstTxWarp>
            <a:spAutoFit/>
          </a:bodyPr>
          <a:lstStyle/>
          <a:p>
            <a:pPr marL="779353">
              <a:lnSpc>
                <a:spcPts val="4789"/>
              </a:lnSpc>
            </a:pPr>
            <a:r>
              <a:rPr spc="-5" dirty="0" err="1" smtClean="0">
                <a:latin typeface="Times New Roman"/>
                <a:cs typeface="Times New Roman"/>
              </a:rPr>
              <a:t>AE</a:t>
            </a:r>
            <a:r>
              <a:rPr dirty="0" err="1" smtClean="0">
                <a:latin typeface="Times New Roman"/>
                <a:cs typeface="Times New Roman"/>
              </a:rPr>
              <a:t>S</a:t>
            </a:r>
            <a:r>
              <a:rPr spc="-5" dirty="0" err="1"/>
              <a:t>的实现</a:t>
            </a:r>
            <a:endParaRPr spc="-5" dirty="0"/>
          </a:p>
        </p:txBody>
      </p:sp>
    </p:spTree>
    <p:extLst>
      <p:ext uri="{BB962C8B-B14F-4D97-AF65-F5344CB8AC3E}">
        <p14:creationId xmlns:p14="http://schemas.microsoft.com/office/powerpoint/2010/main" val="3424798484"/>
      </p:ext>
    </p:extLst>
  </p:cSld>
  <p:clrMapOvr>
    <a:masterClrMapping/>
  </p:clrMapOvr>
  <p:transition>
    <p:wedge/>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462290" y="1832193"/>
            <a:ext cx="8244868" cy="3837129"/>
          </a:xfrm>
          <a:prstGeom prst="rect">
            <a:avLst/>
          </a:prstGeom>
        </p:spPr>
        <p:txBody>
          <a:bodyPr vert="horz" wrap="square" lIns="0" tIns="73288" rIns="0" bIns="0" numCol="1" rtlCol="0" anchor="t" anchorCtr="0" compatLnSpc="1">
            <a:prstTxWarp prst="textNoShape">
              <a:avLst/>
            </a:prstTxWarp>
            <a:spAutoFit/>
          </a:bodyPr>
          <a:lstStyle/>
          <a:p>
            <a:pPr marL="157143"/>
            <a:r>
              <a:rPr spc="-5" dirty="0"/>
              <a:t>2</a:t>
            </a:r>
            <a:r>
              <a:rPr spc="-5" dirty="0">
                <a:latin typeface="宋体"/>
                <a:cs typeface="宋体"/>
              </a:rPr>
              <a:t>、基于查表的软件实现</a:t>
            </a:r>
          </a:p>
          <a:p>
            <a:pPr marL="157143">
              <a:spcBef>
                <a:spcPts val="701"/>
              </a:spcBef>
            </a:pPr>
            <a:r>
              <a:rPr sz="2805" spc="-5" dirty="0">
                <a:latin typeface="宋体"/>
                <a:cs typeface="宋体"/>
              </a:rPr>
              <a:t>①</a:t>
            </a:r>
            <a:r>
              <a:rPr sz="2805" spc="5" dirty="0"/>
              <a:t>S</a:t>
            </a:r>
            <a:r>
              <a:rPr sz="2805" dirty="0">
                <a:latin typeface="宋体"/>
                <a:cs typeface="宋体"/>
              </a:rPr>
              <a:t>盒的查表实现</a:t>
            </a:r>
            <a:endParaRPr sz="2805" dirty="0">
              <a:latin typeface="宋体"/>
              <a:cs typeface="宋体"/>
            </a:endParaRPr>
          </a:p>
          <a:p>
            <a:pPr marL="500057" marR="5090" indent="-343552">
              <a:spcBef>
                <a:spcPts val="676"/>
              </a:spcBef>
            </a:pPr>
            <a:r>
              <a:rPr sz="2805" spc="321" dirty="0">
                <a:latin typeface="Lucida Sans Unicode"/>
                <a:cs typeface="Lucida Sans Unicode"/>
              </a:rPr>
              <a:t>·</a:t>
            </a:r>
            <a:r>
              <a:rPr sz="2805" spc="-281" dirty="0">
                <a:latin typeface="Lucida Sans Unicode"/>
                <a:cs typeface="Lucida Sans Unicode"/>
              </a:rPr>
              <a:t> </a:t>
            </a:r>
            <a:r>
              <a:rPr sz="2805" dirty="0">
                <a:solidFill>
                  <a:srgbClr val="FF0000"/>
                </a:solidFill>
                <a:latin typeface="宋体"/>
                <a:cs typeface="宋体"/>
              </a:rPr>
              <a:t>实现</a:t>
            </a:r>
            <a:r>
              <a:rPr sz="2805" dirty="0">
                <a:solidFill>
                  <a:srgbClr val="FF0000"/>
                </a:solidFill>
              </a:rPr>
              <a:t>S</a:t>
            </a:r>
            <a:r>
              <a:rPr sz="2805" dirty="0">
                <a:solidFill>
                  <a:srgbClr val="FF0000"/>
                </a:solidFill>
                <a:latin typeface="宋体"/>
                <a:cs typeface="宋体"/>
              </a:rPr>
              <a:t>盒变换的最快方法是，直接计算出</a:t>
            </a:r>
            <a:r>
              <a:rPr sz="2805" dirty="0">
                <a:solidFill>
                  <a:srgbClr val="FF0000"/>
                </a:solidFill>
              </a:rPr>
              <a:t>S</a:t>
            </a:r>
            <a:r>
              <a:rPr sz="2805" dirty="0">
                <a:solidFill>
                  <a:srgbClr val="FF0000"/>
                </a:solidFill>
                <a:latin typeface="宋体"/>
                <a:cs typeface="宋体"/>
              </a:rPr>
              <a:t>盒的变换 的结果，并造表存储，使用时直接查表。因为 </a:t>
            </a:r>
            <a:r>
              <a:rPr sz="2805" spc="-5" dirty="0">
                <a:solidFill>
                  <a:srgbClr val="FF0000"/>
                </a:solidFill>
                <a:latin typeface="Times New Roman"/>
                <a:cs typeface="Times New Roman"/>
              </a:rPr>
              <a:t>ByteSub</a:t>
            </a:r>
            <a:r>
              <a:rPr sz="2805" dirty="0">
                <a:solidFill>
                  <a:srgbClr val="FF0000"/>
                </a:solidFill>
                <a:latin typeface="宋体"/>
                <a:cs typeface="宋体"/>
              </a:rPr>
              <a:t>变换是字节函数，所以表的规模不大，只含</a:t>
            </a:r>
            <a:r>
              <a:rPr sz="2805" dirty="0">
                <a:solidFill>
                  <a:srgbClr val="FF0000"/>
                </a:solidFill>
                <a:latin typeface="宋体"/>
                <a:cs typeface="宋体"/>
              </a:rPr>
              <a:t> </a:t>
            </a:r>
            <a:r>
              <a:rPr sz="2805" dirty="0">
                <a:solidFill>
                  <a:srgbClr val="FF0000"/>
                </a:solidFill>
                <a:latin typeface="Times New Roman"/>
                <a:cs typeface="Times New Roman"/>
              </a:rPr>
              <a:t>25</a:t>
            </a:r>
            <a:r>
              <a:rPr sz="2805" spc="-5" dirty="0">
                <a:solidFill>
                  <a:srgbClr val="FF0000"/>
                </a:solidFill>
                <a:latin typeface="Times New Roman"/>
                <a:cs typeface="Times New Roman"/>
              </a:rPr>
              <a:t>6</a:t>
            </a:r>
            <a:r>
              <a:rPr sz="2805" dirty="0">
                <a:solidFill>
                  <a:srgbClr val="FF0000"/>
                </a:solidFill>
                <a:latin typeface="宋体"/>
                <a:cs typeface="宋体"/>
              </a:rPr>
              <a:t>个元素。</a:t>
            </a:r>
            <a:endParaRPr sz="2805" dirty="0">
              <a:latin typeface="宋体"/>
              <a:cs typeface="宋体"/>
            </a:endParaRPr>
          </a:p>
          <a:p>
            <a:pPr marL="500695" marR="118971" indent="-344188">
              <a:lnSpc>
                <a:spcPts val="3536"/>
              </a:lnSpc>
              <a:spcBef>
                <a:spcPts val="656"/>
              </a:spcBef>
            </a:pPr>
            <a:r>
              <a:rPr sz="2805" spc="321" dirty="0">
                <a:latin typeface="Lucida Sans Unicode"/>
                <a:cs typeface="Lucida Sans Unicode"/>
              </a:rPr>
              <a:t>·</a:t>
            </a:r>
            <a:r>
              <a:rPr sz="2805" spc="-281" dirty="0">
                <a:latin typeface="Lucida Sans Unicode"/>
                <a:cs typeface="Lucida Sans Unicode"/>
              </a:rPr>
              <a:t> </a:t>
            </a:r>
            <a:r>
              <a:rPr sz="2805" dirty="0">
                <a:latin typeface="宋体"/>
                <a:cs typeface="宋体"/>
              </a:rPr>
              <a:t>注意：</a:t>
            </a:r>
            <a:r>
              <a:rPr sz="2805" dirty="0">
                <a:solidFill>
                  <a:srgbClr val="3333CC"/>
                </a:solidFill>
                <a:latin typeface="宋体"/>
                <a:cs typeface="宋体"/>
              </a:rPr>
              <a:t>解密时用的是逆</a:t>
            </a:r>
            <a:r>
              <a:rPr sz="2805" dirty="0">
                <a:solidFill>
                  <a:srgbClr val="3333CC"/>
                </a:solidFill>
              </a:rPr>
              <a:t>S</a:t>
            </a:r>
            <a:r>
              <a:rPr sz="2805" dirty="0">
                <a:solidFill>
                  <a:srgbClr val="3333CC"/>
                </a:solidFill>
                <a:latin typeface="宋体"/>
                <a:cs typeface="宋体"/>
              </a:rPr>
              <a:t>盒，因此共需要造两</a:t>
            </a:r>
            <a:r>
              <a:rPr sz="2805" spc="-5" dirty="0">
                <a:solidFill>
                  <a:srgbClr val="3333CC"/>
                </a:solidFill>
                <a:latin typeface="宋体"/>
                <a:cs typeface="宋体"/>
              </a:rPr>
              <a:t>个</a:t>
            </a:r>
            <a:r>
              <a:rPr sz="2805" spc="5" dirty="0">
                <a:solidFill>
                  <a:srgbClr val="3333CC"/>
                </a:solidFill>
              </a:rPr>
              <a:t>S</a:t>
            </a:r>
            <a:r>
              <a:rPr sz="2805" spc="-10" dirty="0">
                <a:solidFill>
                  <a:srgbClr val="3333CC"/>
                </a:solidFill>
                <a:latin typeface="宋体"/>
                <a:cs typeface="宋体"/>
              </a:rPr>
              <a:t>盒</a:t>
            </a:r>
            <a:r>
              <a:rPr sz="2805" spc="-5" dirty="0">
                <a:solidFill>
                  <a:srgbClr val="3333CC"/>
                </a:solidFill>
                <a:latin typeface="宋体"/>
                <a:cs typeface="宋体"/>
              </a:rPr>
              <a:t> </a:t>
            </a:r>
            <a:r>
              <a:rPr sz="2805" dirty="0">
                <a:solidFill>
                  <a:srgbClr val="3333CC"/>
                </a:solidFill>
                <a:latin typeface="宋体"/>
                <a:cs typeface="宋体"/>
              </a:rPr>
              <a:t>表。</a:t>
            </a:r>
            <a:endParaRPr sz="2805" dirty="0">
              <a:latin typeface="宋体"/>
              <a:cs typeface="宋体"/>
            </a:endParaRPr>
          </a:p>
        </p:txBody>
      </p:sp>
      <p:sp>
        <p:nvSpPr>
          <p:cNvPr id="4" name="object 4"/>
          <p:cNvSpPr txBox="1">
            <a:spLocks noGrp="1"/>
          </p:cNvSpPr>
          <p:nvPr>
            <p:ph type="sldNum" sz="quarter" idx="4294967295"/>
          </p:nvPr>
        </p:nvSpPr>
        <p:spPr>
          <a:xfrm>
            <a:off x="4241" y="1"/>
            <a:ext cx="0" cy="647530"/>
          </a:xfrm>
          <a:prstGeom prst="rect">
            <a:avLst/>
          </a:prstGeom>
        </p:spPr>
        <p:txBody>
          <a:bodyPr vert="horz" wrap="square" lIns="0" tIns="0" rIns="0" bIns="0" rtlCol="0">
            <a:spAutoFit/>
          </a:bodyPr>
          <a:lstStyle/>
          <a:p>
            <a:pPr marL="25448"/>
            <a:fld id="{81D60167-4931-47E6-BA6A-407CBD079E47}" type="slidenum">
              <a:rPr spc="-5" dirty="0"/>
              <a:pPr marL="25448"/>
              <a:t>176</a:t>
            </a:fld>
            <a:endParaRPr spc="-5" dirty="0"/>
          </a:p>
        </p:txBody>
      </p:sp>
      <p:sp>
        <p:nvSpPr>
          <p:cNvPr id="3" name="object 3"/>
          <p:cNvSpPr txBox="1">
            <a:spLocks noGrp="1"/>
          </p:cNvSpPr>
          <p:nvPr>
            <p:ph type="title"/>
          </p:nvPr>
        </p:nvSpPr>
        <p:spPr>
          <a:xfrm>
            <a:off x="920338" y="661030"/>
            <a:ext cx="7405113" cy="616695"/>
          </a:xfrm>
          <a:prstGeom prst="rect">
            <a:avLst/>
          </a:prstGeom>
        </p:spPr>
        <p:txBody>
          <a:bodyPr vert="horz" wrap="square" lIns="0" tIns="0" rIns="0" bIns="0" numCol="1" rtlCol="0" anchor="ctr" anchorCtr="0" compatLnSpc="1">
            <a:prstTxWarp prst="textNoShape">
              <a:avLst/>
            </a:prstTxWarp>
            <a:spAutoFit/>
          </a:bodyPr>
          <a:lstStyle/>
          <a:p>
            <a:pPr marL="779353">
              <a:lnSpc>
                <a:spcPts val="4789"/>
              </a:lnSpc>
            </a:pPr>
            <a:r>
              <a:rPr spc="-5" dirty="0" err="1" smtClean="0">
                <a:latin typeface="Times New Roman"/>
                <a:cs typeface="Times New Roman"/>
              </a:rPr>
              <a:t>AE</a:t>
            </a:r>
            <a:r>
              <a:rPr dirty="0" err="1" smtClean="0">
                <a:latin typeface="Times New Roman"/>
                <a:cs typeface="Times New Roman"/>
              </a:rPr>
              <a:t>S</a:t>
            </a:r>
            <a:r>
              <a:rPr spc="-5" dirty="0" err="1"/>
              <a:t>的实现</a:t>
            </a:r>
            <a:endParaRPr spc="-5" dirty="0"/>
          </a:p>
        </p:txBody>
      </p:sp>
    </p:spTree>
    <p:extLst>
      <p:ext uri="{BB962C8B-B14F-4D97-AF65-F5344CB8AC3E}">
        <p14:creationId xmlns:p14="http://schemas.microsoft.com/office/powerpoint/2010/main" val="2498412156"/>
      </p:ext>
    </p:extLst>
  </p:cSld>
  <p:clrMapOvr>
    <a:masterClrMapping/>
  </p:clrMapOvr>
  <p:transition>
    <p:wedge/>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3515" y="1638940"/>
            <a:ext cx="7758827" cy="4547870"/>
          </a:xfrm>
          <a:prstGeom prst="rect">
            <a:avLst/>
          </a:prstGeom>
        </p:spPr>
        <p:txBody>
          <a:bodyPr vert="horz" wrap="square" lIns="0" tIns="0" rIns="0" bIns="0" rtlCol="0">
            <a:spAutoFit/>
          </a:bodyPr>
          <a:lstStyle/>
          <a:p>
            <a:pPr marL="12724">
              <a:lnSpc>
                <a:spcPts val="3216"/>
              </a:lnSpc>
            </a:pPr>
            <a:r>
              <a:rPr sz="2805" b="1" dirty="0">
                <a:latin typeface="宋体"/>
                <a:cs typeface="宋体"/>
              </a:rPr>
              <a:t>②列混合变</a:t>
            </a:r>
            <a:r>
              <a:rPr sz="2805" b="1" spc="-10" dirty="0">
                <a:latin typeface="宋体"/>
                <a:cs typeface="宋体"/>
              </a:rPr>
              <a:t>换</a:t>
            </a:r>
            <a:r>
              <a:rPr sz="2805" b="1" spc="-711" dirty="0">
                <a:latin typeface="宋体"/>
                <a:cs typeface="宋体"/>
              </a:rPr>
              <a:t> </a:t>
            </a:r>
            <a:r>
              <a:rPr sz="2805" spc="-5" dirty="0">
                <a:latin typeface="Times New Roman"/>
                <a:cs typeface="Times New Roman"/>
              </a:rPr>
              <a:t>MixColumn</a:t>
            </a:r>
            <a:r>
              <a:rPr sz="2805" b="1" dirty="0">
                <a:latin typeface="宋体"/>
                <a:cs typeface="宋体"/>
              </a:rPr>
              <a:t>的查表实现</a:t>
            </a:r>
            <a:endParaRPr sz="2805" dirty="0">
              <a:latin typeface="宋体"/>
              <a:cs typeface="宋体"/>
            </a:endParaRPr>
          </a:p>
          <a:p>
            <a:pPr marL="12724">
              <a:lnSpc>
                <a:spcPts val="3482"/>
              </a:lnSpc>
            </a:pPr>
            <a:r>
              <a:rPr sz="3106" spc="346" dirty="0">
                <a:latin typeface="Lucida Sans Unicode"/>
                <a:cs typeface="Lucida Sans Unicode"/>
              </a:rPr>
              <a:t>·</a:t>
            </a:r>
            <a:r>
              <a:rPr sz="2805" b="1" i="1" dirty="0">
                <a:solidFill>
                  <a:srgbClr val="3333CC"/>
                </a:solidFill>
                <a:latin typeface="Times New Roman"/>
                <a:cs typeface="Times New Roman"/>
              </a:rPr>
              <a:t>b</a:t>
            </a:r>
            <a:r>
              <a:rPr sz="2805" b="1" dirty="0">
                <a:solidFill>
                  <a:srgbClr val="3333CC"/>
                </a:solidFill>
                <a:latin typeface="Times New Roman"/>
                <a:cs typeface="Times New Roman"/>
              </a:rPr>
              <a:t>(</a:t>
            </a:r>
            <a:r>
              <a:rPr sz="2805" b="1" i="1" dirty="0">
                <a:solidFill>
                  <a:srgbClr val="3333CC"/>
                </a:solidFill>
                <a:latin typeface="Times New Roman"/>
                <a:cs typeface="Times New Roman"/>
              </a:rPr>
              <a:t>x</a:t>
            </a:r>
            <a:r>
              <a:rPr sz="2805" b="1" spc="-5" dirty="0">
                <a:solidFill>
                  <a:srgbClr val="3333CC"/>
                </a:solidFill>
                <a:latin typeface="Times New Roman"/>
                <a:cs typeface="Times New Roman"/>
              </a:rPr>
              <a:t>)</a:t>
            </a:r>
            <a:r>
              <a:rPr sz="2805" b="1" dirty="0">
                <a:solidFill>
                  <a:srgbClr val="3333CC"/>
                </a:solidFill>
                <a:latin typeface="Times New Roman"/>
                <a:cs typeface="Times New Roman"/>
              </a:rPr>
              <a:t>= </a:t>
            </a:r>
            <a:r>
              <a:rPr sz="2805" b="1" i="1" dirty="0">
                <a:solidFill>
                  <a:srgbClr val="3333CC"/>
                </a:solidFill>
                <a:latin typeface="Times New Roman"/>
                <a:cs typeface="Times New Roman"/>
              </a:rPr>
              <a:t>a</a:t>
            </a:r>
            <a:r>
              <a:rPr sz="2805" b="1" dirty="0">
                <a:solidFill>
                  <a:srgbClr val="3333CC"/>
                </a:solidFill>
                <a:latin typeface="Times New Roman"/>
                <a:cs typeface="Times New Roman"/>
              </a:rPr>
              <a:t>(</a:t>
            </a:r>
            <a:r>
              <a:rPr sz="2805" b="1" i="1" spc="-5" dirty="0">
                <a:solidFill>
                  <a:srgbClr val="3333CC"/>
                </a:solidFill>
                <a:latin typeface="Times New Roman"/>
                <a:cs typeface="Times New Roman"/>
              </a:rPr>
              <a:t>x</a:t>
            </a:r>
            <a:r>
              <a:rPr sz="2805" b="1" dirty="0">
                <a:solidFill>
                  <a:srgbClr val="3333CC"/>
                </a:solidFill>
                <a:latin typeface="Times New Roman"/>
                <a:cs typeface="Times New Roman"/>
              </a:rPr>
              <a:t>)</a:t>
            </a:r>
            <a:r>
              <a:rPr sz="2805" b="1" i="1" spc="-5" dirty="0">
                <a:solidFill>
                  <a:srgbClr val="3333CC"/>
                </a:solidFill>
                <a:latin typeface="Times New Roman"/>
                <a:cs typeface="Times New Roman"/>
              </a:rPr>
              <a:t>c</a:t>
            </a:r>
            <a:r>
              <a:rPr sz="2805" b="1" dirty="0">
                <a:solidFill>
                  <a:srgbClr val="3333CC"/>
                </a:solidFill>
                <a:latin typeface="Times New Roman"/>
                <a:cs typeface="Times New Roman"/>
              </a:rPr>
              <a:t>(</a:t>
            </a:r>
            <a:r>
              <a:rPr sz="2805" b="1" i="1" dirty="0">
                <a:solidFill>
                  <a:srgbClr val="3333CC"/>
                </a:solidFill>
                <a:latin typeface="Times New Roman"/>
                <a:cs typeface="Times New Roman"/>
              </a:rPr>
              <a:t>x</a:t>
            </a:r>
            <a:r>
              <a:rPr sz="2805" b="1" dirty="0">
                <a:solidFill>
                  <a:srgbClr val="3333CC"/>
                </a:solidFill>
                <a:latin typeface="Times New Roman"/>
                <a:cs typeface="Times New Roman"/>
              </a:rPr>
              <a:t>)</a:t>
            </a:r>
            <a:r>
              <a:rPr sz="2805" b="1" spc="-5" dirty="0">
                <a:solidFill>
                  <a:srgbClr val="3333CC"/>
                </a:solidFill>
                <a:latin typeface="Times New Roman"/>
                <a:cs typeface="Times New Roman"/>
              </a:rPr>
              <a:t> </a:t>
            </a:r>
            <a:r>
              <a:rPr sz="2805" b="1" dirty="0">
                <a:solidFill>
                  <a:srgbClr val="3333CC"/>
                </a:solidFill>
                <a:latin typeface="Times New Roman"/>
                <a:cs typeface="Times New Roman"/>
              </a:rPr>
              <a:t>mod </a:t>
            </a:r>
            <a:r>
              <a:rPr sz="2805" b="1" i="1" dirty="0">
                <a:solidFill>
                  <a:srgbClr val="3333CC"/>
                </a:solidFill>
                <a:latin typeface="Times New Roman"/>
                <a:cs typeface="Times New Roman"/>
              </a:rPr>
              <a:t>x</a:t>
            </a:r>
            <a:r>
              <a:rPr sz="2855" b="1" baseline="23391" dirty="0">
                <a:solidFill>
                  <a:srgbClr val="3333CC"/>
                </a:solidFill>
                <a:latin typeface="Times New Roman"/>
                <a:cs typeface="Times New Roman"/>
              </a:rPr>
              <a:t>4</a:t>
            </a:r>
            <a:r>
              <a:rPr sz="2805" b="1" spc="-5" dirty="0">
                <a:solidFill>
                  <a:srgbClr val="3333CC"/>
                </a:solidFill>
                <a:latin typeface="Times New Roman"/>
                <a:cs typeface="Times New Roman"/>
              </a:rPr>
              <a:t>+1</a:t>
            </a:r>
            <a:endParaRPr sz="2805" dirty="0">
              <a:latin typeface="Times New Roman"/>
              <a:cs typeface="Times New Roman"/>
            </a:endParaRPr>
          </a:p>
          <a:p>
            <a:pPr marL="12724">
              <a:lnSpc>
                <a:spcPts val="3522"/>
              </a:lnSpc>
            </a:pPr>
            <a:r>
              <a:rPr sz="3106" spc="346" dirty="0">
                <a:latin typeface="Lucida Sans Unicode"/>
                <a:cs typeface="Lucida Sans Unicode"/>
              </a:rPr>
              <a:t>·</a:t>
            </a:r>
            <a:r>
              <a:rPr sz="2805" b="1" dirty="0">
                <a:latin typeface="宋体"/>
                <a:cs typeface="宋体"/>
              </a:rPr>
              <a:t>写成矩阵形式</a:t>
            </a:r>
            <a:endParaRPr sz="2805" dirty="0">
              <a:latin typeface="宋体"/>
              <a:cs typeface="宋体"/>
            </a:endParaRPr>
          </a:p>
          <a:p>
            <a:pPr marL="458704">
              <a:lnSpc>
                <a:spcPts val="3251"/>
              </a:lnSpc>
              <a:tabLst>
                <a:tab pos="935224" algn="l"/>
                <a:tab pos="1402835" algn="l"/>
                <a:tab pos="1908620" algn="l"/>
                <a:tab pos="2415040" algn="l"/>
                <a:tab pos="2920188" algn="l"/>
                <a:tab pos="3638465" algn="l"/>
              </a:tabLst>
            </a:pPr>
            <a:r>
              <a:rPr sz="2805" i="1" spc="-5" dirty="0">
                <a:latin typeface="Times New Roman"/>
                <a:cs typeface="Times New Roman"/>
              </a:rPr>
              <a:t>b</a:t>
            </a:r>
            <a:r>
              <a:rPr sz="2855" baseline="-20467" dirty="0">
                <a:latin typeface="Times New Roman"/>
                <a:cs typeface="Times New Roman"/>
              </a:rPr>
              <a:t>0	</a:t>
            </a:r>
            <a:r>
              <a:rPr sz="2805" dirty="0">
                <a:latin typeface="Times New Roman"/>
                <a:cs typeface="Times New Roman"/>
              </a:rPr>
              <a:t>=	</a:t>
            </a:r>
            <a:r>
              <a:rPr sz="2805" spc="-5" dirty="0">
                <a:latin typeface="Times New Roman"/>
                <a:cs typeface="Times New Roman"/>
              </a:rPr>
              <a:t>0</a:t>
            </a:r>
            <a:r>
              <a:rPr sz="2805" dirty="0">
                <a:latin typeface="Times New Roman"/>
                <a:cs typeface="Times New Roman"/>
              </a:rPr>
              <a:t>2	</a:t>
            </a:r>
            <a:r>
              <a:rPr sz="2805" spc="-5" dirty="0">
                <a:latin typeface="Times New Roman"/>
                <a:cs typeface="Times New Roman"/>
              </a:rPr>
              <a:t>0</a:t>
            </a:r>
            <a:r>
              <a:rPr sz="2805" dirty="0">
                <a:latin typeface="Times New Roman"/>
                <a:cs typeface="Times New Roman"/>
              </a:rPr>
              <a:t>3	</a:t>
            </a:r>
            <a:r>
              <a:rPr sz="2805" spc="-5" dirty="0">
                <a:latin typeface="Times New Roman"/>
                <a:cs typeface="Times New Roman"/>
              </a:rPr>
              <a:t>0</a:t>
            </a:r>
            <a:r>
              <a:rPr sz="2805" dirty="0">
                <a:latin typeface="Times New Roman"/>
                <a:cs typeface="Times New Roman"/>
              </a:rPr>
              <a:t>1	</a:t>
            </a:r>
            <a:r>
              <a:rPr sz="2805" spc="-5" dirty="0">
                <a:latin typeface="Times New Roman"/>
                <a:cs typeface="Times New Roman"/>
              </a:rPr>
              <a:t>0</a:t>
            </a:r>
            <a:r>
              <a:rPr sz="2805" dirty="0">
                <a:latin typeface="Times New Roman"/>
                <a:cs typeface="Times New Roman"/>
              </a:rPr>
              <a:t>1	</a:t>
            </a:r>
            <a:r>
              <a:rPr sz="2805" i="1" spc="5" dirty="0">
                <a:latin typeface="Times New Roman"/>
                <a:cs typeface="Times New Roman"/>
              </a:rPr>
              <a:t>a</a:t>
            </a:r>
            <a:r>
              <a:rPr sz="2855" baseline="-20467" dirty="0">
                <a:latin typeface="Times New Roman"/>
                <a:cs typeface="Times New Roman"/>
              </a:rPr>
              <a:t>0</a:t>
            </a:r>
          </a:p>
          <a:p>
            <a:pPr marL="458704">
              <a:tabLst>
                <a:tab pos="935224" algn="l"/>
                <a:tab pos="1402835" algn="l"/>
                <a:tab pos="1908620" algn="l"/>
                <a:tab pos="2415040" algn="l"/>
                <a:tab pos="2920188" algn="l"/>
                <a:tab pos="3638465" algn="l"/>
              </a:tabLst>
            </a:pPr>
            <a:r>
              <a:rPr sz="2805" i="1" spc="-5" dirty="0">
                <a:latin typeface="Times New Roman"/>
                <a:cs typeface="Times New Roman"/>
              </a:rPr>
              <a:t>b</a:t>
            </a:r>
            <a:r>
              <a:rPr sz="2855" baseline="-20467" dirty="0">
                <a:latin typeface="Times New Roman"/>
                <a:cs typeface="Times New Roman"/>
              </a:rPr>
              <a:t>1	</a:t>
            </a:r>
            <a:r>
              <a:rPr sz="2805" dirty="0">
                <a:latin typeface="Times New Roman"/>
                <a:cs typeface="Times New Roman"/>
              </a:rPr>
              <a:t>=	</a:t>
            </a:r>
            <a:r>
              <a:rPr sz="2805" spc="-5" dirty="0">
                <a:latin typeface="Times New Roman"/>
                <a:cs typeface="Times New Roman"/>
              </a:rPr>
              <a:t>0</a:t>
            </a:r>
            <a:r>
              <a:rPr sz="2805" dirty="0">
                <a:latin typeface="Times New Roman"/>
                <a:cs typeface="Times New Roman"/>
              </a:rPr>
              <a:t>1	</a:t>
            </a:r>
            <a:r>
              <a:rPr sz="2805" spc="-5" dirty="0">
                <a:latin typeface="Times New Roman"/>
                <a:cs typeface="Times New Roman"/>
              </a:rPr>
              <a:t>0</a:t>
            </a:r>
            <a:r>
              <a:rPr sz="2805" dirty="0">
                <a:latin typeface="Times New Roman"/>
                <a:cs typeface="Times New Roman"/>
              </a:rPr>
              <a:t>2	</a:t>
            </a:r>
            <a:r>
              <a:rPr sz="2805" spc="-5" dirty="0">
                <a:latin typeface="Times New Roman"/>
                <a:cs typeface="Times New Roman"/>
              </a:rPr>
              <a:t>0</a:t>
            </a:r>
            <a:r>
              <a:rPr sz="2805" dirty="0">
                <a:latin typeface="Times New Roman"/>
                <a:cs typeface="Times New Roman"/>
              </a:rPr>
              <a:t>3	</a:t>
            </a:r>
            <a:r>
              <a:rPr sz="2805" spc="-5" dirty="0">
                <a:latin typeface="Times New Roman"/>
                <a:cs typeface="Times New Roman"/>
              </a:rPr>
              <a:t>0</a:t>
            </a:r>
            <a:r>
              <a:rPr sz="2805" dirty="0">
                <a:latin typeface="Times New Roman"/>
                <a:cs typeface="Times New Roman"/>
              </a:rPr>
              <a:t>1	</a:t>
            </a:r>
            <a:r>
              <a:rPr sz="2805" i="1" spc="5" dirty="0">
                <a:latin typeface="Times New Roman"/>
                <a:cs typeface="Times New Roman"/>
              </a:rPr>
              <a:t>a</a:t>
            </a:r>
            <a:r>
              <a:rPr sz="2855" baseline="-20467" dirty="0">
                <a:latin typeface="Times New Roman"/>
                <a:cs typeface="Times New Roman"/>
              </a:rPr>
              <a:t>1</a:t>
            </a:r>
          </a:p>
          <a:p>
            <a:pPr marL="458704">
              <a:spcBef>
                <a:spcPts val="5"/>
              </a:spcBef>
              <a:tabLst>
                <a:tab pos="935224" algn="l"/>
                <a:tab pos="1402835" algn="l"/>
                <a:tab pos="1908620" algn="l"/>
                <a:tab pos="2415040" algn="l"/>
                <a:tab pos="2920188" algn="l"/>
                <a:tab pos="3638465" algn="l"/>
              </a:tabLst>
            </a:pPr>
            <a:r>
              <a:rPr sz="2805" i="1" spc="-5" dirty="0">
                <a:latin typeface="Times New Roman"/>
                <a:cs typeface="Times New Roman"/>
              </a:rPr>
              <a:t>b</a:t>
            </a:r>
            <a:r>
              <a:rPr sz="2855" baseline="-20467" dirty="0">
                <a:latin typeface="Times New Roman"/>
                <a:cs typeface="Times New Roman"/>
              </a:rPr>
              <a:t>2	</a:t>
            </a:r>
            <a:r>
              <a:rPr sz="2805" dirty="0">
                <a:latin typeface="Times New Roman"/>
                <a:cs typeface="Times New Roman"/>
              </a:rPr>
              <a:t>=	</a:t>
            </a:r>
            <a:r>
              <a:rPr sz="2805" spc="-5" dirty="0">
                <a:latin typeface="Times New Roman"/>
                <a:cs typeface="Times New Roman"/>
              </a:rPr>
              <a:t>0</a:t>
            </a:r>
            <a:r>
              <a:rPr sz="2805" dirty="0">
                <a:latin typeface="Times New Roman"/>
                <a:cs typeface="Times New Roman"/>
              </a:rPr>
              <a:t>1	</a:t>
            </a:r>
            <a:r>
              <a:rPr sz="2805" spc="-5" dirty="0">
                <a:latin typeface="Times New Roman"/>
                <a:cs typeface="Times New Roman"/>
              </a:rPr>
              <a:t>0</a:t>
            </a:r>
            <a:r>
              <a:rPr sz="2805" dirty="0">
                <a:latin typeface="Times New Roman"/>
                <a:cs typeface="Times New Roman"/>
              </a:rPr>
              <a:t>1	</a:t>
            </a:r>
            <a:r>
              <a:rPr sz="2805" spc="-5" dirty="0">
                <a:latin typeface="Times New Roman"/>
                <a:cs typeface="Times New Roman"/>
              </a:rPr>
              <a:t>0</a:t>
            </a:r>
            <a:r>
              <a:rPr sz="2805" dirty="0">
                <a:latin typeface="Times New Roman"/>
                <a:cs typeface="Times New Roman"/>
              </a:rPr>
              <a:t>2	</a:t>
            </a:r>
            <a:r>
              <a:rPr sz="2805" spc="-5" dirty="0">
                <a:latin typeface="Times New Roman"/>
                <a:cs typeface="Times New Roman"/>
              </a:rPr>
              <a:t>0</a:t>
            </a:r>
            <a:r>
              <a:rPr sz="2805" dirty="0">
                <a:latin typeface="Times New Roman"/>
                <a:cs typeface="Times New Roman"/>
              </a:rPr>
              <a:t>3	</a:t>
            </a:r>
            <a:r>
              <a:rPr sz="2805" i="1" spc="5" dirty="0">
                <a:latin typeface="Times New Roman"/>
                <a:cs typeface="Times New Roman"/>
              </a:rPr>
              <a:t>a</a:t>
            </a:r>
            <a:r>
              <a:rPr sz="2855" baseline="-20467" dirty="0">
                <a:latin typeface="Times New Roman"/>
                <a:cs typeface="Times New Roman"/>
              </a:rPr>
              <a:t>2</a:t>
            </a:r>
          </a:p>
          <a:p>
            <a:pPr marL="458704">
              <a:tabLst>
                <a:tab pos="935224" algn="l"/>
                <a:tab pos="1402835" algn="l"/>
                <a:tab pos="1908620" algn="l"/>
                <a:tab pos="2415040" algn="l"/>
                <a:tab pos="2920188" algn="l"/>
                <a:tab pos="3638465" algn="l"/>
              </a:tabLst>
            </a:pPr>
            <a:r>
              <a:rPr sz="2805" i="1" spc="-5" dirty="0">
                <a:latin typeface="Times New Roman"/>
                <a:cs typeface="Times New Roman"/>
              </a:rPr>
              <a:t>b</a:t>
            </a:r>
            <a:r>
              <a:rPr sz="2855" baseline="-20467" dirty="0">
                <a:latin typeface="Times New Roman"/>
                <a:cs typeface="Times New Roman"/>
              </a:rPr>
              <a:t>3	</a:t>
            </a:r>
            <a:r>
              <a:rPr sz="2805" dirty="0">
                <a:latin typeface="Times New Roman"/>
                <a:cs typeface="Times New Roman"/>
              </a:rPr>
              <a:t>=	</a:t>
            </a:r>
            <a:r>
              <a:rPr sz="2805" spc="-5" dirty="0">
                <a:latin typeface="Times New Roman"/>
                <a:cs typeface="Times New Roman"/>
              </a:rPr>
              <a:t>0</a:t>
            </a:r>
            <a:r>
              <a:rPr sz="2805" dirty="0">
                <a:latin typeface="Times New Roman"/>
                <a:cs typeface="Times New Roman"/>
              </a:rPr>
              <a:t>3	</a:t>
            </a:r>
            <a:r>
              <a:rPr sz="2805" spc="-5" dirty="0">
                <a:latin typeface="Times New Roman"/>
                <a:cs typeface="Times New Roman"/>
              </a:rPr>
              <a:t>0</a:t>
            </a:r>
            <a:r>
              <a:rPr sz="2805" dirty="0">
                <a:latin typeface="Times New Roman"/>
                <a:cs typeface="Times New Roman"/>
              </a:rPr>
              <a:t>1	</a:t>
            </a:r>
            <a:r>
              <a:rPr sz="2805" spc="-5" dirty="0">
                <a:latin typeface="Times New Roman"/>
                <a:cs typeface="Times New Roman"/>
              </a:rPr>
              <a:t>0</a:t>
            </a:r>
            <a:r>
              <a:rPr sz="2805" dirty="0">
                <a:latin typeface="Times New Roman"/>
                <a:cs typeface="Times New Roman"/>
              </a:rPr>
              <a:t>1	</a:t>
            </a:r>
            <a:r>
              <a:rPr sz="2805" spc="-5" dirty="0">
                <a:latin typeface="Times New Roman"/>
                <a:cs typeface="Times New Roman"/>
              </a:rPr>
              <a:t>0</a:t>
            </a:r>
            <a:r>
              <a:rPr sz="2805" dirty="0">
                <a:latin typeface="Times New Roman"/>
                <a:cs typeface="Times New Roman"/>
              </a:rPr>
              <a:t>2	</a:t>
            </a:r>
            <a:r>
              <a:rPr sz="2805" i="1" spc="5" dirty="0">
                <a:latin typeface="Times New Roman"/>
                <a:cs typeface="Times New Roman"/>
              </a:rPr>
              <a:t>a</a:t>
            </a:r>
            <a:r>
              <a:rPr sz="2855" baseline="-20467" dirty="0">
                <a:latin typeface="Times New Roman"/>
                <a:cs typeface="Times New Roman"/>
              </a:rPr>
              <a:t>3</a:t>
            </a:r>
          </a:p>
          <a:p>
            <a:pPr marL="12724">
              <a:lnSpc>
                <a:spcPts val="3552"/>
              </a:lnSpc>
              <a:spcBef>
                <a:spcPts val="1142"/>
              </a:spcBef>
            </a:pPr>
            <a:r>
              <a:rPr sz="3106" spc="346" dirty="0">
                <a:latin typeface="Lucida Sans Unicode"/>
                <a:cs typeface="Lucida Sans Unicode"/>
              </a:rPr>
              <a:t>·</a:t>
            </a:r>
            <a:r>
              <a:rPr sz="2805" b="1" dirty="0">
                <a:latin typeface="宋体"/>
                <a:cs typeface="宋体"/>
              </a:rPr>
              <a:t>主要运算</a:t>
            </a:r>
            <a:r>
              <a:rPr sz="2805" b="1" spc="-5" dirty="0">
                <a:latin typeface="宋体"/>
                <a:cs typeface="宋体"/>
              </a:rPr>
              <a:t>是</a:t>
            </a:r>
            <a:r>
              <a:rPr sz="2805" dirty="0">
                <a:latin typeface="Times New Roman"/>
                <a:cs typeface="Times New Roman"/>
              </a:rPr>
              <a:t>GF(</a:t>
            </a:r>
            <a:r>
              <a:rPr sz="2805" spc="5" dirty="0">
                <a:latin typeface="Times New Roman"/>
                <a:cs typeface="Times New Roman"/>
              </a:rPr>
              <a:t>2</a:t>
            </a:r>
            <a:r>
              <a:rPr sz="2855" baseline="23391" dirty="0">
                <a:latin typeface="Times New Roman"/>
                <a:cs typeface="Times New Roman"/>
              </a:rPr>
              <a:t>8</a:t>
            </a:r>
            <a:r>
              <a:rPr sz="2805" dirty="0">
                <a:latin typeface="Times New Roman"/>
                <a:cs typeface="Times New Roman"/>
              </a:rPr>
              <a:t>)</a:t>
            </a:r>
            <a:r>
              <a:rPr sz="2805" b="1" dirty="0">
                <a:latin typeface="宋体"/>
                <a:cs typeface="宋体"/>
              </a:rPr>
              <a:t>上的乘法</a:t>
            </a:r>
            <a:endParaRPr sz="2805" dirty="0">
              <a:latin typeface="宋体"/>
              <a:cs typeface="宋体"/>
            </a:endParaRPr>
          </a:p>
          <a:p>
            <a:pPr marL="12724" marR="5090">
              <a:lnSpc>
                <a:spcPts val="3536"/>
              </a:lnSpc>
              <a:spcBef>
                <a:spcPts val="95"/>
              </a:spcBef>
            </a:pPr>
            <a:r>
              <a:rPr sz="3106" spc="346" dirty="0">
                <a:latin typeface="Lucida Sans Unicode"/>
                <a:cs typeface="Lucida Sans Unicode"/>
              </a:rPr>
              <a:t>·</a:t>
            </a:r>
            <a:r>
              <a:rPr sz="2805" dirty="0">
                <a:solidFill>
                  <a:srgbClr val="FF0000"/>
                </a:solidFill>
                <a:latin typeface="Times New Roman"/>
                <a:cs typeface="Times New Roman"/>
              </a:rPr>
              <a:t>GF(</a:t>
            </a:r>
            <a:r>
              <a:rPr sz="2805" spc="5" dirty="0">
                <a:solidFill>
                  <a:srgbClr val="FF0000"/>
                </a:solidFill>
                <a:latin typeface="Times New Roman"/>
                <a:cs typeface="Times New Roman"/>
              </a:rPr>
              <a:t>2</a:t>
            </a:r>
            <a:r>
              <a:rPr sz="2855" baseline="23391" dirty="0">
                <a:solidFill>
                  <a:srgbClr val="FF0000"/>
                </a:solidFill>
                <a:latin typeface="Times New Roman"/>
                <a:cs typeface="Times New Roman"/>
              </a:rPr>
              <a:t>8</a:t>
            </a:r>
            <a:r>
              <a:rPr sz="2805" dirty="0">
                <a:solidFill>
                  <a:srgbClr val="FF0000"/>
                </a:solidFill>
                <a:latin typeface="Times New Roman"/>
                <a:cs typeface="Times New Roman"/>
              </a:rPr>
              <a:t>)</a:t>
            </a:r>
            <a:r>
              <a:rPr sz="2805" b="1" dirty="0">
                <a:solidFill>
                  <a:srgbClr val="FF0000"/>
                </a:solidFill>
                <a:latin typeface="宋体"/>
                <a:cs typeface="宋体"/>
              </a:rPr>
              <a:t>的非零元素构成循环群，可通过加法和查 表实现乘法</a:t>
            </a:r>
            <a:r>
              <a:rPr sz="2805" b="1" dirty="0">
                <a:solidFill>
                  <a:srgbClr val="FF0000"/>
                </a:solidFill>
                <a:latin typeface="宋体"/>
                <a:cs typeface="宋体"/>
              </a:rPr>
              <a:t>。</a:t>
            </a:r>
            <a:endParaRPr sz="2805" dirty="0">
              <a:latin typeface="宋体"/>
              <a:cs typeface="宋体"/>
            </a:endParaRPr>
          </a:p>
        </p:txBody>
      </p:sp>
      <p:sp>
        <p:nvSpPr>
          <p:cNvPr id="3" name="object 3"/>
          <p:cNvSpPr/>
          <p:nvPr/>
        </p:nvSpPr>
        <p:spPr>
          <a:xfrm>
            <a:off x="1110058" y="3067651"/>
            <a:ext cx="76341" cy="1526827"/>
          </a:xfrm>
          <a:custGeom>
            <a:avLst/>
            <a:gdLst/>
            <a:ahLst/>
            <a:cxnLst/>
            <a:rect l="l" t="t" r="r" b="b"/>
            <a:pathLst>
              <a:path w="76200" h="1524000">
                <a:moveTo>
                  <a:pt x="76200" y="0"/>
                </a:moveTo>
                <a:lnTo>
                  <a:pt x="36552" y="18335"/>
                </a:lnTo>
                <a:lnTo>
                  <a:pt x="14576" y="52075"/>
                </a:lnTo>
                <a:lnTo>
                  <a:pt x="2006" y="97952"/>
                </a:lnTo>
                <a:lnTo>
                  <a:pt x="0" y="1396745"/>
                </a:lnTo>
                <a:lnTo>
                  <a:pt x="722" y="1414440"/>
                </a:lnTo>
                <a:lnTo>
                  <a:pt x="10819" y="1462442"/>
                </a:lnTo>
                <a:lnTo>
                  <a:pt x="30883" y="1499322"/>
                </a:lnTo>
                <a:lnTo>
                  <a:pt x="58435" y="1520587"/>
                </a:lnTo>
                <a:lnTo>
                  <a:pt x="68854" y="1523429"/>
                </a:lnTo>
              </a:path>
            </a:pathLst>
          </a:custGeom>
          <a:ln w="9525">
            <a:solidFill>
              <a:srgbClr val="000000"/>
            </a:solidFill>
          </a:ln>
        </p:spPr>
        <p:txBody>
          <a:bodyPr wrap="square" lIns="0" tIns="0" rIns="0" bIns="0" rtlCol="0"/>
          <a:lstStyle/>
          <a:p>
            <a:endParaRPr sz="1403"/>
          </a:p>
        </p:txBody>
      </p:sp>
      <p:sp>
        <p:nvSpPr>
          <p:cNvPr id="4" name="object 4"/>
          <p:cNvSpPr/>
          <p:nvPr/>
        </p:nvSpPr>
        <p:spPr>
          <a:xfrm>
            <a:off x="1644448" y="3067651"/>
            <a:ext cx="76341" cy="1526827"/>
          </a:xfrm>
          <a:custGeom>
            <a:avLst/>
            <a:gdLst/>
            <a:ahLst/>
            <a:cxnLst/>
            <a:rect l="l" t="t" r="r" b="b"/>
            <a:pathLst>
              <a:path w="76200" h="1524000">
                <a:moveTo>
                  <a:pt x="0" y="0"/>
                </a:moveTo>
                <a:lnTo>
                  <a:pt x="39308" y="18335"/>
                </a:lnTo>
                <a:lnTo>
                  <a:pt x="61403" y="52075"/>
                </a:lnTo>
                <a:lnTo>
                  <a:pt x="74153" y="97952"/>
                </a:lnTo>
                <a:lnTo>
                  <a:pt x="76200" y="1396745"/>
                </a:lnTo>
                <a:lnTo>
                  <a:pt x="75462" y="1414440"/>
                </a:lnTo>
                <a:lnTo>
                  <a:pt x="65204" y="1462442"/>
                </a:lnTo>
                <a:lnTo>
                  <a:pt x="44987" y="1499322"/>
                </a:lnTo>
                <a:lnTo>
                  <a:pt x="17524" y="1520587"/>
                </a:lnTo>
                <a:lnTo>
                  <a:pt x="7227" y="1523429"/>
                </a:lnTo>
              </a:path>
            </a:pathLst>
          </a:custGeom>
          <a:ln w="9525">
            <a:solidFill>
              <a:srgbClr val="000000"/>
            </a:solidFill>
          </a:ln>
        </p:spPr>
        <p:txBody>
          <a:bodyPr wrap="square" lIns="0" tIns="0" rIns="0" bIns="0" rtlCol="0"/>
          <a:lstStyle/>
          <a:p>
            <a:endParaRPr sz="1403"/>
          </a:p>
        </p:txBody>
      </p:sp>
      <p:sp>
        <p:nvSpPr>
          <p:cNvPr id="5" name="object 5"/>
          <p:cNvSpPr/>
          <p:nvPr/>
        </p:nvSpPr>
        <p:spPr>
          <a:xfrm>
            <a:off x="2119291" y="3067651"/>
            <a:ext cx="76341" cy="1450486"/>
          </a:xfrm>
          <a:custGeom>
            <a:avLst/>
            <a:gdLst/>
            <a:ahLst/>
            <a:cxnLst/>
            <a:rect l="l" t="t" r="r" b="b"/>
            <a:pathLst>
              <a:path w="76200" h="1447800">
                <a:moveTo>
                  <a:pt x="76200" y="0"/>
                </a:moveTo>
                <a:lnTo>
                  <a:pt x="35487" y="18732"/>
                </a:lnTo>
                <a:lnTo>
                  <a:pt x="13130" y="53004"/>
                </a:lnTo>
                <a:lnTo>
                  <a:pt x="1180" y="99269"/>
                </a:lnTo>
                <a:lnTo>
                  <a:pt x="0" y="1327403"/>
                </a:lnTo>
                <a:lnTo>
                  <a:pt x="798" y="1344810"/>
                </a:lnTo>
                <a:lnTo>
                  <a:pt x="11867" y="1391763"/>
                </a:lnTo>
                <a:lnTo>
                  <a:pt x="33568" y="1427074"/>
                </a:lnTo>
                <a:lnTo>
                  <a:pt x="62841" y="1445937"/>
                </a:lnTo>
                <a:lnTo>
                  <a:pt x="73752" y="1447738"/>
                </a:lnTo>
              </a:path>
            </a:pathLst>
          </a:custGeom>
          <a:ln w="9525">
            <a:solidFill>
              <a:srgbClr val="000000"/>
            </a:solidFill>
          </a:ln>
        </p:spPr>
        <p:txBody>
          <a:bodyPr wrap="square" lIns="0" tIns="0" rIns="0" bIns="0" rtlCol="0"/>
          <a:lstStyle/>
          <a:p>
            <a:endParaRPr sz="1403"/>
          </a:p>
        </p:txBody>
      </p:sp>
      <p:sp>
        <p:nvSpPr>
          <p:cNvPr id="6" name="object 6"/>
          <p:cNvSpPr/>
          <p:nvPr/>
        </p:nvSpPr>
        <p:spPr>
          <a:xfrm>
            <a:off x="4207991" y="2995890"/>
            <a:ext cx="76341" cy="1603169"/>
          </a:xfrm>
          <a:custGeom>
            <a:avLst/>
            <a:gdLst/>
            <a:ahLst/>
            <a:cxnLst/>
            <a:rect l="l" t="t" r="r" b="b"/>
            <a:pathLst>
              <a:path w="76200" h="1600200">
                <a:moveTo>
                  <a:pt x="0" y="0"/>
                </a:moveTo>
                <a:lnTo>
                  <a:pt x="38120" y="18047"/>
                </a:lnTo>
                <a:lnTo>
                  <a:pt x="59944" y="51344"/>
                </a:lnTo>
                <a:lnTo>
                  <a:pt x="73255" y="96771"/>
                </a:lnTo>
                <a:lnTo>
                  <a:pt x="76200" y="1466850"/>
                </a:lnTo>
                <a:lnTo>
                  <a:pt x="75511" y="1484863"/>
                </a:lnTo>
                <a:lnTo>
                  <a:pt x="65910" y="1533814"/>
                </a:lnTo>
                <a:lnTo>
                  <a:pt x="46906" y="1571929"/>
                </a:lnTo>
                <a:lnTo>
                  <a:pt x="11160" y="1598775"/>
                </a:lnTo>
                <a:lnTo>
                  <a:pt x="969" y="1600189"/>
                </a:lnTo>
              </a:path>
            </a:pathLst>
          </a:custGeom>
          <a:ln w="9525">
            <a:solidFill>
              <a:srgbClr val="000000"/>
            </a:solidFill>
          </a:ln>
        </p:spPr>
        <p:txBody>
          <a:bodyPr wrap="square" lIns="0" tIns="0" rIns="0" bIns="0" rtlCol="0"/>
          <a:lstStyle/>
          <a:p>
            <a:endParaRPr sz="1403"/>
          </a:p>
        </p:txBody>
      </p:sp>
      <p:sp>
        <p:nvSpPr>
          <p:cNvPr id="7" name="object 7"/>
          <p:cNvSpPr/>
          <p:nvPr/>
        </p:nvSpPr>
        <p:spPr>
          <a:xfrm>
            <a:off x="4356093" y="2995890"/>
            <a:ext cx="76341" cy="1603169"/>
          </a:xfrm>
          <a:custGeom>
            <a:avLst/>
            <a:gdLst/>
            <a:ahLst/>
            <a:cxnLst/>
            <a:rect l="l" t="t" r="r" b="b"/>
            <a:pathLst>
              <a:path w="76200" h="1600200">
                <a:moveTo>
                  <a:pt x="76200" y="0"/>
                </a:moveTo>
                <a:lnTo>
                  <a:pt x="37740" y="18047"/>
                </a:lnTo>
                <a:lnTo>
                  <a:pt x="16020" y="51344"/>
                </a:lnTo>
                <a:lnTo>
                  <a:pt x="2887" y="96771"/>
                </a:lnTo>
                <a:lnTo>
                  <a:pt x="0" y="1466850"/>
                </a:lnTo>
                <a:lnTo>
                  <a:pt x="673" y="1484863"/>
                </a:lnTo>
                <a:lnTo>
                  <a:pt x="10121" y="1533814"/>
                </a:lnTo>
                <a:lnTo>
                  <a:pt x="28971" y="1571929"/>
                </a:lnTo>
                <a:lnTo>
                  <a:pt x="64868" y="1598775"/>
                </a:lnTo>
                <a:lnTo>
                  <a:pt x="75213" y="1600189"/>
                </a:lnTo>
              </a:path>
            </a:pathLst>
          </a:custGeom>
          <a:ln w="9525">
            <a:solidFill>
              <a:srgbClr val="000000"/>
            </a:solidFill>
          </a:ln>
        </p:spPr>
        <p:txBody>
          <a:bodyPr wrap="square" lIns="0" tIns="0" rIns="0" bIns="0" rtlCol="0"/>
          <a:lstStyle/>
          <a:p>
            <a:endParaRPr sz="1403"/>
          </a:p>
        </p:txBody>
      </p:sp>
      <p:sp>
        <p:nvSpPr>
          <p:cNvPr id="8" name="object 8"/>
          <p:cNvSpPr/>
          <p:nvPr/>
        </p:nvSpPr>
        <p:spPr>
          <a:xfrm>
            <a:off x="4966824" y="2995890"/>
            <a:ext cx="76341" cy="1526827"/>
          </a:xfrm>
          <a:custGeom>
            <a:avLst/>
            <a:gdLst/>
            <a:ahLst/>
            <a:cxnLst/>
            <a:rect l="l" t="t" r="r" b="b"/>
            <a:pathLst>
              <a:path w="76200" h="1524000">
                <a:moveTo>
                  <a:pt x="0" y="0"/>
                </a:moveTo>
                <a:lnTo>
                  <a:pt x="39308" y="18335"/>
                </a:lnTo>
                <a:lnTo>
                  <a:pt x="61403" y="52075"/>
                </a:lnTo>
                <a:lnTo>
                  <a:pt x="74153" y="97952"/>
                </a:lnTo>
                <a:lnTo>
                  <a:pt x="76200" y="1397508"/>
                </a:lnTo>
                <a:lnTo>
                  <a:pt x="75456" y="1415263"/>
                </a:lnTo>
                <a:lnTo>
                  <a:pt x="65111" y="1463250"/>
                </a:lnTo>
                <a:lnTo>
                  <a:pt x="44736" y="1499895"/>
                </a:lnTo>
                <a:lnTo>
                  <a:pt x="17078" y="1520802"/>
                </a:lnTo>
                <a:lnTo>
                  <a:pt x="6715" y="1523513"/>
                </a:lnTo>
              </a:path>
            </a:pathLst>
          </a:custGeom>
          <a:ln w="9525">
            <a:solidFill>
              <a:srgbClr val="000000"/>
            </a:solidFill>
          </a:ln>
        </p:spPr>
        <p:txBody>
          <a:bodyPr wrap="square" lIns="0" tIns="0" rIns="0" bIns="0" rtlCol="0"/>
          <a:lstStyle/>
          <a:p>
            <a:endParaRPr sz="1403"/>
          </a:p>
        </p:txBody>
      </p:sp>
      <p:sp>
        <p:nvSpPr>
          <p:cNvPr id="9" name="object 9"/>
          <p:cNvSpPr txBox="1">
            <a:spLocks noGrp="1"/>
          </p:cNvSpPr>
          <p:nvPr>
            <p:ph type="title"/>
          </p:nvPr>
        </p:nvSpPr>
        <p:spPr>
          <a:xfrm>
            <a:off x="920338" y="661030"/>
            <a:ext cx="7405113" cy="616695"/>
          </a:xfrm>
          <a:prstGeom prst="rect">
            <a:avLst/>
          </a:prstGeom>
        </p:spPr>
        <p:txBody>
          <a:bodyPr vert="horz" wrap="square" lIns="0" tIns="0" rIns="0" bIns="0" numCol="1" rtlCol="0" anchor="ctr" anchorCtr="0" compatLnSpc="1">
            <a:prstTxWarp prst="textNoShape">
              <a:avLst/>
            </a:prstTxWarp>
            <a:spAutoFit/>
          </a:bodyPr>
          <a:lstStyle/>
          <a:p>
            <a:pPr marL="779353">
              <a:lnSpc>
                <a:spcPts val="4789"/>
              </a:lnSpc>
            </a:pPr>
            <a:r>
              <a:rPr spc="-5" dirty="0" err="1" smtClean="0">
                <a:latin typeface="Times New Roman"/>
                <a:cs typeface="Times New Roman"/>
              </a:rPr>
              <a:t>AE</a:t>
            </a:r>
            <a:r>
              <a:rPr dirty="0" err="1" smtClean="0">
                <a:latin typeface="Times New Roman"/>
                <a:cs typeface="Times New Roman"/>
              </a:rPr>
              <a:t>S</a:t>
            </a:r>
            <a:r>
              <a:rPr spc="-5" dirty="0" err="1"/>
              <a:t>的实现</a:t>
            </a:r>
            <a:endParaRPr spc="-5" dirty="0"/>
          </a:p>
        </p:txBody>
      </p:sp>
      <p:sp>
        <p:nvSpPr>
          <p:cNvPr id="10" name="object 10"/>
          <p:cNvSpPr txBox="1">
            <a:spLocks noGrp="1"/>
          </p:cNvSpPr>
          <p:nvPr>
            <p:ph type="sldNum" sz="quarter" idx="4294967295"/>
          </p:nvPr>
        </p:nvSpPr>
        <p:spPr>
          <a:xfrm>
            <a:off x="4241" y="1"/>
            <a:ext cx="0" cy="647530"/>
          </a:xfrm>
          <a:prstGeom prst="rect">
            <a:avLst/>
          </a:prstGeom>
        </p:spPr>
        <p:txBody>
          <a:bodyPr vert="horz" wrap="square" lIns="0" tIns="0" rIns="0" bIns="0" rtlCol="0">
            <a:spAutoFit/>
          </a:bodyPr>
          <a:lstStyle/>
          <a:p>
            <a:pPr marL="25448"/>
            <a:fld id="{81D60167-4931-47E6-BA6A-407CBD079E47}" type="slidenum">
              <a:rPr spc="-5" dirty="0"/>
              <a:pPr marL="25448"/>
              <a:t>177</a:t>
            </a:fld>
            <a:endParaRPr spc="-5" dirty="0"/>
          </a:p>
        </p:txBody>
      </p:sp>
    </p:spTree>
    <p:extLst>
      <p:ext uri="{BB962C8B-B14F-4D97-AF65-F5344CB8AC3E}">
        <p14:creationId xmlns:p14="http://schemas.microsoft.com/office/powerpoint/2010/main" val="2144536656"/>
      </p:ext>
    </p:extLst>
  </p:cSld>
  <p:clrMapOvr>
    <a:masterClrMapping/>
  </p:clrMapOvr>
  <p:transition>
    <p:wedge/>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8602" y="1565652"/>
            <a:ext cx="6712314" cy="4499947"/>
          </a:xfrm>
          <a:prstGeom prst="rect">
            <a:avLst/>
          </a:prstGeom>
        </p:spPr>
        <p:txBody>
          <a:bodyPr vert="horz" wrap="square" lIns="0" tIns="0" rIns="0" bIns="0" rtlCol="0">
            <a:spAutoFit/>
          </a:bodyPr>
          <a:lstStyle/>
          <a:p>
            <a:pPr marL="12724">
              <a:lnSpc>
                <a:spcPts val="3301"/>
              </a:lnSpc>
            </a:pPr>
            <a:r>
              <a:rPr sz="2805" spc="316" dirty="0">
                <a:latin typeface="Lucida Sans Unicode"/>
                <a:cs typeface="Lucida Sans Unicode"/>
              </a:rPr>
              <a:t>·</a:t>
            </a:r>
            <a:r>
              <a:rPr sz="2805" b="1" dirty="0">
                <a:latin typeface="宋体"/>
                <a:cs typeface="宋体"/>
              </a:rPr>
              <a:t>逆列混合变</a:t>
            </a:r>
            <a:r>
              <a:rPr sz="2805" b="1" spc="-10" dirty="0">
                <a:latin typeface="宋体"/>
                <a:cs typeface="宋体"/>
              </a:rPr>
              <a:t>换</a:t>
            </a:r>
            <a:r>
              <a:rPr sz="2805" b="1" spc="-711" dirty="0">
                <a:latin typeface="宋体"/>
                <a:cs typeface="宋体"/>
              </a:rPr>
              <a:t> </a:t>
            </a:r>
            <a:r>
              <a:rPr sz="2805" dirty="0">
                <a:latin typeface="Times New Roman"/>
                <a:cs typeface="Times New Roman"/>
              </a:rPr>
              <a:t>Inv_</a:t>
            </a:r>
            <a:r>
              <a:rPr sz="2805" spc="-5" dirty="0">
                <a:latin typeface="Times New Roman"/>
                <a:cs typeface="Times New Roman"/>
              </a:rPr>
              <a:t>MixColumn</a:t>
            </a:r>
            <a:r>
              <a:rPr sz="2805" b="1" dirty="0">
                <a:latin typeface="宋体"/>
                <a:cs typeface="宋体"/>
              </a:rPr>
              <a:t>的查表实现</a:t>
            </a:r>
            <a:endParaRPr sz="2805" dirty="0">
              <a:latin typeface="宋体"/>
              <a:cs typeface="宋体"/>
            </a:endParaRPr>
          </a:p>
          <a:p>
            <a:pPr marL="12724">
              <a:lnSpc>
                <a:spcPts val="3401"/>
              </a:lnSpc>
            </a:pPr>
            <a:r>
              <a:rPr sz="3106" spc="346" dirty="0">
                <a:latin typeface="Lucida Sans Unicode"/>
                <a:cs typeface="Lucida Sans Unicode"/>
              </a:rPr>
              <a:t>·</a:t>
            </a:r>
            <a:r>
              <a:rPr sz="2805" b="1" dirty="0">
                <a:latin typeface="宋体"/>
                <a:cs typeface="宋体"/>
              </a:rPr>
              <a:t>因为解密时需要逆列混合变换</a:t>
            </a:r>
            <a:endParaRPr sz="2805" dirty="0">
              <a:latin typeface="宋体"/>
              <a:cs typeface="宋体"/>
            </a:endParaRPr>
          </a:p>
          <a:p>
            <a:pPr marL="12724">
              <a:lnSpc>
                <a:spcPts val="3281"/>
              </a:lnSpc>
            </a:pPr>
            <a:r>
              <a:rPr sz="3106" spc="346" dirty="0">
                <a:latin typeface="Lucida Sans Unicode"/>
                <a:cs typeface="Lucida Sans Unicode"/>
              </a:rPr>
              <a:t>·</a:t>
            </a:r>
            <a:r>
              <a:rPr sz="2805" i="1" dirty="0">
                <a:solidFill>
                  <a:srgbClr val="3333CC"/>
                </a:solidFill>
                <a:latin typeface="Times New Roman"/>
                <a:cs typeface="Times New Roman"/>
              </a:rPr>
              <a:t>a</a:t>
            </a:r>
            <a:r>
              <a:rPr sz="2805" dirty="0">
                <a:solidFill>
                  <a:srgbClr val="3333CC"/>
                </a:solidFill>
                <a:latin typeface="Times New Roman"/>
                <a:cs typeface="Times New Roman"/>
              </a:rPr>
              <a:t>(</a:t>
            </a:r>
            <a:r>
              <a:rPr sz="2805" i="1" spc="-5" dirty="0">
                <a:solidFill>
                  <a:srgbClr val="3333CC"/>
                </a:solidFill>
                <a:latin typeface="Times New Roman"/>
                <a:cs typeface="Times New Roman"/>
              </a:rPr>
              <a:t>x</a:t>
            </a:r>
            <a:r>
              <a:rPr sz="2805" spc="-5" dirty="0">
                <a:solidFill>
                  <a:srgbClr val="3333CC"/>
                </a:solidFill>
                <a:latin typeface="Times New Roman"/>
                <a:cs typeface="Times New Roman"/>
              </a:rPr>
              <a:t>)</a:t>
            </a:r>
            <a:r>
              <a:rPr sz="2805" dirty="0">
                <a:solidFill>
                  <a:srgbClr val="3333CC"/>
                </a:solidFill>
                <a:latin typeface="Times New Roman"/>
                <a:cs typeface="Times New Roman"/>
              </a:rPr>
              <a:t>= </a:t>
            </a:r>
            <a:r>
              <a:rPr sz="2805" i="1" dirty="0">
                <a:solidFill>
                  <a:srgbClr val="3333CC"/>
                </a:solidFill>
                <a:latin typeface="Times New Roman"/>
                <a:cs typeface="Times New Roman"/>
              </a:rPr>
              <a:t>b</a:t>
            </a:r>
            <a:r>
              <a:rPr sz="2805" dirty="0">
                <a:solidFill>
                  <a:srgbClr val="3333CC"/>
                </a:solidFill>
                <a:latin typeface="Times New Roman"/>
                <a:cs typeface="Times New Roman"/>
              </a:rPr>
              <a:t>(</a:t>
            </a:r>
            <a:r>
              <a:rPr sz="2805" i="1" spc="-5" dirty="0">
                <a:solidFill>
                  <a:srgbClr val="3333CC"/>
                </a:solidFill>
                <a:latin typeface="Times New Roman"/>
                <a:cs typeface="Times New Roman"/>
              </a:rPr>
              <a:t>x</a:t>
            </a:r>
            <a:r>
              <a:rPr sz="2805" spc="-5" dirty="0">
                <a:solidFill>
                  <a:srgbClr val="3333CC"/>
                </a:solidFill>
                <a:latin typeface="Times New Roman"/>
                <a:cs typeface="Times New Roman"/>
              </a:rPr>
              <a:t>)</a:t>
            </a:r>
            <a:r>
              <a:rPr sz="2805" i="1" dirty="0">
                <a:solidFill>
                  <a:srgbClr val="3333CC"/>
                </a:solidFill>
                <a:latin typeface="Times New Roman"/>
                <a:cs typeface="Times New Roman"/>
              </a:rPr>
              <a:t>d</a:t>
            </a:r>
            <a:r>
              <a:rPr sz="2805" dirty="0">
                <a:solidFill>
                  <a:srgbClr val="3333CC"/>
                </a:solidFill>
                <a:latin typeface="Times New Roman"/>
                <a:cs typeface="Times New Roman"/>
              </a:rPr>
              <a:t>(</a:t>
            </a:r>
            <a:r>
              <a:rPr sz="2805" i="1" spc="-5" dirty="0">
                <a:solidFill>
                  <a:srgbClr val="3333CC"/>
                </a:solidFill>
                <a:latin typeface="Times New Roman"/>
                <a:cs typeface="Times New Roman"/>
              </a:rPr>
              <a:t>x</a:t>
            </a:r>
            <a:r>
              <a:rPr sz="2805" dirty="0">
                <a:solidFill>
                  <a:srgbClr val="3333CC"/>
                </a:solidFill>
                <a:latin typeface="Times New Roman"/>
                <a:cs typeface="Times New Roman"/>
              </a:rPr>
              <a:t>)</a:t>
            </a:r>
            <a:r>
              <a:rPr sz="2805" spc="-5" dirty="0">
                <a:solidFill>
                  <a:srgbClr val="3333CC"/>
                </a:solidFill>
                <a:latin typeface="Times New Roman"/>
                <a:cs typeface="Times New Roman"/>
              </a:rPr>
              <a:t> </a:t>
            </a:r>
            <a:r>
              <a:rPr sz="2805" dirty="0">
                <a:solidFill>
                  <a:srgbClr val="3333CC"/>
                </a:solidFill>
                <a:latin typeface="Times New Roman"/>
                <a:cs typeface="Times New Roman"/>
              </a:rPr>
              <a:t>mod</a:t>
            </a:r>
            <a:r>
              <a:rPr sz="2805" spc="-5" dirty="0">
                <a:solidFill>
                  <a:srgbClr val="3333CC"/>
                </a:solidFill>
                <a:latin typeface="Times New Roman"/>
                <a:cs typeface="Times New Roman"/>
              </a:rPr>
              <a:t> </a:t>
            </a:r>
            <a:r>
              <a:rPr sz="2805" i="1" dirty="0">
                <a:solidFill>
                  <a:srgbClr val="3333CC"/>
                </a:solidFill>
                <a:latin typeface="Times New Roman"/>
                <a:cs typeface="Times New Roman"/>
              </a:rPr>
              <a:t>x</a:t>
            </a:r>
            <a:r>
              <a:rPr sz="2855" spc="-7" baseline="23391" dirty="0">
                <a:solidFill>
                  <a:srgbClr val="3333CC"/>
                </a:solidFill>
                <a:latin typeface="Times New Roman"/>
                <a:cs typeface="Times New Roman"/>
              </a:rPr>
              <a:t>4</a:t>
            </a:r>
            <a:r>
              <a:rPr sz="2805" spc="-10" dirty="0">
                <a:solidFill>
                  <a:srgbClr val="3333CC"/>
                </a:solidFill>
                <a:latin typeface="Times New Roman"/>
                <a:cs typeface="Times New Roman"/>
              </a:rPr>
              <a:t>+1</a:t>
            </a:r>
            <a:endParaRPr sz="2805" dirty="0">
              <a:latin typeface="Times New Roman"/>
              <a:cs typeface="Times New Roman"/>
            </a:endParaRPr>
          </a:p>
          <a:p>
            <a:pPr marL="12724">
              <a:lnSpc>
                <a:spcPts val="3452"/>
              </a:lnSpc>
            </a:pPr>
            <a:r>
              <a:rPr sz="3106" spc="346" dirty="0">
                <a:latin typeface="Lucida Sans Unicode"/>
                <a:cs typeface="Lucida Sans Unicode"/>
              </a:rPr>
              <a:t>·</a:t>
            </a:r>
            <a:r>
              <a:rPr sz="2805" i="1" dirty="0">
                <a:latin typeface="Times New Roman"/>
                <a:cs typeface="Times New Roman"/>
              </a:rPr>
              <a:t>d</a:t>
            </a:r>
            <a:r>
              <a:rPr sz="2805" dirty="0">
                <a:latin typeface="Times New Roman"/>
                <a:cs typeface="Times New Roman"/>
              </a:rPr>
              <a:t>(</a:t>
            </a:r>
            <a:r>
              <a:rPr sz="2805" i="1" spc="-5" dirty="0">
                <a:latin typeface="Times New Roman"/>
                <a:cs typeface="Times New Roman"/>
              </a:rPr>
              <a:t>x</a:t>
            </a:r>
            <a:r>
              <a:rPr sz="2805" spc="-5" dirty="0">
                <a:latin typeface="Times New Roman"/>
                <a:cs typeface="Times New Roman"/>
              </a:rPr>
              <a:t>)</a:t>
            </a:r>
            <a:r>
              <a:rPr sz="2805" dirty="0">
                <a:latin typeface="Times New Roman"/>
                <a:cs typeface="Times New Roman"/>
              </a:rPr>
              <a:t>= </a:t>
            </a:r>
            <a:r>
              <a:rPr sz="2805" spc="-5" dirty="0">
                <a:latin typeface="Times New Roman"/>
                <a:cs typeface="Times New Roman"/>
              </a:rPr>
              <a:t>0</a:t>
            </a:r>
            <a:r>
              <a:rPr sz="2805" spc="-10" dirty="0">
                <a:latin typeface="Times New Roman"/>
                <a:cs typeface="Times New Roman"/>
              </a:rPr>
              <a:t>B</a:t>
            </a:r>
            <a:r>
              <a:rPr sz="2805" i="1" spc="-5" dirty="0">
                <a:latin typeface="Times New Roman"/>
                <a:cs typeface="Times New Roman"/>
              </a:rPr>
              <a:t>x</a:t>
            </a:r>
            <a:r>
              <a:rPr sz="2855" i="1" baseline="23391" dirty="0">
                <a:latin typeface="Times New Roman"/>
                <a:cs typeface="Times New Roman"/>
              </a:rPr>
              <a:t>3</a:t>
            </a:r>
            <a:r>
              <a:rPr sz="2805" spc="-5" dirty="0">
                <a:latin typeface="Times New Roman"/>
                <a:cs typeface="Times New Roman"/>
              </a:rPr>
              <a:t>+0D</a:t>
            </a:r>
            <a:r>
              <a:rPr sz="2805" i="1" dirty="0">
                <a:latin typeface="Times New Roman"/>
                <a:cs typeface="Times New Roman"/>
              </a:rPr>
              <a:t>x</a:t>
            </a:r>
            <a:r>
              <a:rPr sz="2855" i="1" spc="-7" baseline="23391" dirty="0">
                <a:latin typeface="Times New Roman"/>
                <a:cs typeface="Times New Roman"/>
              </a:rPr>
              <a:t>2</a:t>
            </a:r>
            <a:r>
              <a:rPr sz="2805" spc="-10" dirty="0">
                <a:latin typeface="Times New Roman"/>
                <a:cs typeface="Times New Roman"/>
              </a:rPr>
              <a:t>+0</a:t>
            </a:r>
            <a:r>
              <a:rPr sz="2805" dirty="0">
                <a:latin typeface="Times New Roman"/>
                <a:cs typeface="Times New Roman"/>
              </a:rPr>
              <a:t>9</a:t>
            </a:r>
            <a:r>
              <a:rPr sz="2805" i="1" spc="-10" dirty="0">
                <a:latin typeface="Times New Roman"/>
                <a:cs typeface="Times New Roman"/>
              </a:rPr>
              <a:t>x</a:t>
            </a:r>
            <a:r>
              <a:rPr sz="2805" spc="-10" dirty="0">
                <a:latin typeface="Times New Roman"/>
                <a:cs typeface="Times New Roman"/>
              </a:rPr>
              <a:t>+0E</a:t>
            </a:r>
            <a:endParaRPr sz="2805" dirty="0">
              <a:latin typeface="Times New Roman"/>
              <a:cs typeface="Times New Roman"/>
            </a:endParaRPr>
          </a:p>
          <a:p>
            <a:pPr marL="12724">
              <a:lnSpc>
                <a:spcPts val="3522"/>
              </a:lnSpc>
            </a:pPr>
            <a:r>
              <a:rPr sz="3106" spc="346" dirty="0">
                <a:latin typeface="Lucida Sans Unicode"/>
                <a:cs typeface="Lucida Sans Unicode"/>
              </a:rPr>
              <a:t>·</a:t>
            </a:r>
            <a:r>
              <a:rPr sz="2805" b="1" dirty="0">
                <a:solidFill>
                  <a:srgbClr val="3333CC"/>
                </a:solidFill>
                <a:latin typeface="宋体"/>
                <a:cs typeface="宋体"/>
              </a:rPr>
              <a:t>写成矩阵形式</a:t>
            </a:r>
            <a:endParaRPr sz="2805" dirty="0">
              <a:latin typeface="宋体"/>
              <a:cs typeface="宋体"/>
            </a:endParaRPr>
          </a:p>
          <a:p>
            <a:pPr marL="648931" indent="-636" algn="just">
              <a:lnSpc>
                <a:spcPts val="3251"/>
              </a:lnSpc>
            </a:pPr>
            <a:r>
              <a:rPr sz="2805" i="1" spc="-5" dirty="0">
                <a:latin typeface="Times New Roman"/>
                <a:cs typeface="Times New Roman"/>
              </a:rPr>
              <a:t>a</a:t>
            </a:r>
            <a:r>
              <a:rPr sz="2855" baseline="-20467" dirty="0">
                <a:latin typeface="Times New Roman"/>
                <a:cs typeface="Times New Roman"/>
              </a:rPr>
              <a:t>0  </a:t>
            </a:r>
            <a:r>
              <a:rPr sz="2855" spc="-52" baseline="-20467" dirty="0">
                <a:latin typeface="Times New Roman"/>
                <a:cs typeface="Times New Roman"/>
              </a:rPr>
              <a:t> </a:t>
            </a:r>
            <a:r>
              <a:rPr sz="2805" dirty="0">
                <a:latin typeface="Times New Roman"/>
                <a:cs typeface="Times New Roman"/>
              </a:rPr>
              <a:t>= </a:t>
            </a:r>
            <a:r>
              <a:rPr sz="2805" spc="-5" dirty="0">
                <a:latin typeface="Times New Roman"/>
                <a:cs typeface="Times New Roman"/>
              </a:rPr>
              <a:t> 0</a:t>
            </a:r>
            <a:r>
              <a:rPr sz="2805" dirty="0">
                <a:latin typeface="Times New Roman"/>
                <a:cs typeface="Times New Roman"/>
              </a:rPr>
              <a:t>E </a:t>
            </a:r>
            <a:r>
              <a:rPr sz="2805" spc="-225" dirty="0">
                <a:latin typeface="Times New Roman"/>
                <a:cs typeface="Times New Roman"/>
              </a:rPr>
              <a:t> </a:t>
            </a:r>
            <a:r>
              <a:rPr sz="2805" dirty="0">
                <a:latin typeface="Times New Roman"/>
                <a:cs typeface="Times New Roman"/>
              </a:rPr>
              <a:t>0B </a:t>
            </a:r>
            <a:r>
              <a:rPr sz="2805" spc="-245" dirty="0">
                <a:latin typeface="Times New Roman"/>
                <a:cs typeface="Times New Roman"/>
              </a:rPr>
              <a:t> </a:t>
            </a:r>
            <a:r>
              <a:rPr sz="2805" dirty="0">
                <a:latin typeface="Times New Roman"/>
                <a:cs typeface="Times New Roman"/>
              </a:rPr>
              <a:t>0D </a:t>
            </a:r>
            <a:r>
              <a:rPr sz="2805" spc="-229" dirty="0">
                <a:latin typeface="Times New Roman"/>
                <a:cs typeface="Times New Roman"/>
              </a:rPr>
              <a:t> </a:t>
            </a:r>
            <a:r>
              <a:rPr sz="2805" spc="-5" dirty="0">
                <a:latin typeface="Times New Roman"/>
                <a:cs typeface="Times New Roman"/>
              </a:rPr>
              <a:t>0</a:t>
            </a:r>
            <a:r>
              <a:rPr sz="2805" dirty="0">
                <a:latin typeface="Times New Roman"/>
                <a:cs typeface="Times New Roman"/>
              </a:rPr>
              <a:t>9   </a:t>
            </a:r>
            <a:r>
              <a:rPr sz="2805" spc="50" dirty="0">
                <a:latin typeface="Times New Roman"/>
                <a:cs typeface="Times New Roman"/>
              </a:rPr>
              <a:t> </a:t>
            </a:r>
            <a:r>
              <a:rPr sz="2805" i="1" spc="5" dirty="0">
                <a:latin typeface="Times New Roman"/>
                <a:cs typeface="Times New Roman"/>
              </a:rPr>
              <a:t>b</a:t>
            </a:r>
            <a:r>
              <a:rPr sz="2855" baseline="-20467" dirty="0">
                <a:latin typeface="Times New Roman"/>
                <a:cs typeface="Times New Roman"/>
              </a:rPr>
              <a:t>0</a:t>
            </a:r>
          </a:p>
          <a:p>
            <a:pPr marL="648931" marR="2485659" algn="just"/>
            <a:r>
              <a:rPr sz="2805" i="1" spc="-5" dirty="0">
                <a:latin typeface="Times New Roman"/>
                <a:cs typeface="Times New Roman"/>
              </a:rPr>
              <a:t>a</a:t>
            </a:r>
            <a:r>
              <a:rPr sz="2855" baseline="-20467" dirty="0">
                <a:latin typeface="Times New Roman"/>
                <a:cs typeface="Times New Roman"/>
              </a:rPr>
              <a:t>1  </a:t>
            </a:r>
            <a:r>
              <a:rPr sz="2855" spc="-52" baseline="-20467" dirty="0">
                <a:latin typeface="Times New Roman"/>
                <a:cs typeface="Times New Roman"/>
              </a:rPr>
              <a:t> </a:t>
            </a:r>
            <a:r>
              <a:rPr sz="2805" dirty="0">
                <a:latin typeface="Times New Roman"/>
                <a:cs typeface="Times New Roman"/>
              </a:rPr>
              <a:t>= </a:t>
            </a:r>
            <a:r>
              <a:rPr sz="2805" spc="-5" dirty="0">
                <a:latin typeface="Times New Roman"/>
                <a:cs typeface="Times New Roman"/>
              </a:rPr>
              <a:t> 0</a:t>
            </a:r>
            <a:r>
              <a:rPr sz="2805" dirty="0">
                <a:latin typeface="Times New Roman"/>
                <a:cs typeface="Times New Roman"/>
              </a:rPr>
              <a:t>9 </a:t>
            </a:r>
            <a:r>
              <a:rPr sz="2805" spc="-225" dirty="0">
                <a:latin typeface="Times New Roman"/>
                <a:cs typeface="Times New Roman"/>
              </a:rPr>
              <a:t> </a:t>
            </a:r>
            <a:r>
              <a:rPr sz="2805" dirty="0">
                <a:latin typeface="Times New Roman"/>
                <a:cs typeface="Times New Roman"/>
              </a:rPr>
              <a:t>0E </a:t>
            </a:r>
            <a:r>
              <a:rPr sz="2805" spc="-235" dirty="0">
                <a:latin typeface="Times New Roman"/>
                <a:cs typeface="Times New Roman"/>
              </a:rPr>
              <a:t> </a:t>
            </a:r>
            <a:r>
              <a:rPr sz="2805" dirty="0">
                <a:latin typeface="Times New Roman"/>
                <a:cs typeface="Times New Roman"/>
              </a:rPr>
              <a:t>0B </a:t>
            </a:r>
            <a:r>
              <a:rPr sz="2805" spc="-240" dirty="0">
                <a:latin typeface="Times New Roman"/>
                <a:cs typeface="Times New Roman"/>
              </a:rPr>
              <a:t> </a:t>
            </a:r>
            <a:r>
              <a:rPr sz="2805" spc="-5" dirty="0">
                <a:latin typeface="Times New Roman"/>
                <a:cs typeface="Times New Roman"/>
              </a:rPr>
              <a:t>0</a:t>
            </a:r>
            <a:r>
              <a:rPr sz="2805" dirty="0">
                <a:latin typeface="Times New Roman"/>
                <a:cs typeface="Times New Roman"/>
              </a:rPr>
              <a:t>D   </a:t>
            </a:r>
            <a:r>
              <a:rPr sz="2805" spc="55" dirty="0">
                <a:latin typeface="Times New Roman"/>
                <a:cs typeface="Times New Roman"/>
              </a:rPr>
              <a:t> </a:t>
            </a:r>
            <a:r>
              <a:rPr sz="2805" i="1" dirty="0">
                <a:latin typeface="Times New Roman"/>
                <a:cs typeface="Times New Roman"/>
              </a:rPr>
              <a:t>b</a:t>
            </a:r>
            <a:r>
              <a:rPr sz="2855" baseline="-20467" dirty="0">
                <a:latin typeface="Times New Roman"/>
                <a:cs typeface="Times New Roman"/>
              </a:rPr>
              <a:t>1 </a:t>
            </a:r>
            <a:r>
              <a:rPr sz="2805" i="1" spc="-5" dirty="0">
                <a:latin typeface="Times New Roman"/>
                <a:cs typeface="Times New Roman"/>
              </a:rPr>
              <a:t>a</a:t>
            </a:r>
            <a:r>
              <a:rPr sz="2855" baseline="-20467" dirty="0">
                <a:latin typeface="Times New Roman"/>
                <a:cs typeface="Times New Roman"/>
              </a:rPr>
              <a:t>2  </a:t>
            </a:r>
            <a:r>
              <a:rPr sz="2855" spc="-52" baseline="-20467" dirty="0">
                <a:latin typeface="Times New Roman"/>
                <a:cs typeface="Times New Roman"/>
              </a:rPr>
              <a:t> </a:t>
            </a:r>
            <a:r>
              <a:rPr sz="2805" dirty="0">
                <a:latin typeface="Times New Roman"/>
                <a:cs typeface="Times New Roman"/>
              </a:rPr>
              <a:t>= </a:t>
            </a:r>
            <a:r>
              <a:rPr sz="2805" spc="-5" dirty="0">
                <a:latin typeface="Times New Roman"/>
                <a:cs typeface="Times New Roman"/>
              </a:rPr>
              <a:t> 0</a:t>
            </a:r>
            <a:r>
              <a:rPr sz="2805" dirty="0">
                <a:latin typeface="Times New Roman"/>
                <a:cs typeface="Times New Roman"/>
              </a:rPr>
              <a:t>D </a:t>
            </a:r>
            <a:r>
              <a:rPr sz="2805" spc="-225" dirty="0">
                <a:latin typeface="Times New Roman"/>
                <a:cs typeface="Times New Roman"/>
              </a:rPr>
              <a:t> </a:t>
            </a:r>
            <a:r>
              <a:rPr sz="2805" dirty="0">
                <a:latin typeface="Times New Roman"/>
                <a:cs typeface="Times New Roman"/>
              </a:rPr>
              <a:t>09 </a:t>
            </a:r>
            <a:r>
              <a:rPr sz="2805" spc="-235" dirty="0">
                <a:latin typeface="Times New Roman"/>
                <a:cs typeface="Times New Roman"/>
              </a:rPr>
              <a:t> </a:t>
            </a:r>
            <a:r>
              <a:rPr sz="2805" dirty="0">
                <a:latin typeface="Times New Roman"/>
                <a:cs typeface="Times New Roman"/>
              </a:rPr>
              <a:t>0E </a:t>
            </a:r>
            <a:r>
              <a:rPr sz="2805" spc="-235" dirty="0">
                <a:latin typeface="Times New Roman"/>
                <a:cs typeface="Times New Roman"/>
              </a:rPr>
              <a:t> </a:t>
            </a:r>
            <a:r>
              <a:rPr sz="2805" dirty="0">
                <a:latin typeface="Times New Roman"/>
                <a:cs typeface="Times New Roman"/>
              </a:rPr>
              <a:t>0B   </a:t>
            </a:r>
            <a:r>
              <a:rPr sz="2805" spc="35" dirty="0">
                <a:latin typeface="Times New Roman"/>
                <a:cs typeface="Times New Roman"/>
              </a:rPr>
              <a:t> </a:t>
            </a:r>
            <a:r>
              <a:rPr sz="2805" i="1" spc="5" dirty="0">
                <a:latin typeface="Times New Roman"/>
                <a:cs typeface="Times New Roman"/>
              </a:rPr>
              <a:t>b</a:t>
            </a:r>
            <a:r>
              <a:rPr sz="2855" baseline="-20467" dirty="0">
                <a:latin typeface="Times New Roman"/>
                <a:cs typeface="Times New Roman"/>
              </a:rPr>
              <a:t>2 </a:t>
            </a:r>
            <a:r>
              <a:rPr sz="2805" i="1" spc="-5" dirty="0">
                <a:latin typeface="Times New Roman"/>
                <a:cs typeface="Times New Roman"/>
              </a:rPr>
              <a:t>a</a:t>
            </a:r>
            <a:r>
              <a:rPr sz="2855" baseline="-20467" dirty="0">
                <a:latin typeface="Times New Roman"/>
                <a:cs typeface="Times New Roman"/>
              </a:rPr>
              <a:t>3  </a:t>
            </a:r>
            <a:r>
              <a:rPr sz="2855" spc="-52" baseline="-20467" dirty="0">
                <a:latin typeface="Times New Roman"/>
                <a:cs typeface="Times New Roman"/>
              </a:rPr>
              <a:t> </a:t>
            </a:r>
            <a:r>
              <a:rPr sz="2805" dirty="0">
                <a:latin typeface="Times New Roman"/>
                <a:cs typeface="Times New Roman"/>
              </a:rPr>
              <a:t>= </a:t>
            </a:r>
            <a:r>
              <a:rPr sz="2805" spc="-5" dirty="0">
                <a:latin typeface="Times New Roman"/>
                <a:cs typeface="Times New Roman"/>
              </a:rPr>
              <a:t> 0</a:t>
            </a:r>
            <a:r>
              <a:rPr sz="2805" dirty="0">
                <a:latin typeface="Times New Roman"/>
                <a:cs typeface="Times New Roman"/>
              </a:rPr>
              <a:t>B </a:t>
            </a:r>
            <a:r>
              <a:rPr sz="2805" spc="-229" dirty="0">
                <a:latin typeface="Times New Roman"/>
                <a:cs typeface="Times New Roman"/>
              </a:rPr>
              <a:t> </a:t>
            </a:r>
            <a:r>
              <a:rPr sz="2805" spc="-5" dirty="0">
                <a:latin typeface="Times New Roman"/>
                <a:cs typeface="Times New Roman"/>
              </a:rPr>
              <a:t>0</a:t>
            </a:r>
            <a:r>
              <a:rPr sz="2805" dirty="0">
                <a:latin typeface="Times New Roman"/>
                <a:cs typeface="Times New Roman"/>
              </a:rPr>
              <a:t>D </a:t>
            </a:r>
            <a:r>
              <a:rPr sz="2805" spc="-225" dirty="0">
                <a:latin typeface="Times New Roman"/>
                <a:cs typeface="Times New Roman"/>
              </a:rPr>
              <a:t> </a:t>
            </a:r>
            <a:r>
              <a:rPr sz="2805" dirty="0">
                <a:latin typeface="Times New Roman"/>
                <a:cs typeface="Times New Roman"/>
              </a:rPr>
              <a:t>09 </a:t>
            </a:r>
            <a:r>
              <a:rPr sz="2805" spc="-235" dirty="0">
                <a:latin typeface="Times New Roman"/>
                <a:cs typeface="Times New Roman"/>
              </a:rPr>
              <a:t> </a:t>
            </a:r>
            <a:r>
              <a:rPr sz="2805" dirty="0">
                <a:latin typeface="Times New Roman"/>
                <a:cs typeface="Times New Roman"/>
              </a:rPr>
              <a:t>0E   </a:t>
            </a:r>
            <a:r>
              <a:rPr sz="2805" spc="35" dirty="0">
                <a:latin typeface="Times New Roman"/>
                <a:cs typeface="Times New Roman"/>
              </a:rPr>
              <a:t> </a:t>
            </a:r>
            <a:r>
              <a:rPr sz="2805" i="1" spc="5" dirty="0">
                <a:latin typeface="Times New Roman"/>
                <a:cs typeface="Times New Roman"/>
              </a:rPr>
              <a:t>b</a:t>
            </a:r>
            <a:r>
              <a:rPr sz="2855" baseline="-20467" dirty="0">
                <a:latin typeface="Times New Roman"/>
                <a:cs typeface="Times New Roman"/>
              </a:rPr>
              <a:t>3</a:t>
            </a:r>
          </a:p>
          <a:p>
            <a:pPr marL="12724">
              <a:spcBef>
                <a:spcPts val="907"/>
              </a:spcBef>
            </a:pPr>
            <a:r>
              <a:rPr sz="3106" spc="346" dirty="0">
                <a:latin typeface="Lucida Sans Unicode"/>
                <a:cs typeface="Lucida Sans Unicode"/>
              </a:rPr>
              <a:t>·</a:t>
            </a:r>
            <a:r>
              <a:rPr sz="2805" b="1" dirty="0">
                <a:solidFill>
                  <a:srgbClr val="FF0000"/>
                </a:solidFill>
                <a:latin typeface="宋体"/>
                <a:cs typeface="宋体"/>
              </a:rPr>
              <a:t>仍可通过加法和查表实</a:t>
            </a:r>
            <a:r>
              <a:rPr sz="2805" b="1" spc="-5" dirty="0">
                <a:solidFill>
                  <a:srgbClr val="FF0000"/>
                </a:solidFill>
                <a:latin typeface="宋体"/>
                <a:cs typeface="宋体"/>
              </a:rPr>
              <a:t>现</a:t>
            </a:r>
            <a:r>
              <a:rPr sz="2805" dirty="0">
                <a:solidFill>
                  <a:srgbClr val="FF0000"/>
                </a:solidFill>
                <a:latin typeface="Times New Roman"/>
                <a:cs typeface="Times New Roman"/>
              </a:rPr>
              <a:t>GF(2</a:t>
            </a:r>
            <a:r>
              <a:rPr sz="2855" baseline="23391" dirty="0">
                <a:solidFill>
                  <a:srgbClr val="FF0000"/>
                </a:solidFill>
                <a:latin typeface="Times New Roman"/>
                <a:cs typeface="Times New Roman"/>
              </a:rPr>
              <a:t>8</a:t>
            </a:r>
            <a:r>
              <a:rPr sz="2805" dirty="0">
                <a:solidFill>
                  <a:srgbClr val="FF0000"/>
                </a:solidFill>
                <a:latin typeface="Times New Roman"/>
                <a:cs typeface="Times New Roman"/>
              </a:rPr>
              <a:t>)</a:t>
            </a:r>
            <a:r>
              <a:rPr sz="2805" b="1" dirty="0">
                <a:solidFill>
                  <a:srgbClr val="FF0000"/>
                </a:solidFill>
                <a:latin typeface="宋体"/>
                <a:cs typeface="宋体"/>
              </a:rPr>
              <a:t>的乘法</a:t>
            </a:r>
            <a:r>
              <a:rPr sz="2805" b="1" dirty="0">
                <a:solidFill>
                  <a:srgbClr val="FF0000"/>
                </a:solidFill>
                <a:latin typeface="宋体"/>
                <a:cs typeface="宋体"/>
              </a:rPr>
              <a:t>。</a:t>
            </a:r>
            <a:endParaRPr sz="2805" dirty="0">
              <a:latin typeface="宋体"/>
              <a:cs typeface="宋体"/>
            </a:endParaRPr>
          </a:p>
        </p:txBody>
      </p:sp>
      <p:sp>
        <p:nvSpPr>
          <p:cNvPr id="3" name="object 3"/>
          <p:cNvSpPr/>
          <p:nvPr/>
        </p:nvSpPr>
        <p:spPr>
          <a:xfrm>
            <a:off x="1181056" y="3792894"/>
            <a:ext cx="76341" cy="1526827"/>
          </a:xfrm>
          <a:custGeom>
            <a:avLst/>
            <a:gdLst/>
            <a:ahLst/>
            <a:cxnLst/>
            <a:rect l="l" t="t" r="r" b="b"/>
            <a:pathLst>
              <a:path w="76200" h="1524000">
                <a:moveTo>
                  <a:pt x="76200" y="0"/>
                </a:moveTo>
                <a:lnTo>
                  <a:pt x="36891" y="18335"/>
                </a:lnTo>
                <a:lnTo>
                  <a:pt x="14796" y="52075"/>
                </a:lnTo>
                <a:lnTo>
                  <a:pt x="2046" y="97952"/>
                </a:lnTo>
                <a:lnTo>
                  <a:pt x="0" y="1396745"/>
                </a:lnTo>
                <a:lnTo>
                  <a:pt x="737" y="1414440"/>
                </a:lnTo>
                <a:lnTo>
                  <a:pt x="10995" y="1462442"/>
                </a:lnTo>
                <a:lnTo>
                  <a:pt x="31212" y="1499322"/>
                </a:lnTo>
                <a:lnTo>
                  <a:pt x="58675" y="1520587"/>
                </a:lnTo>
                <a:lnTo>
                  <a:pt x="68972" y="1523429"/>
                </a:lnTo>
              </a:path>
            </a:pathLst>
          </a:custGeom>
          <a:ln w="9525">
            <a:solidFill>
              <a:srgbClr val="000000"/>
            </a:solidFill>
          </a:ln>
        </p:spPr>
        <p:txBody>
          <a:bodyPr wrap="square" lIns="0" tIns="0" rIns="0" bIns="0" rtlCol="0"/>
          <a:lstStyle/>
          <a:p>
            <a:endParaRPr sz="1403"/>
          </a:p>
        </p:txBody>
      </p:sp>
      <p:sp>
        <p:nvSpPr>
          <p:cNvPr id="4" name="object 4"/>
          <p:cNvSpPr/>
          <p:nvPr/>
        </p:nvSpPr>
        <p:spPr>
          <a:xfrm>
            <a:off x="1715445" y="3792894"/>
            <a:ext cx="76341" cy="1526827"/>
          </a:xfrm>
          <a:custGeom>
            <a:avLst/>
            <a:gdLst/>
            <a:ahLst/>
            <a:cxnLst/>
            <a:rect l="l" t="t" r="r" b="b"/>
            <a:pathLst>
              <a:path w="76200" h="1524000">
                <a:moveTo>
                  <a:pt x="0" y="0"/>
                </a:moveTo>
                <a:lnTo>
                  <a:pt x="39647" y="18335"/>
                </a:lnTo>
                <a:lnTo>
                  <a:pt x="61623" y="52075"/>
                </a:lnTo>
                <a:lnTo>
                  <a:pt x="74193" y="97952"/>
                </a:lnTo>
                <a:lnTo>
                  <a:pt x="76200" y="1396745"/>
                </a:lnTo>
                <a:lnTo>
                  <a:pt x="75477" y="1414440"/>
                </a:lnTo>
                <a:lnTo>
                  <a:pt x="65380" y="1462442"/>
                </a:lnTo>
                <a:lnTo>
                  <a:pt x="45316" y="1499322"/>
                </a:lnTo>
                <a:lnTo>
                  <a:pt x="17764" y="1520587"/>
                </a:lnTo>
                <a:lnTo>
                  <a:pt x="7345" y="1523429"/>
                </a:lnTo>
              </a:path>
            </a:pathLst>
          </a:custGeom>
          <a:ln w="9525">
            <a:solidFill>
              <a:srgbClr val="000000"/>
            </a:solidFill>
          </a:ln>
        </p:spPr>
        <p:txBody>
          <a:bodyPr wrap="square" lIns="0" tIns="0" rIns="0" bIns="0" rtlCol="0"/>
          <a:lstStyle/>
          <a:p>
            <a:endParaRPr sz="1403"/>
          </a:p>
        </p:txBody>
      </p:sp>
      <p:sp>
        <p:nvSpPr>
          <p:cNvPr id="5" name="object 5"/>
          <p:cNvSpPr/>
          <p:nvPr/>
        </p:nvSpPr>
        <p:spPr>
          <a:xfrm>
            <a:off x="2119291" y="3781443"/>
            <a:ext cx="76341" cy="1595535"/>
          </a:xfrm>
          <a:custGeom>
            <a:avLst/>
            <a:gdLst/>
            <a:ahLst/>
            <a:cxnLst/>
            <a:rect l="l" t="t" r="r" b="b"/>
            <a:pathLst>
              <a:path w="76200" h="1592579">
                <a:moveTo>
                  <a:pt x="76200" y="0"/>
                </a:moveTo>
                <a:lnTo>
                  <a:pt x="38079" y="17880"/>
                </a:lnTo>
                <a:lnTo>
                  <a:pt x="16255" y="51021"/>
                </a:lnTo>
                <a:lnTo>
                  <a:pt x="2944" y="96500"/>
                </a:lnTo>
                <a:lnTo>
                  <a:pt x="0" y="1459992"/>
                </a:lnTo>
                <a:lnTo>
                  <a:pt x="694" y="1477907"/>
                </a:lnTo>
                <a:lnTo>
                  <a:pt x="10374" y="1526676"/>
                </a:lnTo>
                <a:lnTo>
                  <a:pt x="29524" y="1564680"/>
                </a:lnTo>
                <a:lnTo>
                  <a:pt x="65515" y="1591276"/>
                </a:lnTo>
                <a:lnTo>
                  <a:pt x="75768" y="1592577"/>
                </a:lnTo>
              </a:path>
            </a:pathLst>
          </a:custGeom>
          <a:ln w="9525">
            <a:solidFill>
              <a:srgbClr val="000000"/>
            </a:solidFill>
          </a:ln>
        </p:spPr>
        <p:txBody>
          <a:bodyPr wrap="square" lIns="0" tIns="0" rIns="0" bIns="0" rtlCol="0"/>
          <a:lstStyle/>
          <a:p>
            <a:endParaRPr sz="1403"/>
          </a:p>
        </p:txBody>
      </p:sp>
      <p:sp>
        <p:nvSpPr>
          <p:cNvPr id="6" name="object 6"/>
          <p:cNvSpPr/>
          <p:nvPr/>
        </p:nvSpPr>
        <p:spPr>
          <a:xfrm>
            <a:off x="4282806" y="3716552"/>
            <a:ext cx="76341" cy="1603169"/>
          </a:xfrm>
          <a:custGeom>
            <a:avLst/>
            <a:gdLst/>
            <a:ahLst/>
            <a:cxnLst/>
            <a:rect l="l" t="t" r="r" b="b"/>
            <a:pathLst>
              <a:path w="76200" h="1600200">
                <a:moveTo>
                  <a:pt x="0" y="0"/>
                </a:moveTo>
                <a:lnTo>
                  <a:pt x="38120" y="17880"/>
                </a:lnTo>
                <a:lnTo>
                  <a:pt x="59944" y="51021"/>
                </a:lnTo>
                <a:lnTo>
                  <a:pt x="73255" y="96500"/>
                </a:lnTo>
                <a:lnTo>
                  <a:pt x="76200" y="1466850"/>
                </a:lnTo>
                <a:lnTo>
                  <a:pt x="75511" y="1484863"/>
                </a:lnTo>
                <a:lnTo>
                  <a:pt x="65910" y="1533814"/>
                </a:lnTo>
                <a:lnTo>
                  <a:pt x="46906" y="1571929"/>
                </a:lnTo>
                <a:lnTo>
                  <a:pt x="11160" y="1598775"/>
                </a:lnTo>
                <a:lnTo>
                  <a:pt x="969" y="1600189"/>
                </a:lnTo>
              </a:path>
            </a:pathLst>
          </a:custGeom>
          <a:ln w="9525">
            <a:solidFill>
              <a:srgbClr val="000000"/>
            </a:solidFill>
          </a:ln>
        </p:spPr>
        <p:txBody>
          <a:bodyPr wrap="square" lIns="0" tIns="0" rIns="0" bIns="0" rtlCol="0"/>
          <a:lstStyle/>
          <a:p>
            <a:endParaRPr sz="1403"/>
          </a:p>
        </p:txBody>
      </p:sp>
      <p:sp>
        <p:nvSpPr>
          <p:cNvPr id="7" name="object 7"/>
          <p:cNvSpPr/>
          <p:nvPr/>
        </p:nvSpPr>
        <p:spPr>
          <a:xfrm>
            <a:off x="4498852" y="3789839"/>
            <a:ext cx="76341" cy="1603169"/>
          </a:xfrm>
          <a:custGeom>
            <a:avLst/>
            <a:gdLst/>
            <a:ahLst/>
            <a:cxnLst/>
            <a:rect l="l" t="t" r="r" b="b"/>
            <a:pathLst>
              <a:path w="76200" h="1600200">
                <a:moveTo>
                  <a:pt x="76200" y="0"/>
                </a:moveTo>
                <a:lnTo>
                  <a:pt x="38079" y="17880"/>
                </a:lnTo>
                <a:lnTo>
                  <a:pt x="16255" y="51021"/>
                </a:lnTo>
                <a:lnTo>
                  <a:pt x="2944" y="96500"/>
                </a:lnTo>
                <a:lnTo>
                  <a:pt x="0" y="1466850"/>
                </a:lnTo>
                <a:lnTo>
                  <a:pt x="688" y="1484863"/>
                </a:lnTo>
                <a:lnTo>
                  <a:pt x="10289" y="1533814"/>
                </a:lnTo>
                <a:lnTo>
                  <a:pt x="29293" y="1571929"/>
                </a:lnTo>
                <a:lnTo>
                  <a:pt x="65039" y="1598775"/>
                </a:lnTo>
                <a:lnTo>
                  <a:pt x="75230" y="1600189"/>
                </a:lnTo>
              </a:path>
            </a:pathLst>
          </a:custGeom>
          <a:ln w="9525">
            <a:solidFill>
              <a:srgbClr val="000000"/>
            </a:solidFill>
          </a:ln>
        </p:spPr>
        <p:txBody>
          <a:bodyPr wrap="square" lIns="0" tIns="0" rIns="0" bIns="0" rtlCol="0"/>
          <a:lstStyle/>
          <a:p>
            <a:endParaRPr sz="1403"/>
          </a:p>
        </p:txBody>
      </p:sp>
      <p:sp>
        <p:nvSpPr>
          <p:cNvPr id="8" name="object 8"/>
          <p:cNvSpPr/>
          <p:nvPr/>
        </p:nvSpPr>
        <p:spPr>
          <a:xfrm>
            <a:off x="5033241" y="3789839"/>
            <a:ext cx="76341" cy="1526827"/>
          </a:xfrm>
          <a:custGeom>
            <a:avLst/>
            <a:gdLst/>
            <a:ahLst/>
            <a:cxnLst/>
            <a:rect l="l" t="t" r="r" b="b"/>
            <a:pathLst>
              <a:path w="76200" h="1524000">
                <a:moveTo>
                  <a:pt x="0" y="0"/>
                </a:moveTo>
                <a:lnTo>
                  <a:pt x="39308" y="18335"/>
                </a:lnTo>
                <a:lnTo>
                  <a:pt x="61403" y="52075"/>
                </a:lnTo>
                <a:lnTo>
                  <a:pt x="74153" y="97952"/>
                </a:lnTo>
                <a:lnTo>
                  <a:pt x="76200" y="1396745"/>
                </a:lnTo>
                <a:lnTo>
                  <a:pt x="75462" y="1414440"/>
                </a:lnTo>
                <a:lnTo>
                  <a:pt x="65204" y="1462442"/>
                </a:lnTo>
                <a:lnTo>
                  <a:pt x="44987" y="1499322"/>
                </a:lnTo>
                <a:lnTo>
                  <a:pt x="17524" y="1520587"/>
                </a:lnTo>
                <a:lnTo>
                  <a:pt x="7227" y="1523429"/>
                </a:lnTo>
              </a:path>
            </a:pathLst>
          </a:custGeom>
          <a:ln w="9525">
            <a:solidFill>
              <a:srgbClr val="000000"/>
            </a:solidFill>
          </a:ln>
        </p:spPr>
        <p:txBody>
          <a:bodyPr wrap="square" lIns="0" tIns="0" rIns="0" bIns="0" rtlCol="0"/>
          <a:lstStyle/>
          <a:p>
            <a:endParaRPr sz="1403"/>
          </a:p>
        </p:txBody>
      </p:sp>
      <p:sp>
        <p:nvSpPr>
          <p:cNvPr id="9" name="object 9"/>
          <p:cNvSpPr txBox="1">
            <a:spLocks noGrp="1"/>
          </p:cNvSpPr>
          <p:nvPr>
            <p:ph type="title"/>
          </p:nvPr>
        </p:nvSpPr>
        <p:spPr>
          <a:xfrm>
            <a:off x="920338" y="661030"/>
            <a:ext cx="7405113" cy="616695"/>
          </a:xfrm>
          <a:prstGeom prst="rect">
            <a:avLst/>
          </a:prstGeom>
        </p:spPr>
        <p:txBody>
          <a:bodyPr vert="horz" wrap="square" lIns="0" tIns="0" rIns="0" bIns="0" numCol="1" rtlCol="0" anchor="ctr" anchorCtr="0" compatLnSpc="1">
            <a:prstTxWarp prst="textNoShape">
              <a:avLst/>
            </a:prstTxWarp>
            <a:spAutoFit/>
          </a:bodyPr>
          <a:lstStyle/>
          <a:p>
            <a:pPr marL="779353">
              <a:lnSpc>
                <a:spcPts val="4789"/>
              </a:lnSpc>
            </a:pPr>
            <a:r>
              <a:rPr spc="-5" dirty="0"/>
              <a:t>九、</a:t>
            </a:r>
            <a:r>
              <a:rPr spc="-5" dirty="0">
                <a:latin typeface="Times New Roman"/>
                <a:cs typeface="Times New Roman"/>
              </a:rPr>
              <a:t>AE</a:t>
            </a:r>
            <a:r>
              <a:rPr dirty="0">
                <a:latin typeface="Times New Roman"/>
                <a:cs typeface="Times New Roman"/>
              </a:rPr>
              <a:t>S</a:t>
            </a:r>
            <a:r>
              <a:rPr spc="-5" dirty="0"/>
              <a:t>的实现</a:t>
            </a:r>
          </a:p>
        </p:txBody>
      </p:sp>
      <p:sp>
        <p:nvSpPr>
          <p:cNvPr id="10" name="object 10"/>
          <p:cNvSpPr txBox="1">
            <a:spLocks noGrp="1"/>
          </p:cNvSpPr>
          <p:nvPr>
            <p:ph type="sldNum" sz="quarter" idx="4294967295"/>
          </p:nvPr>
        </p:nvSpPr>
        <p:spPr>
          <a:xfrm>
            <a:off x="4241" y="1"/>
            <a:ext cx="0" cy="647530"/>
          </a:xfrm>
          <a:prstGeom prst="rect">
            <a:avLst/>
          </a:prstGeom>
        </p:spPr>
        <p:txBody>
          <a:bodyPr vert="horz" wrap="square" lIns="0" tIns="0" rIns="0" bIns="0" rtlCol="0">
            <a:spAutoFit/>
          </a:bodyPr>
          <a:lstStyle/>
          <a:p>
            <a:pPr marL="25448"/>
            <a:fld id="{81D60167-4931-47E6-BA6A-407CBD079E47}" type="slidenum">
              <a:rPr spc="-5" dirty="0"/>
              <a:pPr marL="25448"/>
              <a:t>178</a:t>
            </a:fld>
            <a:endParaRPr spc="-5" dirty="0"/>
          </a:p>
        </p:txBody>
      </p:sp>
    </p:spTree>
    <p:extLst>
      <p:ext uri="{BB962C8B-B14F-4D97-AF65-F5344CB8AC3E}">
        <p14:creationId xmlns:p14="http://schemas.microsoft.com/office/powerpoint/2010/main" val="1206480909"/>
      </p:ext>
    </p:extLst>
  </p:cSld>
  <p:clrMapOvr>
    <a:masterClrMapping/>
  </p:clrMapOvr>
  <p:transition>
    <p:wedge/>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3"/>
          <p:cNvSpPr>
            <a:spLocks noGrp="1"/>
          </p:cNvSpPr>
          <p:nvPr>
            <p:ph type="sldNum" sz="quarter" idx="10"/>
          </p:nvPr>
        </p:nvSpPr>
        <p:spPr>
          <a:noFill/>
        </p:spPr>
        <p:txBody>
          <a:bodyPr/>
          <a:lstStyle>
            <a:lvl1pPr>
              <a:lnSpc>
                <a:spcPct val="130000"/>
              </a:lnSpc>
              <a:spcBef>
                <a:spcPct val="20000"/>
              </a:spcBef>
              <a:buClr>
                <a:schemeClr val="hlink"/>
              </a:buClr>
              <a:buSzPct val="75000"/>
              <a:buFont typeface="Wingdings" panose="05000000000000000000" pitchFamily="2" charset="2"/>
              <a:buBlip>
                <a:blip r:embed="rId3"/>
              </a:buBlip>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4B4B4B"/>
              </a:buClr>
              <a:buChar char="–"/>
              <a:defRPr sz="2000">
                <a:solidFill>
                  <a:srgbClr val="4B4B4B"/>
                </a:solidFill>
                <a:latin typeface="Arial" panose="020B0604020202020204" pitchFamily="34" charset="0"/>
                <a:ea typeface="宋体" panose="02010600030101010101" pitchFamily="2" charset="-122"/>
              </a:defRPr>
            </a:lvl2pPr>
            <a:lvl3pPr marL="1143000" indent="-228600">
              <a:spcBef>
                <a:spcPct val="20000"/>
              </a:spcBef>
              <a:buClr>
                <a:srgbClr val="4B4B4B"/>
              </a:buClr>
              <a:buChar char="•"/>
              <a:defRPr>
                <a:solidFill>
                  <a:srgbClr val="4B4B4B"/>
                </a:solidFill>
                <a:latin typeface="Arial" panose="020B0604020202020204" pitchFamily="34" charset="0"/>
                <a:ea typeface="宋体" panose="02010600030101010101" pitchFamily="2" charset="-122"/>
              </a:defRPr>
            </a:lvl3pPr>
            <a:lvl4pPr marL="1600200" indent="-228600">
              <a:spcBef>
                <a:spcPct val="20000"/>
              </a:spcBef>
              <a:buClr>
                <a:srgbClr val="4B4B4B"/>
              </a:buClr>
              <a:buChar char="–"/>
              <a:defRPr sz="1600">
                <a:solidFill>
                  <a:srgbClr val="4B4B4B"/>
                </a:solidFill>
                <a:latin typeface="Arial" panose="020B0604020202020204" pitchFamily="34" charset="0"/>
                <a:ea typeface="宋体" panose="02010600030101010101" pitchFamily="2" charset="-122"/>
              </a:defRPr>
            </a:lvl4pPr>
            <a:lvl5pPr marL="2057400" indent="-228600">
              <a:spcBef>
                <a:spcPct val="20000"/>
              </a:spcBef>
              <a:buClr>
                <a:srgbClr val="4B4B4B"/>
              </a:buClr>
              <a:buChar char="»"/>
              <a:defRPr sz="1400">
                <a:solidFill>
                  <a:srgbClr val="4B4B4B"/>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4B4B4B"/>
              </a:buClr>
              <a:buChar char="»"/>
              <a:defRPr sz="1400">
                <a:solidFill>
                  <a:srgbClr val="4B4B4B"/>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4B4B4B"/>
              </a:buClr>
              <a:buChar char="»"/>
              <a:defRPr sz="1400">
                <a:solidFill>
                  <a:srgbClr val="4B4B4B"/>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4B4B4B"/>
              </a:buClr>
              <a:buChar char="»"/>
              <a:defRPr sz="1400">
                <a:solidFill>
                  <a:srgbClr val="4B4B4B"/>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4B4B4B"/>
              </a:buClr>
              <a:buChar char="»"/>
              <a:defRPr sz="1400">
                <a:solidFill>
                  <a:srgbClr val="4B4B4B"/>
                </a:solidFill>
                <a:latin typeface="Arial" panose="020B0604020202020204" pitchFamily="34" charset="0"/>
                <a:ea typeface="宋体" panose="02010600030101010101" pitchFamily="2" charset="-122"/>
              </a:defRPr>
            </a:lvl9pPr>
          </a:lstStyle>
          <a:p>
            <a:pPr>
              <a:lnSpc>
                <a:spcPct val="100000"/>
              </a:lnSpc>
              <a:spcBef>
                <a:spcPct val="0"/>
              </a:spcBef>
              <a:buClrTx/>
              <a:buSzTx/>
              <a:buFontTx/>
              <a:buNone/>
            </a:pPr>
            <a:fld id="{BCABE712-8A71-46E6-AB35-0ECB185ECA20}" type="slidenum">
              <a:rPr lang="en-US" altLang="zh-CN" sz="1400" b="0" smtClean="0"/>
              <a:pPr>
                <a:lnSpc>
                  <a:spcPct val="100000"/>
                </a:lnSpc>
                <a:spcBef>
                  <a:spcPct val="0"/>
                </a:spcBef>
                <a:buClrTx/>
                <a:buSzTx/>
                <a:buFontTx/>
                <a:buNone/>
              </a:pPr>
              <a:t>179</a:t>
            </a:fld>
            <a:endParaRPr lang="en-US" altLang="zh-CN" sz="1400" b="0" smtClean="0"/>
          </a:p>
        </p:txBody>
      </p:sp>
      <p:sp>
        <p:nvSpPr>
          <p:cNvPr id="490498" name="Rectangle 2"/>
          <p:cNvSpPr>
            <a:spLocks noGrp="1" noChangeArrowheads="1"/>
          </p:cNvSpPr>
          <p:nvPr>
            <p:ph type="title"/>
          </p:nvPr>
        </p:nvSpPr>
        <p:spPr/>
        <p:txBody>
          <a:bodyPr/>
          <a:lstStyle/>
          <a:p>
            <a:pPr eaLnBrk="1" hangingPunct="1">
              <a:defRPr/>
            </a:pPr>
            <a:r>
              <a:rPr lang="en-US" altLang="zh-CN" smtClean="0"/>
              <a:t>AES</a:t>
            </a:r>
            <a:r>
              <a:rPr lang="zh-CN" altLang="en-US" smtClean="0"/>
              <a:t>的安全性</a:t>
            </a:r>
          </a:p>
        </p:txBody>
      </p:sp>
      <p:sp>
        <p:nvSpPr>
          <p:cNvPr id="490499" name="Rectangle 3"/>
          <p:cNvSpPr>
            <a:spLocks noGrp="1" noChangeArrowheads="1"/>
          </p:cNvSpPr>
          <p:nvPr>
            <p:ph type="body" idx="1"/>
          </p:nvPr>
        </p:nvSpPr>
        <p:spPr>
          <a:xfrm>
            <a:off x="533400" y="1524000"/>
            <a:ext cx="8293100" cy="4897438"/>
          </a:xfrm>
        </p:spPr>
        <p:txBody>
          <a:bodyPr/>
          <a:lstStyle/>
          <a:p>
            <a:pPr eaLnBrk="1" hangingPunct="1">
              <a:defRPr/>
            </a:pPr>
            <a:r>
              <a:rPr lang="zh-CN" altLang="en-US" dirty="0" smtClean="0">
                <a:solidFill>
                  <a:srgbClr val="FF0000"/>
                </a:solidFill>
              </a:rPr>
              <a:t>弱密钥</a:t>
            </a:r>
          </a:p>
          <a:p>
            <a:pPr eaLnBrk="1" hangingPunct="1">
              <a:buFont typeface="Wingdings" panose="05000000000000000000" pitchFamily="2" charset="2"/>
              <a:buNone/>
              <a:defRPr/>
            </a:pPr>
            <a:r>
              <a:rPr lang="zh-CN" altLang="en-US" dirty="0" smtClean="0"/>
              <a:t>    </a:t>
            </a:r>
            <a:r>
              <a:rPr lang="en-US" altLang="zh-CN" dirty="0" smtClean="0"/>
              <a:t>AES</a:t>
            </a:r>
            <a:r>
              <a:rPr lang="zh-CN" altLang="en-US" dirty="0" smtClean="0"/>
              <a:t>在设计上不是对称的，其加密和解密过程不一致，这也避免弱密钥的存在</a:t>
            </a:r>
          </a:p>
          <a:p>
            <a:pPr eaLnBrk="1" hangingPunct="1">
              <a:defRPr/>
            </a:pPr>
            <a:r>
              <a:rPr lang="zh-CN" altLang="en-US" dirty="0" smtClean="0">
                <a:solidFill>
                  <a:srgbClr val="FF0000"/>
                </a:solidFill>
              </a:rPr>
              <a:t>差分分析和线性分析</a:t>
            </a:r>
          </a:p>
          <a:p>
            <a:pPr eaLnBrk="1" hangingPunct="1">
              <a:buFont typeface="Wingdings" panose="05000000000000000000" pitchFamily="2" charset="2"/>
              <a:buNone/>
              <a:defRPr/>
            </a:pPr>
            <a:r>
              <a:rPr lang="zh-CN" altLang="en-US" dirty="0" smtClean="0"/>
              <a:t>    由于在设计时考虑了这两种攻击的方法，因此</a:t>
            </a:r>
            <a:r>
              <a:rPr lang="en-US" altLang="zh-CN" dirty="0" smtClean="0"/>
              <a:t>AES</a:t>
            </a:r>
            <a:r>
              <a:rPr lang="zh-CN" altLang="en-US" dirty="0" smtClean="0"/>
              <a:t>具有较好的抗击其攻击的能力</a:t>
            </a:r>
          </a:p>
          <a:p>
            <a:pPr eaLnBrk="1" hangingPunct="1">
              <a:defRPr/>
            </a:pPr>
            <a:r>
              <a:rPr lang="zh-CN" altLang="en-US" dirty="0" smtClean="0">
                <a:solidFill>
                  <a:srgbClr val="FF0000"/>
                </a:solidFill>
              </a:rPr>
              <a:t>密钥穷举攻击</a:t>
            </a:r>
          </a:p>
          <a:p>
            <a:pPr eaLnBrk="1" hangingPunct="1">
              <a:buFont typeface="Wingdings" panose="05000000000000000000" pitchFamily="2" charset="2"/>
              <a:buNone/>
              <a:defRPr/>
            </a:pPr>
            <a:r>
              <a:rPr lang="zh-CN" altLang="en-US" dirty="0" smtClean="0"/>
              <a:t>    平均需要</a:t>
            </a:r>
            <a:r>
              <a:rPr lang="en-US" altLang="zh-CN" dirty="0" smtClean="0"/>
              <a:t>2</a:t>
            </a:r>
            <a:r>
              <a:rPr lang="en-US" altLang="zh-CN" baseline="30000" dirty="0" smtClean="0"/>
              <a:t>127</a:t>
            </a:r>
            <a:r>
              <a:rPr lang="zh-CN" altLang="en-US" dirty="0" smtClean="0"/>
              <a:t>次</a:t>
            </a:r>
            <a:r>
              <a:rPr lang="en-US" altLang="zh-CN" dirty="0" smtClean="0"/>
              <a:t>AES</a:t>
            </a:r>
            <a:r>
              <a:rPr lang="zh-CN" altLang="en-US" dirty="0" smtClean="0"/>
              <a:t>运算，计算量是非常大</a:t>
            </a:r>
          </a:p>
        </p:txBody>
      </p:sp>
    </p:spTree>
    <p:extLst>
      <p:ext uri="{BB962C8B-B14F-4D97-AF65-F5344CB8AC3E}">
        <p14:creationId xmlns:p14="http://schemas.microsoft.com/office/powerpoint/2010/main" val="727677312"/>
      </p:ext>
    </p:extLst>
  </p:cSld>
  <p:clrMapOvr>
    <a:masterClrMapping/>
  </p:clrMapOvr>
  <p:transition>
    <p:wedg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分组密码的迭代结构</a:t>
            </a:r>
            <a:endParaRPr lang="zh-CN" altLang="en-US" dirty="0"/>
          </a:p>
        </p:txBody>
      </p:sp>
      <p:sp>
        <p:nvSpPr>
          <p:cNvPr id="3" name="内容占位符 2"/>
          <p:cNvSpPr>
            <a:spLocks noGrp="1"/>
          </p:cNvSpPr>
          <p:nvPr>
            <p:ph idx="1"/>
          </p:nvPr>
        </p:nvSpPr>
        <p:spPr>
          <a:xfrm>
            <a:off x="457200" y="1828800"/>
            <a:ext cx="8458200" cy="4495800"/>
          </a:xfrm>
        </p:spPr>
        <p:txBody>
          <a:bodyPr/>
          <a:lstStyle/>
          <a:p>
            <a:r>
              <a:rPr lang="zh-CN" altLang="en-US" sz="3200" dirty="0" smtClean="0"/>
              <a:t>分组密码设计中主要使用两种迭代网络结构：</a:t>
            </a:r>
            <a:endParaRPr lang="en-US" altLang="zh-CN" sz="3200" dirty="0" smtClean="0"/>
          </a:p>
          <a:p>
            <a:pPr lvl="1"/>
            <a:r>
              <a:rPr lang="en-US" altLang="zh-CN" sz="2800" b="1" dirty="0" err="1" smtClean="0">
                <a:solidFill>
                  <a:srgbClr val="FF0000"/>
                </a:solidFill>
              </a:rPr>
              <a:t>Feistel</a:t>
            </a:r>
            <a:r>
              <a:rPr lang="zh-CN" altLang="en-US" sz="2800" b="1" dirty="0" smtClean="0">
                <a:solidFill>
                  <a:srgbClr val="FF0000"/>
                </a:solidFill>
              </a:rPr>
              <a:t>网络</a:t>
            </a:r>
            <a:endParaRPr lang="en-US" altLang="zh-CN" sz="2800" b="1" dirty="0" smtClean="0">
              <a:solidFill>
                <a:srgbClr val="FF0000"/>
              </a:solidFill>
            </a:endParaRPr>
          </a:p>
          <a:p>
            <a:pPr lvl="2"/>
            <a:r>
              <a:rPr lang="en-US" altLang="zh-CN" sz="2600" dirty="0" smtClean="0"/>
              <a:t>DES</a:t>
            </a:r>
            <a:r>
              <a:rPr lang="zh-CN" altLang="en-US" sz="2600" dirty="0" smtClean="0"/>
              <a:t>、</a:t>
            </a:r>
            <a:r>
              <a:rPr lang="en-US" altLang="zh-CN" sz="2600" dirty="0" smtClean="0"/>
              <a:t>GOST28147-89</a:t>
            </a:r>
          </a:p>
          <a:p>
            <a:pPr lvl="2"/>
            <a:r>
              <a:rPr lang="en-US" altLang="zh-CN" sz="2600" dirty="0" smtClean="0"/>
              <a:t>1973</a:t>
            </a:r>
            <a:r>
              <a:rPr lang="zh-CN" altLang="en-US" sz="2600" dirty="0" smtClean="0"/>
              <a:t>年</a:t>
            </a:r>
            <a:r>
              <a:rPr lang="en-US" altLang="zh-CN" sz="2600" dirty="0" err="1" smtClean="0"/>
              <a:t>Feistel</a:t>
            </a:r>
            <a:r>
              <a:rPr lang="zh-CN" altLang="en-US" sz="2600" dirty="0" smtClean="0"/>
              <a:t>设计的</a:t>
            </a:r>
            <a:r>
              <a:rPr lang="en-US" altLang="zh-CN" sz="2600" dirty="0" smtClean="0"/>
              <a:t>Lucifer</a:t>
            </a:r>
            <a:r>
              <a:rPr lang="zh-CN" altLang="en-US" sz="2600" dirty="0" smtClean="0"/>
              <a:t>算法中首次使用</a:t>
            </a:r>
            <a:endParaRPr lang="en-US" altLang="zh-CN" sz="2600" dirty="0" smtClean="0"/>
          </a:p>
          <a:p>
            <a:pPr lvl="1"/>
            <a:r>
              <a:rPr lang="en-US" altLang="zh-CN" sz="2800" b="1" dirty="0" smtClean="0">
                <a:solidFill>
                  <a:srgbClr val="FF0000"/>
                </a:solidFill>
              </a:rPr>
              <a:t>SP</a:t>
            </a:r>
            <a:r>
              <a:rPr lang="zh-CN" altLang="en-US" sz="2800" b="1" dirty="0" smtClean="0">
                <a:solidFill>
                  <a:srgbClr val="FF0000"/>
                </a:solidFill>
              </a:rPr>
              <a:t>网络（</a:t>
            </a:r>
            <a:r>
              <a:rPr lang="en-US" altLang="zh-CN" sz="2800" b="1" dirty="0" smtClean="0">
                <a:solidFill>
                  <a:srgbClr val="FF0000"/>
                </a:solidFill>
              </a:rPr>
              <a:t>Substitution Permutation Network</a:t>
            </a:r>
            <a:r>
              <a:rPr lang="zh-CN" altLang="en-US" sz="2800" b="1" dirty="0" smtClean="0">
                <a:solidFill>
                  <a:srgbClr val="FF0000"/>
                </a:solidFill>
              </a:rPr>
              <a:t>）</a:t>
            </a:r>
            <a:endParaRPr lang="en-US" altLang="zh-CN" sz="2800" b="1" dirty="0" smtClean="0">
              <a:solidFill>
                <a:srgbClr val="FF0000"/>
              </a:solidFill>
            </a:endParaRPr>
          </a:p>
          <a:p>
            <a:pPr lvl="2"/>
            <a:r>
              <a:rPr lang="zh-CN" altLang="en-US" sz="2600" dirty="0" smtClean="0"/>
              <a:t>由</a:t>
            </a:r>
            <a:r>
              <a:rPr lang="en-US" altLang="zh-CN" sz="2600" dirty="0" smtClean="0"/>
              <a:t>S</a:t>
            </a:r>
            <a:r>
              <a:rPr lang="zh-CN" altLang="en-US" sz="2600" dirty="0" smtClean="0"/>
              <a:t>代换和</a:t>
            </a:r>
            <a:r>
              <a:rPr lang="en-US" altLang="zh-CN" sz="2600" dirty="0" smtClean="0"/>
              <a:t>P</a:t>
            </a:r>
            <a:r>
              <a:rPr lang="zh-CN" altLang="en-US" sz="2600" dirty="0" smtClean="0"/>
              <a:t>置换交替进行多次迭代形成的网络</a:t>
            </a:r>
            <a:endParaRPr lang="zh-CN" altLang="en-US" sz="2600" dirty="0"/>
          </a:p>
        </p:txBody>
      </p:sp>
      <p:sp>
        <p:nvSpPr>
          <p:cNvPr id="4" name="日期占位符 3"/>
          <p:cNvSpPr>
            <a:spLocks noGrp="1"/>
          </p:cNvSpPr>
          <p:nvPr>
            <p:ph type="dt" sz="half" idx="10"/>
          </p:nvPr>
        </p:nvSpPr>
        <p:spPr/>
        <p:txBody>
          <a:bodyPr/>
          <a:lstStyle/>
          <a:p>
            <a:fld id="{F8F767E2-4B0C-4D6B-BC16-744F3E0FAA8C}"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18</a:t>
            </a:fld>
            <a:endParaRPr lang="en-US" altLang="zh-CN" dirty="0"/>
          </a:p>
        </p:txBody>
      </p:sp>
    </p:spTree>
    <p:extLst>
      <p:ext uri="{BB962C8B-B14F-4D97-AF65-F5344CB8AC3E}">
        <p14:creationId xmlns:p14="http://schemas.microsoft.com/office/powerpoint/2010/main" val="297776743"/>
      </p:ext>
    </p:extLst>
  </p:cSld>
  <p:clrMapOvr>
    <a:masterClrMapping/>
  </p:clrMapOvr>
  <p:transition>
    <p:wedge/>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462290" y="1832194"/>
            <a:ext cx="8244868" cy="4283337"/>
          </a:xfrm>
          <a:prstGeom prst="rect">
            <a:avLst/>
          </a:prstGeom>
        </p:spPr>
        <p:txBody>
          <a:bodyPr vert="horz" wrap="square" lIns="0" tIns="171645" rIns="0" bIns="0" numCol="1" rtlCol="0" anchor="t" anchorCtr="0" compatLnSpc="1">
            <a:prstTxWarp prst="textNoShape">
              <a:avLst/>
            </a:prstTxWarp>
            <a:spAutoFit/>
          </a:bodyPr>
          <a:lstStyle/>
          <a:p>
            <a:pPr marL="83979"/>
            <a:r>
              <a:rPr spc="361" dirty="0">
                <a:latin typeface="Lucida Sans Unicode"/>
                <a:cs typeface="Lucida Sans Unicode"/>
              </a:rPr>
              <a:t>·</a:t>
            </a:r>
            <a:r>
              <a:rPr spc="-701" dirty="0">
                <a:latin typeface="Lucida Sans Unicode"/>
                <a:cs typeface="Lucida Sans Unicode"/>
              </a:rPr>
              <a:t> </a:t>
            </a:r>
            <a:r>
              <a:rPr spc="-5" dirty="0">
                <a:latin typeface="宋体"/>
                <a:cs typeface="宋体"/>
              </a:rPr>
              <a:t>能够抵抗目前所有的已知攻击：</a:t>
            </a:r>
          </a:p>
          <a:p>
            <a:pPr marL="542048">
              <a:spcBef>
                <a:spcPts val="656"/>
              </a:spcBef>
            </a:pPr>
            <a:r>
              <a:rPr sz="2805" spc="476" dirty="0">
                <a:latin typeface="Lucida Sans Unicode"/>
                <a:cs typeface="Lucida Sans Unicode"/>
              </a:rPr>
              <a:t>•</a:t>
            </a:r>
            <a:r>
              <a:rPr sz="2805" dirty="0">
                <a:latin typeface="宋体"/>
                <a:cs typeface="宋体"/>
              </a:rPr>
              <a:t>穷举攻击</a:t>
            </a:r>
          </a:p>
          <a:p>
            <a:pPr marL="542048">
              <a:spcBef>
                <a:spcPts val="676"/>
              </a:spcBef>
            </a:pPr>
            <a:r>
              <a:rPr sz="2805" spc="476" dirty="0">
                <a:latin typeface="Lucida Sans Unicode"/>
                <a:cs typeface="Lucida Sans Unicode"/>
              </a:rPr>
              <a:t>•</a:t>
            </a:r>
            <a:r>
              <a:rPr sz="2805" dirty="0">
                <a:latin typeface="宋体"/>
                <a:cs typeface="宋体"/>
              </a:rPr>
              <a:t>差分攻击</a:t>
            </a:r>
          </a:p>
          <a:p>
            <a:pPr marL="542048">
              <a:spcBef>
                <a:spcPts val="676"/>
              </a:spcBef>
            </a:pPr>
            <a:r>
              <a:rPr sz="2805" spc="476" dirty="0">
                <a:latin typeface="Lucida Sans Unicode"/>
                <a:cs typeface="Lucida Sans Unicode"/>
              </a:rPr>
              <a:t>•</a:t>
            </a:r>
            <a:r>
              <a:rPr sz="2805" dirty="0">
                <a:latin typeface="宋体"/>
                <a:cs typeface="宋体"/>
              </a:rPr>
              <a:t>线性攻击</a:t>
            </a:r>
          </a:p>
          <a:p>
            <a:pPr marL="542048">
              <a:spcBef>
                <a:spcPts val="501"/>
              </a:spcBef>
            </a:pPr>
            <a:r>
              <a:rPr sz="2805" spc="476" dirty="0">
                <a:latin typeface="Lucida Sans Unicode"/>
                <a:cs typeface="Lucida Sans Unicode"/>
              </a:rPr>
              <a:t>•</a:t>
            </a:r>
            <a:r>
              <a:rPr sz="2805" dirty="0"/>
              <a:t>Square</a:t>
            </a:r>
            <a:r>
              <a:rPr sz="2805" spc="-10" dirty="0">
                <a:latin typeface="宋体"/>
                <a:cs typeface="宋体"/>
              </a:rPr>
              <a:t>攻击</a:t>
            </a:r>
            <a:endParaRPr sz="2805" dirty="0">
              <a:latin typeface="宋体"/>
              <a:cs typeface="宋体"/>
            </a:endParaRPr>
          </a:p>
          <a:p>
            <a:pPr marL="541412">
              <a:spcBef>
                <a:spcPts val="852"/>
              </a:spcBef>
            </a:pPr>
            <a:r>
              <a:rPr sz="2805" spc="476" dirty="0">
                <a:latin typeface="Lucida Sans Unicode"/>
                <a:cs typeface="Lucida Sans Unicode"/>
              </a:rPr>
              <a:t>•</a:t>
            </a:r>
            <a:r>
              <a:rPr sz="2805" dirty="0">
                <a:latin typeface="宋体"/>
                <a:cs typeface="宋体"/>
              </a:rPr>
              <a:t>侧信道攻击</a:t>
            </a:r>
          </a:p>
          <a:p>
            <a:pPr marL="427531" marR="5090" indent="-343552">
              <a:lnSpc>
                <a:spcPts val="3627"/>
              </a:lnSpc>
              <a:spcBef>
                <a:spcPts val="1082"/>
              </a:spcBef>
            </a:pPr>
            <a:r>
              <a:rPr spc="361" dirty="0">
                <a:latin typeface="Lucida Sans Unicode"/>
                <a:cs typeface="Lucida Sans Unicode"/>
              </a:rPr>
              <a:t>·</a:t>
            </a:r>
            <a:r>
              <a:rPr spc="-701" dirty="0">
                <a:latin typeface="Lucida Sans Unicode"/>
                <a:cs typeface="Lucida Sans Unicode"/>
              </a:rPr>
              <a:t> </a:t>
            </a:r>
            <a:r>
              <a:rPr spc="-5" dirty="0">
                <a:solidFill>
                  <a:srgbClr val="FF0000"/>
                </a:solidFill>
                <a:latin typeface="宋体"/>
                <a:cs typeface="宋体"/>
              </a:rPr>
              <a:t>目前已有低于穷举复杂度的攻击方法，但都还</a:t>
            </a:r>
            <a:r>
              <a:rPr dirty="0">
                <a:solidFill>
                  <a:srgbClr val="FF0000"/>
                </a:solidFill>
                <a:latin typeface="宋体"/>
                <a:cs typeface="宋体"/>
              </a:rPr>
              <a:t> </a:t>
            </a:r>
            <a:r>
              <a:rPr spc="-5" dirty="0">
                <a:solidFill>
                  <a:srgbClr val="FF0000"/>
                </a:solidFill>
                <a:latin typeface="宋体"/>
                <a:cs typeface="宋体"/>
              </a:rPr>
              <a:t>不能对</a:t>
            </a:r>
            <a:r>
              <a:rPr spc="-5" dirty="0">
                <a:solidFill>
                  <a:srgbClr val="FF0000"/>
                </a:solidFill>
              </a:rPr>
              <a:t>AES</a:t>
            </a:r>
            <a:r>
              <a:rPr spc="-5" dirty="0">
                <a:solidFill>
                  <a:srgbClr val="FF0000"/>
                </a:solidFill>
                <a:latin typeface="宋体"/>
                <a:cs typeface="宋体"/>
              </a:rPr>
              <a:t>构成本质的威胁</a:t>
            </a:r>
          </a:p>
        </p:txBody>
      </p:sp>
      <p:sp>
        <p:nvSpPr>
          <p:cNvPr id="4" name="object 4"/>
          <p:cNvSpPr txBox="1">
            <a:spLocks noGrp="1"/>
          </p:cNvSpPr>
          <p:nvPr>
            <p:ph type="sldNum" sz="quarter" idx="4294967295"/>
          </p:nvPr>
        </p:nvSpPr>
        <p:spPr>
          <a:xfrm>
            <a:off x="4241" y="1"/>
            <a:ext cx="0" cy="647530"/>
          </a:xfrm>
          <a:prstGeom prst="rect">
            <a:avLst/>
          </a:prstGeom>
        </p:spPr>
        <p:txBody>
          <a:bodyPr vert="horz" wrap="square" lIns="0" tIns="0" rIns="0" bIns="0" rtlCol="0">
            <a:spAutoFit/>
          </a:bodyPr>
          <a:lstStyle/>
          <a:p>
            <a:pPr marL="25448"/>
            <a:fld id="{81D60167-4931-47E6-BA6A-407CBD079E47}" type="slidenum">
              <a:rPr spc="-5" dirty="0"/>
              <a:pPr marL="25448"/>
              <a:t>180</a:t>
            </a:fld>
            <a:endParaRPr spc="-5" dirty="0"/>
          </a:p>
        </p:txBody>
      </p:sp>
      <p:sp>
        <p:nvSpPr>
          <p:cNvPr id="3" name="object 3"/>
          <p:cNvSpPr txBox="1">
            <a:spLocks noGrp="1"/>
          </p:cNvSpPr>
          <p:nvPr>
            <p:ph type="title"/>
          </p:nvPr>
        </p:nvSpPr>
        <p:spPr>
          <a:xfrm>
            <a:off x="920338" y="661030"/>
            <a:ext cx="7405113" cy="616695"/>
          </a:xfrm>
          <a:prstGeom prst="rect">
            <a:avLst/>
          </a:prstGeom>
        </p:spPr>
        <p:txBody>
          <a:bodyPr vert="horz" wrap="square" lIns="0" tIns="0" rIns="0" bIns="0" numCol="1" rtlCol="0" anchor="ctr" anchorCtr="0" compatLnSpc="1">
            <a:prstTxWarp prst="textNoShape">
              <a:avLst/>
            </a:prstTxWarp>
            <a:spAutoFit/>
          </a:bodyPr>
          <a:lstStyle/>
          <a:p>
            <a:pPr marL="523598">
              <a:lnSpc>
                <a:spcPts val="4789"/>
              </a:lnSpc>
            </a:pPr>
            <a:r>
              <a:rPr spc="-5" dirty="0" err="1" smtClean="0">
                <a:latin typeface="Times New Roman"/>
                <a:cs typeface="Times New Roman"/>
              </a:rPr>
              <a:t>AE</a:t>
            </a:r>
            <a:r>
              <a:rPr dirty="0" err="1" smtClean="0">
                <a:latin typeface="Times New Roman"/>
                <a:cs typeface="Times New Roman"/>
              </a:rPr>
              <a:t>S</a:t>
            </a:r>
            <a:r>
              <a:rPr spc="-5" dirty="0" err="1"/>
              <a:t>的安全性</a:t>
            </a:r>
            <a:endParaRPr spc="-5" dirty="0"/>
          </a:p>
        </p:txBody>
      </p:sp>
    </p:spTree>
    <p:extLst>
      <p:ext uri="{BB962C8B-B14F-4D97-AF65-F5344CB8AC3E}">
        <p14:creationId xmlns:p14="http://schemas.microsoft.com/office/powerpoint/2010/main" val="1266310779"/>
      </p:ext>
    </p:extLst>
  </p:cSld>
  <p:clrMapOvr>
    <a:masterClrMapping/>
  </p:clrMapOvr>
  <p:transition>
    <p:wedge/>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3"/>
          <p:cNvSpPr>
            <a:spLocks noGrp="1"/>
          </p:cNvSpPr>
          <p:nvPr>
            <p:ph type="sldNum" sz="quarter" idx="10"/>
          </p:nvPr>
        </p:nvSpPr>
        <p:spPr>
          <a:noFill/>
        </p:spPr>
        <p:txBody>
          <a:bodyPr/>
          <a:lstStyle>
            <a:lvl1pPr>
              <a:lnSpc>
                <a:spcPct val="130000"/>
              </a:lnSpc>
              <a:spcBef>
                <a:spcPct val="20000"/>
              </a:spcBef>
              <a:buClr>
                <a:schemeClr val="hlink"/>
              </a:buClr>
              <a:buSzPct val="75000"/>
              <a:buFont typeface="Wingdings" panose="05000000000000000000" pitchFamily="2" charset="2"/>
              <a:buBlip>
                <a:blip r:embed="rId3"/>
              </a:buBlip>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4B4B4B"/>
              </a:buClr>
              <a:buChar char="–"/>
              <a:defRPr sz="2000">
                <a:solidFill>
                  <a:srgbClr val="4B4B4B"/>
                </a:solidFill>
                <a:latin typeface="Arial" panose="020B0604020202020204" pitchFamily="34" charset="0"/>
                <a:ea typeface="宋体" panose="02010600030101010101" pitchFamily="2" charset="-122"/>
              </a:defRPr>
            </a:lvl2pPr>
            <a:lvl3pPr marL="1143000" indent="-228600">
              <a:spcBef>
                <a:spcPct val="20000"/>
              </a:spcBef>
              <a:buClr>
                <a:srgbClr val="4B4B4B"/>
              </a:buClr>
              <a:buChar char="•"/>
              <a:defRPr>
                <a:solidFill>
                  <a:srgbClr val="4B4B4B"/>
                </a:solidFill>
                <a:latin typeface="Arial" panose="020B0604020202020204" pitchFamily="34" charset="0"/>
                <a:ea typeface="宋体" panose="02010600030101010101" pitchFamily="2" charset="-122"/>
              </a:defRPr>
            </a:lvl3pPr>
            <a:lvl4pPr marL="1600200" indent="-228600">
              <a:spcBef>
                <a:spcPct val="20000"/>
              </a:spcBef>
              <a:buClr>
                <a:srgbClr val="4B4B4B"/>
              </a:buClr>
              <a:buChar char="–"/>
              <a:defRPr sz="1600">
                <a:solidFill>
                  <a:srgbClr val="4B4B4B"/>
                </a:solidFill>
                <a:latin typeface="Arial" panose="020B0604020202020204" pitchFamily="34" charset="0"/>
                <a:ea typeface="宋体" panose="02010600030101010101" pitchFamily="2" charset="-122"/>
              </a:defRPr>
            </a:lvl4pPr>
            <a:lvl5pPr marL="2057400" indent="-228600">
              <a:spcBef>
                <a:spcPct val="20000"/>
              </a:spcBef>
              <a:buClr>
                <a:srgbClr val="4B4B4B"/>
              </a:buClr>
              <a:buChar char="»"/>
              <a:defRPr sz="1400">
                <a:solidFill>
                  <a:srgbClr val="4B4B4B"/>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4B4B4B"/>
              </a:buClr>
              <a:buChar char="»"/>
              <a:defRPr sz="1400">
                <a:solidFill>
                  <a:srgbClr val="4B4B4B"/>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4B4B4B"/>
              </a:buClr>
              <a:buChar char="»"/>
              <a:defRPr sz="1400">
                <a:solidFill>
                  <a:srgbClr val="4B4B4B"/>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4B4B4B"/>
              </a:buClr>
              <a:buChar char="»"/>
              <a:defRPr sz="1400">
                <a:solidFill>
                  <a:srgbClr val="4B4B4B"/>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4B4B4B"/>
              </a:buClr>
              <a:buChar char="»"/>
              <a:defRPr sz="1400">
                <a:solidFill>
                  <a:srgbClr val="4B4B4B"/>
                </a:solidFill>
                <a:latin typeface="Arial" panose="020B0604020202020204" pitchFamily="34" charset="0"/>
                <a:ea typeface="宋体" panose="02010600030101010101" pitchFamily="2" charset="-122"/>
              </a:defRPr>
            </a:lvl9pPr>
          </a:lstStyle>
          <a:p>
            <a:pPr>
              <a:lnSpc>
                <a:spcPct val="100000"/>
              </a:lnSpc>
              <a:spcBef>
                <a:spcPct val="0"/>
              </a:spcBef>
              <a:buClrTx/>
              <a:buSzTx/>
              <a:buFontTx/>
              <a:buNone/>
            </a:pPr>
            <a:fld id="{A8070ABB-5E7C-4D74-B948-2B1726E8A5A9}" type="slidenum">
              <a:rPr lang="en-US" altLang="zh-CN" sz="1400" b="0" smtClean="0"/>
              <a:pPr>
                <a:lnSpc>
                  <a:spcPct val="100000"/>
                </a:lnSpc>
                <a:spcBef>
                  <a:spcPct val="0"/>
                </a:spcBef>
                <a:buClrTx/>
                <a:buSzTx/>
                <a:buFontTx/>
                <a:buNone/>
              </a:pPr>
              <a:t>181</a:t>
            </a:fld>
            <a:endParaRPr lang="en-US" altLang="zh-CN" sz="1400" b="0" smtClean="0"/>
          </a:p>
        </p:txBody>
      </p:sp>
      <p:sp>
        <p:nvSpPr>
          <p:cNvPr id="486402" name="Rectangle 2"/>
          <p:cNvSpPr>
            <a:spLocks noGrp="1" noChangeArrowheads="1"/>
          </p:cNvSpPr>
          <p:nvPr>
            <p:ph type="title"/>
          </p:nvPr>
        </p:nvSpPr>
        <p:spPr/>
        <p:txBody>
          <a:bodyPr/>
          <a:lstStyle/>
          <a:p>
            <a:pPr eaLnBrk="1" hangingPunct="1">
              <a:defRPr/>
            </a:pPr>
            <a:r>
              <a:rPr lang="en-US" altLang="zh-CN" dirty="0" smtClean="0"/>
              <a:t>AES</a:t>
            </a:r>
            <a:r>
              <a:rPr lang="zh-CN" altLang="en-US" dirty="0" smtClean="0"/>
              <a:t>和</a:t>
            </a:r>
            <a:r>
              <a:rPr lang="en-US" altLang="zh-CN" dirty="0" smtClean="0"/>
              <a:t>DES</a:t>
            </a:r>
            <a:r>
              <a:rPr lang="zh-CN" altLang="en-US" dirty="0" smtClean="0"/>
              <a:t>相似之处</a:t>
            </a:r>
          </a:p>
        </p:txBody>
      </p:sp>
      <p:sp>
        <p:nvSpPr>
          <p:cNvPr id="486403" name="Rectangle 3"/>
          <p:cNvSpPr>
            <a:spLocks noGrp="1" noChangeArrowheads="1"/>
          </p:cNvSpPr>
          <p:nvPr>
            <p:ph type="body" idx="1"/>
          </p:nvPr>
        </p:nvSpPr>
        <p:spPr>
          <a:xfrm>
            <a:off x="304800" y="1730475"/>
            <a:ext cx="8369300" cy="4670325"/>
          </a:xfrm>
        </p:spPr>
        <p:txBody>
          <a:bodyPr/>
          <a:lstStyle/>
          <a:p>
            <a:pPr eaLnBrk="1" hangingPunct="1">
              <a:lnSpc>
                <a:spcPct val="120000"/>
              </a:lnSpc>
              <a:defRPr/>
            </a:pPr>
            <a:r>
              <a:rPr lang="zh-CN" altLang="en-US" sz="2400" dirty="0" smtClean="0"/>
              <a:t>二者的轮函数都是由三层构成，非线性层、线性混合层、子密钥异或，只是顺序不同</a:t>
            </a:r>
          </a:p>
          <a:p>
            <a:pPr eaLnBrk="1" hangingPunct="1">
              <a:lnSpc>
                <a:spcPct val="120000"/>
              </a:lnSpc>
              <a:defRPr/>
            </a:pPr>
            <a:r>
              <a:rPr lang="en-US" altLang="zh-CN" sz="2400" dirty="0" smtClean="0"/>
              <a:t>AES</a:t>
            </a:r>
            <a:r>
              <a:rPr lang="zh-CN" altLang="en-US" sz="2400" dirty="0" smtClean="0"/>
              <a:t>的子密钥异或对应于</a:t>
            </a:r>
            <a:r>
              <a:rPr lang="en-US" altLang="zh-CN" sz="2400" dirty="0" smtClean="0"/>
              <a:t>DES</a:t>
            </a:r>
            <a:r>
              <a:rPr lang="zh-CN" altLang="en-US" sz="2400" dirty="0" smtClean="0"/>
              <a:t>中</a:t>
            </a:r>
            <a:r>
              <a:rPr lang="en-US" altLang="zh-CN" sz="2400" dirty="0" smtClean="0"/>
              <a:t>S</a:t>
            </a:r>
            <a:r>
              <a:rPr lang="zh-CN" altLang="en-US" sz="2400" dirty="0" smtClean="0"/>
              <a:t>盒之前的子密钥异或</a:t>
            </a:r>
          </a:p>
          <a:p>
            <a:pPr eaLnBrk="1" hangingPunct="1">
              <a:lnSpc>
                <a:spcPct val="120000"/>
              </a:lnSpc>
              <a:defRPr/>
            </a:pPr>
            <a:r>
              <a:rPr lang="en-US" altLang="zh-CN" sz="2400" dirty="0" smtClean="0"/>
              <a:t>AES</a:t>
            </a:r>
            <a:r>
              <a:rPr lang="zh-CN" altLang="en-US" sz="2400" dirty="0" smtClean="0"/>
              <a:t>的列混合运算的目的是让不同的字节相互影响，而</a:t>
            </a:r>
            <a:r>
              <a:rPr lang="en-US" altLang="zh-CN" sz="2400" dirty="0" smtClean="0"/>
              <a:t>DES</a:t>
            </a:r>
            <a:r>
              <a:rPr lang="zh-CN" altLang="en-US" sz="2400" dirty="0" smtClean="0"/>
              <a:t>中</a:t>
            </a:r>
            <a:r>
              <a:rPr lang="en-US" altLang="zh-CN" sz="2400" dirty="0" smtClean="0"/>
              <a:t>F</a:t>
            </a:r>
            <a:r>
              <a:rPr lang="zh-CN" altLang="en-US" sz="2400" dirty="0" smtClean="0"/>
              <a:t>函数的输出与左边一半数据相加也有类似的效果</a:t>
            </a:r>
          </a:p>
          <a:p>
            <a:pPr eaLnBrk="1" hangingPunct="1">
              <a:lnSpc>
                <a:spcPct val="120000"/>
              </a:lnSpc>
              <a:defRPr/>
            </a:pPr>
            <a:r>
              <a:rPr lang="en-US" altLang="zh-CN" sz="2400" dirty="0" smtClean="0"/>
              <a:t>AES</a:t>
            </a:r>
            <a:r>
              <a:rPr lang="zh-CN" altLang="en-US" sz="2400" dirty="0" smtClean="0"/>
              <a:t>的非线性运算是字节代替</a:t>
            </a:r>
            <a:r>
              <a:rPr lang="en-US" altLang="zh-CN" sz="2400" dirty="0" smtClean="0"/>
              <a:t>(</a:t>
            </a:r>
            <a:r>
              <a:rPr lang="en-US" altLang="zh-CN" sz="2400" dirty="0" err="1" smtClean="0"/>
              <a:t>ByteSub</a:t>
            </a:r>
            <a:r>
              <a:rPr lang="en-US" altLang="zh-CN" sz="2400" dirty="0" smtClean="0"/>
              <a:t>)</a:t>
            </a:r>
            <a:r>
              <a:rPr lang="zh-CN" altLang="en-US" sz="2400" dirty="0" smtClean="0"/>
              <a:t>，对应于</a:t>
            </a:r>
            <a:r>
              <a:rPr lang="en-US" altLang="zh-CN" sz="2400" dirty="0" smtClean="0"/>
              <a:t>DES</a:t>
            </a:r>
            <a:r>
              <a:rPr lang="zh-CN" altLang="en-US" sz="2400" dirty="0" smtClean="0"/>
              <a:t>中惟一的非线性运算</a:t>
            </a:r>
            <a:r>
              <a:rPr lang="en-US" altLang="zh-CN" sz="2400" dirty="0" smtClean="0"/>
              <a:t>S</a:t>
            </a:r>
            <a:r>
              <a:rPr lang="zh-CN" altLang="en-US" sz="2400" dirty="0" smtClean="0"/>
              <a:t>盒</a:t>
            </a:r>
          </a:p>
          <a:p>
            <a:pPr eaLnBrk="1" hangingPunct="1">
              <a:lnSpc>
                <a:spcPct val="120000"/>
              </a:lnSpc>
              <a:defRPr/>
            </a:pPr>
            <a:r>
              <a:rPr lang="zh-CN" altLang="en-US" sz="2400" dirty="0" smtClean="0"/>
              <a:t>行移位运算保证了每一行的字节不仅仅影响其它行对应的字节，而且影响其它行所有的字节，这与</a:t>
            </a:r>
            <a:r>
              <a:rPr lang="en-US" altLang="zh-CN" sz="2400" dirty="0" smtClean="0"/>
              <a:t>DES</a:t>
            </a:r>
            <a:r>
              <a:rPr lang="zh-CN" altLang="en-US" sz="2400" dirty="0" smtClean="0"/>
              <a:t>中置换</a:t>
            </a:r>
            <a:r>
              <a:rPr lang="en-US" altLang="zh-CN" sz="2400" dirty="0" smtClean="0"/>
              <a:t>P</a:t>
            </a:r>
            <a:r>
              <a:rPr lang="zh-CN" altLang="en-US" sz="2400" dirty="0" smtClean="0"/>
              <a:t>相似</a:t>
            </a:r>
          </a:p>
        </p:txBody>
      </p:sp>
    </p:spTree>
    <p:extLst>
      <p:ext uri="{BB962C8B-B14F-4D97-AF65-F5344CB8AC3E}">
        <p14:creationId xmlns:p14="http://schemas.microsoft.com/office/powerpoint/2010/main" val="3404296303"/>
      </p:ext>
    </p:extLst>
  </p:cSld>
  <p:clrMapOvr>
    <a:masterClrMapping/>
  </p:clrMapOvr>
  <p:transition>
    <p:wedge/>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3"/>
          <p:cNvSpPr>
            <a:spLocks noGrp="1"/>
          </p:cNvSpPr>
          <p:nvPr>
            <p:ph type="sldNum" sz="quarter" idx="10"/>
          </p:nvPr>
        </p:nvSpPr>
        <p:spPr>
          <a:noFill/>
        </p:spPr>
        <p:txBody>
          <a:bodyPr/>
          <a:lstStyle>
            <a:lvl1pPr>
              <a:lnSpc>
                <a:spcPct val="130000"/>
              </a:lnSpc>
              <a:spcBef>
                <a:spcPct val="20000"/>
              </a:spcBef>
              <a:buClr>
                <a:schemeClr val="hlink"/>
              </a:buClr>
              <a:buSzPct val="75000"/>
              <a:buFont typeface="Wingdings" panose="05000000000000000000" pitchFamily="2" charset="2"/>
              <a:buBlip>
                <a:blip r:embed="rId3"/>
              </a:buBlip>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4B4B4B"/>
              </a:buClr>
              <a:buChar char="–"/>
              <a:defRPr sz="2000">
                <a:solidFill>
                  <a:srgbClr val="4B4B4B"/>
                </a:solidFill>
                <a:latin typeface="Arial" panose="020B0604020202020204" pitchFamily="34" charset="0"/>
                <a:ea typeface="宋体" panose="02010600030101010101" pitchFamily="2" charset="-122"/>
              </a:defRPr>
            </a:lvl2pPr>
            <a:lvl3pPr marL="1143000" indent="-228600">
              <a:spcBef>
                <a:spcPct val="20000"/>
              </a:spcBef>
              <a:buClr>
                <a:srgbClr val="4B4B4B"/>
              </a:buClr>
              <a:buChar char="•"/>
              <a:defRPr>
                <a:solidFill>
                  <a:srgbClr val="4B4B4B"/>
                </a:solidFill>
                <a:latin typeface="Arial" panose="020B0604020202020204" pitchFamily="34" charset="0"/>
                <a:ea typeface="宋体" panose="02010600030101010101" pitchFamily="2" charset="-122"/>
              </a:defRPr>
            </a:lvl3pPr>
            <a:lvl4pPr marL="1600200" indent="-228600">
              <a:spcBef>
                <a:spcPct val="20000"/>
              </a:spcBef>
              <a:buClr>
                <a:srgbClr val="4B4B4B"/>
              </a:buClr>
              <a:buChar char="–"/>
              <a:defRPr sz="1600">
                <a:solidFill>
                  <a:srgbClr val="4B4B4B"/>
                </a:solidFill>
                <a:latin typeface="Arial" panose="020B0604020202020204" pitchFamily="34" charset="0"/>
                <a:ea typeface="宋体" panose="02010600030101010101" pitchFamily="2" charset="-122"/>
              </a:defRPr>
            </a:lvl4pPr>
            <a:lvl5pPr marL="2057400" indent="-228600">
              <a:spcBef>
                <a:spcPct val="20000"/>
              </a:spcBef>
              <a:buClr>
                <a:srgbClr val="4B4B4B"/>
              </a:buClr>
              <a:buChar char="»"/>
              <a:defRPr sz="1400">
                <a:solidFill>
                  <a:srgbClr val="4B4B4B"/>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4B4B4B"/>
              </a:buClr>
              <a:buChar char="»"/>
              <a:defRPr sz="1400">
                <a:solidFill>
                  <a:srgbClr val="4B4B4B"/>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4B4B4B"/>
              </a:buClr>
              <a:buChar char="»"/>
              <a:defRPr sz="1400">
                <a:solidFill>
                  <a:srgbClr val="4B4B4B"/>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4B4B4B"/>
              </a:buClr>
              <a:buChar char="»"/>
              <a:defRPr sz="1400">
                <a:solidFill>
                  <a:srgbClr val="4B4B4B"/>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4B4B4B"/>
              </a:buClr>
              <a:buChar char="»"/>
              <a:defRPr sz="1400">
                <a:solidFill>
                  <a:srgbClr val="4B4B4B"/>
                </a:solidFill>
                <a:latin typeface="Arial" panose="020B0604020202020204" pitchFamily="34" charset="0"/>
                <a:ea typeface="宋体" panose="02010600030101010101" pitchFamily="2" charset="-122"/>
              </a:defRPr>
            </a:lvl9pPr>
          </a:lstStyle>
          <a:p>
            <a:pPr>
              <a:lnSpc>
                <a:spcPct val="100000"/>
              </a:lnSpc>
              <a:spcBef>
                <a:spcPct val="0"/>
              </a:spcBef>
              <a:buClrTx/>
              <a:buSzTx/>
              <a:buFontTx/>
              <a:buNone/>
            </a:pPr>
            <a:fld id="{EBCD343D-BE4E-452F-ADB8-F559E75A4AFD}" type="slidenum">
              <a:rPr lang="en-US" altLang="zh-CN" sz="1400" b="0" smtClean="0"/>
              <a:pPr>
                <a:lnSpc>
                  <a:spcPct val="100000"/>
                </a:lnSpc>
                <a:spcBef>
                  <a:spcPct val="0"/>
                </a:spcBef>
                <a:buClrTx/>
                <a:buSzTx/>
                <a:buFontTx/>
                <a:buNone/>
              </a:pPr>
              <a:t>182</a:t>
            </a:fld>
            <a:endParaRPr lang="en-US" altLang="zh-CN" sz="1400" b="0" smtClean="0"/>
          </a:p>
        </p:txBody>
      </p:sp>
      <p:sp>
        <p:nvSpPr>
          <p:cNvPr id="488450" name="Rectangle 2"/>
          <p:cNvSpPr>
            <a:spLocks noGrp="1" noChangeArrowheads="1"/>
          </p:cNvSpPr>
          <p:nvPr>
            <p:ph type="title"/>
          </p:nvPr>
        </p:nvSpPr>
        <p:spPr/>
        <p:txBody>
          <a:bodyPr/>
          <a:lstStyle/>
          <a:p>
            <a:pPr eaLnBrk="1" hangingPunct="1">
              <a:defRPr/>
            </a:pPr>
            <a:r>
              <a:rPr lang="en-US" altLang="zh-CN" dirty="0" smtClean="0"/>
              <a:t>AES</a:t>
            </a:r>
            <a:r>
              <a:rPr lang="zh-CN" altLang="en-US" dirty="0" smtClean="0"/>
              <a:t>和</a:t>
            </a:r>
            <a:r>
              <a:rPr lang="en-US" altLang="zh-CN" dirty="0" smtClean="0"/>
              <a:t>DES</a:t>
            </a:r>
            <a:r>
              <a:rPr lang="zh-CN" altLang="en-US" dirty="0" smtClean="0"/>
              <a:t>不同之处</a:t>
            </a:r>
          </a:p>
        </p:txBody>
      </p:sp>
      <p:sp>
        <p:nvSpPr>
          <p:cNvPr id="488451" name="Rectangle 3"/>
          <p:cNvSpPr>
            <a:spLocks noGrp="1" noChangeArrowheads="1"/>
          </p:cNvSpPr>
          <p:nvPr>
            <p:ph type="body" idx="1"/>
          </p:nvPr>
        </p:nvSpPr>
        <p:spPr>
          <a:xfrm>
            <a:off x="457200" y="1828800"/>
            <a:ext cx="8369300" cy="4592638"/>
          </a:xfrm>
        </p:spPr>
        <p:txBody>
          <a:bodyPr/>
          <a:lstStyle/>
          <a:p>
            <a:pPr eaLnBrk="1" hangingPunct="1">
              <a:lnSpc>
                <a:spcPct val="175000"/>
              </a:lnSpc>
              <a:defRPr/>
            </a:pPr>
            <a:r>
              <a:rPr lang="en-US" altLang="zh-CN" dirty="0" smtClean="0"/>
              <a:t>AES</a:t>
            </a:r>
            <a:r>
              <a:rPr lang="zh-CN" altLang="en-US" dirty="0" smtClean="0"/>
              <a:t>的密钥长度</a:t>
            </a:r>
            <a:r>
              <a:rPr lang="en-US" altLang="zh-CN" dirty="0" smtClean="0"/>
              <a:t>(128</a:t>
            </a:r>
            <a:r>
              <a:rPr lang="zh-CN" altLang="en-US" dirty="0" smtClean="0"/>
              <a:t>位、</a:t>
            </a:r>
            <a:r>
              <a:rPr lang="en-US" altLang="zh-CN" dirty="0" smtClean="0"/>
              <a:t>192</a:t>
            </a:r>
            <a:r>
              <a:rPr lang="zh-CN" altLang="en-US" dirty="0" smtClean="0"/>
              <a:t>位、</a:t>
            </a:r>
            <a:r>
              <a:rPr lang="en-US" altLang="zh-CN" dirty="0" smtClean="0"/>
              <a:t>256</a:t>
            </a:r>
            <a:r>
              <a:rPr lang="zh-CN" altLang="en-US" dirty="0" smtClean="0"/>
              <a:t>位</a:t>
            </a:r>
            <a:r>
              <a:rPr lang="en-US" altLang="zh-CN" dirty="0" smtClean="0"/>
              <a:t>)</a:t>
            </a:r>
            <a:r>
              <a:rPr lang="zh-CN" altLang="en-US" dirty="0" smtClean="0"/>
              <a:t>是可变的，而</a:t>
            </a:r>
            <a:r>
              <a:rPr lang="en-US" altLang="zh-CN" dirty="0" smtClean="0"/>
              <a:t>DES</a:t>
            </a:r>
            <a:r>
              <a:rPr lang="zh-CN" altLang="en-US" dirty="0" smtClean="0"/>
              <a:t>的密钥长度固定为</a:t>
            </a:r>
            <a:r>
              <a:rPr lang="en-US" altLang="zh-CN" dirty="0" smtClean="0"/>
              <a:t>56</a:t>
            </a:r>
            <a:r>
              <a:rPr lang="zh-CN" altLang="en-US" dirty="0" smtClean="0"/>
              <a:t>位</a:t>
            </a:r>
          </a:p>
          <a:p>
            <a:pPr eaLnBrk="1" hangingPunct="1">
              <a:lnSpc>
                <a:spcPct val="175000"/>
              </a:lnSpc>
              <a:defRPr/>
            </a:pPr>
            <a:r>
              <a:rPr lang="en-US" altLang="zh-CN" dirty="0" smtClean="0"/>
              <a:t>DES</a:t>
            </a:r>
            <a:r>
              <a:rPr lang="zh-CN" altLang="en-US" dirty="0" smtClean="0"/>
              <a:t>是面向比特的运算，</a:t>
            </a:r>
            <a:r>
              <a:rPr lang="en-US" altLang="zh-CN" dirty="0" smtClean="0"/>
              <a:t>AES</a:t>
            </a:r>
            <a:r>
              <a:rPr lang="zh-CN" altLang="en-US" dirty="0" smtClean="0"/>
              <a:t>是面向字节的运算</a:t>
            </a:r>
          </a:p>
          <a:p>
            <a:pPr eaLnBrk="1" hangingPunct="1">
              <a:lnSpc>
                <a:spcPct val="175000"/>
              </a:lnSpc>
              <a:defRPr/>
            </a:pPr>
            <a:r>
              <a:rPr lang="en-US" altLang="zh-CN" dirty="0" smtClean="0"/>
              <a:t>AES</a:t>
            </a:r>
            <a:r>
              <a:rPr lang="zh-CN" altLang="en-US" dirty="0" smtClean="0"/>
              <a:t>的加密运算和解密运算不一致，因而加密器不能同时用作解密器，</a:t>
            </a:r>
            <a:r>
              <a:rPr lang="en-US" altLang="zh-CN" dirty="0" smtClean="0"/>
              <a:t>DES</a:t>
            </a:r>
            <a:r>
              <a:rPr lang="zh-CN" altLang="en-US" dirty="0" smtClean="0"/>
              <a:t>则无此限制</a:t>
            </a:r>
          </a:p>
        </p:txBody>
      </p:sp>
    </p:spTree>
    <p:extLst>
      <p:ext uri="{BB962C8B-B14F-4D97-AF65-F5344CB8AC3E}">
        <p14:creationId xmlns:p14="http://schemas.microsoft.com/office/powerpoint/2010/main" val="1186341218"/>
      </p:ext>
    </p:extLst>
  </p:cSld>
  <p:clrMapOvr>
    <a:masterClrMapping/>
  </p:clrMapOvr>
  <p:transition>
    <p:wedge/>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AES</a:t>
            </a:r>
            <a:r>
              <a:rPr lang="zh-CN" altLang="en-US" dirty="0" smtClean="0"/>
              <a:t>的应用</a:t>
            </a:r>
            <a:endParaRPr lang="zh-CN" altLang="en-US" dirty="0"/>
          </a:p>
        </p:txBody>
      </p:sp>
      <p:sp>
        <p:nvSpPr>
          <p:cNvPr id="3" name="内容占位符 2"/>
          <p:cNvSpPr>
            <a:spLocks noGrp="1"/>
          </p:cNvSpPr>
          <p:nvPr>
            <p:ph idx="1"/>
          </p:nvPr>
        </p:nvSpPr>
        <p:spPr/>
        <p:txBody>
          <a:bodyPr/>
          <a:lstStyle/>
          <a:p>
            <a:r>
              <a:rPr lang="en-US" altLang="zh-CN" dirty="0" smtClean="0"/>
              <a:t>802.11i——WPA2 </a:t>
            </a:r>
          </a:p>
          <a:p>
            <a:endParaRPr lang="en-US" altLang="zh-CN" dirty="0"/>
          </a:p>
          <a:p>
            <a:r>
              <a:rPr lang="en-US" altLang="zh-CN" dirty="0" err="1" smtClean="0"/>
              <a:t>IPSec</a:t>
            </a:r>
            <a:endParaRPr lang="en-US" altLang="zh-CN" dirty="0" smtClean="0"/>
          </a:p>
          <a:p>
            <a:endParaRPr lang="en-US" altLang="zh-CN" dirty="0"/>
          </a:p>
          <a:p>
            <a:r>
              <a:rPr lang="en-US" altLang="zh-CN" dirty="0" err="1" smtClean="0"/>
              <a:t>OpenSSL</a:t>
            </a:r>
            <a:endParaRPr lang="en-US" altLang="zh-CN" dirty="0" smtClean="0"/>
          </a:p>
          <a:p>
            <a:endParaRPr lang="en-US" altLang="zh-CN" dirty="0"/>
          </a:p>
          <a:p>
            <a:r>
              <a:rPr lang="en-US" altLang="zh-CN" dirty="0" smtClean="0"/>
              <a:t>4G</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183</a:t>
            </a:fld>
            <a:endParaRPr lang="en-US" altLang="zh-CN" dirty="0"/>
          </a:p>
        </p:txBody>
      </p:sp>
      <p:pic>
        <p:nvPicPr>
          <p:cNvPr id="2467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600" y="1905000"/>
            <a:ext cx="4386197"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4434655"/>
      </p:ext>
    </p:extLst>
  </p:cSld>
  <p:clrMapOvr>
    <a:masterClrMapping/>
  </p:clrMapOvr>
  <p:transition>
    <p:wedge/>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国际数据加密标准</a:t>
            </a:r>
            <a:r>
              <a:rPr lang="en-US" altLang="zh-CN" dirty="0" smtClean="0"/>
              <a:t>IDEA</a:t>
            </a:r>
            <a:endParaRPr lang="zh-CN" altLang="en-US" dirty="0"/>
          </a:p>
        </p:txBody>
      </p:sp>
      <p:sp>
        <p:nvSpPr>
          <p:cNvPr id="3" name="内容占位符 2"/>
          <p:cNvSpPr>
            <a:spLocks noGrp="1"/>
          </p:cNvSpPr>
          <p:nvPr>
            <p:ph idx="1"/>
          </p:nvPr>
        </p:nvSpPr>
        <p:spPr>
          <a:xfrm>
            <a:off x="457200" y="1676400"/>
            <a:ext cx="8229600" cy="4648200"/>
          </a:xfrm>
        </p:spPr>
        <p:txBody>
          <a:bodyPr/>
          <a:lstStyle/>
          <a:p>
            <a:pPr>
              <a:lnSpc>
                <a:spcPct val="90000"/>
              </a:lnSpc>
            </a:pPr>
            <a:r>
              <a:rPr lang="zh-CN" altLang="en-US" b="1" dirty="0" smtClean="0">
                <a:solidFill>
                  <a:srgbClr val="FF0000"/>
                </a:solidFill>
              </a:rPr>
              <a:t>国际数据加密算法</a:t>
            </a:r>
            <a:r>
              <a:rPr lang="en-US" altLang="zh-CN" b="1" dirty="0" smtClean="0">
                <a:solidFill>
                  <a:srgbClr val="FF0000"/>
                </a:solidFill>
              </a:rPr>
              <a:t>IDEA</a:t>
            </a:r>
            <a:r>
              <a:rPr lang="en-US" altLang="zh-CN" dirty="0" smtClean="0"/>
              <a:t>(International Data Encryption Algorithm):1990</a:t>
            </a:r>
            <a:r>
              <a:rPr lang="zh-CN" altLang="en-US" dirty="0" smtClean="0"/>
              <a:t>年由瑞士苏黎世联邦工业大学的</a:t>
            </a:r>
            <a:r>
              <a:rPr lang="zh-CN" altLang="en-US" dirty="0" smtClean="0">
                <a:solidFill>
                  <a:srgbClr val="FF0000"/>
                </a:solidFill>
              </a:rPr>
              <a:t>来学嘉</a:t>
            </a:r>
            <a:r>
              <a:rPr lang="zh-CN" altLang="en-US" dirty="0" smtClean="0"/>
              <a:t>和</a:t>
            </a:r>
            <a:r>
              <a:rPr lang="en-US" altLang="zh-CN" dirty="0" smtClean="0">
                <a:solidFill>
                  <a:srgbClr val="FF0000"/>
                </a:solidFill>
              </a:rPr>
              <a:t>James </a:t>
            </a:r>
            <a:r>
              <a:rPr lang="en-US" altLang="zh-CN" dirty="0" err="1" smtClean="0">
                <a:solidFill>
                  <a:srgbClr val="FF0000"/>
                </a:solidFill>
              </a:rPr>
              <a:t>Messey</a:t>
            </a:r>
            <a:r>
              <a:rPr lang="zh-CN" altLang="en-US" dirty="0" smtClean="0"/>
              <a:t>提出，</a:t>
            </a:r>
            <a:r>
              <a:rPr lang="en-US" altLang="zh-CN" dirty="0" smtClean="0"/>
              <a:t>1992</a:t>
            </a:r>
            <a:r>
              <a:rPr lang="zh-CN" altLang="en-US" dirty="0" smtClean="0"/>
              <a:t>年最终完成</a:t>
            </a:r>
            <a:endParaRPr lang="en-US" altLang="zh-CN" dirty="0" smtClean="0"/>
          </a:p>
          <a:p>
            <a:pPr lvl="1">
              <a:lnSpc>
                <a:spcPct val="90000"/>
              </a:lnSpc>
            </a:pPr>
            <a:r>
              <a:rPr lang="en-US" altLang="zh-CN" dirty="0" smtClean="0">
                <a:solidFill>
                  <a:srgbClr val="FF0000"/>
                </a:solidFill>
              </a:rPr>
              <a:t>128</a:t>
            </a:r>
            <a:r>
              <a:rPr lang="zh-CN" altLang="en-US" dirty="0" smtClean="0">
                <a:solidFill>
                  <a:srgbClr val="FF0000"/>
                </a:solidFill>
              </a:rPr>
              <a:t>位密钥</a:t>
            </a:r>
            <a:r>
              <a:rPr lang="zh-CN" altLang="en-US" dirty="0" smtClean="0"/>
              <a:t>加密</a:t>
            </a:r>
            <a:r>
              <a:rPr lang="en-US" altLang="zh-CN" dirty="0" smtClean="0">
                <a:solidFill>
                  <a:srgbClr val="FF0000"/>
                </a:solidFill>
              </a:rPr>
              <a:t>64</a:t>
            </a:r>
            <a:r>
              <a:rPr lang="zh-CN" altLang="en-US" dirty="0" smtClean="0">
                <a:solidFill>
                  <a:srgbClr val="FF0000"/>
                </a:solidFill>
              </a:rPr>
              <a:t>位明文分组</a:t>
            </a:r>
            <a:r>
              <a:rPr lang="zh-CN" altLang="en-US" dirty="0" smtClean="0"/>
              <a:t>，穷举分析需要</a:t>
            </a:r>
            <a:r>
              <a:rPr lang="en-US" altLang="zh-CN" dirty="0" smtClean="0"/>
              <a:t>10</a:t>
            </a:r>
            <a:r>
              <a:rPr lang="en-US" altLang="zh-CN" baseline="30000" dirty="0" smtClean="0"/>
              <a:t>38</a:t>
            </a:r>
            <a:r>
              <a:rPr lang="zh-CN" altLang="en-US" dirty="0" smtClean="0"/>
              <a:t>次试探，目前尚无有效破译方法</a:t>
            </a:r>
          </a:p>
          <a:p>
            <a:pPr lvl="1">
              <a:lnSpc>
                <a:spcPct val="90000"/>
              </a:lnSpc>
            </a:pPr>
            <a:endParaRPr lang="en-US" altLang="zh-CN" dirty="0" smtClean="0"/>
          </a:p>
          <a:p>
            <a:pPr lvl="1">
              <a:lnSpc>
                <a:spcPct val="90000"/>
              </a:lnSpc>
            </a:pPr>
            <a:r>
              <a:rPr lang="zh-CN" altLang="en-US" dirty="0" smtClean="0"/>
              <a:t>密码强度：</a:t>
            </a:r>
          </a:p>
          <a:p>
            <a:pPr lvl="2">
              <a:lnSpc>
                <a:spcPct val="90000"/>
              </a:lnSpc>
            </a:pPr>
            <a:r>
              <a:rPr lang="zh-CN" altLang="en-US" sz="2600" dirty="0" smtClean="0">
                <a:solidFill>
                  <a:srgbClr val="FF0000"/>
                </a:solidFill>
              </a:rPr>
              <a:t>扰乱</a:t>
            </a:r>
            <a:r>
              <a:rPr lang="zh-CN" altLang="en-US" sz="2600" dirty="0" smtClean="0"/>
              <a:t>：密文以</a:t>
            </a:r>
            <a:r>
              <a:rPr lang="zh-CN" altLang="en-US" sz="2600" dirty="0" smtClean="0">
                <a:solidFill>
                  <a:srgbClr val="FF0000"/>
                </a:solidFill>
              </a:rPr>
              <a:t>复杂交错</a:t>
            </a:r>
            <a:r>
              <a:rPr lang="zh-CN" altLang="en-US" sz="2600" dirty="0" smtClean="0"/>
              <a:t>的方式依赖明文和密钥</a:t>
            </a:r>
          </a:p>
          <a:p>
            <a:pPr lvl="2">
              <a:lnSpc>
                <a:spcPct val="90000"/>
              </a:lnSpc>
            </a:pPr>
            <a:r>
              <a:rPr lang="zh-CN" altLang="en-US" sz="2600" dirty="0" smtClean="0">
                <a:solidFill>
                  <a:srgbClr val="FF0000"/>
                </a:solidFill>
              </a:rPr>
              <a:t>扩散</a:t>
            </a:r>
            <a:r>
              <a:rPr lang="zh-CN" altLang="en-US" sz="2600" dirty="0" smtClean="0"/>
              <a:t>：每个明文比特都应该影响每个密文比特</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184</a:t>
            </a:fld>
            <a:endParaRPr lang="en-US" altLang="zh-CN" dirty="0"/>
          </a:p>
        </p:txBody>
      </p:sp>
    </p:spTree>
    <p:extLst>
      <p:ext uri="{BB962C8B-B14F-4D97-AF65-F5344CB8AC3E}">
        <p14:creationId xmlns:p14="http://schemas.microsoft.com/office/powerpoint/2010/main" val="748544346"/>
      </p:ext>
    </p:extLst>
  </p:cSld>
  <p:clrMapOvr>
    <a:masterClrMapping/>
  </p:clrMapOvr>
  <p:transition>
    <p:wedge/>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kumimoji="1" lang="en-US" altLang="zh-CN" dirty="0" smtClean="0">
                <a:solidFill>
                  <a:srgbClr val="000000"/>
                </a:solidFill>
              </a:rPr>
              <a:t>IDEA</a:t>
            </a:r>
            <a:r>
              <a:rPr kumimoji="1" lang="zh-CN" altLang="en-US" dirty="0"/>
              <a:t>设计</a:t>
            </a:r>
            <a:r>
              <a:rPr kumimoji="1" lang="zh-CN" altLang="en-US" dirty="0" smtClean="0"/>
              <a:t>思想：</a:t>
            </a:r>
            <a:r>
              <a:rPr kumimoji="1" lang="zh-CN" altLang="en-US" dirty="0" smtClean="0">
                <a:solidFill>
                  <a:srgbClr val="FF0000"/>
                </a:solidFill>
                <a:latin typeface="Arial Black"/>
              </a:rPr>
              <a:t>“</a:t>
            </a:r>
            <a:r>
              <a:rPr kumimoji="1" lang="zh-CN" altLang="en-US" b="1" dirty="0" smtClean="0">
                <a:solidFill>
                  <a:srgbClr val="FF0000"/>
                </a:solidFill>
              </a:rPr>
              <a:t>相异代数群上的混合运算</a:t>
            </a:r>
            <a:r>
              <a:rPr kumimoji="1" lang="zh-CN" altLang="en-US" b="1" dirty="0" smtClean="0">
                <a:solidFill>
                  <a:srgbClr val="FF0000"/>
                </a:solidFill>
                <a:latin typeface="Arial Black"/>
              </a:rPr>
              <a:t>”</a:t>
            </a:r>
            <a:r>
              <a:rPr kumimoji="1" lang="zh-CN" altLang="en-US" dirty="0" smtClean="0"/>
              <a:t> </a:t>
            </a:r>
            <a:endParaRPr kumimoji="1" lang="en-US" altLang="zh-CN" dirty="0" smtClean="0"/>
          </a:p>
          <a:p>
            <a:pPr lvl="1"/>
            <a:r>
              <a:rPr lang="zh-CN" altLang="en-US" dirty="0" smtClean="0">
                <a:latin typeface="Times New Roman" pitchFamily="18" charset="0"/>
              </a:rPr>
              <a:t>通过连续使用三个“</a:t>
            </a:r>
            <a:r>
              <a:rPr lang="zh-CN" altLang="en-US" dirty="0" smtClean="0">
                <a:solidFill>
                  <a:srgbClr val="FF0000"/>
                </a:solidFill>
                <a:latin typeface="Times New Roman" pitchFamily="18" charset="0"/>
              </a:rPr>
              <a:t>不相容</a:t>
            </a:r>
            <a:r>
              <a:rPr lang="zh-CN" altLang="en-US" dirty="0" smtClean="0">
                <a:latin typeface="Times New Roman" pitchFamily="18" charset="0"/>
              </a:rPr>
              <a:t>”的群运算作用于两个</a:t>
            </a:r>
            <a:r>
              <a:rPr lang="en-US" altLang="zh-CN" dirty="0" smtClean="0">
                <a:latin typeface="Times New Roman" pitchFamily="18" charset="0"/>
              </a:rPr>
              <a:t>16</a:t>
            </a:r>
            <a:r>
              <a:rPr lang="zh-CN" altLang="en-US" dirty="0" smtClean="0">
                <a:latin typeface="Times New Roman" pitchFamily="18" charset="0"/>
              </a:rPr>
              <a:t>比特子块来获得</a:t>
            </a:r>
            <a:endParaRPr lang="en-US" altLang="zh-CN" dirty="0" smtClean="0">
              <a:latin typeface="Times New Roman" pitchFamily="18" charset="0"/>
            </a:endParaRPr>
          </a:p>
          <a:p>
            <a:pPr lvl="1"/>
            <a:endParaRPr kumimoji="1" lang="en-US" altLang="zh-CN" dirty="0" smtClean="0">
              <a:solidFill>
                <a:srgbClr val="000000"/>
              </a:solidFill>
            </a:endParaRPr>
          </a:p>
          <a:p>
            <a:r>
              <a:rPr kumimoji="1" lang="zh-CN" altLang="en-US" dirty="0" smtClean="0">
                <a:solidFill>
                  <a:srgbClr val="000000"/>
                </a:solidFill>
              </a:rPr>
              <a:t>算法用硬件和软件实现都很容易，比</a:t>
            </a:r>
            <a:r>
              <a:rPr kumimoji="1" lang="en-US" altLang="zh-CN" dirty="0" smtClean="0">
                <a:solidFill>
                  <a:srgbClr val="000000"/>
                </a:solidFill>
              </a:rPr>
              <a:t>DES</a:t>
            </a:r>
            <a:r>
              <a:rPr kumimoji="1" lang="zh-CN" altLang="en-US" dirty="0" smtClean="0">
                <a:solidFill>
                  <a:srgbClr val="000000"/>
                </a:solidFill>
              </a:rPr>
              <a:t>在实现上快得多</a:t>
            </a:r>
            <a:r>
              <a:rPr kumimoji="1" lang="zh-CN" altLang="en-US" dirty="0" smtClean="0"/>
              <a:t> </a:t>
            </a:r>
            <a:endParaRPr kumimoji="1" lang="en-US" altLang="zh-CN" dirty="0" smtClean="0"/>
          </a:p>
          <a:p>
            <a:endParaRPr kumimoji="1" lang="en-US" altLang="zh-CN" dirty="0" smtClean="0"/>
          </a:p>
          <a:p>
            <a:r>
              <a:rPr kumimoji="1" lang="zh-CN" altLang="en-US" dirty="0" smtClean="0"/>
              <a:t>近年来提出的分组密码算法中的一个很成功的方案，已在</a:t>
            </a:r>
            <a:r>
              <a:rPr kumimoji="1" lang="en-US" altLang="zh-CN" dirty="0" smtClean="0">
                <a:solidFill>
                  <a:srgbClr val="FF0000"/>
                </a:solidFill>
              </a:rPr>
              <a:t>PGP</a:t>
            </a:r>
            <a:r>
              <a:rPr kumimoji="1" lang="zh-CN" altLang="en-US" dirty="0" smtClean="0"/>
              <a:t>中采用</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185</a:t>
            </a:fld>
            <a:endParaRPr lang="en-US" altLang="zh-CN" dirty="0"/>
          </a:p>
        </p:txBody>
      </p:sp>
    </p:spTree>
    <p:extLst>
      <p:ext uri="{BB962C8B-B14F-4D97-AF65-F5344CB8AC3E}">
        <p14:creationId xmlns:p14="http://schemas.microsoft.com/office/powerpoint/2010/main" val="909393503"/>
      </p:ext>
    </p:extLst>
  </p:cSld>
  <p:clrMapOvr>
    <a:masterClrMapping/>
  </p:clrMapOvr>
  <p:transition>
    <p:wedge/>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来学嘉</a:t>
            </a:r>
            <a:endParaRPr lang="zh-CN" altLang="en-US" dirty="0"/>
          </a:p>
        </p:txBody>
      </p:sp>
      <p:sp>
        <p:nvSpPr>
          <p:cNvPr id="3" name="内容占位符 2"/>
          <p:cNvSpPr>
            <a:spLocks noGrp="1"/>
          </p:cNvSpPr>
          <p:nvPr>
            <p:ph idx="1"/>
          </p:nvPr>
        </p:nvSpPr>
        <p:spPr>
          <a:xfrm>
            <a:off x="228600" y="1782763"/>
            <a:ext cx="8229600" cy="4953000"/>
          </a:xfrm>
        </p:spPr>
        <p:txBody>
          <a:bodyPr/>
          <a:lstStyle/>
          <a:p>
            <a:pPr latinLnBrk="1"/>
            <a:r>
              <a:rPr lang="zh-CN" altLang="en-US" sz="2400" b="1" dirty="0" smtClean="0">
                <a:solidFill>
                  <a:srgbClr val="CC66FF"/>
                </a:solidFill>
              </a:rPr>
              <a:t>来学嘉（</a:t>
            </a:r>
            <a:r>
              <a:rPr lang="en-US" altLang="zh-CN" sz="2400" b="1" dirty="0" smtClean="0">
                <a:solidFill>
                  <a:srgbClr val="CC66FF"/>
                </a:solidFill>
              </a:rPr>
              <a:t>1954-</a:t>
            </a:r>
            <a:r>
              <a:rPr lang="zh-CN" altLang="en-US" sz="2400" b="1" dirty="0" smtClean="0">
                <a:solidFill>
                  <a:srgbClr val="CC66FF"/>
                </a:solidFill>
              </a:rPr>
              <a:t>）</a:t>
            </a:r>
            <a:r>
              <a:rPr lang="en-US" altLang="zh-CN" sz="2400" dirty="0" smtClean="0"/>
              <a:t>—</a:t>
            </a:r>
            <a:r>
              <a:rPr lang="zh-CN" altLang="en-US" sz="2400" dirty="0" smtClean="0"/>
              <a:t>国际著名密码学家。瑞士籍华人</a:t>
            </a:r>
          </a:p>
          <a:p>
            <a:pPr lvl="1"/>
            <a:r>
              <a:rPr lang="en-US" altLang="zh-CN" sz="2200" dirty="0" smtClean="0"/>
              <a:t>1978-1982</a:t>
            </a:r>
            <a:r>
              <a:rPr lang="zh-CN" altLang="en-US" sz="2200" dirty="0" smtClean="0"/>
              <a:t>，西安电子科技大学本科；</a:t>
            </a:r>
          </a:p>
          <a:p>
            <a:pPr lvl="1"/>
            <a:r>
              <a:rPr lang="en-US" altLang="zh-CN" sz="2200" dirty="0" smtClean="0"/>
              <a:t>1982-1984</a:t>
            </a:r>
            <a:r>
              <a:rPr lang="zh-CN" altLang="en-US" sz="2200" dirty="0" smtClean="0"/>
              <a:t>，西安电子科技大学信息安全研究所硕士研究生；</a:t>
            </a:r>
          </a:p>
          <a:p>
            <a:pPr lvl="1"/>
            <a:r>
              <a:rPr lang="en-US" altLang="zh-CN" sz="2200" dirty="0" smtClean="0"/>
              <a:t>1985</a:t>
            </a:r>
            <a:r>
              <a:rPr lang="zh-CN" altLang="en-US" sz="2200" dirty="0" smtClean="0"/>
              <a:t>到瑞士</a:t>
            </a:r>
            <a:r>
              <a:rPr lang="en-US" altLang="zh-CN" sz="2200" dirty="0" smtClean="0"/>
              <a:t>ETH Zurich, Signal and Information Processing Laboratory</a:t>
            </a:r>
            <a:r>
              <a:rPr lang="zh-CN" altLang="en-US" sz="2200" dirty="0" smtClean="0"/>
              <a:t>；</a:t>
            </a:r>
            <a:r>
              <a:rPr lang="en-US" altLang="zh-CN" sz="2200" dirty="0" smtClean="0"/>
              <a:t>1988-1992</a:t>
            </a:r>
            <a:r>
              <a:rPr lang="zh-CN" altLang="en-US" sz="2200" dirty="0" smtClean="0"/>
              <a:t>在该实验室攻读博士并取得博士学位</a:t>
            </a:r>
          </a:p>
          <a:p>
            <a:pPr lvl="1"/>
            <a:r>
              <a:rPr lang="zh-CN" altLang="en-US" sz="2200" dirty="0" smtClean="0"/>
              <a:t>主要工作：密码学，</a:t>
            </a:r>
            <a:r>
              <a:rPr lang="en-US" altLang="zh-CN" sz="2200" dirty="0" smtClean="0"/>
              <a:t>IDEA</a:t>
            </a:r>
            <a:r>
              <a:rPr lang="zh-CN" altLang="en-US" sz="2200" dirty="0" smtClean="0"/>
              <a:t>密码的共同发明者</a:t>
            </a:r>
            <a:r>
              <a:rPr lang="en-US" altLang="zh-CN" sz="2200" dirty="0" smtClean="0"/>
              <a:t>(</a:t>
            </a:r>
            <a:r>
              <a:rPr lang="zh-CN" altLang="en-US" sz="2200" dirty="0" smtClean="0"/>
              <a:t>连同</a:t>
            </a:r>
            <a:r>
              <a:rPr lang="en-US" altLang="zh-CN" sz="2200" dirty="0" smtClean="0"/>
              <a:t>J.L. Massey </a:t>
            </a:r>
            <a:r>
              <a:rPr lang="zh-CN" altLang="en-US" sz="2200" dirty="0" smtClean="0"/>
              <a:t>教授</a:t>
            </a:r>
            <a:r>
              <a:rPr lang="en-US" altLang="zh-CN" sz="2200" dirty="0" smtClean="0"/>
              <a:t>)</a:t>
            </a:r>
            <a:r>
              <a:rPr lang="zh-CN" altLang="en-US" sz="2200" dirty="0" smtClean="0"/>
              <a:t>。他的两位导师是著名密码学家</a:t>
            </a:r>
            <a:r>
              <a:rPr lang="zh-CN" altLang="en-US" sz="2200" dirty="0" smtClean="0">
                <a:solidFill>
                  <a:srgbClr val="FF0000"/>
                </a:solidFill>
              </a:rPr>
              <a:t>肖国镇</a:t>
            </a:r>
            <a:r>
              <a:rPr lang="zh-CN" altLang="en-US" sz="2200" dirty="0" smtClean="0"/>
              <a:t>教授和瑞士</a:t>
            </a:r>
            <a:r>
              <a:rPr lang="en-US" altLang="zh-CN" sz="2200" dirty="0" smtClean="0"/>
              <a:t>ETH</a:t>
            </a:r>
            <a:r>
              <a:rPr lang="zh-CN" altLang="en-US" sz="2200" dirty="0" smtClean="0"/>
              <a:t>的</a:t>
            </a:r>
            <a:r>
              <a:rPr lang="en-US" altLang="zh-CN" sz="2200" dirty="0" smtClean="0">
                <a:solidFill>
                  <a:srgbClr val="FF0000"/>
                </a:solidFill>
              </a:rPr>
              <a:t>Massey</a:t>
            </a:r>
            <a:r>
              <a:rPr lang="zh-CN" altLang="en-US" sz="2200" dirty="0" smtClean="0"/>
              <a:t>教授</a:t>
            </a:r>
          </a:p>
          <a:p>
            <a:pPr lvl="1"/>
            <a:r>
              <a:rPr lang="en-US" altLang="zh-CN" sz="2200" dirty="0" smtClean="0"/>
              <a:t>1992</a:t>
            </a:r>
            <a:r>
              <a:rPr lang="zh-CN" altLang="en-US" sz="2200" dirty="0" smtClean="0"/>
              <a:t>年，博士论文“</a:t>
            </a:r>
            <a:r>
              <a:rPr lang="en-US" altLang="zh-CN" sz="2200" dirty="0" smtClean="0"/>
              <a:t>On the Design and Security of Block Ciphers”</a:t>
            </a:r>
            <a:r>
              <a:rPr lang="zh-CN" altLang="en-US" sz="2200" dirty="0" smtClean="0"/>
              <a:t>给出了 </a:t>
            </a:r>
            <a:r>
              <a:rPr lang="en-US" altLang="zh-CN" sz="2200" dirty="0" smtClean="0"/>
              <a:t>IDEA </a:t>
            </a:r>
            <a:r>
              <a:rPr lang="zh-CN" altLang="en-US" sz="2200" dirty="0" smtClean="0"/>
              <a:t>密码算法</a:t>
            </a:r>
            <a:endParaRPr lang="en-US" altLang="zh-CN" sz="2200" dirty="0" smtClean="0"/>
          </a:p>
          <a:p>
            <a:pPr lvl="1"/>
            <a:r>
              <a:rPr lang="zh-CN" altLang="en-US" sz="2200" dirty="0" smtClean="0"/>
              <a:t>现任上海交通大学计算机科学与工程系教授</a:t>
            </a:r>
            <a:endParaRPr lang="zh-CN" altLang="en-US" sz="2200"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dirty="0"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186</a:t>
            </a:fld>
            <a:endParaRPr lang="en-US" altLang="zh-CN" dirty="0"/>
          </a:p>
        </p:txBody>
      </p:sp>
      <p:pic>
        <p:nvPicPr>
          <p:cNvPr id="7" name="图片 6" descr="来学嘉.jpg"/>
          <p:cNvPicPr>
            <a:picLocks noChangeAspect="1"/>
          </p:cNvPicPr>
          <p:nvPr/>
        </p:nvPicPr>
        <p:blipFill>
          <a:blip r:embed="rId2" cstate="print"/>
          <a:stretch>
            <a:fillRect/>
          </a:stretch>
        </p:blipFill>
        <p:spPr>
          <a:xfrm>
            <a:off x="5638800" y="1219200"/>
            <a:ext cx="3276600" cy="4903978"/>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048" y="2247308"/>
            <a:ext cx="4959752" cy="3719814"/>
          </a:xfrm>
          <a:prstGeom prst="rect">
            <a:avLst/>
          </a:prstGeom>
        </p:spPr>
      </p:pic>
    </p:spTree>
    <p:extLst>
      <p:ext uri="{BB962C8B-B14F-4D97-AF65-F5344CB8AC3E}">
        <p14:creationId xmlns:p14="http://schemas.microsoft.com/office/powerpoint/2010/main" val="1326205700"/>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IDEA</a:t>
            </a:r>
            <a:r>
              <a:rPr lang="zh-CN" altLang="en-US" dirty="0" smtClean="0"/>
              <a:t>的三种基本操作</a:t>
            </a:r>
            <a:endParaRPr lang="zh-CN" altLang="en-US" dirty="0"/>
          </a:p>
        </p:txBody>
      </p:sp>
      <p:sp>
        <p:nvSpPr>
          <p:cNvPr id="3" name="内容占位符 2"/>
          <p:cNvSpPr>
            <a:spLocks noGrp="1"/>
          </p:cNvSpPr>
          <p:nvPr>
            <p:ph idx="1"/>
          </p:nvPr>
        </p:nvSpPr>
        <p:spPr/>
        <p:txBody>
          <a:bodyPr/>
          <a:lstStyle/>
          <a:p>
            <a:pPr>
              <a:lnSpc>
                <a:spcPct val="85000"/>
              </a:lnSpc>
            </a:pPr>
            <a:r>
              <a:rPr lang="en-US" altLang="zh-CN" sz="2700" dirty="0" smtClean="0"/>
              <a:t>IDEA</a:t>
            </a:r>
            <a:r>
              <a:rPr lang="zh-CN" altLang="en-US" sz="2700" dirty="0" smtClean="0"/>
              <a:t>的基本操作是将两个</a:t>
            </a:r>
            <a:r>
              <a:rPr lang="en-US" altLang="zh-CN" sz="2700" dirty="0" smtClean="0"/>
              <a:t>16</a:t>
            </a:r>
            <a:r>
              <a:rPr lang="zh-CN" altLang="en-US" sz="2700" dirty="0" smtClean="0"/>
              <a:t>位的值映射成一个</a:t>
            </a:r>
            <a:r>
              <a:rPr lang="en-US" altLang="zh-CN" sz="2700" dirty="0" smtClean="0"/>
              <a:t>16</a:t>
            </a:r>
            <a:r>
              <a:rPr lang="zh-CN" altLang="en-US" sz="2700" dirty="0" smtClean="0"/>
              <a:t>位的值</a:t>
            </a:r>
          </a:p>
          <a:p>
            <a:pPr lvl="1">
              <a:lnSpc>
                <a:spcPct val="85000"/>
              </a:lnSpc>
            </a:pPr>
            <a:r>
              <a:rPr lang="zh-CN" altLang="en-US" sz="2300" dirty="0" smtClean="0">
                <a:latin typeface="黑体" pitchFamily="2" charset="-122"/>
              </a:rPr>
              <a:t>异或，</a:t>
            </a:r>
            <a:r>
              <a:rPr lang="zh-CN" altLang="en-US" sz="4000" dirty="0" smtClean="0">
                <a:latin typeface="黑体" pitchFamily="2" charset="-122"/>
              </a:rPr>
              <a:t>⊕</a:t>
            </a:r>
          </a:p>
          <a:p>
            <a:pPr lvl="1">
              <a:lnSpc>
                <a:spcPct val="85000"/>
              </a:lnSpc>
            </a:pPr>
            <a:endParaRPr lang="zh-CN" altLang="en-US" sz="2300" dirty="0" smtClean="0">
              <a:latin typeface="黑体" pitchFamily="2" charset="-122"/>
            </a:endParaRPr>
          </a:p>
          <a:p>
            <a:pPr lvl="1">
              <a:lnSpc>
                <a:spcPct val="85000"/>
              </a:lnSpc>
            </a:pPr>
            <a:r>
              <a:rPr lang="zh-CN" altLang="en-US" sz="2300" dirty="0" smtClean="0">
                <a:latin typeface="黑体" pitchFamily="2" charset="-122"/>
              </a:rPr>
              <a:t>整数模</a:t>
            </a:r>
            <a:r>
              <a:rPr lang="en-US" altLang="zh-CN" sz="2300" dirty="0" smtClean="0"/>
              <a:t>2</a:t>
            </a:r>
            <a:r>
              <a:rPr lang="en-US" altLang="zh-CN" sz="2300" baseline="30000" dirty="0" smtClean="0"/>
              <a:t>16</a:t>
            </a:r>
            <a:r>
              <a:rPr lang="en-US" altLang="zh-CN" sz="2300" dirty="0" smtClean="0"/>
              <a:t>(65536)</a:t>
            </a:r>
            <a:r>
              <a:rPr lang="zh-CN" altLang="en-US" sz="2300" dirty="0" smtClean="0">
                <a:latin typeface="黑体" pitchFamily="2" charset="-122"/>
              </a:rPr>
              <a:t>加 </a:t>
            </a:r>
            <a:r>
              <a:rPr lang="zh-CN" altLang="en-US" sz="2300" dirty="0" smtClean="0">
                <a:latin typeface="Arial Unicode MS" pitchFamily="34" charset="-122"/>
                <a:ea typeface="Arial Unicode MS" pitchFamily="34" charset="-122"/>
                <a:cs typeface="Arial Unicode MS" pitchFamily="34" charset="-122"/>
              </a:rPr>
              <a:t>⊞</a:t>
            </a:r>
          </a:p>
          <a:p>
            <a:pPr lvl="1">
              <a:lnSpc>
                <a:spcPct val="85000"/>
              </a:lnSpc>
            </a:pPr>
            <a:endParaRPr lang="zh-CN" altLang="en-US" sz="2300" dirty="0" smtClean="0">
              <a:latin typeface="黑体" pitchFamily="2" charset="-122"/>
            </a:endParaRPr>
          </a:p>
          <a:p>
            <a:pPr lvl="1">
              <a:lnSpc>
                <a:spcPct val="85000"/>
              </a:lnSpc>
            </a:pPr>
            <a:r>
              <a:rPr lang="zh-CN" altLang="en-US" sz="2300" dirty="0" smtClean="0">
                <a:latin typeface="黑体" pitchFamily="2" charset="-122"/>
              </a:rPr>
              <a:t>整数模</a:t>
            </a:r>
            <a:r>
              <a:rPr lang="en-US" altLang="zh-CN" sz="2300" dirty="0" smtClean="0"/>
              <a:t>2</a:t>
            </a:r>
            <a:r>
              <a:rPr lang="en-US" altLang="zh-CN" sz="2300" baseline="30000" dirty="0" smtClean="0"/>
              <a:t>16</a:t>
            </a:r>
            <a:r>
              <a:rPr lang="en-US" altLang="zh-CN" sz="2300" dirty="0" smtClean="0"/>
              <a:t>+1(65537)</a:t>
            </a:r>
            <a:r>
              <a:rPr lang="zh-CN" altLang="en-US" sz="2300" dirty="0" smtClean="0"/>
              <a:t>乘</a:t>
            </a:r>
            <a:r>
              <a:rPr lang="zh-CN" altLang="en-US" sz="2300" dirty="0" smtClean="0">
                <a:latin typeface="Arial Unicode MS" pitchFamily="34" charset="-122"/>
                <a:ea typeface="Arial Unicode MS" pitchFamily="34" charset="-122"/>
                <a:cs typeface="Arial Unicode MS" pitchFamily="34" charset="-122"/>
              </a:rPr>
              <a:t>⊙</a:t>
            </a:r>
          </a:p>
          <a:p>
            <a:pPr lvl="1">
              <a:lnSpc>
                <a:spcPct val="85000"/>
              </a:lnSpc>
              <a:buNone/>
            </a:pPr>
            <a:r>
              <a:rPr lang="zh-CN" altLang="en-US" sz="2300" dirty="0" smtClean="0">
                <a:ea typeface="Arial Unicode MS" pitchFamily="34" charset="-122"/>
                <a:cs typeface="Arial Unicode MS" pitchFamily="34" charset="-122"/>
              </a:rPr>
              <a:t>例如：</a:t>
            </a:r>
            <a:r>
              <a:rPr lang="en-US" altLang="zh-CN" sz="2300" dirty="0" smtClean="0">
                <a:ea typeface="Arial Unicode MS" pitchFamily="34" charset="-122"/>
                <a:cs typeface="Arial Unicode MS" pitchFamily="34" charset="-122"/>
              </a:rPr>
              <a:t>0000000000000000⊙1000000000000000</a:t>
            </a:r>
          </a:p>
          <a:p>
            <a:pPr lvl="1">
              <a:lnSpc>
                <a:spcPct val="85000"/>
              </a:lnSpc>
              <a:buNone/>
            </a:pPr>
            <a:r>
              <a:rPr lang="en-US" altLang="zh-CN" sz="2300" dirty="0" smtClean="0">
                <a:ea typeface="Arial Unicode MS" pitchFamily="34" charset="-122"/>
                <a:cs typeface="Arial Unicode MS" pitchFamily="34" charset="-122"/>
              </a:rPr>
              <a:t>		= 1000000000000001</a:t>
            </a:r>
          </a:p>
          <a:p>
            <a:pPr lvl="1">
              <a:lnSpc>
                <a:spcPct val="85000"/>
              </a:lnSpc>
              <a:buNone/>
            </a:pPr>
            <a:r>
              <a:rPr lang="zh-CN" altLang="en-US" sz="2300" dirty="0" smtClean="0">
                <a:ea typeface="Arial Unicode MS" pitchFamily="34" charset="-122"/>
                <a:cs typeface="Arial Unicode MS" pitchFamily="34" charset="-122"/>
              </a:rPr>
              <a:t>因为：</a:t>
            </a:r>
            <a:r>
              <a:rPr lang="en-US" altLang="zh-CN" sz="2300" dirty="0" smtClean="0">
                <a:ea typeface="Arial Unicode MS" pitchFamily="34" charset="-122"/>
                <a:cs typeface="Arial Unicode MS" pitchFamily="34" charset="-122"/>
              </a:rPr>
              <a:t>2</a:t>
            </a:r>
            <a:r>
              <a:rPr lang="en-US" altLang="zh-CN" sz="2300" baseline="30000" dirty="0" smtClean="0">
                <a:ea typeface="Arial Unicode MS" pitchFamily="34" charset="-122"/>
                <a:cs typeface="Arial Unicode MS" pitchFamily="34" charset="-122"/>
              </a:rPr>
              <a:t>16</a:t>
            </a:r>
            <a:r>
              <a:rPr lang="en-US" altLang="zh-CN" sz="2300" dirty="0" smtClean="0">
                <a:ea typeface="Arial Unicode MS" pitchFamily="34" charset="-122"/>
                <a:cs typeface="Arial Unicode MS" pitchFamily="34" charset="-122"/>
              </a:rPr>
              <a:t> x 2</a:t>
            </a:r>
            <a:r>
              <a:rPr lang="en-US" altLang="zh-CN" sz="2300" baseline="30000" dirty="0" smtClean="0">
                <a:ea typeface="Arial Unicode MS" pitchFamily="34" charset="-122"/>
                <a:cs typeface="Arial Unicode MS" pitchFamily="34" charset="-122"/>
              </a:rPr>
              <a:t>15</a:t>
            </a:r>
            <a:r>
              <a:rPr lang="en-US" altLang="zh-CN" sz="2300" dirty="0" smtClean="0">
                <a:ea typeface="Arial Unicode MS" pitchFamily="34" charset="-122"/>
                <a:cs typeface="Arial Unicode MS" pitchFamily="34" charset="-122"/>
              </a:rPr>
              <a:t> mod (2</a:t>
            </a:r>
            <a:r>
              <a:rPr lang="en-US" altLang="zh-CN" sz="2300" baseline="30000" dirty="0" smtClean="0">
                <a:ea typeface="Arial Unicode MS" pitchFamily="34" charset="-122"/>
                <a:cs typeface="Arial Unicode MS" pitchFamily="34" charset="-122"/>
              </a:rPr>
              <a:t>16</a:t>
            </a:r>
            <a:r>
              <a:rPr lang="en-US" altLang="zh-CN" sz="2300" dirty="0" smtClean="0">
                <a:ea typeface="Arial Unicode MS" pitchFamily="34" charset="-122"/>
                <a:cs typeface="Arial Unicode MS" pitchFamily="34" charset="-122"/>
              </a:rPr>
              <a:t>+1) = 2</a:t>
            </a:r>
            <a:r>
              <a:rPr lang="en-US" altLang="zh-CN" sz="2300" baseline="30000" dirty="0" smtClean="0">
                <a:ea typeface="Arial Unicode MS" pitchFamily="34" charset="-122"/>
                <a:cs typeface="Arial Unicode MS" pitchFamily="34" charset="-122"/>
              </a:rPr>
              <a:t>15</a:t>
            </a:r>
            <a:r>
              <a:rPr lang="en-US" altLang="zh-CN" sz="2300" dirty="0" smtClean="0">
                <a:ea typeface="Arial Unicode MS" pitchFamily="34" charset="-122"/>
                <a:cs typeface="Arial Unicode MS" pitchFamily="34" charset="-122"/>
              </a:rPr>
              <a:t> + 1</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187</a:t>
            </a:fld>
            <a:endParaRPr lang="en-US" altLang="zh-CN" dirty="0"/>
          </a:p>
        </p:txBody>
      </p:sp>
    </p:spTree>
    <p:extLst>
      <p:ext uri="{BB962C8B-B14F-4D97-AF65-F5344CB8AC3E}">
        <p14:creationId xmlns:p14="http://schemas.microsoft.com/office/powerpoint/2010/main" val="581862822"/>
      </p:ext>
    </p:extLst>
  </p:cSld>
  <p:clrMapOvr>
    <a:masterClrMapping/>
  </p:clrMapOvr>
  <p:transition>
    <p:wedge/>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IDEA</a:t>
            </a:r>
            <a:r>
              <a:rPr lang="zh-CN" altLang="en-US" sz="4000" dirty="0" smtClean="0"/>
              <a:t>加密</a:t>
            </a:r>
            <a:endParaRPr lang="zh-CN" altLang="en-US" dirty="0"/>
          </a:p>
        </p:txBody>
      </p:sp>
      <p:pic>
        <p:nvPicPr>
          <p:cNvPr id="8" name="内容占位符 7" descr="未命名.JPG"/>
          <p:cNvPicPr>
            <a:picLocks noGrp="1" noChangeAspect="1"/>
          </p:cNvPicPr>
          <p:nvPr>
            <p:ph idx="1"/>
          </p:nvPr>
        </p:nvPicPr>
        <p:blipFill>
          <a:blip r:embed="rId2" cstate="print"/>
          <a:stretch>
            <a:fillRect/>
          </a:stretch>
        </p:blipFill>
        <p:spPr>
          <a:xfrm>
            <a:off x="3886200" y="152400"/>
            <a:ext cx="4800600" cy="6357867"/>
          </a:xfrm>
        </p:spPr>
      </p:pic>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188</a:t>
            </a:fld>
            <a:endParaRPr lang="en-US" altLang="zh-CN" dirty="0"/>
          </a:p>
        </p:txBody>
      </p:sp>
      <mc:AlternateContent xmlns:mc="http://schemas.openxmlformats.org/markup-compatibility/2006" xmlns:a14="http://schemas.microsoft.com/office/drawing/2010/main">
        <mc:Choice Requires="a14">
          <p:sp>
            <p:nvSpPr>
              <p:cNvPr id="9" name="TextBox 8"/>
              <p:cNvSpPr txBox="1"/>
              <p:nvPr/>
            </p:nvSpPr>
            <p:spPr>
              <a:xfrm>
                <a:off x="457200" y="1981200"/>
                <a:ext cx="2971800" cy="2308324"/>
              </a:xfrm>
              <a:prstGeom prst="rect">
                <a:avLst/>
              </a:prstGeom>
              <a:noFill/>
            </p:spPr>
            <p:txBody>
              <a:bodyPr wrap="square" rtlCol="0">
                <a:spAutoFit/>
              </a:bodyPr>
              <a:lstStyle/>
              <a:p>
                <a:pPr>
                  <a:buFont typeface="Arial" pitchFamily="34" charset="0"/>
                  <a:buChar char="•"/>
                </a:pPr>
                <a:r>
                  <a:rPr lang="zh-CN" altLang="en-US" sz="2400" dirty="0" smtClean="0"/>
                  <a:t>由</a:t>
                </a:r>
                <a:r>
                  <a:rPr lang="en-US" altLang="zh-CN" sz="2400" dirty="0" smtClean="0">
                    <a:solidFill>
                      <a:srgbClr val="FF0000"/>
                    </a:solidFill>
                  </a:rPr>
                  <a:t>8</a:t>
                </a:r>
                <a:r>
                  <a:rPr lang="zh-CN" altLang="en-US" sz="2400" dirty="0" smtClean="0">
                    <a:solidFill>
                      <a:srgbClr val="FF0000"/>
                    </a:solidFill>
                  </a:rPr>
                  <a:t>轮</a:t>
                </a:r>
                <a:r>
                  <a:rPr lang="zh-CN" altLang="en-US" sz="2400" dirty="0" smtClean="0"/>
                  <a:t>和随后的一个</a:t>
                </a:r>
                <a:r>
                  <a:rPr lang="zh-CN" altLang="en-US" sz="2400" dirty="0" smtClean="0">
                    <a:solidFill>
                      <a:srgbClr val="FF0000"/>
                    </a:solidFill>
                  </a:rPr>
                  <a:t>输出变换</a:t>
                </a:r>
                <a:r>
                  <a:rPr lang="zh-CN" altLang="en-US" sz="2400" dirty="0" smtClean="0"/>
                  <a:t>组成</a:t>
                </a:r>
              </a:p>
              <a:p>
                <a:pPr>
                  <a:buFont typeface="Arial" pitchFamily="34" charset="0"/>
                  <a:buChar char="•"/>
                </a:pPr>
                <a:endParaRPr lang="zh-CN" altLang="en-US" sz="2400" dirty="0" smtClean="0"/>
              </a:p>
              <a:p>
                <a:pPr>
                  <a:buFont typeface="Arial" pitchFamily="34" charset="0"/>
                  <a:buChar char="•"/>
                </a:pPr>
                <a:r>
                  <a:rPr lang="zh-CN" altLang="en-US" sz="2400" dirty="0" smtClean="0"/>
                  <a:t>将</a:t>
                </a:r>
                <a:r>
                  <a:rPr lang="en-US" altLang="zh-CN" sz="2400" dirty="0" smtClean="0"/>
                  <a:t>64</a:t>
                </a:r>
                <a:r>
                  <a:rPr lang="zh-CN" altLang="en-US" sz="2400" dirty="0" smtClean="0"/>
                  <a:t>比持明文块分成</a:t>
                </a:r>
                <a:r>
                  <a:rPr lang="en-US" altLang="zh-CN" sz="2400" dirty="0" smtClean="0"/>
                  <a:t>4</a:t>
                </a:r>
                <a:r>
                  <a:rPr lang="zh-CN" altLang="en-US" sz="2400" dirty="0" smtClean="0"/>
                  <a:t>个</a:t>
                </a:r>
                <a:r>
                  <a:rPr lang="en-US" altLang="zh-CN" sz="2400" dirty="0" smtClean="0"/>
                  <a:t>16</a:t>
                </a:r>
                <a:r>
                  <a:rPr lang="zh-CN" altLang="en-US" sz="2400" dirty="0" smtClean="0"/>
                  <a:t>比持子块</a:t>
                </a:r>
                <a14:m>
                  <m:oMath xmlns:m="http://schemas.openxmlformats.org/officeDocument/2006/math">
                    <m:r>
                      <a:rPr lang="en-US" altLang="zh-CN" sz="2400" i="1" dirty="0" smtClean="0">
                        <a:latin typeface="Cambria Math"/>
                      </a:rPr>
                      <m:t>𝑋</m:t>
                    </m:r>
                    <m:r>
                      <a:rPr lang="en-US" altLang="zh-CN" sz="2400" i="1" baseline="-25000" dirty="0" smtClean="0">
                        <a:latin typeface="Cambria Math"/>
                      </a:rPr>
                      <m:t>1</m:t>
                    </m:r>
                    <m:r>
                      <a:rPr lang="zh-CN" altLang="en-US" sz="2400" i="1" dirty="0" smtClean="0">
                        <a:latin typeface="Cambria Math"/>
                      </a:rPr>
                      <m:t>，</m:t>
                    </m:r>
                    <m:r>
                      <a:rPr lang="en-US" altLang="zh-CN" sz="2400" i="1" dirty="0" smtClean="0">
                        <a:latin typeface="Cambria Math"/>
                      </a:rPr>
                      <m:t>𝑋</m:t>
                    </m:r>
                    <m:r>
                      <a:rPr lang="en-US" altLang="zh-CN" sz="2400" i="1" baseline="-25000" dirty="0" smtClean="0">
                        <a:latin typeface="Cambria Math"/>
                      </a:rPr>
                      <m:t>2</m:t>
                    </m:r>
                    <m:r>
                      <a:rPr lang="zh-CN" altLang="en-US" sz="2400" i="1" dirty="0" smtClean="0">
                        <a:latin typeface="Cambria Math"/>
                      </a:rPr>
                      <m:t>，</m:t>
                    </m:r>
                    <m:r>
                      <a:rPr lang="en-US" altLang="zh-CN" sz="2400" i="1" dirty="0" smtClean="0">
                        <a:latin typeface="Cambria Math"/>
                      </a:rPr>
                      <m:t>𝑋</m:t>
                    </m:r>
                    <m:r>
                      <a:rPr lang="en-US" altLang="zh-CN" sz="2400" i="1" baseline="-25000" dirty="0" smtClean="0">
                        <a:latin typeface="Cambria Math"/>
                      </a:rPr>
                      <m:t>3</m:t>
                    </m:r>
                    <m:r>
                      <a:rPr lang="zh-CN" altLang="en-US" sz="2400" i="1" dirty="0" smtClean="0">
                        <a:latin typeface="Cambria Math"/>
                      </a:rPr>
                      <m:t>，</m:t>
                    </m:r>
                    <m:r>
                      <a:rPr lang="en-US" altLang="zh-CN" sz="2400" i="1" dirty="0" smtClean="0">
                        <a:latin typeface="Cambria Math"/>
                      </a:rPr>
                      <m:t>𝑋</m:t>
                    </m:r>
                    <m:r>
                      <a:rPr lang="en-US" altLang="zh-CN" sz="2400" i="1" baseline="-25000" dirty="0" smtClean="0">
                        <a:latin typeface="Cambria Math"/>
                      </a:rPr>
                      <m:t>4</m:t>
                    </m:r>
                  </m:oMath>
                </a14:m>
                <a:endParaRPr lang="zh-CN" alt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457200" y="1981200"/>
                <a:ext cx="2971800" cy="2308324"/>
              </a:xfrm>
              <a:prstGeom prst="rect">
                <a:avLst/>
              </a:prstGeom>
              <a:blipFill rotWithShape="1">
                <a:blip r:embed="rId3" cstate="print"/>
                <a:stretch>
                  <a:fillRect l="-3074" t="-2902" r="-410" b="-2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10878326"/>
      </p:ext>
    </p:extLst>
  </p:cSld>
  <p:clrMapOvr>
    <a:masterClrMapping/>
  </p:clrMapOvr>
  <p:transition>
    <p:wedge/>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IDEA</a:t>
            </a:r>
            <a:r>
              <a:rPr lang="zh-CN" altLang="en-US" dirty="0" smtClean="0"/>
              <a:t>单个循环</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189</a:t>
            </a:fld>
            <a:endParaRPr lang="en-US" altLang="zh-CN" dirty="0"/>
          </a:p>
        </p:txBody>
      </p:sp>
      <p:grpSp>
        <p:nvGrpSpPr>
          <p:cNvPr id="7" name="Group 8"/>
          <p:cNvGrpSpPr>
            <a:grpSpLocks/>
          </p:cNvGrpSpPr>
          <p:nvPr/>
        </p:nvGrpSpPr>
        <p:grpSpPr bwMode="auto">
          <a:xfrm>
            <a:off x="2743200" y="1752600"/>
            <a:ext cx="6172200" cy="4495800"/>
            <a:chOff x="0" y="0"/>
            <a:chExt cx="5852" cy="5460"/>
          </a:xfrm>
        </p:grpSpPr>
        <p:sp>
          <p:nvSpPr>
            <p:cNvPr id="15" name="Line 16"/>
            <p:cNvSpPr>
              <a:spLocks noChangeShapeType="1"/>
            </p:cNvSpPr>
            <p:nvPr/>
          </p:nvSpPr>
          <p:spPr bwMode="auto">
            <a:xfrm>
              <a:off x="4358" y="208"/>
              <a:ext cx="1" cy="312"/>
            </a:xfrm>
            <a:prstGeom prst="line">
              <a:avLst/>
            </a:prstGeom>
            <a:noFill/>
            <a:ln w="19050">
              <a:solidFill>
                <a:srgbClr val="C6062F"/>
              </a:solidFill>
              <a:round/>
              <a:headEnd/>
              <a:tailEnd type="stealth" w="sm" len="med"/>
            </a:ln>
          </p:spPr>
          <p:txBody>
            <a:bodyPr/>
            <a:lstStyle/>
            <a:p>
              <a:endParaRPr lang="zh-CN" altLang="en-US"/>
            </a:p>
          </p:txBody>
        </p:sp>
        <p:sp>
          <p:nvSpPr>
            <p:cNvPr id="16" name="Line 17"/>
            <p:cNvSpPr>
              <a:spLocks noChangeShapeType="1"/>
            </p:cNvSpPr>
            <p:nvPr/>
          </p:nvSpPr>
          <p:spPr bwMode="auto">
            <a:xfrm flipH="1">
              <a:off x="4850" y="208"/>
              <a:ext cx="10" cy="393"/>
            </a:xfrm>
            <a:prstGeom prst="line">
              <a:avLst/>
            </a:prstGeom>
            <a:noFill/>
            <a:ln w="19050">
              <a:solidFill>
                <a:srgbClr val="C6062F"/>
              </a:solidFill>
              <a:round/>
              <a:headEnd/>
              <a:tailEnd type="stealth" w="sm" len="med"/>
            </a:ln>
          </p:spPr>
          <p:txBody>
            <a:bodyPr/>
            <a:lstStyle/>
            <a:p>
              <a:endParaRPr lang="zh-CN" altLang="en-US"/>
            </a:p>
          </p:txBody>
        </p:sp>
        <p:sp>
          <p:nvSpPr>
            <p:cNvPr id="8" name="AutoShape 9"/>
            <p:cNvSpPr>
              <a:spLocks noChangeAspect="1" noChangeArrowheads="1"/>
            </p:cNvSpPr>
            <p:nvPr/>
          </p:nvSpPr>
          <p:spPr bwMode="auto">
            <a:xfrm>
              <a:off x="0" y="0"/>
              <a:ext cx="5852" cy="5460"/>
            </a:xfrm>
            <a:prstGeom prst="rect">
              <a:avLst/>
            </a:prstGeom>
            <a:noFill/>
            <a:ln w="19050">
              <a:solidFill>
                <a:srgbClr val="C6062F"/>
              </a:solidFill>
              <a:miter lim="800000"/>
              <a:headEnd/>
              <a:tailEnd/>
            </a:ln>
          </p:spPr>
          <p:txBody>
            <a:bodyPr/>
            <a:lstStyle/>
            <a:p>
              <a:endParaRPr lang="zh-CN" altLang="en-US"/>
            </a:p>
          </p:txBody>
        </p:sp>
        <p:sp>
          <p:nvSpPr>
            <p:cNvPr id="9" name="Text Box 10"/>
            <p:cNvSpPr txBox="1">
              <a:spLocks noChangeArrowheads="1"/>
            </p:cNvSpPr>
            <p:nvPr/>
          </p:nvSpPr>
          <p:spPr bwMode="auto">
            <a:xfrm>
              <a:off x="594" y="52"/>
              <a:ext cx="360" cy="467"/>
            </a:xfrm>
            <a:prstGeom prst="rect">
              <a:avLst/>
            </a:prstGeom>
            <a:solidFill>
              <a:srgbClr val="FFFFFF"/>
            </a:solidFill>
            <a:ln w="19050">
              <a:solidFill>
                <a:srgbClr val="C6062F"/>
              </a:solidFill>
              <a:miter lim="800000"/>
              <a:headEnd/>
              <a:tailEnd/>
            </a:ln>
          </p:spPr>
          <p:txBody>
            <a:bodyPr lIns="18000" rIns="18000"/>
            <a:lstStyle/>
            <a:p>
              <a:pPr algn="just"/>
              <a:r>
                <a:rPr lang="en-US" altLang="zh-CN" sz="1600">
                  <a:latin typeface="Times New Roman" pitchFamily="18" charset="0"/>
                </a:rPr>
                <a:t>X</a:t>
              </a:r>
              <a:r>
                <a:rPr lang="en-US" altLang="zh-CN" sz="1600" baseline="-25000">
                  <a:latin typeface="Times New Roman" pitchFamily="18" charset="0"/>
                </a:rPr>
                <a:t>1</a:t>
              </a:r>
              <a:endParaRPr lang="en-US" altLang="zh-CN" sz="1600"/>
            </a:p>
          </p:txBody>
        </p:sp>
        <p:sp>
          <p:nvSpPr>
            <p:cNvPr id="10" name="Text Box 11"/>
            <p:cNvSpPr txBox="1">
              <a:spLocks noChangeArrowheads="1"/>
            </p:cNvSpPr>
            <p:nvPr/>
          </p:nvSpPr>
          <p:spPr bwMode="auto">
            <a:xfrm>
              <a:off x="1711" y="65"/>
              <a:ext cx="269" cy="312"/>
            </a:xfrm>
            <a:prstGeom prst="rect">
              <a:avLst/>
            </a:prstGeom>
            <a:solidFill>
              <a:srgbClr val="FFFFFF"/>
            </a:solidFill>
            <a:ln w="19050">
              <a:solidFill>
                <a:srgbClr val="C6062F"/>
              </a:solidFill>
              <a:miter lim="800000"/>
              <a:headEnd/>
              <a:tailEnd/>
            </a:ln>
          </p:spPr>
          <p:txBody>
            <a:bodyPr lIns="18000" tIns="10800" rIns="18000" bIns="10800"/>
            <a:lstStyle/>
            <a:p>
              <a:pPr algn="just"/>
              <a:r>
                <a:rPr lang="en-US" altLang="zh-CN" sz="1600">
                  <a:latin typeface="Times New Roman" pitchFamily="18" charset="0"/>
                </a:rPr>
                <a:t>X</a:t>
              </a:r>
              <a:r>
                <a:rPr lang="en-US" altLang="zh-CN" sz="1600" baseline="-25000">
                  <a:latin typeface="Times New Roman" pitchFamily="18" charset="0"/>
                </a:rPr>
                <a:t>2</a:t>
              </a:r>
              <a:endParaRPr lang="en-US" altLang="zh-CN" sz="1600"/>
            </a:p>
          </p:txBody>
        </p:sp>
        <p:sp>
          <p:nvSpPr>
            <p:cNvPr id="11" name="Text Box 12"/>
            <p:cNvSpPr txBox="1">
              <a:spLocks noChangeArrowheads="1"/>
            </p:cNvSpPr>
            <p:nvPr/>
          </p:nvSpPr>
          <p:spPr bwMode="auto">
            <a:xfrm>
              <a:off x="4140" y="0"/>
              <a:ext cx="360" cy="311"/>
            </a:xfrm>
            <a:prstGeom prst="rect">
              <a:avLst/>
            </a:prstGeom>
            <a:solidFill>
              <a:srgbClr val="FFFFFF"/>
            </a:solidFill>
            <a:ln w="19050">
              <a:solidFill>
                <a:srgbClr val="C6062F"/>
              </a:solidFill>
              <a:miter lim="800000"/>
              <a:headEnd/>
              <a:tailEnd/>
            </a:ln>
          </p:spPr>
          <p:txBody>
            <a:bodyPr lIns="18000" tIns="10800" rIns="18000" bIns="10800"/>
            <a:lstStyle/>
            <a:p>
              <a:pPr algn="just"/>
              <a:r>
                <a:rPr lang="en-US" altLang="zh-CN" sz="1600">
                  <a:latin typeface="Times New Roman" pitchFamily="18" charset="0"/>
                </a:rPr>
                <a:t>X</a:t>
              </a:r>
              <a:r>
                <a:rPr lang="en-US" altLang="zh-CN" sz="1600" baseline="-25000">
                  <a:latin typeface="Times New Roman" pitchFamily="18" charset="0"/>
                </a:rPr>
                <a:t>3</a:t>
              </a:r>
              <a:endParaRPr lang="en-US" altLang="zh-CN" sz="1600"/>
            </a:p>
          </p:txBody>
        </p:sp>
        <p:sp>
          <p:nvSpPr>
            <p:cNvPr id="12" name="Text Box 13"/>
            <p:cNvSpPr txBox="1">
              <a:spLocks noChangeArrowheads="1"/>
            </p:cNvSpPr>
            <p:nvPr/>
          </p:nvSpPr>
          <p:spPr bwMode="auto">
            <a:xfrm>
              <a:off x="4641" y="13"/>
              <a:ext cx="360" cy="312"/>
            </a:xfrm>
            <a:prstGeom prst="rect">
              <a:avLst/>
            </a:prstGeom>
            <a:solidFill>
              <a:srgbClr val="FFFFFF"/>
            </a:solidFill>
            <a:ln w="19050">
              <a:solidFill>
                <a:srgbClr val="C6062F"/>
              </a:solidFill>
              <a:miter lim="800000"/>
              <a:headEnd/>
              <a:tailEnd/>
            </a:ln>
          </p:spPr>
          <p:txBody>
            <a:bodyPr lIns="18000" tIns="10800" rIns="18000" bIns="10800"/>
            <a:lstStyle/>
            <a:p>
              <a:pPr algn="just"/>
              <a:r>
                <a:rPr lang="en-US" altLang="zh-CN" sz="1600">
                  <a:latin typeface="Times New Roman" pitchFamily="18" charset="0"/>
                </a:rPr>
                <a:t>X</a:t>
              </a:r>
              <a:r>
                <a:rPr lang="en-US" altLang="zh-CN" sz="1600" baseline="-25000">
                  <a:latin typeface="Times New Roman" pitchFamily="18" charset="0"/>
                </a:rPr>
                <a:t>4</a:t>
              </a:r>
              <a:endParaRPr lang="en-US" altLang="zh-CN" sz="1600"/>
            </a:p>
          </p:txBody>
        </p:sp>
        <p:sp>
          <p:nvSpPr>
            <p:cNvPr id="13" name="Line 14"/>
            <p:cNvSpPr>
              <a:spLocks noChangeShapeType="1"/>
            </p:cNvSpPr>
            <p:nvPr/>
          </p:nvSpPr>
          <p:spPr bwMode="auto">
            <a:xfrm>
              <a:off x="721" y="494"/>
              <a:ext cx="1" cy="312"/>
            </a:xfrm>
            <a:prstGeom prst="line">
              <a:avLst/>
            </a:prstGeom>
            <a:noFill/>
            <a:ln w="19050">
              <a:solidFill>
                <a:srgbClr val="C6062F"/>
              </a:solidFill>
              <a:round/>
              <a:headEnd/>
              <a:tailEnd type="stealth" w="sm" len="med"/>
            </a:ln>
          </p:spPr>
          <p:txBody>
            <a:bodyPr/>
            <a:lstStyle/>
            <a:p>
              <a:endParaRPr lang="zh-CN" altLang="en-US"/>
            </a:p>
          </p:txBody>
        </p:sp>
        <p:sp>
          <p:nvSpPr>
            <p:cNvPr id="14" name="Line 15"/>
            <p:cNvSpPr>
              <a:spLocks noChangeShapeType="1"/>
            </p:cNvSpPr>
            <p:nvPr/>
          </p:nvSpPr>
          <p:spPr bwMode="auto">
            <a:xfrm>
              <a:off x="1814" y="377"/>
              <a:ext cx="1" cy="312"/>
            </a:xfrm>
            <a:prstGeom prst="line">
              <a:avLst/>
            </a:prstGeom>
            <a:noFill/>
            <a:ln w="19050">
              <a:solidFill>
                <a:srgbClr val="C6062F"/>
              </a:solidFill>
              <a:round/>
              <a:headEnd/>
              <a:tailEnd type="stealth" w="sm" len="med"/>
            </a:ln>
          </p:spPr>
          <p:txBody>
            <a:bodyPr/>
            <a:lstStyle/>
            <a:p>
              <a:endParaRPr lang="zh-CN" altLang="en-US"/>
            </a:p>
          </p:txBody>
        </p:sp>
        <p:sp>
          <p:nvSpPr>
            <p:cNvPr id="17" name="Line 18"/>
            <p:cNvSpPr>
              <a:spLocks noChangeShapeType="1"/>
            </p:cNvSpPr>
            <p:nvPr/>
          </p:nvSpPr>
          <p:spPr bwMode="auto">
            <a:xfrm>
              <a:off x="79" y="894"/>
              <a:ext cx="538" cy="1"/>
            </a:xfrm>
            <a:prstGeom prst="line">
              <a:avLst/>
            </a:prstGeom>
            <a:noFill/>
            <a:ln w="19050">
              <a:solidFill>
                <a:srgbClr val="C6062F"/>
              </a:solidFill>
              <a:round/>
              <a:headEnd/>
              <a:tailEnd type="stealth" w="sm" len="med"/>
            </a:ln>
          </p:spPr>
          <p:txBody>
            <a:bodyPr/>
            <a:lstStyle/>
            <a:p>
              <a:endParaRPr lang="zh-CN" altLang="en-US"/>
            </a:p>
          </p:txBody>
        </p:sp>
        <p:sp>
          <p:nvSpPr>
            <p:cNvPr id="18" name="Text Box 19"/>
            <p:cNvSpPr txBox="1">
              <a:spLocks noChangeArrowheads="1"/>
            </p:cNvSpPr>
            <p:nvPr/>
          </p:nvSpPr>
          <p:spPr bwMode="auto">
            <a:xfrm>
              <a:off x="180" y="442"/>
              <a:ext cx="299" cy="312"/>
            </a:xfrm>
            <a:prstGeom prst="rect">
              <a:avLst/>
            </a:prstGeom>
            <a:solidFill>
              <a:srgbClr val="FFFFFF"/>
            </a:solidFill>
            <a:ln w="19050">
              <a:solidFill>
                <a:srgbClr val="C6062F"/>
              </a:solidFill>
              <a:miter lim="800000"/>
              <a:headEnd/>
              <a:tailEnd/>
            </a:ln>
          </p:spPr>
          <p:txBody>
            <a:bodyPr lIns="18000" tIns="10800" rIns="18000" bIns="10800"/>
            <a:lstStyle/>
            <a:p>
              <a:pPr algn="just"/>
              <a:r>
                <a:rPr lang="en-US" altLang="zh-CN" sz="1600" dirty="0" smtClean="0">
                  <a:latin typeface="Times New Roman" pitchFamily="18" charset="0"/>
                </a:rPr>
                <a:t>Z</a:t>
              </a:r>
              <a:r>
                <a:rPr lang="en-US" altLang="zh-CN" sz="1600" baseline="-25000" dirty="0" smtClean="0">
                  <a:latin typeface="Times New Roman" pitchFamily="18" charset="0"/>
                </a:rPr>
                <a:t>1</a:t>
              </a:r>
              <a:r>
                <a:rPr lang="en-US" altLang="zh-CN" sz="1600" baseline="30000" dirty="0" smtClean="0">
                  <a:latin typeface="Times New Roman" pitchFamily="18" charset="0"/>
                </a:rPr>
                <a:t>(i)</a:t>
              </a:r>
              <a:endParaRPr lang="en-US" altLang="zh-CN" sz="1600" dirty="0"/>
            </a:p>
          </p:txBody>
        </p:sp>
        <p:sp>
          <p:nvSpPr>
            <p:cNvPr id="19" name="Text Box 20"/>
            <p:cNvSpPr txBox="1">
              <a:spLocks noChangeArrowheads="1"/>
            </p:cNvSpPr>
            <p:nvPr/>
          </p:nvSpPr>
          <p:spPr bwMode="auto">
            <a:xfrm>
              <a:off x="1711" y="689"/>
              <a:ext cx="180" cy="312"/>
            </a:xfrm>
            <a:prstGeom prst="rect">
              <a:avLst/>
            </a:prstGeom>
            <a:solidFill>
              <a:srgbClr val="FFFFFF"/>
            </a:solidFill>
            <a:ln w="19050">
              <a:solidFill>
                <a:srgbClr val="C6062F"/>
              </a:solidFill>
              <a:miter lim="800000"/>
              <a:headEnd/>
              <a:tailEnd/>
            </a:ln>
          </p:spPr>
          <p:txBody>
            <a:bodyPr lIns="0" tIns="0" rIns="0" bIns="0"/>
            <a:lstStyle/>
            <a:p>
              <a:pPr algn="ctr"/>
              <a:r>
                <a:rPr lang="en-US" altLang="zh-CN" sz="1600">
                  <a:latin typeface="Times New Roman" pitchFamily="18" charset="0"/>
                </a:rPr>
                <a:t>+</a:t>
              </a:r>
              <a:endParaRPr lang="en-US" altLang="zh-CN" sz="1600"/>
            </a:p>
          </p:txBody>
        </p:sp>
        <p:sp>
          <p:nvSpPr>
            <p:cNvPr id="20" name="Line 21"/>
            <p:cNvSpPr>
              <a:spLocks noChangeShapeType="1"/>
            </p:cNvSpPr>
            <p:nvPr/>
          </p:nvSpPr>
          <p:spPr bwMode="auto">
            <a:xfrm>
              <a:off x="1800" y="987"/>
              <a:ext cx="1" cy="2965"/>
            </a:xfrm>
            <a:prstGeom prst="line">
              <a:avLst/>
            </a:prstGeom>
            <a:noFill/>
            <a:ln w="19050">
              <a:solidFill>
                <a:srgbClr val="C6062F"/>
              </a:solidFill>
              <a:round/>
              <a:headEnd/>
              <a:tailEnd type="stealth" w="sm" len="med"/>
            </a:ln>
          </p:spPr>
          <p:txBody>
            <a:bodyPr/>
            <a:lstStyle/>
            <a:p>
              <a:endParaRPr lang="zh-CN" altLang="en-US"/>
            </a:p>
          </p:txBody>
        </p:sp>
        <p:sp>
          <p:nvSpPr>
            <p:cNvPr id="21" name="Line 22"/>
            <p:cNvSpPr>
              <a:spLocks noChangeShapeType="1"/>
            </p:cNvSpPr>
            <p:nvPr/>
          </p:nvSpPr>
          <p:spPr bwMode="auto">
            <a:xfrm>
              <a:off x="720" y="988"/>
              <a:ext cx="2" cy="2496"/>
            </a:xfrm>
            <a:prstGeom prst="line">
              <a:avLst/>
            </a:prstGeom>
            <a:noFill/>
            <a:ln w="19050">
              <a:solidFill>
                <a:srgbClr val="C6062F"/>
              </a:solidFill>
              <a:round/>
              <a:headEnd/>
              <a:tailEnd type="stealth" w="sm" len="med"/>
            </a:ln>
          </p:spPr>
          <p:txBody>
            <a:bodyPr/>
            <a:lstStyle/>
            <a:p>
              <a:endParaRPr lang="zh-CN" altLang="en-US"/>
            </a:p>
          </p:txBody>
        </p:sp>
        <p:sp>
          <p:nvSpPr>
            <p:cNvPr id="22" name="Line 23"/>
            <p:cNvSpPr>
              <a:spLocks noChangeShapeType="1"/>
            </p:cNvSpPr>
            <p:nvPr/>
          </p:nvSpPr>
          <p:spPr bwMode="auto">
            <a:xfrm>
              <a:off x="4357" y="857"/>
              <a:ext cx="2" cy="2627"/>
            </a:xfrm>
            <a:prstGeom prst="line">
              <a:avLst/>
            </a:prstGeom>
            <a:noFill/>
            <a:ln w="19050">
              <a:solidFill>
                <a:srgbClr val="C6062F"/>
              </a:solidFill>
              <a:round/>
              <a:headEnd/>
              <a:tailEnd type="stealth" w="sm" len="med"/>
            </a:ln>
          </p:spPr>
          <p:txBody>
            <a:bodyPr/>
            <a:lstStyle/>
            <a:p>
              <a:endParaRPr lang="zh-CN" altLang="en-US"/>
            </a:p>
          </p:txBody>
        </p:sp>
        <p:sp>
          <p:nvSpPr>
            <p:cNvPr id="23" name="Line 24"/>
            <p:cNvSpPr>
              <a:spLocks noChangeShapeType="1"/>
            </p:cNvSpPr>
            <p:nvPr/>
          </p:nvSpPr>
          <p:spPr bwMode="auto">
            <a:xfrm>
              <a:off x="4860" y="767"/>
              <a:ext cx="1" cy="3185"/>
            </a:xfrm>
            <a:prstGeom prst="line">
              <a:avLst/>
            </a:prstGeom>
            <a:noFill/>
            <a:ln w="19050">
              <a:solidFill>
                <a:srgbClr val="C6062F"/>
              </a:solidFill>
              <a:round/>
              <a:headEnd/>
              <a:tailEnd type="stealth" w="sm" len="med"/>
            </a:ln>
          </p:spPr>
          <p:txBody>
            <a:bodyPr/>
            <a:lstStyle/>
            <a:p>
              <a:endParaRPr lang="zh-CN" altLang="en-US"/>
            </a:p>
          </p:txBody>
        </p:sp>
        <p:sp>
          <p:nvSpPr>
            <p:cNvPr id="24" name="AutoShape 25"/>
            <p:cNvSpPr>
              <a:spLocks noChangeArrowheads="1"/>
            </p:cNvSpPr>
            <p:nvPr/>
          </p:nvSpPr>
          <p:spPr bwMode="auto">
            <a:xfrm>
              <a:off x="2520" y="1143"/>
              <a:ext cx="180" cy="313"/>
            </a:xfrm>
            <a:prstGeom prst="flowChartOr">
              <a:avLst/>
            </a:prstGeom>
            <a:solidFill>
              <a:srgbClr val="FFFFFF"/>
            </a:solidFill>
            <a:ln w="19050">
              <a:solidFill>
                <a:srgbClr val="C6062F"/>
              </a:solidFill>
              <a:round/>
              <a:headEnd/>
              <a:tailEnd/>
            </a:ln>
          </p:spPr>
          <p:txBody>
            <a:bodyPr/>
            <a:lstStyle/>
            <a:p>
              <a:endParaRPr lang="zh-CN" altLang="en-US"/>
            </a:p>
          </p:txBody>
        </p:sp>
        <p:sp>
          <p:nvSpPr>
            <p:cNvPr id="25" name="Line 26"/>
            <p:cNvSpPr>
              <a:spLocks noChangeShapeType="1"/>
            </p:cNvSpPr>
            <p:nvPr/>
          </p:nvSpPr>
          <p:spPr bwMode="auto">
            <a:xfrm>
              <a:off x="720" y="1300"/>
              <a:ext cx="1800" cy="0"/>
            </a:xfrm>
            <a:prstGeom prst="line">
              <a:avLst/>
            </a:prstGeom>
            <a:noFill/>
            <a:ln w="19050">
              <a:solidFill>
                <a:srgbClr val="C6062F"/>
              </a:solidFill>
              <a:round/>
              <a:headEnd/>
              <a:tailEnd type="stealth" w="sm" len="med"/>
            </a:ln>
          </p:spPr>
          <p:txBody>
            <a:bodyPr/>
            <a:lstStyle/>
            <a:p>
              <a:endParaRPr lang="zh-CN" altLang="en-US"/>
            </a:p>
          </p:txBody>
        </p:sp>
        <p:sp>
          <p:nvSpPr>
            <p:cNvPr id="26" name="Line 27"/>
            <p:cNvSpPr>
              <a:spLocks noChangeShapeType="1"/>
            </p:cNvSpPr>
            <p:nvPr/>
          </p:nvSpPr>
          <p:spPr bwMode="auto">
            <a:xfrm flipH="1">
              <a:off x="2673" y="1244"/>
              <a:ext cx="1734" cy="56"/>
            </a:xfrm>
            <a:prstGeom prst="line">
              <a:avLst/>
            </a:prstGeom>
            <a:noFill/>
            <a:ln w="19050">
              <a:solidFill>
                <a:srgbClr val="C6062F"/>
              </a:solidFill>
              <a:round/>
              <a:headEnd/>
              <a:tailEnd type="stealth" w="sm" len="med"/>
            </a:ln>
          </p:spPr>
          <p:txBody>
            <a:bodyPr/>
            <a:lstStyle/>
            <a:p>
              <a:endParaRPr lang="zh-CN" altLang="en-US"/>
            </a:p>
          </p:txBody>
        </p:sp>
        <p:sp>
          <p:nvSpPr>
            <p:cNvPr id="27" name="Line 28"/>
            <p:cNvSpPr>
              <a:spLocks noChangeShapeType="1"/>
            </p:cNvSpPr>
            <p:nvPr/>
          </p:nvSpPr>
          <p:spPr bwMode="auto">
            <a:xfrm>
              <a:off x="1800" y="1924"/>
              <a:ext cx="1260" cy="1"/>
            </a:xfrm>
            <a:prstGeom prst="line">
              <a:avLst/>
            </a:prstGeom>
            <a:noFill/>
            <a:ln w="19050">
              <a:solidFill>
                <a:srgbClr val="C6062F"/>
              </a:solidFill>
              <a:round/>
              <a:headEnd/>
              <a:tailEnd type="stealth" w="sm" len="med"/>
            </a:ln>
          </p:spPr>
          <p:txBody>
            <a:bodyPr/>
            <a:lstStyle/>
            <a:p>
              <a:endParaRPr lang="zh-CN" altLang="en-US"/>
            </a:p>
          </p:txBody>
        </p:sp>
        <p:sp>
          <p:nvSpPr>
            <p:cNvPr id="28" name="Line 29"/>
            <p:cNvSpPr>
              <a:spLocks noChangeShapeType="1"/>
            </p:cNvSpPr>
            <p:nvPr/>
          </p:nvSpPr>
          <p:spPr bwMode="auto">
            <a:xfrm flipH="1">
              <a:off x="3236" y="1924"/>
              <a:ext cx="1624" cy="1"/>
            </a:xfrm>
            <a:prstGeom prst="line">
              <a:avLst/>
            </a:prstGeom>
            <a:noFill/>
            <a:ln w="19050">
              <a:solidFill>
                <a:srgbClr val="C6062F"/>
              </a:solidFill>
              <a:round/>
              <a:headEnd/>
              <a:tailEnd type="stealth" w="sm" len="med"/>
            </a:ln>
          </p:spPr>
          <p:txBody>
            <a:bodyPr/>
            <a:lstStyle/>
            <a:p>
              <a:endParaRPr lang="zh-CN" altLang="en-US"/>
            </a:p>
          </p:txBody>
        </p:sp>
        <p:sp>
          <p:nvSpPr>
            <p:cNvPr id="29" name="AutoShape 30"/>
            <p:cNvSpPr>
              <a:spLocks noChangeArrowheads="1"/>
            </p:cNvSpPr>
            <p:nvPr/>
          </p:nvSpPr>
          <p:spPr bwMode="auto">
            <a:xfrm>
              <a:off x="3058" y="1768"/>
              <a:ext cx="180" cy="312"/>
            </a:xfrm>
            <a:prstGeom prst="flowChartOr">
              <a:avLst/>
            </a:prstGeom>
            <a:solidFill>
              <a:srgbClr val="FFFFFF"/>
            </a:solidFill>
            <a:ln w="19050">
              <a:solidFill>
                <a:srgbClr val="C6062F"/>
              </a:solidFill>
              <a:round/>
              <a:headEnd/>
              <a:tailEnd/>
            </a:ln>
          </p:spPr>
          <p:txBody>
            <a:bodyPr/>
            <a:lstStyle/>
            <a:p>
              <a:endParaRPr lang="zh-CN" altLang="en-US"/>
            </a:p>
          </p:txBody>
        </p:sp>
        <p:sp>
          <p:nvSpPr>
            <p:cNvPr id="30" name="Line 31"/>
            <p:cNvSpPr>
              <a:spLocks noChangeShapeType="1"/>
            </p:cNvSpPr>
            <p:nvPr/>
          </p:nvSpPr>
          <p:spPr bwMode="auto">
            <a:xfrm>
              <a:off x="2598" y="1456"/>
              <a:ext cx="1" cy="936"/>
            </a:xfrm>
            <a:prstGeom prst="line">
              <a:avLst/>
            </a:prstGeom>
            <a:noFill/>
            <a:ln w="19050">
              <a:solidFill>
                <a:srgbClr val="C6062F"/>
              </a:solidFill>
              <a:round/>
              <a:headEnd/>
              <a:tailEnd type="stealth" w="sm" len="med"/>
            </a:ln>
          </p:spPr>
          <p:txBody>
            <a:bodyPr/>
            <a:lstStyle/>
            <a:p>
              <a:endParaRPr lang="zh-CN" altLang="en-US"/>
            </a:p>
          </p:txBody>
        </p:sp>
        <p:sp>
          <p:nvSpPr>
            <p:cNvPr id="31" name="Line 32"/>
            <p:cNvSpPr>
              <a:spLocks noChangeShapeType="1"/>
            </p:cNvSpPr>
            <p:nvPr/>
          </p:nvSpPr>
          <p:spPr bwMode="auto">
            <a:xfrm>
              <a:off x="3146" y="2080"/>
              <a:ext cx="2" cy="312"/>
            </a:xfrm>
            <a:prstGeom prst="line">
              <a:avLst/>
            </a:prstGeom>
            <a:noFill/>
            <a:ln w="19050">
              <a:solidFill>
                <a:srgbClr val="C6062F"/>
              </a:solidFill>
              <a:round/>
              <a:headEnd/>
              <a:tailEnd type="stealth" w="sm" len="med"/>
            </a:ln>
          </p:spPr>
          <p:txBody>
            <a:bodyPr/>
            <a:lstStyle/>
            <a:p>
              <a:endParaRPr lang="zh-CN" altLang="en-US"/>
            </a:p>
          </p:txBody>
        </p:sp>
        <p:sp>
          <p:nvSpPr>
            <p:cNvPr id="32" name="Line 33"/>
            <p:cNvSpPr>
              <a:spLocks noChangeShapeType="1"/>
            </p:cNvSpPr>
            <p:nvPr/>
          </p:nvSpPr>
          <p:spPr bwMode="auto">
            <a:xfrm>
              <a:off x="2737" y="2483"/>
              <a:ext cx="360" cy="1"/>
            </a:xfrm>
            <a:prstGeom prst="line">
              <a:avLst/>
            </a:prstGeom>
            <a:noFill/>
            <a:ln w="19050">
              <a:solidFill>
                <a:srgbClr val="C6062F"/>
              </a:solidFill>
              <a:round/>
              <a:headEnd/>
              <a:tailEnd type="stealth" w="sm" len="med"/>
            </a:ln>
          </p:spPr>
          <p:txBody>
            <a:bodyPr/>
            <a:lstStyle/>
            <a:p>
              <a:endParaRPr lang="zh-CN" altLang="en-US"/>
            </a:p>
          </p:txBody>
        </p:sp>
        <p:sp>
          <p:nvSpPr>
            <p:cNvPr id="33" name="Line 34"/>
            <p:cNvSpPr>
              <a:spLocks noChangeShapeType="1"/>
            </p:cNvSpPr>
            <p:nvPr/>
          </p:nvSpPr>
          <p:spPr bwMode="auto">
            <a:xfrm>
              <a:off x="1967" y="2483"/>
              <a:ext cx="540" cy="1"/>
            </a:xfrm>
            <a:prstGeom prst="line">
              <a:avLst/>
            </a:prstGeom>
            <a:noFill/>
            <a:ln w="19050">
              <a:solidFill>
                <a:srgbClr val="C6062F"/>
              </a:solidFill>
              <a:round/>
              <a:headEnd/>
              <a:tailEnd type="stealth" w="sm" len="med"/>
            </a:ln>
          </p:spPr>
          <p:txBody>
            <a:bodyPr/>
            <a:lstStyle/>
            <a:p>
              <a:endParaRPr lang="zh-CN" altLang="en-US"/>
            </a:p>
          </p:txBody>
        </p:sp>
        <p:sp>
          <p:nvSpPr>
            <p:cNvPr id="34" name="Line 35"/>
            <p:cNvSpPr>
              <a:spLocks noChangeShapeType="1"/>
            </p:cNvSpPr>
            <p:nvPr/>
          </p:nvSpPr>
          <p:spPr bwMode="auto">
            <a:xfrm>
              <a:off x="2596" y="2509"/>
              <a:ext cx="1" cy="455"/>
            </a:xfrm>
            <a:prstGeom prst="line">
              <a:avLst/>
            </a:prstGeom>
            <a:noFill/>
            <a:ln w="19050">
              <a:solidFill>
                <a:srgbClr val="C6062F"/>
              </a:solidFill>
              <a:round/>
              <a:headEnd/>
              <a:tailEnd type="stealth" w="sm" len="med"/>
            </a:ln>
          </p:spPr>
          <p:txBody>
            <a:bodyPr/>
            <a:lstStyle/>
            <a:p>
              <a:endParaRPr lang="zh-CN" altLang="en-US"/>
            </a:p>
          </p:txBody>
        </p:sp>
        <p:sp>
          <p:nvSpPr>
            <p:cNvPr id="35" name="Line 36"/>
            <p:cNvSpPr>
              <a:spLocks noChangeShapeType="1"/>
            </p:cNvSpPr>
            <p:nvPr/>
          </p:nvSpPr>
          <p:spPr bwMode="auto">
            <a:xfrm flipH="1">
              <a:off x="3161" y="2678"/>
              <a:ext cx="1" cy="338"/>
            </a:xfrm>
            <a:prstGeom prst="line">
              <a:avLst/>
            </a:prstGeom>
            <a:noFill/>
            <a:ln w="19050">
              <a:solidFill>
                <a:srgbClr val="C6062F"/>
              </a:solidFill>
              <a:round/>
              <a:headEnd/>
              <a:tailEnd type="stealth" w="sm" len="med"/>
            </a:ln>
          </p:spPr>
          <p:txBody>
            <a:bodyPr/>
            <a:lstStyle/>
            <a:p>
              <a:endParaRPr lang="zh-CN" altLang="en-US"/>
            </a:p>
          </p:txBody>
        </p:sp>
        <p:sp>
          <p:nvSpPr>
            <p:cNvPr id="36" name="Line 37"/>
            <p:cNvSpPr>
              <a:spLocks noChangeShapeType="1"/>
            </p:cNvSpPr>
            <p:nvPr/>
          </p:nvSpPr>
          <p:spPr bwMode="auto">
            <a:xfrm flipH="1">
              <a:off x="2672" y="3080"/>
              <a:ext cx="360" cy="2"/>
            </a:xfrm>
            <a:prstGeom prst="line">
              <a:avLst/>
            </a:prstGeom>
            <a:noFill/>
            <a:ln w="19050">
              <a:solidFill>
                <a:srgbClr val="C6062F"/>
              </a:solidFill>
              <a:round/>
              <a:headEnd/>
              <a:tailEnd type="stealth" w="sm" len="med"/>
            </a:ln>
          </p:spPr>
          <p:txBody>
            <a:bodyPr/>
            <a:lstStyle/>
            <a:p>
              <a:endParaRPr lang="zh-CN" altLang="en-US"/>
            </a:p>
          </p:txBody>
        </p:sp>
        <p:sp>
          <p:nvSpPr>
            <p:cNvPr id="37" name="Line 38"/>
            <p:cNvSpPr>
              <a:spLocks noChangeShapeType="1"/>
            </p:cNvSpPr>
            <p:nvPr/>
          </p:nvSpPr>
          <p:spPr bwMode="auto">
            <a:xfrm flipH="1">
              <a:off x="3275" y="3080"/>
              <a:ext cx="541" cy="1"/>
            </a:xfrm>
            <a:prstGeom prst="line">
              <a:avLst/>
            </a:prstGeom>
            <a:noFill/>
            <a:ln w="19050">
              <a:solidFill>
                <a:srgbClr val="C6062F"/>
              </a:solidFill>
              <a:round/>
              <a:headEnd/>
              <a:tailEnd type="stealth" w="sm" len="med"/>
            </a:ln>
          </p:spPr>
          <p:txBody>
            <a:bodyPr/>
            <a:lstStyle/>
            <a:p>
              <a:endParaRPr lang="zh-CN" altLang="en-US"/>
            </a:p>
          </p:txBody>
        </p:sp>
        <p:sp>
          <p:nvSpPr>
            <p:cNvPr id="38" name="Line 39"/>
            <p:cNvSpPr>
              <a:spLocks noChangeShapeType="1"/>
            </p:cNvSpPr>
            <p:nvPr/>
          </p:nvSpPr>
          <p:spPr bwMode="auto">
            <a:xfrm>
              <a:off x="822" y="3624"/>
              <a:ext cx="3420" cy="1"/>
            </a:xfrm>
            <a:prstGeom prst="line">
              <a:avLst/>
            </a:prstGeom>
            <a:noFill/>
            <a:ln w="19050">
              <a:solidFill>
                <a:srgbClr val="C6062F"/>
              </a:solidFill>
              <a:round/>
              <a:headEnd type="stealth" w="sm" len="med"/>
              <a:tailEnd type="stealth" w="sm" len="med"/>
            </a:ln>
          </p:spPr>
          <p:txBody>
            <a:bodyPr/>
            <a:lstStyle/>
            <a:p>
              <a:endParaRPr lang="zh-CN" altLang="en-US"/>
            </a:p>
          </p:txBody>
        </p:sp>
        <p:sp>
          <p:nvSpPr>
            <p:cNvPr id="39" name="Line 40"/>
            <p:cNvSpPr>
              <a:spLocks noChangeShapeType="1"/>
            </p:cNvSpPr>
            <p:nvPr/>
          </p:nvSpPr>
          <p:spPr bwMode="auto">
            <a:xfrm>
              <a:off x="1865" y="4082"/>
              <a:ext cx="2880" cy="1"/>
            </a:xfrm>
            <a:prstGeom prst="line">
              <a:avLst/>
            </a:prstGeom>
            <a:noFill/>
            <a:ln w="19050">
              <a:solidFill>
                <a:srgbClr val="C6062F"/>
              </a:solidFill>
              <a:round/>
              <a:headEnd type="stealth" w="sm" len="med"/>
              <a:tailEnd type="stealth" w="sm" len="med"/>
            </a:ln>
          </p:spPr>
          <p:txBody>
            <a:bodyPr/>
            <a:lstStyle/>
            <a:p>
              <a:endParaRPr lang="zh-CN" altLang="en-US"/>
            </a:p>
          </p:txBody>
        </p:sp>
        <p:sp>
          <p:nvSpPr>
            <p:cNvPr id="40" name="Line 41"/>
            <p:cNvSpPr>
              <a:spLocks noChangeShapeType="1"/>
            </p:cNvSpPr>
            <p:nvPr/>
          </p:nvSpPr>
          <p:spPr bwMode="auto">
            <a:xfrm>
              <a:off x="2598" y="3224"/>
              <a:ext cx="1" cy="845"/>
            </a:xfrm>
            <a:prstGeom prst="line">
              <a:avLst/>
            </a:prstGeom>
            <a:noFill/>
            <a:ln w="19050">
              <a:solidFill>
                <a:srgbClr val="C6062F"/>
              </a:solidFill>
              <a:round/>
              <a:headEnd/>
              <a:tailEnd/>
            </a:ln>
          </p:spPr>
          <p:txBody>
            <a:bodyPr/>
            <a:lstStyle/>
            <a:p>
              <a:endParaRPr lang="zh-CN" altLang="en-US"/>
            </a:p>
          </p:txBody>
        </p:sp>
        <p:sp>
          <p:nvSpPr>
            <p:cNvPr id="41" name="Line 42"/>
            <p:cNvSpPr>
              <a:spLocks noChangeShapeType="1"/>
            </p:cNvSpPr>
            <p:nvPr/>
          </p:nvSpPr>
          <p:spPr bwMode="auto">
            <a:xfrm>
              <a:off x="720" y="3783"/>
              <a:ext cx="1" cy="1105"/>
            </a:xfrm>
            <a:prstGeom prst="line">
              <a:avLst/>
            </a:prstGeom>
            <a:noFill/>
            <a:ln w="19050">
              <a:solidFill>
                <a:srgbClr val="C6062F"/>
              </a:solidFill>
              <a:round/>
              <a:headEnd/>
              <a:tailEnd type="stealth" w="sm" len="med"/>
            </a:ln>
          </p:spPr>
          <p:txBody>
            <a:bodyPr/>
            <a:lstStyle/>
            <a:p>
              <a:endParaRPr lang="zh-CN" altLang="en-US"/>
            </a:p>
          </p:txBody>
        </p:sp>
        <p:sp>
          <p:nvSpPr>
            <p:cNvPr id="42" name="Line 43"/>
            <p:cNvSpPr>
              <a:spLocks noChangeShapeType="1"/>
            </p:cNvSpPr>
            <p:nvPr/>
          </p:nvSpPr>
          <p:spPr bwMode="auto">
            <a:xfrm>
              <a:off x="1800" y="4264"/>
              <a:ext cx="1" cy="156"/>
            </a:xfrm>
            <a:prstGeom prst="line">
              <a:avLst/>
            </a:prstGeom>
            <a:noFill/>
            <a:ln w="19050">
              <a:solidFill>
                <a:srgbClr val="C6062F"/>
              </a:solidFill>
              <a:round/>
              <a:headEnd/>
              <a:tailEnd/>
            </a:ln>
          </p:spPr>
          <p:txBody>
            <a:bodyPr/>
            <a:lstStyle/>
            <a:p>
              <a:endParaRPr lang="zh-CN" altLang="en-US"/>
            </a:p>
          </p:txBody>
        </p:sp>
        <p:sp>
          <p:nvSpPr>
            <p:cNvPr id="43" name="Line 44"/>
            <p:cNvSpPr>
              <a:spLocks noChangeShapeType="1"/>
            </p:cNvSpPr>
            <p:nvPr/>
          </p:nvSpPr>
          <p:spPr bwMode="auto">
            <a:xfrm>
              <a:off x="1787" y="4420"/>
              <a:ext cx="2533" cy="312"/>
            </a:xfrm>
            <a:prstGeom prst="line">
              <a:avLst/>
            </a:prstGeom>
            <a:noFill/>
            <a:ln w="19050">
              <a:solidFill>
                <a:srgbClr val="C6062F"/>
              </a:solidFill>
              <a:round/>
              <a:headEnd/>
              <a:tailEnd/>
            </a:ln>
          </p:spPr>
          <p:txBody>
            <a:bodyPr/>
            <a:lstStyle/>
            <a:p>
              <a:endParaRPr lang="zh-CN" altLang="en-US"/>
            </a:p>
          </p:txBody>
        </p:sp>
        <p:sp>
          <p:nvSpPr>
            <p:cNvPr id="44" name="Line 45"/>
            <p:cNvSpPr>
              <a:spLocks noChangeShapeType="1"/>
            </p:cNvSpPr>
            <p:nvPr/>
          </p:nvSpPr>
          <p:spPr bwMode="auto">
            <a:xfrm>
              <a:off x="4320" y="4732"/>
              <a:ext cx="1" cy="156"/>
            </a:xfrm>
            <a:prstGeom prst="line">
              <a:avLst/>
            </a:prstGeom>
            <a:noFill/>
            <a:ln w="19050">
              <a:solidFill>
                <a:srgbClr val="C6062F"/>
              </a:solidFill>
              <a:round/>
              <a:headEnd/>
              <a:tailEnd type="stealth" w="sm" len="med"/>
            </a:ln>
          </p:spPr>
          <p:txBody>
            <a:bodyPr/>
            <a:lstStyle/>
            <a:p>
              <a:endParaRPr lang="zh-CN" altLang="en-US"/>
            </a:p>
          </p:txBody>
        </p:sp>
        <p:sp>
          <p:nvSpPr>
            <p:cNvPr id="45" name="Line 46"/>
            <p:cNvSpPr>
              <a:spLocks noChangeShapeType="1"/>
            </p:cNvSpPr>
            <p:nvPr/>
          </p:nvSpPr>
          <p:spPr bwMode="auto">
            <a:xfrm>
              <a:off x="4359" y="3783"/>
              <a:ext cx="1" cy="637"/>
            </a:xfrm>
            <a:prstGeom prst="line">
              <a:avLst/>
            </a:prstGeom>
            <a:noFill/>
            <a:ln w="19050">
              <a:solidFill>
                <a:srgbClr val="C6062F"/>
              </a:solidFill>
              <a:round/>
              <a:headEnd/>
              <a:tailEnd/>
            </a:ln>
          </p:spPr>
          <p:txBody>
            <a:bodyPr/>
            <a:lstStyle/>
            <a:p>
              <a:endParaRPr lang="zh-CN" altLang="en-US"/>
            </a:p>
          </p:txBody>
        </p:sp>
        <p:sp>
          <p:nvSpPr>
            <p:cNvPr id="46" name="Line 47"/>
            <p:cNvSpPr>
              <a:spLocks noChangeShapeType="1"/>
            </p:cNvSpPr>
            <p:nvPr/>
          </p:nvSpPr>
          <p:spPr bwMode="auto">
            <a:xfrm flipV="1">
              <a:off x="1800" y="4420"/>
              <a:ext cx="2544" cy="312"/>
            </a:xfrm>
            <a:prstGeom prst="line">
              <a:avLst/>
            </a:prstGeom>
            <a:noFill/>
            <a:ln w="19050">
              <a:solidFill>
                <a:srgbClr val="C6062F"/>
              </a:solidFill>
              <a:round/>
              <a:headEnd/>
              <a:tailEnd/>
            </a:ln>
          </p:spPr>
          <p:txBody>
            <a:bodyPr/>
            <a:lstStyle/>
            <a:p>
              <a:endParaRPr lang="zh-CN" altLang="en-US"/>
            </a:p>
          </p:txBody>
        </p:sp>
        <p:sp>
          <p:nvSpPr>
            <p:cNvPr id="47" name="Line 48"/>
            <p:cNvSpPr>
              <a:spLocks noChangeShapeType="1"/>
            </p:cNvSpPr>
            <p:nvPr/>
          </p:nvSpPr>
          <p:spPr bwMode="auto">
            <a:xfrm>
              <a:off x="1800" y="4732"/>
              <a:ext cx="1" cy="156"/>
            </a:xfrm>
            <a:prstGeom prst="line">
              <a:avLst/>
            </a:prstGeom>
            <a:noFill/>
            <a:ln w="19050">
              <a:solidFill>
                <a:srgbClr val="C6062F"/>
              </a:solidFill>
              <a:round/>
              <a:headEnd/>
              <a:tailEnd type="stealth" w="sm" len="med"/>
            </a:ln>
          </p:spPr>
          <p:txBody>
            <a:bodyPr/>
            <a:lstStyle/>
            <a:p>
              <a:endParaRPr lang="zh-CN" altLang="en-US"/>
            </a:p>
          </p:txBody>
        </p:sp>
        <p:sp>
          <p:nvSpPr>
            <p:cNvPr id="48" name="Line 49"/>
            <p:cNvSpPr>
              <a:spLocks noChangeShapeType="1"/>
            </p:cNvSpPr>
            <p:nvPr/>
          </p:nvSpPr>
          <p:spPr bwMode="auto">
            <a:xfrm>
              <a:off x="4860" y="4264"/>
              <a:ext cx="1" cy="624"/>
            </a:xfrm>
            <a:prstGeom prst="line">
              <a:avLst/>
            </a:prstGeom>
            <a:noFill/>
            <a:ln w="19050">
              <a:solidFill>
                <a:srgbClr val="C6062F"/>
              </a:solidFill>
              <a:round/>
              <a:headEnd/>
              <a:tailEnd type="stealth" w="sm" len="med"/>
            </a:ln>
          </p:spPr>
          <p:txBody>
            <a:bodyPr/>
            <a:lstStyle/>
            <a:p>
              <a:endParaRPr lang="zh-CN" altLang="en-US"/>
            </a:p>
          </p:txBody>
        </p:sp>
        <p:sp>
          <p:nvSpPr>
            <p:cNvPr id="49" name="Text Box 50"/>
            <p:cNvSpPr txBox="1">
              <a:spLocks noChangeArrowheads="1"/>
            </p:cNvSpPr>
            <p:nvPr/>
          </p:nvSpPr>
          <p:spPr bwMode="auto">
            <a:xfrm>
              <a:off x="579" y="4888"/>
              <a:ext cx="432" cy="387"/>
            </a:xfrm>
            <a:prstGeom prst="rect">
              <a:avLst/>
            </a:prstGeom>
            <a:solidFill>
              <a:srgbClr val="FFFFFF"/>
            </a:solidFill>
            <a:ln w="19050">
              <a:solidFill>
                <a:srgbClr val="C6062F"/>
              </a:solidFill>
              <a:miter lim="800000"/>
              <a:headEnd/>
              <a:tailEnd/>
            </a:ln>
          </p:spPr>
          <p:txBody>
            <a:bodyPr lIns="18000" tIns="10800" rIns="18000" bIns="10800"/>
            <a:lstStyle/>
            <a:p>
              <a:pPr algn="just"/>
              <a:r>
                <a:rPr lang="en-US" altLang="zh-CN" sz="1600" dirty="0">
                  <a:latin typeface="Times New Roman" pitchFamily="18" charset="0"/>
                </a:rPr>
                <a:t>Y</a:t>
              </a:r>
              <a:r>
                <a:rPr lang="en-US" altLang="zh-CN" sz="1600" baseline="-25000" dirty="0">
                  <a:latin typeface="Times New Roman" pitchFamily="18" charset="0"/>
                </a:rPr>
                <a:t>1</a:t>
              </a:r>
              <a:endParaRPr lang="en-US" altLang="zh-CN" sz="1600" dirty="0"/>
            </a:p>
          </p:txBody>
        </p:sp>
        <p:sp>
          <p:nvSpPr>
            <p:cNvPr id="50" name="Text Box 51"/>
            <p:cNvSpPr txBox="1">
              <a:spLocks noChangeArrowheads="1"/>
            </p:cNvSpPr>
            <p:nvPr/>
          </p:nvSpPr>
          <p:spPr bwMode="auto">
            <a:xfrm>
              <a:off x="1620" y="4888"/>
              <a:ext cx="361" cy="468"/>
            </a:xfrm>
            <a:prstGeom prst="rect">
              <a:avLst/>
            </a:prstGeom>
            <a:solidFill>
              <a:srgbClr val="FFFFFF"/>
            </a:solidFill>
            <a:ln w="19050">
              <a:solidFill>
                <a:srgbClr val="C6062F"/>
              </a:solidFill>
              <a:miter lim="800000"/>
              <a:headEnd/>
              <a:tailEnd/>
            </a:ln>
          </p:spPr>
          <p:txBody>
            <a:bodyPr lIns="18000" tIns="10800" rIns="18000" bIns="10800"/>
            <a:lstStyle/>
            <a:p>
              <a:pPr algn="just"/>
              <a:r>
                <a:rPr lang="en-US" altLang="zh-CN" sz="1600">
                  <a:latin typeface="Times New Roman" pitchFamily="18" charset="0"/>
                </a:rPr>
                <a:t>Y</a:t>
              </a:r>
              <a:r>
                <a:rPr lang="en-US" altLang="zh-CN" sz="1600" baseline="-25000">
                  <a:latin typeface="Times New Roman" pitchFamily="18" charset="0"/>
                </a:rPr>
                <a:t>2</a:t>
              </a:r>
              <a:endParaRPr lang="en-US" altLang="zh-CN" sz="1600"/>
            </a:p>
          </p:txBody>
        </p:sp>
        <p:sp>
          <p:nvSpPr>
            <p:cNvPr id="51" name="Text Box 52"/>
            <p:cNvSpPr txBox="1">
              <a:spLocks noChangeArrowheads="1"/>
            </p:cNvSpPr>
            <p:nvPr/>
          </p:nvSpPr>
          <p:spPr bwMode="auto">
            <a:xfrm>
              <a:off x="4140" y="4888"/>
              <a:ext cx="360" cy="468"/>
            </a:xfrm>
            <a:prstGeom prst="rect">
              <a:avLst/>
            </a:prstGeom>
            <a:solidFill>
              <a:srgbClr val="FFFFFF"/>
            </a:solidFill>
            <a:ln w="19050">
              <a:solidFill>
                <a:srgbClr val="C6062F"/>
              </a:solidFill>
              <a:miter lim="800000"/>
              <a:headEnd/>
              <a:tailEnd/>
            </a:ln>
          </p:spPr>
          <p:txBody>
            <a:bodyPr lIns="18000" tIns="10800" rIns="18000" bIns="10800"/>
            <a:lstStyle/>
            <a:p>
              <a:pPr algn="just"/>
              <a:r>
                <a:rPr lang="en-US" altLang="zh-CN" sz="1600">
                  <a:latin typeface="Times New Roman" pitchFamily="18" charset="0"/>
                </a:rPr>
                <a:t>Y</a:t>
              </a:r>
              <a:r>
                <a:rPr lang="en-US" altLang="zh-CN" sz="1600" baseline="-25000">
                  <a:latin typeface="Times New Roman" pitchFamily="18" charset="0"/>
                </a:rPr>
                <a:t>3</a:t>
              </a:r>
              <a:endParaRPr lang="en-US" altLang="zh-CN" sz="1600"/>
            </a:p>
          </p:txBody>
        </p:sp>
        <p:sp>
          <p:nvSpPr>
            <p:cNvPr id="52" name="Text Box 53"/>
            <p:cNvSpPr txBox="1">
              <a:spLocks noChangeArrowheads="1"/>
            </p:cNvSpPr>
            <p:nvPr/>
          </p:nvSpPr>
          <p:spPr bwMode="auto">
            <a:xfrm>
              <a:off x="4680" y="4888"/>
              <a:ext cx="361" cy="468"/>
            </a:xfrm>
            <a:prstGeom prst="rect">
              <a:avLst/>
            </a:prstGeom>
            <a:solidFill>
              <a:srgbClr val="FFFFFF"/>
            </a:solidFill>
            <a:ln w="19050">
              <a:solidFill>
                <a:srgbClr val="C6062F"/>
              </a:solidFill>
              <a:miter lim="800000"/>
              <a:headEnd/>
              <a:tailEnd/>
            </a:ln>
          </p:spPr>
          <p:txBody>
            <a:bodyPr lIns="18000" tIns="10800" rIns="18000" bIns="10800"/>
            <a:lstStyle/>
            <a:p>
              <a:pPr algn="just"/>
              <a:r>
                <a:rPr lang="en-US" altLang="zh-CN" sz="1600">
                  <a:latin typeface="Times New Roman" pitchFamily="18" charset="0"/>
                </a:rPr>
                <a:t>Y</a:t>
              </a:r>
              <a:r>
                <a:rPr lang="en-US" altLang="zh-CN" sz="1600" baseline="-25000">
                  <a:latin typeface="Times New Roman" pitchFamily="18" charset="0"/>
                </a:rPr>
                <a:t>4</a:t>
              </a:r>
              <a:endParaRPr lang="en-US" altLang="zh-CN" sz="1600"/>
            </a:p>
          </p:txBody>
        </p:sp>
        <p:sp>
          <p:nvSpPr>
            <p:cNvPr id="53" name="Text Box 54"/>
            <p:cNvSpPr txBox="1">
              <a:spLocks noChangeArrowheads="1"/>
            </p:cNvSpPr>
            <p:nvPr/>
          </p:nvSpPr>
          <p:spPr bwMode="auto">
            <a:xfrm>
              <a:off x="2251" y="377"/>
              <a:ext cx="540" cy="313"/>
            </a:xfrm>
            <a:prstGeom prst="rect">
              <a:avLst/>
            </a:prstGeom>
            <a:solidFill>
              <a:srgbClr val="FFFFFF"/>
            </a:solidFill>
            <a:ln w="19050">
              <a:solidFill>
                <a:srgbClr val="C6062F"/>
              </a:solidFill>
              <a:miter lim="800000"/>
              <a:headEnd/>
              <a:tailEnd/>
            </a:ln>
          </p:spPr>
          <p:txBody>
            <a:bodyPr lIns="18000" tIns="10800" rIns="18000" bIns="10800"/>
            <a:lstStyle/>
            <a:p>
              <a:pPr algn="just"/>
              <a:r>
                <a:rPr lang="en-US" altLang="zh-CN" sz="1600" dirty="0" smtClean="0">
                  <a:latin typeface="Times New Roman" pitchFamily="18" charset="0"/>
                </a:rPr>
                <a:t>Z</a:t>
              </a:r>
              <a:r>
                <a:rPr lang="en-US" altLang="zh-CN" sz="1600" baseline="-25000" dirty="0" smtClean="0">
                  <a:latin typeface="Times New Roman" pitchFamily="18" charset="0"/>
                </a:rPr>
                <a:t>2</a:t>
              </a:r>
              <a:r>
                <a:rPr lang="en-US" altLang="zh-CN" sz="1600" baseline="30000" dirty="0" smtClean="0">
                  <a:latin typeface="Times New Roman" pitchFamily="18" charset="0"/>
                </a:rPr>
                <a:t>(i)</a:t>
              </a:r>
              <a:endParaRPr lang="en-US" altLang="zh-CN" sz="1600" dirty="0"/>
            </a:p>
          </p:txBody>
        </p:sp>
        <p:sp>
          <p:nvSpPr>
            <p:cNvPr id="54" name="Text Box 55"/>
            <p:cNvSpPr txBox="1">
              <a:spLocks noChangeArrowheads="1"/>
            </p:cNvSpPr>
            <p:nvPr/>
          </p:nvSpPr>
          <p:spPr bwMode="auto">
            <a:xfrm>
              <a:off x="3457" y="208"/>
              <a:ext cx="360" cy="385"/>
            </a:xfrm>
            <a:prstGeom prst="rect">
              <a:avLst/>
            </a:prstGeom>
            <a:solidFill>
              <a:srgbClr val="FFFFFF"/>
            </a:solidFill>
            <a:ln w="19050">
              <a:solidFill>
                <a:srgbClr val="C6062F"/>
              </a:solidFill>
              <a:miter lim="800000"/>
              <a:headEnd/>
              <a:tailEnd/>
            </a:ln>
          </p:spPr>
          <p:txBody>
            <a:bodyPr lIns="18000" tIns="10800" rIns="18000" bIns="10800"/>
            <a:lstStyle/>
            <a:p>
              <a:pPr algn="just"/>
              <a:r>
                <a:rPr lang="en-US" altLang="zh-CN" sz="1600" dirty="0" smtClean="0">
                  <a:latin typeface="Times New Roman" pitchFamily="18" charset="0"/>
                </a:rPr>
                <a:t>Z</a:t>
              </a:r>
              <a:r>
                <a:rPr lang="en-US" altLang="zh-CN" sz="1600" baseline="-25000" dirty="0" smtClean="0">
                  <a:latin typeface="Times New Roman" pitchFamily="18" charset="0"/>
                </a:rPr>
                <a:t>3</a:t>
              </a:r>
              <a:r>
                <a:rPr lang="en-US" altLang="zh-CN" sz="1600" baseline="30000" dirty="0" smtClean="0">
                  <a:latin typeface="Times New Roman" pitchFamily="18" charset="0"/>
                </a:rPr>
                <a:t>(i)</a:t>
              </a:r>
              <a:endParaRPr lang="en-US" altLang="zh-CN" sz="1600" dirty="0"/>
            </a:p>
          </p:txBody>
        </p:sp>
        <p:sp>
          <p:nvSpPr>
            <p:cNvPr id="55" name="Text Box 56"/>
            <p:cNvSpPr txBox="1">
              <a:spLocks noChangeArrowheads="1"/>
            </p:cNvSpPr>
            <p:nvPr/>
          </p:nvSpPr>
          <p:spPr bwMode="auto">
            <a:xfrm>
              <a:off x="5209" y="289"/>
              <a:ext cx="360" cy="385"/>
            </a:xfrm>
            <a:prstGeom prst="rect">
              <a:avLst/>
            </a:prstGeom>
            <a:solidFill>
              <a:srgbClr val="FFFFFF"/>
            </a:solidFill>
            <a:ln w="19050">
              <a:solidFill>
                <a:srgbClr val="C6062F"/>
              </a:solidFill>
              <a:miter lim="800000"/>
              <a:headEnd/>
              <a:tailEnd/>
            </a:ln>
          </p:spPr>
          <p:txBody>
            <a:bodyPr lIns="18000" tIns="10800" rIns="18000" bIns="10800"/>
            <a:lstStyle/>
            <a:p>
              <a:pPr algn="just"/>
              <a:r>
                <a:rPr lang="en-US" altLang="zh-CN" sz="1600" dirty="0" smtClean="0">
                  <a:latin typeface="Times New Roman" pitchFamily="18" charset="0"/>
                </a:rPr>
                <a:t>Z</a:t>
              </a:r>
              <a:r>
                <a:rPr lang="en-US" altLang="zh-CN" sz="1600" baseline="-25000" dirty="0" smtClean="0">
                  <a:latin typeface="Times New Roman" pitchFamily="18" charset="0"/>
                </a:rPr>
                <a:t>4</a:t>
              </a:r>
              <a:r>
                <a:rPr lang="en-US" altLang="zh-CN" sz="1600" baseline="30000" dirty="0" smtClean="0">
                  <a:latin typeface="Times New Roman" pitchFamily="18" charset="0"/>
                </a:rPr>
                <a:t>(i)</a:t>
              </a:r>
              <a:endParaRPr lang="en-US" altLang="zh-CN" sz="1600" dirty="0"/>
            </a:p>
          </p:txBody>
        </p:sp>
        <p:sp>
          <p:nvSpPr>
            <p:cNvPr id="56" name="Line 57"/>
            <p:cNvSpPr>
              <a:spLocks noChangeShapeType="1"/>
            </p:cNvSpPr>
            <p:nvPr/>
          </p:nvSpPr>
          <p:spPr bwMode="auto">
            <a:xfrm>
              <a:off x="3535" y="673"/>
              <a:ext cx="720" cy="1"/>
            </a:xfrm>
            <a:prstGeom prst="line">
              <a:avLst/>
            </a:prstGeom>
            <a:noFill/>
            <a:ln w="19050">
              <a:solidFill>
                <a:srgbClr val="C6062F"/>
              </a:solidFill>
              <a:round/>
              <a:headEnd/>
              <a:tailEnd type="stealth" w="sm" len="med"/>
            </a:ln>
            <a:effectLst/>
          </p:spPr>
          <p:txBody>
            <a:bodyPr/>
            <a:lstStyle/>
            <a:p>
              <a:endParaRPr lang="zh-CN" altLang="en-US"/>
            </a:p>
          </p:txBody>
        </p:sp>
        <p:sp>
          <p:nvSpPr>
            <p:cNvPr id="57" name="Line 58"/>
            <p:cNvSpPr>
              <a:spLocks noChangeShapeType="1"/>
            </p:cNvSpPr>
            <p:nvPr/>
          </p:nvSpPr>
          <p:spPr bwMode="auto">
            <a:xfrm flipH="1">
              <a:off x="1902" y="842"/>
              <a:ext cx="720" cy="1"/>
            </a:xfrm>
            <a:prstGeom prst="line">
              <a:avLst/>
            </a:prstGeom>
            <a:noFill/>
            <a:ln w="19050">
              <a:solidFill>
                <a:srgbClr val="C6062F"/>
              </a:solidFill>
              <a:round/>
              <a:headEnd/>
              <a:tailEnd type="stealth" w="sm" len="med"/>
            </a:ln>
            <a:effectLst/>
          </p:spPr>
          <p:txBody>
            <a:bodyPr/>
            <a:lstStyle/>
            <a:p>
              <a:endParaRPr lang="zh-CN" altLang="en-US"/>
            </a:p>
          </p:txBody>
        </p:sp>
        <p:sp>
          <p:nvSpPr>
            <p:cNvPr id="58" name="Line 59"/>
            <p:cNvSpPr>
              <a:spLocks noChangeShapeType="1"/>
            </p:cNvSpPr>
            <p:nvPr/>
          </p:nvSpPr>
          <p:spPr bwMode="auto">
            <a:xfrm flipH="1">
              <a:off x="4977" y="676"/>
              <a:ext cx="553" cy="1"/>
            </a:xfrm>
            <a:prstGeom prst="line">
              <a:avLst/>
            </a:prstGeom>
            <a:noFill/>
            <a:ln w="19050">
              <a:solidFill>
                <a:srgbClr val="C6062F"/>
              </a:solidFill>
              <a:round/>
              <a:headEnd/>
              <a:tailEnd type="stealth" w="sm" len="med"/>
            </a:ln>
            <a:effectLst/>
          </p:spPr>
          <p:txBody>
            <a:bodyPr/>
            <a:lstStyle/>
            <a:p>
              <a:endParaRPr lang="zh-CN" altLang="en-US"/>
            </a:p>
          </p:txBody>
        </p:sp>
        <p:sp>
          <p:nvSpPr>
            <p:cNvPr id="59" name="Text Box 60"/>
            <p:cNvSpPr txBox="1">
              <a:spLocks noChangeArrowheads="1"/>
            </p:cNvSpPr>
            <p:nvPr/>
          </p:nvSpPr>
          <p:spPr bwMode="auto">
            <a:xfrm>
              <a:off x="3381" y="2548"/>
              <a:ext cx="360" cy="385"/>
            </a:xfrm>
            <a:prstGeom prst="rect">
              <a:avLst/>
            </a:prstGeom>
            <a:solidFill>
              <a:srgbClr val="FFFFFF"/>
            </a:solidFill>
            <a:ln w="19050">
              <a:solidFill>
                <a:srgbClr val="C6062F"/>
              </a:solidFill>
              <a:miter lim="800000"/>
              <a:headEnd/>
              <a:tailEnd/>
            </a:ln>
          </p:spPr>
          <p:txBody>
            <a:bodyPr lIns="18000" tIns="10800" rIns="18000" bIns="10800"/>
            <a:lstStyle/>
            <a:p>
              <a:pPr algn="just"/>
              <a:r>
                <a:rPr lang="en-US" altLang="zh-CN" sz="1600" dirty="0" smtClean="0">
                  <a:latin typeface="Times New Roman" pitchFamily="18" charset="0"/>
                </a:rPr>
                <a:t>Z</a:t>
              </a:r>
              <a:r>
                <a:rPr lang="en-US" altLang="zh-CN" sz="1600" baseline="-25000" dirty="0" smtClean="0">
                  <a:latin typeface="Times New Roman" pitchFamily="18" charset="0"/>
                </a:rPr>
                <a:t>6</a:t>
              </a:r>
              <a:r>
                <a:rPr lang="en-US" altLang="zh-CN" sz="1600" baseline="30000" dirty="0" smtClean="0">
                  <a:latin typeface="Times New Roman" pitchFamily="18" charset="0"/>
                </a:rPr>
                <a:t>(i)</a:t>
              </a:r>
              <a:endParaRPr lang="en-US" altLang="zh-CN" sz="1600" dirty="0"/>
            </a:p>
          </p:txBody>
        </p:sp>
        <p:sp>
          <p:nvSpPr>
            <p:cNvPr id="60" name="Text Box 61"/>
            <p:cNvSpPr txBox="1">
              <a:spLocks noChangeArrowheads="1"/>
            </p:cNvSpPr>
            <p:nvPr/>
          </p:nvSpPr>
          <p:spPr bwMode="auto">
            <a:xfrm>
              <a:off x="1980" y="2158"/>
              <a:ext cx="360" cy="312"/>
            </a:xfrm>
            <a:prstGeom prst="rect">
              <a:avLst/>
            </a:prstGeom>
            <a:solidFill>
              <a:srgbClr val="FFFFFF"/>
            </a:solidFill>
            <a:ln w="19050">
              <a:solidFill>
                <a:srgbClr val="C6062F"/>
              </a:solidFill>
              <a:miter lim="800000"/>
              <a:headEnd/>
              <a:tailEnd/>
            </a:ln>
          </p:spPr>
          <p:txBody>
            <a:bodyPr lIns="18000" tIns="10800" rIns="18000" bIns="10800"/>
            <a:lstStyle/>
            <a:p>
              <a:pPr algn="just"/>
              <a:r>
                <a:rPr lang="en-US" altLang="zh-CN" sz="1600" dirty="0" smtClean="0">
                  <a:latin typeface="Times New Roman" pitchFamily="18" charset="0"/>
                </a:rPr>
                <a:t>Z</a:t>
              </a:r>
              <a:r>
                <a:rPr lang="en-US" altLang="zh-CN" sz="1600" baseline="-25000" dirty="0" smtClean="0">
                  <a:latin typeface="Times New Roman" pitchFamily="18" charset="0"/>
                </a:rPr>
                <a:t>5</a:t>
              </a:r>
              <a:r>
                <a:rPr lang="en-US" altLang="zh-CN" sz="1600" baseline="30000" dirty="0" smtClean="0">
                  <a:latin typeface="Times New Roman" pitchFamily="18" charset="0"/>
                </a:rPr>
                <a:t>(i)</a:t>
              </a:r>
              <a:endParaRPr lang="en-US" altLang="zh-CN" sz="1600" dirty="0"/>
            </a:p>
          </p:txBody>
        </p:sp>
        <p:sp>
          <p:nvSpPr>
            <p:cNvPr id="61" name="Line 62"/>
            <p:cNvSpPr>
              <a:spLocks noChangeShapeType="1"/>
            </p:cNvSpPr>
            <p:nvPr/>
          </p:nvSpPr>
          <p:spPr bwMode="auto">
            <a:xfrm flipV="1">
              <a:off x="3160" y="3172"/>
              <a:ext cx="1" cy="468"/>
            </a:xfrm>
            <a:prstGeom prst="line">
              <a:avLst/>
            </a:prstGeom>
            <a:noFill/>
            <a:ln w="19050">
              <a:solidFill>
                <a:srgbClr val="C6062F"/>
              </a:solidFill>
              <a:round/>
              <a:headEnd type="oval" w="sm" len="sm"/>
              <a:tailEnd/>
            </a:ln>
            <a:effectLst/>
          </p:spPr>
          <p:txBody>
            <a:bodyPr/>
            <a:lstStyle/>
            <a:p>
              <a:endParaRPr lang="zh-CN" altLang="en-US"/>
            </a:p>
          </p:txBody>
        </p:sp>
        <p:grpSp>
          <p:nvGrpSpPr>
            <p:cNvPr id="62" name="Group 63"/>
            <p:cNvGrpSpPr>
              <a:grpSpLocks/>
            </p:cNvGrpSpPr>
            <p:nvPr/>
          </p:nvGrpSpPr>
          <p:grpSpPr bwMode="auto">
            <a:xfrm>
              <a:off x="605" y="832"/>
              <a:ext cx="240" cy="156"/>
              <a:chOff x="0" y="0"/>
              <a:chExt cx="240" cy="156"/>
            </a:xfrm>
          </p:grpSpPr>
          <p:sp>
            <p:nvSpPr>
              <p:cNvPr id="79" name="Oval 64"/>
              <p:cNvSpPr>
                <a:spLocks noChangeArrowheads="1"/>
              </p:cNvSpPr>
              <p:nvPr/>
            </p:nvSpPr>
            <p:spPr bwMode="auto">
              <a:xfrm>
                <a:off x="0" y="0"/>
                <a:ext cx="240" cy="156"/>
              </a:xfrm>
              <a:prstGeom prst="ellipse">
                <a:avLst/>
              </a:prstGeom>
              <a:solidFill>
                <a:srgbClr val="FFFFFF"/>
              </a:solidFill>
              <a:ln w="19050">
                <a:solidFill>
                  <a:srgbClr val="C6062F"/>
                </a:solidFill>
                <a:round/>
                <a:headEnd/>
                <a:tailEnd/>
              </a:ln>
            </p:spPr>
            <p:txBody>
              <a:bodyPr/>
              <a:lstStyle/>
              <a:p>
                <a:endParaRPr lang="zh-CN" altLang="en-US"/>
              </a:p>
            </p:txBody>
          </p:sp>
          <p:sp>
            <p:nvSpPr>
              <p:cNvPr id="80" name="未知"/>
              <p:cNvSpPr>
                <a:spLocks/>
              </p:cNvSpPr>
              <p:nvPr/>
            </p:nvSpPr>
            <p:spPr bwMode="auto">
              <a:xfrm>
                <a:off x="115" y="78"/>
                <a:ext cx="15" cy="30"/>
              </a:xfrm>
              <a:custGeom>
                <a:avLst/>
                <a:gdLst/>
                <a:ahLst/>
                <a:cxnLst>
                  <a:cxn ang="0">
                    <a:pos x="0" y="0"/>
                  </a:cxn>
                  <a:cxn ang="0">
                    <a:pos x="15" y="30"/>
                  </a:cxn>
                </a:cxnLst>
                <a:rect l="0" t="0" r="r" b="b"/>
                <a:pathLst>
                  <a:path w="15" h="30">
                    <a:moveTo>
                      <a:pt x="0" y="0"/>
                    </a:moveTo>
                    <a:lnTo>
                      <a:pt x="15" y="30"/>
                    </a:lnTo>
                  </a:path>
                </a:pathLst>
              </a:custGeom>
              <a:noFill/>
              <a:ln w="19050" cmpd="sng">
                <a:solidFill>
                  <a:srgbClr val="C6062F"/>
                </a:solidFill>
                <a:round/>
                <a:headEnd type="oval" w="sm" len="sm"/>
                <a:tailEnd/>
              </a:ln>
            </p:spPr>
            <p:txBody>
              <a:bodyPr/>
              <a:lstStyle/>
              <a:p>
                <a:endParaRPr lang="zh-CN" altLang="en-US"/>
              </a:p>
            </p:txBody>
          </p:sp>
        </p:grpSp>
        <p:sp>
          <p:nvSpPr>
            <p:cNvPr id="63" name="Text Box 66"/>
            <p:cNvSpPr txBox="1">
              <a:spLocks noChangeArrowheads="1"/>
            </p:cNvSpPr>
            <p:nvPr/>
          </p:nvSpPr>
          <p:spPr bwMode="auto">
            <a:xfrm>
              <a:off x="4268" y="520"/>
              <a:ext cx="180" cy="312"/>
            </a:xfrm>
            <a:prstGeom prst="rect">
              <a:avLst/>
            </a:prstGeom>
            <a:solidFill>
              <a:srgbClr val="FFFFFF"/>
            </a:solidFill>
            <a:ln w="19050">
              <a:solidFill>
                <a:srgbClr val="C6062F"/>
              </a:solidFill>
              <a:miter lim="800000"/>
              <a:headEnd/>
              <a:tailEnd/>
            </a:ln>
          </p:spPr>
          <p:txBody>
            <a:bodyPr lIns="0" tIns="0" rIns="0" bIns="0"/>
            <a:lstStyle/>
            <a:p>
              <a:pPr algn="ctr"/>
              <a:r>
                <a:rPr lang="en-US" altLang="zh-CN" sz="1600">
                  <a:latin typeface="Times New Roman" pitchFamily="18" charset="0"/>
                </a:rPr>
                <a:t>+</a:t>
              </a:r>
              <a:endParaRPr lang="en-US" altLang="zh-CN" sz="1600"/>
            </a:p>
          </p:txBody>
        </p:sp>
        <p:grpSp>
          <p:nvGrpSpPr>
            <p:cNvPr id="64" name="Group 67"/>
            <p:cNvGrpSpPr>
              <a:grpSpLocks/>
            </p:cNvGrpSpPr>
            <p:nvPr/>
          </p:nvGrpSpPr>
          <p:grpSpPr bwMode="auto">
            <a:xfrm>
              <a:off x="2481" y="2392"/>
              <a:ext cx="240" cy="156"/>
              <a:chOff x="0" y="0"/>
              <a:chExt cx="240" cy="156"/>
            </a:xfrm>
          </p:grpSpPr>
          <p:sp>
            <p:nvSpPr>
              <p:cNvPr id="77" name="Oval 68"/>
              <p:cNvSpPr>
                <a:spLocks noChangeArrowheads="1"/>
              </p:cNvSpPr>
              <p:nvPr/>
            </p:nvSpPr>
            <p:spPr bwMode="auto">
              <a:xfrm>
                <a:off x="0" y="0"/>
                <a:ext cx="240" cy="156"/>
              </a:xfrm>
              <a:prstGeom prst="ellipse">
                <a:avLst/>
              </a:prstGeom>
              <a:solidFill>
                <a:srgbClr val="FFFFFF"/>
              </a:solidFill>
              <a:ln w="19050">
                <a:solidFill>
                  <a:srgbClr val="C6062F"/>
                </a:solidFill>
                <a:round/>
                <a:headEnd/>
                <a:tailEnd/>
              </a:ln>
            </p:spPr>
            <p:txBody>
              <a:bodyPr/>
              <a:lstStyle/>
              <a:p>
                <a:endParaRPr lang="zh-CN" altLang="en-US"/>
              </a:p>
            </p:txBody>
          </p:sp>
          <p:sp>
            <p:nvSpPr>
              <p:cNvPr id="78" name="未知"/>
              <p:cNvSpPr>
                <a:spLocks/>
              </p:cNvSpPr>
              <p:nvPr/>
            </p:nvSpPr>
            <p:spPr bwMode="auto">
              <a:xfrm>
                <a:off x="115" y="78"/>
                <a:ext cx="15" cy="30"/>
              </a:xfrm>
              <a:custGeom>
                <a:avLst/>
                <a:gdLst/>
                <a:ahLst/>
                <a:cxnLst>
                  <a:cxn ang="0">
                    <a:pos x="0" y="0"/>
                  </a:cxn>
                  <a:cxn ang="0">
                    <a:pos x="15" y="30"/>
                  </a:cxn>
                </a:cxnLst>
                <a:rect l="0" t="0" r="r" b="b"/>
                <a:pathLst>
                  <a:path w="15" h="30">
                    <a:moveTo>
                      <a:pt x="0" y="0"/>
                    </a:moveTo>
                    <a:lnTo>
                      <a:pt x="15" y="30"/>
                    </a:lnTo>
                  </a:path>
                </a:pathLst>
              </a:custGeom>
              <a:noFill/>
              <a:ln w="19050" cmpd="sng">
                <a:solidFill>
                  <a:srgbClr val="C6062F"/>
                </a:solidFill>
                <a:round/>
                <a:headEnd type="oval" w="sm" len="sm"/>
                <a:tailEnd/>
              </a:ln>
            </p:spPr>
            <p:txBody>
              <a:bodyPr/>
              <a:lstStyle/>
              <a:p>
                <a:endParaRPr lang="zh-CN" altLang="en-US"/>
              </a:p>
            </p:txBody>
          </p:sp>
        </p:grpSp>
        <p:grpSp>
          <p:nvGrpSpPr>
            <p:cNvPr id="65" name="Group 70"/>
            <p:cNvGrpSpPr>
              <a:grpSpLocks/>
            </p:cNvGrpSpPr>
            <p:nvPr/>
          </p:nvGrpSpPr>
          <p:grpSpPr bwMode="auto">
            <a:xfrm>
              <a:off x="3045" y="3016"/>
              <a:ext cx="240" cy="156"/>
              <a:chOff x="0" y="0"/>
              <a:chExt cx="240" cy="156"/>
            </a:xfrm>
          </p:grpSpPr>
          <p:sp>
            <p:nvSpPr>
              <p:cNvPr id="75" name="Oval 71"/>
              <p:cNvSpPr>
                <a:spLocks noChangeArrowheads="1"/>
              </p:cNvSpPr>
              <p:nvPr/>
            </p:nvSpPr>
            <p:spPr bwMode="auto">
              <a:xfrm>
                <a:off x="0" y="0"/>
                <a:ext cx="240" cy="156"/>
              </a:xfrm>
              <a:prstGeom prst="ellipse">
                <a:avLst/>
              </a:prstGeom>
              <a:solidFill>
                <a:srgbClr val="FFFFFF"/>
              </a:solidFill>
              <a:ln w="19050">
                <a:solidFill>
                  <a:srgbClr val="C6062F"/>
                </a:solidFill>
                <a:round/>
                <a:headEnd/>
                <a:tailEnd/>
              </a:ln>
            </p:spPr>
            <p:txBody>
              <a:bodyPr/>
              <a:lstStyle/>
              <a:p>
                <a:endParaRPr lang="zh-CN" altLang="en-US"/>
              </a:p>
            </p:txBody>
          </p:sp>
          <p:sp>
            <p:nvSpPr>
              <p:cNvPr id="76" name="未知"/>
              <p:cNvSpPr>
                <a:spLocks/>
              </p:cNvSpPr>
              <p:nvPr/>
            </p:nvSpPr>
            <p:spPr bwMode="auto">
              <a:xfrm>
                <a:off x="115" y="78"/>
                <a:ext cx="15" cy="30"/>
              </a:xfrm>
              <a:custGeom>
                <a:avLst/>
                <a:gdLst/>
                <a:ahLst/>
                <a:cxnLst>
                  <a:cxn ang="0">
                    <a:pos x="0" y="0"/>
                  </a:cxn>
                  <a:cxn ang="0">
                    <a:pos x="15" y="30"/>
                  </a:cxn>
                </a:cxnLst>
                <a:rect l="0" t="0" r="r" b="b"/>
                <a:pathLst>
                  <a:path w="15" h="30">
                    <a:moveTo>
                      <a:pt x="0" y="0"/>
                    </a:moveTo>
                    <a:lnTo>
                      <a:pt x="15" y="30"/>
                    </a:lnTo>
                  </a:path>
                </a:pathLst>
              </a:custGeom>
              <a:noFill/>
              <a:ln w="19050" cmpd="sng">
                <a:solidFill>
                  <a:srgbClr val="C6062F"/>
                </a:solidFill>
                <a:round/>
                <a:headEnd type="oval" w="sm" len="sm"/>
                <a:tailEnd/>
              </a:ln>
            </p:spPr>
            <p:txBody>
              <a:bodyPr/>
              <a:lstStyle/>
              <a:p>
                <a:endParaRPr lang="zh-CN" altLang="en-US"/>
              </a:p>
            </p:txBody>
          </p:sp>
        </p:grpSp>
        <p:grpSp>
          <p:nvGrpSpPr>
            <p:cNvPr id="66" name="Group 73"/>
            <p:cNvGrpSpPr>
              <a:grpSpLocks/>
            </p:cNvGrpSpPr>
            <p:nvPr/>
          </p:nvGrpSpPr>
          <p:grpSpPr bwMode="auto">
            <a:xfrm>
              <a:off x="4747" y="601"/>
              <a:ext cx="240" cy="156"/>
              <a:chOff x="0" y="0"/>
              <a:chExt cx="240" cy="156"/>
            </a:xfrm>
          </p:grpSpPr>
          <p:sp>
            <p:nvSpPr>
              <p:cNvPr id="73" name="Oval 74"/>
              <p:cNvSpPr>
                <a:spLocks noChangeArrowheads="1"/>
              </p:cNvSpPr>
              <p:nvPr/>
            </p:nvSpPr>
            <p:spPr bwMode="auto">
              <a:xfrm>
                <a:off x="0" y="0"/>
                <a:ext cx="240" cy="156"/>
              </a:xfrm>
              <a:prstGeom prst="ellipse">
                <a:avLst/>
              </a:prstGeom>
              <a:solidFill>
                <a:srgbClr val="FFFFFF"/>
              </a:solidFill>
              <a:ln w="19050">
                <a:solidFill>
                  <a:srgbClr val="C6062F"/>
                </a:solidFill>
                <a:round/>
                <a:headEnd/>
                <a:tailEnd/>
              </a:ln>
            </p:spPr>
            <p:txBody>
              <a:bodyPr/>
              <a:lstStyle/>
              <a:p>
                <a:endParaRPr lang="zh-CN" altLang="en-US"/>
              </a:p>
            </p:txBody>
          </p:sp>
          <p:sp>
            <p:nvSpPr>
              <p:cNvPr id="74" name="未知"/>
              <p:cNvSpPr>
                <a:spLocks/>
              </p:cNvSpPr>
              <p:nvPr/>
            </p:nvSpPr>
            <p:spPr bwMode="auto">
              <a:xfrm>
                <a:off x="115" y="78"/>
                <a:ext cx="15" cy="30"/>
              </a:xfrm>
              <a:custGeom>
                <a:avLst/>
                <a:gdLst/>
                <a:ahLst/>
                <a:cxnLst>
                  <a:cxn ang="0">
                    <a:pos x="0" y="0"/>
                  </a:cxn>
                  <a:cxn ang="0">
                    <a:pos x="15" y="30"/>
                  </a:cxn>
                </a:cxnLst>
                <a:rect l="0" t="0" r="r" b="b"/>
                <a:pathLst>
                  <a:path w="15" h="30">
                    <a:moveTo>
                      <a:pt x="0" y="0"/>
                    </a:moveTo>
                    <a:lnTo>
                      <a:pt x="15" y="30"/>
                    </a:lnTo>
                  </a:path>
                </a:pathLst>
              </a:custGeom>
              <a:noFill/>
              <a:ln w="19050" cmpd="sng">
                <a:solidFill>
                  <a:srgbClr val="C6062F"/>
                </a:solidFill>
                <a:round/>
                <a:headEnd type="oval" w="sm" len="sm"/>
                <a:tailEnd/>
              </a:ln>
            </p:spPr>
            <p:txBody>
              <a:bodyPr/>
              <a:lstStyle/>
              <a:p>
                <a:endParaRPr lang="zh-CN" altLang="en-US"/>
              </a:p>
            </p:txBody>
          </p:sp>
        </p:grpSp>
        <p:sp>
          <p:nvSpPr>
            <p:cNvPr id="67" name="AutoShape 76"/>
            <p:cNvSpPr>
              <a:spLocks noChangeArrowheads="1"/>
            </p:cNvSpPr>
            <p:nvPr/>
          </p:nvSpPr>
          <p:spPr bwMode="auto">
            <a:xfrm>
              <a:off x="4268" y="3458"/>
              <a:ext cx="180" cy="313"/>
            </a:xfrm>
            <a:prstGeom prst="flowChartOr">
              <a:avLst/>
            </a:prstGeom>
            <a:solidFill>
              <a:srgbClr val="FFFFFF"/>
            </a:solidFill>
            <a:ln w="19050">
              <a:solidFill>
                <a:srgbClr val="C6062F"/>
              </a:solidFill>
              <a:round/>
              <a:headEnd/>
              <a:tailEnd/>
            </a:ln>
          </p:spPr>
          <p:txBody>
            <a:bodyPr/>
            <a:lstStyle/>
            <a:p>
              <a:endParaRPr lang="zh-CN" altLang="en-US"/>
            </a:p>
          </p:txBody>
        </p:sp>
        <p:sp>
          <p:nvSpPr>
            <p:cNvPr id="68" name="AutoShape 77"/>
            <p:cNvSpPr>
              <a:spLocks noChangeArrowheads="1"/>
            </p:cNvSpPr>
            <p:nvPr/>
          </p:nvSpPr>
          <p:spPr bwMode="auto">
            <a:xfrm>
              <a:off x="4769" y="3939"/>
              <a:ext cx="180" cy="313"/>
            </a:xfrm>
            <a:prstGeom prst="flowChartOr">
              <a:avLst/>
            </a:prstGeom>
            <a:solidFill>
              <a:srgbClr val="FFFFFF"/>
            </a:solidFill>
            <a:ln w="19050">
              <a:solidFill>
                <a:srgbClr val="C6062F"/>
              </a:solidFill>
              <a:round/>
              <a:headEnd/>
              <a:tailEnd/>
            </a:ln>
          </p:spPr>
          <p:txBody>
            <a:bodyPr/>
            <a:lstStyle/>
            <a:p>
              <a:endParaRPr lang="zh-CN" altLang="en-US"/>
            </a:p>
          </p:txBody>
        </p:sp>
        <p:sp>
          <p:nvSpPr>
            <p:cNvPr id="69" name="AutoShape 78"/>
            <p:cNvSpPr>
              <a:spLocks noChangeArrowheads="1"/>
            </p:cNvSpPr>
            <p:nvPr/>
          </p:nvSpPr>
          <p:spPr bwMode="auto">
            <a:xfrm>
              <a:off x="1711" y="3939"/>
              <a:ext cx="180" cy="313"/>
            </a:xfrm>
            <a:prstGeom prst="flowChartOr">
              <a:avLst/>
            </a:prstGeom>
            <a:solidFill>
              <a:srgbClr val="FFFFFF"/>
            </a:solidFill>
            <a:ln w="19050">
              <a:solidFill>
                <a:srgbClr val="C6062F"/>
              </a:solidFill>
              <a:round/>
              <a:headEnd/>
              <a:tailEnd/>
            </a:ln>
          </p:spPr>
          <p:txBody>
            <a:bodyPr/>
            <a:lstStyle/>
            <a:p>
              <a:endParaRPr lang="zh-CN" altLang="en-US"/>
            </a:p>
          </p:txBody>
        </p:sp>
        <p:sp>
          <p:nvSpPr>
            <p:cNvPr id="70" name="AutoShape 79"/>
            <p:cNvSpPr>
              <a:spLocks noChangeArrowheads="1"/>
            </p:cNvSpPr>
            <p:nvPr/>
          </p:nvSpPr>
          <p:spPr bwMode="auto">
            <a:xfrm>
              <a:off x="631" y="3471"/>
              <a:ext cx="180" cy="313"/>
            </a:xfrm>
            <a:prstGeom prst="flowChartOr">
              <a:avLst/>
            </a:prstGeom>
            <a:solidFill>
              <a:srgbClr val="FFFFFF"/>
            </a:solidFill>
            <a:ln w="19050">
              <a:solidFill>
                <a:srgbClr val="C6062F"/>
              </a:solidFill>
              <a:round/>
              <a:headEnd/>
              <a:tailEnd/>
            </a:ln>
          </p:spPr>
          <p:txBody>
            <a:bodyPr/>
            <a:lstStyle/>
            <a:p>
              <a:endParaRPr lang="zh-CN" altLang="en-US"/>
            </a:p>
          </p:txBody>
        </p:sp>
        <p:sp>
          <p:nvSpPr>
            <p:cNvPr id="71" name="Text Box 80"/>
            <p:cNvSpPr txBox="1">
              <a:spLocks noChangeArrowheads="1"/>
            </p:cNvSpPr>
            <p:nvPr/>
          </p:nvSpPr>
          <p:spPr bwMode="auto">
            <a:xfrm>
              <a:off x="3071" y="2366"/>
              <a:ext cx="180" cy="312"/>
            </a:xfrm>
            <a:prstGeom prst="rect">
              <a:avLst/>
            </a:prstGeom>
            <a:solidFill>
              <a:srgbClr val="FFFFFF"/>
            </a:solidFill>
            <a:ln w="19050">
              <a:solidFill>
                <a:srgbClr val="C6062F"/>
              </a:solidFill>
              <a:miter lim="800000"/>
              <a:headEnd/>
              <a:tailEnd/>
            </a:ln>
          </p:spPr>
          <p:txBody>
            <a:bodyPr lIns="0" tIns="0" rIns="0" bIns="0"/>
            <a:lstStyle/>
            <a:p>
              <a:pPr algn="ctr"/>
              <a:r>
                <a:rPr lang="en-US" altLang="zh-CN" sz="1600">
                  <a:latin typeface="Times New Roman" pitchFamily="18" charset="0"/>
                </a:rPr>
                <a:t>+</a:t>
              </a:r>
              <a:endParaRPr lang="en-US" altLang="zh-CN" sz="1600"/>
            </a:p>
          </p:txBody>
        </p:sp>
        <p:sp>
          <p:nvSpPr>
            <p:cNvPr id="72" name="Text Box 81"/>
            <p:cNvSpPr txBox="1">
              <a:spLocks noChangeArrowheads="1"/>
            </p:cNvSpPr>
            <p:nvPr/>
          </p:nvSpPr>
          <p:spPr bwMode="auto">
            <a:xfrm>
              <a:off x="2520" y="2938"/>
              <a:ext cx="180" cy="312"/>
            </a:xfrm>
            <a:prstGeom prst="rect">
              <a:avLst/>
            </a:prstGeom>
            <a:solidFill>
              <a:srgbClr val="FFFFFF"/>
            </a:solidFill>
            <a:ln w="19050">
              <a:solidFill>
                <a:srgbClr val="C6062F"/>
              </a:solidFill>
              <a:miter lim="800000"/>
              <a:headEnd/>
              <a:tailEnd/>
            </a:ln>
          </p:spPr>
          <p:txBody>
            <a:bodyPr lIns="0" tIns="0" rIns="0" bIns="0"/>
            <a:lstStyle/>
            <a:p>
              <a:pPr algn="ctr"/>
              <a:r>
                <a:rPr lang="en-US" altLang="zh-CN" sz="1600">
                  <a:latin typeface="Times New Roman" pitchFamily="18" charset="0"/>
                </a:rPr>
                <a:t>+</a:t>
              </a:r>
              <a:endParaRPr lang="en-US" altLang="zh-CN" sz="1600"/>
            </a:p>
          </p:txBody>
        </p:sp>
      </p:grpSp>
      <p:sp>
        <p:nvSpPr>
          <p:cNvPr id="81" name="矩形 80"/>
          <p:cNvSpPr/>
          <p:nvPr/>
        </p:nvSpPr>
        <p:spPr>
          <a:xfrm>
            <a:off x="381000" y="1905000"/>
            <a:ext cx="2514600" cy="4154984"/>
          </a:xfrm>
          <a:prstGeom prst="rect">
            <a:avLst/>
          </a:prstGeom>
        </p:spPr>
        <p:txBody>
          <a:bodyPr wrap="square">
            <a:spAutoFit/>
          </a:bodyPr>
          <a:lstStyle/>
          <a:p>
            <a:pPr>
              <a:buFont typeface="Arial" pitchFamily="34" charset="0"/>
              <a:buChar char="•"/>
            </a:pPr>
            <a:r>
              <a:rPr lang="zh-CN" altLang="en-US" sz="2400" dirty="0" smtClean="0"/>
              <a:t>在每轮中，</a:t>
            </a:r>
            <a:r>
              <a:rPr lang="en-US" altLang="zh-CN" sz="2400" dirty="0" smtClean="0">
                <a:solidFill>
                  <a:srgbClr val="FF0000"/>
                </a:solidFill>
              </a:rPr>
              <a:t>4</a:t>
            </a:r>
            <a:r>
              <a:rPr lang="zh-CN" altLang="en-US" sz="2400" dirty="0" smtClean="0">
                <a:solidFill>
                  <a:srgbClr val="FF0000"/>
                </a:solidFill>
              </a:rPr>
              <a:t>个子块</a:t>
            </a:r>
            <a:r>
              <a:rPr lang="zh-CN" altLang="en-US" sz="2400" dirty="0" smtClean="0"/>
              <a:t>分别和</a:t>
            </a:r>
            <a:r>
              <a:rPr lang="zh-CN" altLang="en-US" sz="2400" dirty="0" smtClean="0">
                <a:solidFill>
                  <a:schemeClr val="tx2"/>
                </a:solidFill>
              </a:rPr>
              <a:t>密钥的</a:t>
            </a:r>
            <a:r>
              <a:rPr lang="en-US" altLang="zh-CN" sz="2400" dirty="0" smtClean="0">
                <a:solidFill>
                  <a:schemeClr val="tx2"/>
                </a:solidFill>
              </a:rPr>
              <a:t>6</a:t>
            </a:r>
            <a:r>
              <a:rPr lang="zh-CN" altLang="en-US" sz="2400" dirty="0" smtClean="0">
                <a:solidFill>
                  <a:schemeClr val="tx2"/>
                </a:solidFill>
              </a:rPr>
              <a:t>个</a:t>
            </a:r>
            <a:r>
              <a:rPr lang="en-US" altLang="zh-CN" sz="2400" dirty="0" smtClean="0">
                <a:solidFill>
                  <a:schemeClr val="tx2"/>
                </a:solidFill>
              </a:rPr>
              <a:t>16</a:t>
            </a:r>
            <a:r>
              <a:rPr lang="zh-CN" altLang="en-US" sz="2400" dirty="0" smtClean="0">
                <a:solidFill>
                  <a:schemeClr val="tx2"/>
                </a:solidFill>
              </a:rPr>
              <a:t>比特子块</a:t>
            </a:r>
            <a:r>
              <a:rPr lang="zh-CN" altLang="en-US" sz="2400" dirty="0" smtClean="0"/>
              <a:t>及中间结果进行</a:t>
            </a:r>
            <a:r>
              <a:rPr lang="en-US" altLang="zh-CN" sz="2400" dirty="0" smtClean="0">
                <a:solidFill>
                  <a:schemeClr val="tx2"/>
                </a:solidFill>
              </a:rPr>
              <a:t>3</a:t>
            </a:r>
            <a:r>
              <a:rPr lang="zh-CN" altLang="en-US" sz="2400" dirty="0" smtClean="0">
                <a:solidFill>
                  <a:schemeClr val="tx2"/>
                </a:solidFill>
              </a:rPr>
              <a:t>种不同的群运算</a:t>
            </a:r>
            <a:r>
              <a:rPr lang="zh-CN" altLang="en-US" sz="2400" dirty="0" smtClean="0"/>
              <a:t>，即</a:t>
            </a:r>
            <a:r>
              <a:rPr lang="en-US" altLang="zh-CN" sz="2400" dirty="0" smtClean="0"/>
              <a:t>XOR</a:t>
            </a:r>
            <a:r>
              <a:rPr lang="zh-CN" altLang="en-US" sz="2400" dirty="0" smtClean="0"/>
              <a:t>、加运算和乘运算</a:t>
            </a:r>
          </a:p>
          <a:p>
            <a:pPr>
              <a:buFont typeface="Arial" pitchFamily="34" charset="0"/>
              <a:buChar char="•"/>
            </a:pPr>
            <a:endParaRPr lang="zh-CN" altLang="en-US" sz="2400" dirty="0" smtClean="0"/>
          </a:p>
          <a:p>
            <a:pPr>
              <a:buFont typeface="Arial" pitchFamily="34" charset="0"/>
              <a:buChar char="•"/>
            </a:pPr>
            <a:r>
              <a:rPr lang="zh-CN" altLang="en-US" sz="2400" dirty="0" smtClean="0"/>
              <a:t>在两轮之间，第</a:t>
            </a:r>
            <a:r>
              <a:rPr lang="en-US" altLang="zh-CN" sz="2400" dirty="0" smtClean="0"/>
              <a:t>2</a:t>
            </a:r>
            <a:r>
              <a:rPr lang="zh-CN" altLang="en-US" sz="2400" dirty="0" smtClean="0"/>
              <a:t>和第</a:t>
            </a:r>
            <a:r>
              <a:rPr lang="en-US" altLang="zh-CN" sz="2400" dirty="0" smtClean="0"/>
              <a:t>3</a:t>
            </a:r>
            <a:r>
              <a:rPr lang="zh-CN" altLang="en-US" sz="2400" dirty="0" smtClean="0"/>
              <a:t>个子块进行交换</a:t>
            </a:r>
            <a:endParaRPr lang="zh-CN" altLang="en-US" sz="2400" dirty="0"/>
          </a:p>
        </p:txBody>
      </p:sp>
    </p:spTree>
    <p:extLst>
      <p:ext uri="{BB962C8B-B14F-4D97-AF65-F5344CB8AC3E}">
        <p14:creationId xmlns:p14="http://schemas.microsoft.com/office/powerpoint/2010/main" val="843837276"/>
      </p:ext>
    </p:extLst>
  </p:cSld>
  <p:clrMapOvr>
    <a:masterClrMapping/>
  </p:clrMapOvr>
  <p:transition>
    <p:wedg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229600" cy="1905000"/>
              </a:xfrm>
            </p:spPr>
            <p:txBody>
              <a:bodyPr/>
              <a:lstStyle/>
              <a:p>
                <a:r>
                  <a:rPr lang="en-US" altLang="zh-CN" sz="2400" dirty="0" smtClean="0"/>
                  <a:t>Feistel</a:t>
                </a:r>
                <a:r>
                  <a:rPr lang="zh-CN" altLang="en-US" sz="2400" dirty="0" smtClean="0"/>
                  <a:t>网络的优点在于</a:t>
                </a:r>
                <a:r>
                  <a:rPr lang="zh-CN" altLang="en-US" sz="2400" dirty="0" smtClean="0">
                    <a:solidFill>
                      <a:srgbClr val="FF0000"/>
                    </a:solidFill>
                  </a:rPr>
                  <a:t>加解密相似性</a:t>
                </a:r>
                <a:r>
                  <a:rPr lang="zh-CN" altLang="en-US" sz="2400" dirty="0" smtClean="0"/>
                  <a:t>，它只需要一个逆转的密钥编排算法，其加解密部分几乎完全相同</a:t>
                </a:r>
                <a:endParaRPr lang="en-US" altLang="zh-CN" sz="2400" dirty="0" smtClean="0"/>
              </a:p>
              <a:p>
                <a:r>
                  <a:rPr lang="zh-CN" altLang="en-US" sz="2400" dirty="0" smtClean="0"/>
                  <a:t>以</a:t>
                </a:r>
                <a14:m>
                  <m:oMath xmlns:m="http://schemas.openxmlformats.org/officeDocument/2006/math">
                    <m:r>
                      <m:rPr>
                        <m:sty m:val="p"/>
                      </m:rPr>
                      <a:rPr lang="en-US" altLang="zh-CN" sz="2400" i="1" dirty="0">
                        <a:latin typeface="Cambria Math" panose="02040503050406030204" pitchFamily="18" charset="0"/>
                      </a:rPr>
                      <m:t>F</m:t>
                    </m:r>
                  </m:oMath>
                </a14:m>
                <a:r>
                  <a:rPr lang="zh-CN" altLang="en-US" sz="2400" dirty="0" smtClean="0"/>
                  <a:t> </a:t>
                </a:r>
                <a:r>
                  <a:rPr lang="zh-CN" altLang="en-US" sz="2400" dirty="0"/>
                  <a:t>表</a:t>
                </a:r>
                <a:r>
                  <a:rPr lang="zh-CN" altLang="en-US" sz="2400" dirty="0" smtClean="0"/>
                  <a:t>示轮函数（不一定可逆），</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oMath>
                </a14:m>
                <a:r>
                  <a:rPr lang="en-US" altLang="zh-CN" sz="2400" dirty="0"/>
                  <a:t> </a:t>
                </a:r>
                <a14:m>
                  <m:oMath xmlns:m="http://schemas.openxmlformats.org/officeDocument/2006/math">
                    <m:r>
                      <a:rPr lang="en-US" altLang="zh-CN" sz="2400" b="0" i="1" smtClean="0">
                        <a:latin typeface="Cambria Math" panose="02040503050406030204" pitchFamily="18" charset="0"/>
                      </a:rPr>
                      <m:t>…</m:t>
                    </m:r>
                    <m:r>
                      <a:rPr lang="en-US" altLang="zh-CN" sz="2400" i="1">
                        <a:latin typeface="Cambria Math" panose="02040503050406030204" pitchFamily="18" charset="0"/>
                      </a:rPr>
                      <m:t>,</m:t>
                    </m:r>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𝑛</m:t>
                        </m:r>
                      </m:sub>
                    </m:sSub>
                    <m:r>
                      <a:rPr lang="zh-CN" altLang="en-US" sz="2400" i="1" smtClean="0">
                        <a:latin typeface="Cambria Math" panose="02040503050406030204" pitchFamily="18" charset="0"/>
                      </a:rPr>
                      <m:t>代表</m:t>
                    </m:r>
                  </m:oMath>
                </a14:m>
                <a:r>
                  <a:rPr lang="zh-CN" altLang="en-US" sz="2400" dirty="0" smtClean="0"/>
                  <a:t>第</a:t>
                </a:r>
                <a:r>
                  <a:rPr lang="en-US" altLang="zh-CN" sz="2400" dirty="0" smtClean="0"/>
                  <a:t>1,2</a:t>
                </a:r>
                <a:r>
                  <a:rPr lang="zh-CN" altLang="en-US" sz="2400" dirty="0" smtClean="0"/>
                  <a:t>，</a:t>
                </a:r>
                <a:r>
                  <a:rPr lang="en-US" altLang="zh-CN" sz="2400" dirty="0" smtClean="0"/>
                  <a:t>…, n+1</a:t>
                </a:r>
                <a:r>
                  <a:rPr lang="zh-CN" altLang="en-US" sz="2400" dirty="0" smtClean="0"/>
                  <a:t>轮的子密钥，则加解密过程如下表示：</a:t>
                </a:r>
                <a:endParaRPr lang="en-US" altLang="zh-CN" sz="2400" dirty="0" smtClean="0"/>
              </a:p>
              <a:p>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229600" cy="1905000"/>
              </a:xfrm>
              <a:blipFill>
                <a:blip r:embed="rId2"/>
                <a:stretch>
                  <a:fillRect l="-963" t="-2564" r="-7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F8F767E2-4B0C-4D6B-BC16-744F3E0FAA8C}"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19</a:t>
            </a:fld>
            <a:endParaRPr lang="en-US" altLang="zh-CN" dirty="0"/>
          </a:p>
        </p:txBody>
      </p:sp>
      <p:sp>
        <p:nvSpPr>
          <p:cNvPr id="7" name="标题 1"/>
          <p:cNvSpPr>
            <a:spLocks noGrp="1"/>
          </p:cNvSpPr>
          <p:nvPr>
            <p:ph type="title"/>
          </p:nvPr>
        </p:nvSpPr>
        <p:spPr/>
        <p:txBody>
          <a:bodyPr/>
          <a:lstStyle/>
          <a:p>
            <a:r>
              <a:rPr lang="en-US" altLang="zh-CN" dirty="0" err="1"/>
              <a:t>Feistel</a:t>
            </a:r>
            <a:r>
              <a:rPr lang="zh-CN" altLang="en-US" dirty="0"/>
              <a:t>网</a:t>
            </a:r>
            <a:r>
              <a:rPr lang="zh-CN" altLang="en-US" dirty="0" smtClean="0"/>
              <a:t>络</a:t>
            </a:r>
            <a:endParaRPr lang="zh-CN" altLang="en-US" dirty="0"/>
          </a:p>
        </p:txBody>
      </p:sp>
      <mc:AlternateContent xmlns:mc="http://schemas.openxmlformats.org/markup-compatibility/2006" xmlns:a14="http://schemas.microsoft.com/office/drawing/2010/main">
        <mc:Choice Requires="a14">
          <p:sp>
            <p:nvSpPr>
              <p:cNvPr id="9" name="矩形 8"/>
              <p:cNvSpPr/>
              <p:nvPr/>
            </p:nvSpPr>
            <p:spPr bwMode="auto">
              <a:xfrm>
                <a:off x="518932" y="3487838"/>
                <a:ext cx="3886200" cy="2895600"/>
              </a:xfrm>
              <a:prstGeom prst="rect">
                <a:avLst/>
              </a:prstGeom>
              <a:solidFill>
                <a:schemeClr val="bg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0000"/>
                    </a:solidFill>
                    <a:effectLst/>
                  </a:rPr>
                  <a:t>加密：</a:t>
                </a:r>
                <a:endParaRPr kumimoji="0" lang="en-US" altLang="zh-CN" sz="2400" b="1" i="0" u="none" strike="noStrike" cap="none" normalizeH="0" baseline="0" dirty="0" smtClean="0">
                  <a:ln>
                    <a:noFill/>
                  </a:ln>
                  <a:solidFill>
                    <a:srgbClr val="FF0000"/>
                  </a:solidFill>
                  <a:effectLst/>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sz="2400" b="1" dirty="0" smtClean="0">
                    <a:solidFill>
                      <a:schemeClr val="tx1"/>
                    </a:solidFill>
                  </a:rPr>
                  <a:t>1</a:t>
                </a:r>
                <a:r>
                  <a:rPr lang="zh-CN" altLang="en-US" sz="2400" b="1" dirty="0" smtClean="0">
                    <a:solidFill>
                      <a:schemeClr val="tx1"/>
                    </a:solidFill>
                  </a:rPr>
                  <a:t>）将明文分组分成等长的两部分</a:t>
                </a:r>
                <a14:m>
                  <m:oMath xmlns:m="http://schemas.openxmlformats.org/officeDocument/2006/math">
                    <m:r>
                      <a:rPr lang="en-US" altLang="zh-CN" sz="2400" b="1" i="1" smtClean="0">
                        <a:solidFill>
                          <a:schemeClr val="tx1"/>
                        </a:solidFill>
                        <a:latin typeface="Cambria Math" panose="02040503050406030204" pitchFamily="18" charset="0"/>
                      </a:rPr>
                      <m:t>(</m:t>
                    </m:r>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𝑳</m:t>
                        </m:r>
                      </m:e>
                      <m:sub>
                        <m:r>
                          <a:rPr lang="en-US" altLang="zh-CN" sz="2400" b="1" i="1" smtClean="0">
                            <a:solidFill>
                              <a:schemeClr val="tx1"/>
                            </a:solidFill>
                            <a:latin typeface="Cambria Math" panose="02040503050406030204" pitchFamily="18" charset="0"/>
                          </a:rPr>
                          <m:t>𝟎</m:t>
                        </m:r>
                      </m:sub>
                    </m:sSub>
                    <m:r>
                      <a:rPr lang="en-US" altLang="zh-CN" sz="2400" b="1" i="1" smtClean="0">
                        <a:solidFill>
                          <a:schemeClr val="tx1"/>
                        </a:solidFill>
                        <a:latin typeface="Cambria Math" panose="02040503050406030204" pitchFamily="18" charset="0"/>
                      </a:rPr>
                      <m:t>,</m:t>
                    </m:r>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𝑹</m:t>
                        </m:r>
                      </m:e>
                      <m:sub>
                        <m:r>
                          <a:rPr lang="en-US" altLang="zh-CN" sz="2400" b="1" i="1" smtClean="0">
                            <a:solidFill>
                              <a:schemeClr val="tx1"/>
                            </a:solidFill>
                            <a:latin typeface="Cambria Math" panose="02040503050406030204" pitchFamily="18" charset="0"/>
                          </a:rPr>
                          <m:t>𝟎</m:t>
                        </m:r>
                      </m:sub>
                    </m:sSub>
                    <m:r>
                      <a:rPr lang="en-US" altLang="zh-CN" sz="2400" b="1" i="1" smtClean="0">
                        <a:solidFill>
                          <a:schemeClr val="tx1"/>
                        </a:solidFill>
                        <a:latin typeface="Cambria Math" panose="02040503050406030204" pitchFamily="18" charset="0"/>
                      </a:rPr>
                      <m:t>)</m:t>
                    </m:r>
                  </m:oMath>
                </a14:m>
                <a:endParaRPr kumimoji="0" lang="en-US" altLang="zh-CN" sz="2400" b="1" i="0" u="none" strike="noStrike" cap="none" normalizeH="0" baseline="0" dirty="0" smtClean="0">
                  <a:ln>
                    <a:noFill/>
                  </a:ln>
                  <a:solidFill>
                    <a:schemeClr val="tx1"/>
                  </a:solidFill>
                  <a:effectLst/>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sz="2400" b="1" dirty="0" smtClean="0"/>
                  <a:t>2) </a:t>
                </a:r>
                <a:r>
                  <a:rPr lang="zh-CN" altLang="en-US" sz="2400" b="1" dirty="0" smtClean="0"/>
                  <a:t>对于每一轮</a:t>
                </a:r>
                <a:r>
                  <a:rPr lang="en-US" altLang="zh-CN" sz="2400" b="1" dirty="0" err="1" smtClean="0"/>
                  <a:t>i</a:t>
                </a:r>
                <a:r>
                  <a:rPr lang="zh-CN" altLang="en-US" sz="2400" b="1" dirty="0" smtClean="0"/>
                  <a:t>：</a:t>
                </a:r>
                <a:endParaRPr lang="en-US" altLang="zh-CN" sz="2400" b="1" dirty="0" smtClean="0"/>
              </a:p>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rPr>
                  <a:t> </a:t>
                </a:r>
                <a:r>
                  <a:rPr kumimoji="0" lang="en-US" altLang="zh-CN" sz="2400" b="1" i="0" u="none" strike="noStrike" cap="none" normalizeH="0" baseline="0" dirty="0" smtClean="0">
                    <a:ln>
                      <a:noFill/>
                    </a:ln>
                    <a:solidFill>
                      <a:schemeClr val="tx1"/>
                    </a:solidFill>
                    <a:effectLst/>
                  </a:rPr>
                  <a:t>    </a:t>
                </a:r>
                <a14:m>
                  <m:oMath xmlns:m="http://schemas.openxmlformats.org/officeDocument/2006/math">
                    <m:sSub>
                      <m:sSubPr>
                        <m:ctrlPr>
                          <a:rPr kumimoji="0" lang="en-US" altLang="zh-CN" sz="2400" b="1" i="1" u="none" strike="noStrike" cap="none" normalizeH="0" baseline="0" smtClean="0">
                            <a:ln>
                              <a:noFill/>
                            </a:ln>
                            <a:solidFill>
                              <a:schemeClr val="tx1"/>
                            </a:solidFill>
                            <a:effectLst/>
                            <a:latin typeface="Cambria Math" panose="02040503050406030204" pitchFamily="18" charset="0"/>
                          </a:rPr>
                        </m:ctrlPr>
                      </m:sSubPr>
                      <m:e>
                        <m:r>
                          <a:rPr lang="en-US" altLang="zh-CN" sz="2400" b="1" i="1" smtClean="0">
                            <a:latin typeface="Cambria Math" panose="02040503050406030204" pitchFamily="18" charset="0"/>
                          </a:rPr>
                          <m:t>𝑳</m:t>
                        </m:r>
                      </m:e>
                      <m:sub>
                        <m: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en-US" altLang="zh-CN" sz="2400" b="1" i="1">
                            <a:latin typeface="Cambria Math" panose="02040503050406030204" pitchFamily="18" charset="0"/>
                          </a:rPr>
                          <m:t>𝟏</m:t>
                        </m:r>
                      </m:sub>
                    </m:sSub>
                    <m:r>
                      <a:rPr lang="en-US" altLang="zh-CN" sz="2400" b="1" i="1">
                        <a:latin typeface="Cambria Math" panose="02040503050406030204" pitchFamily="18" charset="0"/>
                      </a:rPr>
                      <m:t>=</m:t>
                    </m:r>
                    <m:sSub>
                      <m:sSubPr>
                        <m:ctrlPr>
                          <a:rPr lang="en-US" altLang="zh-CN" sz="2400" b="1" i="1" smtClean="0">
                            <a:latin typeface="Cambria Math" panose="02040503050406030204" pitchFamily="18" charset="0"/>
                          </a:rPr>
                        </m:ctrlPr>
                      </m:sSubPr>
                      <m:e>
                        <m:r>
                          <m:rPr>
                            <m:sty m:val="p"/>
                          </m:rPr>
                          <a:rPr lang="en-US" altLang="zh-CN" sz="2400" b="1" i="1">
                            <a:latin typeface="Cambria Math" panose="02040503050406030204" pitchFamily="18" charset="0"/>
                          </a:rPr>
                          <m:t>R</m:t>
                        </m:r>
                      </m:e>
                      <m:sub>
                        <m:r>
                          <m:rPr>
                            <m:sty m:val="p"/>
                          </m:rPr>
                          <a:rPr lang="en-US" altLang="zh-CN" sz="2400" b="1" i="1">
                            <a:latin typeface="Cambria Math" panose="02040503050406030204" pitchFamily="18" charset="0"/>
                          </a:rPr>
                          <m:t>i</m:t>
                        </m:r>
                      </m:sub>
                    </m:sSub>
                  </m:oMath>
                </a14:m>
                <a:endParaRPr lang="en-US" altLang="zh-CN" sz="2400" b="1" i="0" dirty="0" smtClean="0"/>
              </a:p>
              <a:p>
                <a:r>
                  <a:rPr kumimoji="0" lang="en-US" altLang="zh-CN" sz="2400" b="1" i="0" u="none" strike="noStrike" cap="none" normalizeH="0" baseline="0" dirty="0" smtClean="0">
                    <a:ln>
                      <a:noFill/>
                    </a:ln>
                    <a:solidFill>
                      <a:schemeClr val="tx1"/>
                    </a:solidFill>
                    <a:effectLst/>
                  </a:rPr>
                  <a:t>     </a:t>
                </a:r>
                <a14:m>
                  <m:oMath xmlns:m="http://schemas.openxmlformats.org/officeDocument/2006/math">
                    <m:sSub>
                      <m:sSubPr>
                        <m:ctrlPr>
                          <a:rPr lang="en-US" altLang="zh-CN" sz="2400" b="1" i="1">
                            <a:latin typeface="Cambria Math" panose="02040503050406030204" pitchFamily="18" charset="0"/>
                          </a:rPr>
                        </m:ctrlPr>
                      </m:sSubPr>
                      <m:e>
                        <m:r>
                          <m:rPr>
                            <m:sty m:val="p"/>
                          </m:rPr>
                          <a:rPr lang="en-US" altLang="zh-CN" sz="2400" b="1" i="1" smtClean="0">
                            <a:latin typeface="Cambria Math" panose="02040503050406030204" pitchFamily="18" charset="0"/>
                          </a:rPr>
                          <m:t>R</m:t>
                        </m:r>
                      </m:e>
                      <m:sub>
                        <m: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en-US" altLang="zh-CN" sz="2400" b="1" i="1">
                            <a:latin typeface="Cambria Math" panose="02040503050406030204" pitchFamily="18" charset="0"/>
                          </a:rPr>
                          <m:t>𝟏</m:t>
                        </m:r>
                      </m:sub>
                    </m:sSub>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m:rPr>
                            <m:sty m:val="p"/>
                          </m:rPr>
                          <a:rPr lang="en-US" altLang="zh-CN" sz="2400" b="1" i="1" smtClean="0">
                            <a:latin typeface="Cambria Math" panose="02040503050406030204" pitchFamily="18" charset="0"/>
                          </a:rPr>
                          <m:t>L</m:t>
                        </m:r>
                      </m:e>
                      <m:sub>
                        <m:r>
                          <m:rPr>
                            <m:sty m:val="p"/>
                          </m:rPr>
                          <a:rPr lang="en-US" altLang="zh-CN" sz="2400" b="1" i="1">
                            <a:latin typeface="Cambria Math" panose="02040503050406030204" pitchFamily="18" charset="0"/>
                          </a:rPr>
                          <m:t>i</m:t>
                        </m:r>
                      </m:sub>
                    </m:sSub>
                    <m:r>
                      <a:rPr lang="en-US" altLang="zh-CN" sz="2400" b="1" i="1" smtClean="0">
                        <a:latin typeface="Cambria Math" panose="02040503050406030204" pitchFamily="18" charset="0"/>
                        <a:ea typeface="Cambria Math" panose="02040503050406030204" pitchFamily="18" charset="0"/>
                      </a:rPr>
                      <m:t>⊕</m:t>
                    </m:r>
                    <m:r>
                      <m:rPr>
                        <m:sty m:val="p"/>
                      </m:rPr>
                      <a:rPr lang="en-US" altLang="zh-CN" sz="2400" b="1" i="1">
                        <a:latin typeface="Cambria Math" panose="02040503050406030204" pitchFamily="18" charset="0"/>
                        <a:ea typeface="Cambria Math" panose="02040503050406030204" pitchFamily="18" charset="0"/>
                      </a:rPr>
                      <m:t>F</m:t>
                    </m:r>
                    <m:r>
                      <a:rPr lang="en-US" altLang="zh-CN" sz="2400" b="1" i="0" smtClean="0">
                        <a:latin typeface="Cambria Math" panose="02040503050406030204" pitchFamily="18" charset="0"/>
                        <a:ea typeface="Cambria Math" panose="02040503050406030204" pitchFamily="18" charset="0"/>
                      </a:rPr>
                      <m:t>(</m:t>
                    </m:r>
                    <m:sSub>
                      <m:sSubPr>
                        <m:ctrlPr>
                          <a:rPr lang="en-US" altLang="zh-CN" sz="2400" b="1" i="1">
                            <a:latin typeface="Cambria Math" panose="02040503050406030204" pitchFamily="18" charset="0"/>
                          </a:rPr>
                        </m:ctrlPr>
                      </m:sSubPr>
                      <m:e>
                        <m:r>
                          <m:rPr>
                            <m:sty m:val="p"/>
                          </m:rPr>
                          <a:rPr lang="en-US" altLang="zh-CN" sz="2400" b="1" i="1">
                            <a:latin typeface="Cambria Math" panose="02040503050406030204" pitchFamily="18" charset="0"/>
                          </a:rPr>
                          <m:t>R</m:t>
                        </m:r>
                      </m:e>
                      <m:sub>
                        <m:r>
                          <m:rPr>
                            <m:sty m:val="p"/>
                          </m:rPr>
                          <a:rPr lang="en-US" altLang="zh-CN" sz="2400" b="1" i="1">
                            <a:latin typeface="Cambria Math" panose="02040503050406030204" pitchFamily="18" charset="0"/>
                          </a:rPr>
                          <m:t>i</m:t>
                        </m:r>
                      </m:sub>
                    </m:sSub>
                    <m:r>
                      <a:rPr lang="zh-CN" altLang="en-US" sz="2400" b="1" i="1">
                        <a:latin typeface="Cambria Math" panose="02040503050406030204" pitchFamily="18" charset="0"/>
                      </a:rPr>
                      <m:t>，</m:t>
                    </m:r>
                    <m:sSub>
                      <m:sSubPr>
                        <m:ctrlPr>
                          <a:rPr lang="en-US" altLang="zh-CN" sz="2400" b="1" i="1">
                            <a:latin typeface="Cambria Math" panose="02040503050406030204" pitchFamily="18" charset="0"/>
                          </a:rPr>
                        </m:ctrlPr>
                      </m:sSubPr>
                      <m:e>
                        <m:r>
                          <m:rPr>
                            <m:sty m:val="p"/>
                          </m:rPr>
                          <a:rPr lang="en-US" altLang="zh-CN" sz="2400" b="1" i="1" smtClean="0">
                            <a:latin typeface="Cambria Math" panose="02040503050406030204" pitchFamily="18" charset="0"/>
                          </a:rPr>
                          <m:t>K</m:t>
                        </m:r>
                      </m:e>
                      <m:sub>
                        <m:r>
                          <m:rPr>
                            <m:sty m:val="p"/>
                          </m:rPr>
                          <a:rPr lang="en-US" altLang="zh-CN" sz="2400" b="1" i="1">
                            <a:latin typeface="Cambria Math" panose="02040503050406030204" pitchFamily="18" charset="0"/>
                          </a:rPr>
                          <m:t>i</m:t>
                        </m:r>
                      </m:sub>
                    </m:sSub>
                    <m:r>
                      <a:rPr lang="en-US" altLang="zh-CN" sz="2400" b="1" i="0" smtClean="0">
                        <a:latin typeface="Cambria Math" panose="02040503050406030204" pitchFamily="18" charset="0"/>
                        <a:ea typeface="Cambria Math" panose="02040503050406030204" pitchFamily="18" charset="0"/>
                      </a:rPr>
                      <m:t>)</m:t>
                    </m:r>
                  </m:oMath>
                </a14:m>
                <a:endParaRPr kumimoji="0" lang="en-US" altLang="zh-CN" sz="2400" b="1" i="0" u="none" strike="noStrike" cap="none" normalizeH="0" baseline="0" dirty="0" smtClean="0">
                  <a:ln>
                    <a:noFill/>
                  </a:ln>
                  <a:solidFill>
                    <a:schemeClr val="tx1"/>
                  </a:solidFill>
                  <a:effectLst/>
                </a:endParaRPr>
              </a:p>
              <a:p>
                <a:r>
                  <a:rPr lang="en-US" altLang="zh-CN" sz="2400" b="1" dirty="0" smtClean="0"/>
                  <a:t>3</a:t>
                </a:r>
                <a:r>
                  <a:rPr lang="zh-CN" altLang="en-US" sz="2400" b="1" dirty="0" smtClean="0"/>
                  <a:t>）密文为</a:t>
                </a:r>
                <a14:m>
                  <m:oMath xmlns:m="http://schemas.openxmlformats.org/officeDocument/2006/math">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𝑳</m:t>
                        </m:r>
                      </m:e>
                      <m:sub>
                        <m:r>
                          <m:rPr>
                            <m:sty m:val="p"/>
                          </m:rPr>
                          <a:rPr lang="en-US" altLang="zh-CN" sz="2400" b="1" i="1" smtClean="0">
                            <a:latin typeface="Cambria Math" panose="02040503050406030204" pitchFamily="18" charset="0"/>
                          </a:rPr>
                          <m:t>n</m:t>
                        </m:r>
                        <m:r>
                          <a:rPr lang="en-US" altLang="zh-CN" sz="2400" b="1" i="1" smtClean="0">
                            <a:latin typeface="Cambria Math" panose="02040503050406030204" pitchFamily="18" charset="0"/>
                          </a:rPr>
                          <m:t>+1</m:t>
                        </m:r>
                      </m:sub>
                    </m:sSub>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𝑹</m:t>
                        </m:r>
                      </m:e>
                      <m:sub>
                        <m:r>
                          <m:rPr>
                            <m:sty m:val="p"/>
                          </m:rPr>
                          <a:rPr lang="en-US" altLang="zh-CN" sz="2400" b="1" i="1" smtClean="0">
                            <a:latin typeface="Cambria Math" panose="02040503050406030204" pitchFamily="18" charset="0"/>
                          </a:rPr>
                          <m:t>n</m:t>
                        </m:r>
                        <m:r>
                          <a:rPr lang="en-US" altLang="zh-CN" sz="2400" b="1" i="1" smtClean="0">
                            <a:latin typeface="Cambria Math" panose="02040503050406030204" pitchFamily="18" charset="0"/>
                          </a:rPr>
                          <m:t>+1</m:t>
                        </m:r>
                      </m:sub>
                    </m:sSub>
                    <m:r>
                      <a:rPr lang="en-US" altLang="zh-CN" sz="2400" b="1" i="1">
                        <a:latin typeface="Cambria Math" panose="02040503050406030204" pitchFamily="18" charset="0"/>
                      </a:rPr>
                      <m:t>)</m:t>
                    </m:r>
                  </m:oMath>
                </a14:m>
                <a:endParaRPr kumimoji="0" lang="zh-CN" altLang="en-US" sz="2400" b="1" i="0" u="none" strike="noStrike" cap="none" normalizeH="0" baseline="0" dirty="0" smtClean="0">
                  <a:ln>
                    <a:noFill/>
                  </a:ln>
                  <a:solidFill>
                    <a:schemeClr val="tx1"/>
                  </a:solidFill>
                  <a:effectLst/>
                </a:endParaRPr>
              </a:p>
            </p:txBody>
          </p:sp>
        </mc:Choice>
        <mc:Fallback xmlns="">
          <p:sp>
            <p:nvSpPr>
              <p:cNvPr id="9" name="矩形 8"/>
              <p:cNvSpPr>
                <a:spLocks noRot="1" noChangeAspect="1" noMove="1" noResize="1" noEditPoints="1" noAdjustHandles="1" noChangeArrowheads="1" noChangeShapeType="1" noTextEdit="1"/>
              </p:cNvSpPr>
              <p:nvPr/>
            </p:nvSpPr>
            <p:spPr bwMode="auto">
              <a:xfrm>
                <a:off x="518932" y="3487838"/>
                <a:ext cx="3886200" cy="2895600"/>
              </a:xfrm>
              <a:prstGeom prst="rect">
                <a:avLst/>
              </a:prstGeom>
              <a:blipFill>
                <a:blip r:embed="rId3" cstate="print"/>
                <a:stretch>
                  <a:fillRect l="-2188" t="-2096"/>
                </a:stretch>
              </a:blipFill>
              <a:ln w="9525" cap="flat" cmpd="sng" algn="ctr">
                <a:solidFill>
                  <a:srgbClr val="FF0000"/>
                </a:solid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bwMode="auto">
              <a:xfrm>
                <a:off x="4800600" y="3505200"/>
                <a:ext cx="3886200" cy="2895600"/>
              </a:xfrm>
              <a:prstGeom prst="rect">
                <a:avLst/>
              </a:prstGeom>
              <a:solidFill>
                <a:schemeClr val="bg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FF0000"/>
                    </a:solidFill>
                    <a:effectLst/>
                  </a:rPr>
                  <a:t>解密：</a:t>
                </a:r>
                <a:endParaRPr kumimoji="0" lang="en-US" altLang="zh-CN" sz="2400" b="1" i="0" u="none" strike="noStrike" cap="none" normalizeH="0" baseline="0" dirty="0" smtClean="0">
                  <a:ln>
                    <a:noFill/>
                  </a:ln>
                  <a:solidFill>
                    <a:srgbClr val="FF0000"/>
                  </a:solidFill>
                  <a:effectLst/>
                </a:endParaRPr>
              </a:p>
              <a:p>
                <a:r>
                  <a:rPr lang="en-US" altLang="zh-CN" sz="2400" b="1" dirty="0" smtClean="0">
                    <a:solidFill>
                      <a:schemeClr val="tx1"/>
                    </a:solidFill>
                  </a:rPr>
                  <a:t>1</a:t>
                </a:r>
                <a:r>
                  <a:rPr lang="zh-CN" altLang="en-US" sz="2400" b="1" dirty="0" smtClean="0">
                    <a:solidFill>
                      <a:schemeClr val="tx1"/>
                    </a:solidFill>
                  </a:rPr>
                  <a:t>）对于</a:t>
                </a:r>
                <a14:m>
                  <m:oMath xmlns:m="http://schemas.openxmlformats.org/officeDocument/2006/math">
                    <m:r>
                      <a:rPr lang="zh-CN" altLang="en-US" sz="2400" b="1" i="1" dirty="0">
                        <a:latin typeface="Cambria Math" panose="02040503050406030204" pitchFamily="18" charset="0"/>
                      </a:rPr>
                      <m:t>密文</m:t>
                    </m:r>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𝑳</m:t>
                        </m:r>
                      </m:e>
                      <m:sub>
                        <m:r>
                          <m:rPr>
                            <m:sty m:val="p"/>
                          </m:rPr>
                          <a:rPr lang="en-US" altLang="zh-CN" sz="2400" b="1" i="1">
                            <a:latin typeface="Cambria Math" panose="02040503050406030204" pitchFamily="18" charset="0"/>
                          </a:rPr>
                          <m:t>n</m:t>
                        </m:r>
                        <m:r>
                          <a:rPr lang="en-US" altLang="zh-CN" sz="2400" b="1" i="1">
                            <a:latin typeface="Cambria Math" panose="02040503050406030204" pitchFamily="18" charset="0"/>
                          </a:rPr>
                          <m:t>+1</m:t>
                        </m:r>
                      </m:sub>
                    </m:sSub>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𝑹</m:t>
                        </m:r>
                      </m:e>
                      <m:sub>
                        <m:r>
                          <m:rPr>
                            <m:sty m:val="p"/>
                          </m:rPr>
                          <a:rPr lang="en-US" altLang="zh-CN" sz="2400" b="1" i="1">
                            <a:latin typeface="Cambria Math" panose="02040503050406030204" pitchFamily="18" charset="0"/>
                          </a:rPr>
                          <m:t>n</m:t>
                        </m:r>
                        <m:r>
                          <a:rPr lang="en-US" altLang="zh-CN" sz="2400" b="1" i="1">
                            <a:latin typeface="Cambria Math" panose="02040503050406030204" pitchFamily="18" charset="0"/>
                          </a:rPr>
                          <m:t>+1</m:t>
                        </m:r>
                      </m:sub>
                    </m:sSub>
                    <m:r>
                      <a:rPr lang="en-US" altLang="zh-CN" sz="2400" b="1" i="1">
                        <a:latin typeface="Cambria Math" panose="02040503050406030204" pitchFamily="18" charset="0"/>
                      </a:rPr>
                      <m:t>)</m:t>
                    </m:r>
                  </m:oMath>
                </a14:m>
                <a:r>
                  <a:rPr lang="zh-CN" altLang="en-US" sz="2400" b="1" dirty="0" smtClean="0"/>
                  <a:t>解密，每一轮</a:t>
                </a:r>
                <a:r>
                  <a:rPr lang="en-US" altLang="zh-CN" sz="2400" b="1" dirty="0" smtClean="0"/>
                  <a:t>i:</a:t>
                </a:r>
              </a:p>
              <a:p>
                <a:r>
                  <a:rPr lang="en-US" altLang="zh-CN" sz="2400" b="1" dirty="0" smtClean="0"/>
                  <a:t>   </a:t>
                </a:r>
                <a14:m>
                  <m:oMath xmlns:m="http://schemas.openxmlformats.org/officeDocument/2006/math">
                    <m:sSub>
                      <m:sSubPr>
                        <m:ctrlPr>
                          <a:rPr lang="en-US" altLang="zh-CN" sz="2400" b="1" i="1" smtClean="0">
                            <a:latin typeface="Cambria Math" panose="02040503050406030204" pitchFamily="18" charset="0"/>
                          </a:rPr>
                        </m:ctrlPr>
                      </m:sSubPr>
                      <m:e>
                        <m:r>
                          <m:rPr>
                            <m:sty m:val="p"/>
                          </m:rPr>
                          <a:rPr lang="en-US" altLang="zh-CN" sz="2400" b="1" i="1">
                            <a:latin typeface="Cambria Math" panose="02040503050406030204" pitchFamily="18" charset="0"/>
                          </a:rPr>
                          <m:t>R</m:t>
                        </m:r>
                      </m:e>
                      <m:sub>
                        <m:r>
                          <m:rPr>
                            <m:sty m:val="p"/>
                          </m:rPr>
                          <a:rPr lang="en-US" altLang="zh-CN" sz="2400" b="1" i="1">
                            <a:latin typeface="Cambria Math" panose="02040503050406030204" pitchFamily="18" charset="0"/>
                          </a:rPr>
                          <m:t>i</m:t>
                        </m:r>
                      </m:sub>
                    </m:sSub>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m:t>
                        </m:r>
                        <m:r>
                          <a:rPr lang="en-US" altLang="zh-CN" sz="2400" b="1" i="1">
                            <a:latin typeface="Cambria Math" panose="02040503050406030204" pitchFamily="18" charset="0"/>
                          </a:rPr>
                          <m:t>𝑳</m:t>
                        </m:r>
                      </m:e>
                      <m:sub>
                        <m: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en-US" altLang="zh-CN" sz="2400" b="1" i="1">
                            <a:latin typeface="Cambria Math" panose="02040503050406030204" pitchFamily="18" charset="0"/>
                          </a:rPr>
                          <m:t>𝟏</m:t>
                        </m:r>
                      </m:sub>
                    </m:sSub>
                  </m:oMath>
                </a14:m>
                <a:endParaRPr lang="en-US" altLang="zh-CN" sz="2400" b="1" i="0" dirty="0" smtClean="0"/>
              </a:p>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sSub>
                            <m:sSubPr>
                              <m:ctrlPr>
                                <a:rPr lang="en-US" altLang="zh-CN" sz="2400" b="1" i="1">
                                  <a:latin typeface="Cambria Math" panose="02040503050406030204" pitchFamily="18" charset="0"/>
                                </a:rPr>
                              </m:ctrlPr>
                            </m:sSubPr>
                            <m:e>
                              <m:r>
                                <m:rPr>
                                  <m:sty m:val="p"/>
                                </m:rPr>
                                <a:rPr lang="en-US" altLang="zh-CN" sz="2400" b="1" i="1">
                                  <a:latin typeface="Cambria Math" panose="02040503050406030204" pitchFamily="18" charset="0"/>
                                </a:rPr>
                                <m:t>L</m:t>
                              </m:r>
                            </m:e>
                            <m:sub>
                              <m:r>
                                <m:rPr>
                                  <m:sty m:val="p"/>
                                </m:rPr>
                                <a:rPr lang="en-US" altLang="zh-CN" sz="2400" b="1" i="1">
                                  <a:latin typeface="Cambria Math" panose="02040503050406030204" pitchFamily="18" charset="0"/>
                                </a:rPr>
                                <m:t>i</m:t>
                              </m:r>
                            </m:sub>
                          </m:sSub>
                          <m:r>
                            <a:rPr lang="en-US" altLang="zh-CN" sz="2400" b="1" i="1" smtClean="0">
                              <a:latin typeface="Cambria Math" panose="02040503050406030204" pitchFamily="18" charset="0"/>
                            </a:rPr>
                            <m:t>=</m:t>
                          </m:r>
                          <m:r>
                            <m:rPr>
                              <m:sty m:val="p"/>
                            </m:rPr>
                            <a:rPr lang="en-US" altLang="zh-CN" sz="2400" b="1" i="1">
                              <a:latin typeface="Cambria Math" panose="02040503050406030204" pitchFamily="18" charset="0"/>
                            </a:rPr>
                            <m:t>R</m:t>
                          </m:r>
                        </m:e>
                        <m:sub>
                          <m: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en-US" altLang="zh-CN" sz="2400" b="1" i="1">
                              <a:latin typeface="Cambria Math" panose="02040503050406030204" pitchFamily="18" charset="0"/>
                            </a:rPr>
                            <m:t>𝟏</m:t>
                          </m:r>
                        </m:sub>
                      </m:sSub>
                      <m:r>
                        <a:rPr lang="en-US" altLang="zh-CN" sz="2400" b="1" i="1" smtClean="0">
                          <a:latin typeface="Cambria Math" panose="02040503050406030204" pitchFamily="18" charset="0"/>
                          <a:ea typeface="Cambria Math" panose="02040503050406030204" pitchFamily="18" charset="0"/>
                        </a:rPr>
                        <m:t>⊕</m:t>
                      </m:r>
                      <m:r>
                        <m:rPr>
                          <m:sty m:val="p"/>
                        </m:rPr>
                        <a:rPr lang="en-US" altLang="zh-CN" sz="2400" b="1" i="1">
                          <a:latin typeface="Cambria Math" panose="02040503050406030204" pitchFamily="18" charset="0"/>
                          <a:ea typeface="Cambria Math" panose="02040503050406030204" pitchFamily="18" charset="0"/>
                        </a:rPr>
                        <m:t>F</m:t>
                      </m:r>
                      <m:r>
                        <a:rPr lang="en-US" altLang="zh-CN" sz="2400" b="1" i="0" smtClean="0">
                          <a:latin typeface="Cambria Math" panose="02040503050406030204" pitchFamily="18" charset="0"/>
                          <a:ea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𝑳</m:t>
                          </m:r>
                        </m:e>
                        <m:sub>
                          <m: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en-US" altLang="zh-CN" sz="2400" b="1" i="1">
                              <a:latin typeface="Cambria Math" panose="02040503050406030204" pitchFamily="18" charset="0"/>
                            </a:rPr>
                            <m:t>𝟏</m:t>
                          </m:r>
                        </m:sub>
                      </m:sSub>
                      <m:r>
                        <a:rPr lang="zh-CN" altLang="en-US" sz="2400" b="1" i="1">
                          <a:latin typeface="Cambria Math" panose="02040503050406030204" pitchFamily="18" charset="0"/>
                        </a:rPr>
                        <m:t>，</m:t>
                      </m:r>
                      <m:sSub>
                        <m:sSubPr>
                          <m:ctrlPr>
                            <a:rPr lang="en-US" altLang="zh-CN" sz="2400" b="1" i="1">
                              <a:latin typeface="Cambria Math" panose="02040503050406030204" pitchFamily="18" charset="0"/>
                            </a:rPr>
                          </m:ctrlPr>
                        </m:sSubPr>
                        <m:e>
                          <m:r>
                            <m:rPr>
                              <m:sty m:val="p"/>
                            </m:rPr>
                            <a:rPr lang="en-US" altLang="zh-CN" sz="2400" b="1" i="1" smtClean="0">
                              <a:latin typeface="Cambria Math" panose="02040503050406030204" pitchFamily="18" charset="0"/>
                            </a:rPr>
                            <m:t>K</m:t>
                          </m:r>
                        </m:e>
                        <m:sub>
                          <m:r>
                            <m:rPr>
                              <m:sty m:val="p"/>
                            </m:rPr>
                            <a:rPr lang="en-US" altLang="zh-CN" sz="2400" b="1" i="1">
                              <a:latin typeface="Cambria Math" panose="02040503050406030204" pitchFamily="18" charset="0"/>
                            </a:rPr>
                            <m:t>i</m:t>
                          </m:r>
                        </m:sub>
                      </m:sSub>
                      <m:r>
                        <a:rPr lang="en-US" altLang="zh-CN" sz="2400" b="1" i="0" smtClean="0">
                          <a:latin typeface="Cambria Math" panose="02040503050406030204" pitchFamily="18" charset="0"/>
                          <a:ea typeface="Cambria Math" panose="02040503050406030204" pitchFamily="18" charset="0"/>
                        </a:rPr>
                        <m:t>)</m:t>
                      </m:r>
                    </m:oMath>
                  </m:oMathPara>
                </a14:m>
                <a:endParaRPr kumimoji="0" lang="en-US" altLang="zh-CN" sz="2400" b="1" i="0" u="none" strike="noStrike" cap="none" normalizeH="0" baseline="0" dirty="0" smtClean="0">
                  <a:ln>
                    <a:noFill/>
                  </a:ln>
                  <a:solidFill>
                    <a:schemeClr val="tx1"/>
                  </a:solidFill>
                  <a:effectLst/>
                </a:endParaRPr>
              </a:p>
              <a:p>
                <a:r>
                  <a:rPr lang="en-US" altLang="zh-CN" sz="2400" b="1" dirty="0" smtClean="0"/>
                  <a:t>3</a:t>
                </a:r>
                <a:r>
                  <a:rPr lang="zh-CN" altLang="en-US" sz="2400" b="1" dirty="0" smtClean="0"/>
                  <a:t>）</a:t>
                </a:r>
                <a:r>
                  <a:rPr lang="zh-CN" altLang="en-US" sz="2400" b="1" dirty="0"/>
                  <a:t>明文</a:t>
                </a:r>
                <a:r>
                  <a:rPr lang="zh-CN" altLang="en-US" sz="2400" b="1" dirty="0" smtClean="0"/>
                  <a:t>为</a:t>
                </a:r>
                <a14:m>
                  <m:oMath xmlns:m="http://schemas.openxmlformats.org/officeDocument/2006/math">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𝑳</m:t>
                        </m:r>
                      </m:e>
                      <m:sub>
                        <m:r>
                          <a:rPr lang="en-US" altLang="zh-CN" sz="2400" b="1" i="1">
                            <a:latin typeface="Cambria Math" panose="02040503050406030204" pitchFamily="18" charset="0"/>
                          </a:rPr>
                          <m:t>𝟎</m:t>
                        </m:r>
                      </m:sub>
                    </m:sSub>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𝑹</m:t>
                        </m:r>
                      </m:e>
                      <m:sub>
                        <m:r>
                          <a:rPr lang="en-US" altLang="zh-CN" sz="2400" b="1" i="1">
                            <a:latin typeface="Cambria Math" panose="02040503050406030204" pitchFamily="18" charset="0"/>
                          </a:rPr>
                          <m:t>𝟎</m:t>
                        </m:r>
                      </m:sub>
                    </m:sSub>
                    <m:r>
                      <a:rPr lang="en-US" altLang="zh-CN" sz="2400" b="1" i="1">
                        <a:latin typeface="Cambria Math" panose="02040503050406030204" pitchFamily="18" charset="0"/>
                      </a:rPr>
                      <m:t>)</m:t>
                    </m:r>
                  </m:oMath>
                </a14:m>
                <a:endParaRPr kumimoji="0" lang="zh-CN" altLang="en-US" sz="2400" b="1" i="0" u="none" strike="noStrike" cap="none" normalizeH="0" baseline="0" dirty="0" smtClean="0">
                  <a:ln>
                    <a:noFill/>
                  </a:ln>
                  <a:solidFill>
                    <a:schemeClr val="tx1"/>
                  </a:solidFill>
                  <a:effectLst/>
                </a:endParaRPr>
              </a:p>
            </p:txBody>
          </p:sp>
        </mc:Choice>
        <mc:Fallback xmlns="">
          <p:sp>
            <p:nvSpPr>
              <p:cNvPr id="11" name="矩形 10"/>
              <p:cNvSpPr>
                <a:spLocks noRot="1" noChangeAspect="1" noMove="1" noResize="1" noEditPoints="1" noAdjustHandles="1" noChangeArrowheads="1" noChangeShapeType="1" noTextEdit="1"/>
              </p:cNvSpPr>
              <p:nvPr/>
            </p:nvSpPr>
            <p:spPr bwMode="auto">
              <a:xfrm>
                <a:off x="4800600" y="3505200"/>
                <a:ext cx="3886200" cy="2895600"/>
              </a:xfrm>
              <a:prstGeom prst="rect">
                <a:avLst/>
              </a:prstGeom>
              <a:blipFill>
                <a:blip r:embed="rId4" cstate="print"/>
                <a:stretch>
                  <a:fillRect l="-2347" t="-2096" r="-1252"/>
                </a:stretch>
              </a:blipFill>
              <a:ln w="9525" cap="flat" cmpd="sng" algn="ctr">
                <a:solidFill>
                  <a:srgbClr val="FF0000"/>
                </a:solidFill>
                <a:prstDash val="solid"/>
                <a:round/>
                <a:headEnd type="none" w="med" len="med"/>
                <a:tailEnd type="none" w="med" len="med"/>
              </a:ln>
              <a:effectLst/>
            </p:spPr>
            <p:txBody>
              <a:bodyPr/>
              <a:lstStyle/>
              <a:p>
                <a:r>
                  <a:rPr lang="zh-CN" altLang="en-US">
                    <a:noFill/>
                  </a:rPr>
                  <a:t> </a:t>
                </a:r>
              </a:p>
            </p:txBody>
          </p:sp>
        </mc:Fallback>
      </mc:AlternateContent>
    </p:spTree>
    <p:extLst>
      <p:ext uri="{BB962C8B-B14F-4D97-AF65-F5344CB8AC3E}">
        <p14:creationId xmlns:p14="http://schemas.microsoft.com/office/powerpoint/2010/main" val="1650646383"/>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solidFill>
                  <a:srgbClr val="CC3300"/>
                </a:solidFill>
              </a:rPr>
              <a:t>在每一轮中，执行的过程如下</a:t>
            </a:r>
          </a:p>
        </p:txBody>
      </p:sp>
      <p:sp>
        <p:nvSpPr>
          <p:cNvPr id="3" name="内容占位符 2"/>
          <p:cNvSpPr>
            <a:spLocks noGrp="1"/>
          </p:cNvSpPr>
          <p:nvPr>
            <p:ph sz="half" idx="1"/>
          </p:nvPr>
        </p:nvSpPr>
        <p:spPr>
          <a:xfrm>
            <a:off x="457200" y="1828800"/>
            <a:ext cx="4038600" cy="4495800"/>
          </a:xfrm>
        </p:spPr>
        <p:txBody>
          <a:bodyPr/>
          <a:lstStyle/>
          <a:p>
            <a:pPr algn="just">
              <a:lnSpc>
                <a:spcPct val="90000"/>
              </a:lnSpc>
              <a:buNone/>
            </a:pPr>
            <a:r>
              <a:rPr lang="en-US" altLang="zh-CN" sz="2000" dirty="0">
                <a:latin typeface="Times New Roman" pitchFamily="18" charset="0"/>
              </a:rPr>
              <a:t>(1</a:t>
            </a:r>
            <a:r>
              <a:rPr lang="en-US" altLang="zh-CN" sz="2000" dirty="0" smtClean="0">
                <a:latin typeface="Times New Roman" pitchFamily="18" charset="0"/>
              </a:rPr>
              <a:t>) </a:t>
            </a:r>
            <a:r>
              <a:rPr lang="zh-CN" altLang="en-US" sz="2000" dirty="0" smtClean="0">
                <a:latin typeface="Times New Roman" pitchFamily="18" charset="0"/>
              </a:rPr>
              <a:t>输入</a:t>
            </a:r>
            <a:r>
              <a:rPr lang="zh-CN" altLang="en-US" sz="2000" dirty="0">
                <a:latin typeface="Times New Roman" pitchFamily="18" charset="0"/>
              </a:rPr>
              <a:t>子块</a:t>
            </a:r>
            <a:r>
              <a:rPr lang="en-US" altLang="zh-CN" sz="2000" dirty="0">
                <a:latin typeface="Times New Roman" pitchFamily="18" charset="0"/>
              </a:rPr>
              <a:t>X1</a:t>
            </a:r>
            <a:r>
              <a:rPr lang="zh-CN" altLang="en-US" sz="2000" dirty="0">
                <a:latin typeface="Times New Roman" pitchFamily="18" charset="0"/>
              </a:rPr>
              <a:t>和第</a:t>
            </a:r>
            <a:r>
              <a:rPr lang="en-US" altLang="zh-CN" sz="2000" dirty="0">
                <a:latin typeface="Times New Roman" pitchFamily="18" charset="0"/>
              </a:rPr>
              <a:t>1</a:t>
            </a:r>
            <a:r>
              <a:rPr lang="zh-CN" altLang="en-US" sz="2000" dirty="0">
                <a:latin typeface="Times New Roman" pitchFamily="18" charset="0"/>
              </a:rPr>
              <a:t>个子密钥块进行“乘”运算</a:t>
            </a:r>
          </a:p>
          <a:p>
            <a:pPr algn="just">
              <a:lnSpc>
                <a:spcPct val="90000"/>
              </a:lnSpc>
              <a:buNone/>
            </a:pPr>
            <a:r>
              <a:rPr lang="en-US" altLang="zh-CN" sz="2000" dirty="0">
                <a:latin typeface="Times New Roman" pitchFamily="18" charset="0"/>
              </a:rPr>
              <a:t>(2</a:t>
            </a:r>
            <a:r>
              <a:rPr lang="en-US" altLang="zh-CN" sz="2000" dirty="0" smtClean="0">
                <a:latin typeface="Times New Roman" pitchFamily="18" charset="0"/>
              </a:rPr>
              <a:t>) </a:t>
            </a:r>
            <a:r>
              <a:rPr lang="zh-CN" altLang="en-US" sz="2000" dirty="0" smtClean="0">
                <a:latin typeface="Times New Roman" pitchFamily="18" charset="0"/>
              </a:rPr>
              <a:t>输入</a:t>
            </a:r>
            <a:r>
              <a:rPr lang="zh-CN" altLang="en-US" sz="2000" dirty="0">
                <a:latin typeface="Times New Roman" pitchFamily="18" charset="0"/>
              </a:rPr>
              <a:t>子块</a:t>
            </a:r>
            <a:r>
              <a:rPr lang="en-US" altLang="zh-CN" sz="2000" dirty="0">
                <a:latin typeface="Times New Roman" pitchFamily="18" charset="0"/>
              </a:rPr>
              <a:t>X2</a:t>
            </a:r>
            <a:r>
              <a:rPr lang="zh-CN" altLang="en-US" sz="2000" dirty="0">
                <a:latin typeface="Times New Roman" pitchFamily="18" charset="0"/>
              </a:rPr>
              <a:t>和第</a:t>
            </a:r>
            <a:r>
              <a:rPr lang="en-US" altLang="zh-CN" sz="2000" dirty="0">
                <a:latin typeface="Times New Roman" pitchFamily="18" charset="0"/>
              </a:rPr>
              <a:t>2</a:t>
            </a:r>
            <a:r>
              <a:rPr lang="zh-CN" altLang="en-US" sz="2000" dirty="0">
                <a:latin typeface="Times New Roman" pitchFamily="18" charset="0"/>
              </a:rPr>
              <a:t>个子密钥块进行“加”运算</a:t>
            </a:r>
          </a:p>
          <a:p>
            <a:pPr algn="just">
              <a:lnSpc>
                <a:spcPct val="90000"/>
              </a:lnSpc>
              <a:buNone/>
            </a:pPr>
            <a:r>
              <a:rPr lang="en-US" altLang="zh-CN" sz="2000" dirty="0">
                <a:latin typeface="Times New Roman" pitchFamily="18" charset="0"/>
              </a:rPr>
              <a:t>(3</a:t>
            </a:r>
            <a:r>
              <a:rPr lang="en-US" altLang="zh-CN" sz="2000" dirty="0" smtClean="0">
                <a:latin typeface="Times New Roman" pitchFamily="18" charset="0"/>
              </a:rPr>
              <a:t>) </a:t>
            </a:r>
            <a:r>
              <a:rPr lang="zh-CN" altLang="en-US" sz="2000" dirty="0" smtClean="0">
                <a:latin typeface="Times New Roman" pitchFamily="18" charset="0"/>
              </a:rPr>
              <a:t>输入</a:t>
            </a:r>
            <a:r>
              <a:rPr lang="zh-CN" altLang="en-US" sz="2000" dirty="0">
                <a:latin typeface="Times New Roman" pitchFamily="18" charset="0"/>
              </a:rPr>
              <a:t>子块</a:t>
            </a:r>
            <a:r>
              <a:rPr lang="en-US" altLang="zh-CN" sz="2000" dirty="0">
                <a:latin typeface="Times New Roman" pitchFamily="18" charset="0"/>
              </a:rPr>
              <a:t>X3</a:t>
            </a:r>
            <a:r>
              <a:rPr lang="zh-CN" altLang="en-US" sz="2000" dirty="0">
                <a:latin typeface="Times New Roman" pitchFamily="18" charset="0"/>
              </a:rPr>
              <a:t>和第</a:t>
            </a:r>
            <a:r>
              <a:rPr lang="en-US" altLang="zh-CN" sz="2000" dirty="0">
                <a:latin typeface="Times New Roman" pitchFamily="18" charset="0"/>
              </a:rPr>
              <a:t>3</a:t>
            </a:r>
            <a:r>
              <a:rPr lang="zh-CN" altLang="en-US" sz="2000" dirty="0">
                <a:latin typeface="Times New Roman" pitchFamily="18" charset="0"/>
              </a:rPr>
              <a:t>个子密钥块进行“加”运算</a:t>
            </a:r>
          </a:p>
          <a:p>
            <a:pPr algn="just">
              <a:lnSpc>
                <a:spcPct val="90000"/>
              </a:lnSpc>
              <a:buNone/>
            </a:pPr>
            <a:r>
              <a:rPr lang="en-US" altLang="zh-CN" sz="2000" dirty="0">
                <a:latin typeface="Times New Roman" pitchFamily="18" charset="0"/>
              </a:rPr>
              <a:t>(4</a:t>
            </a:r>
            <a:r>
              <a:rPr lang="en-US" altLang="zh-CN" sz="2000" dirty="0" smtClean="0">
                <a:latin typeface="Times New Roman" pitchFamily="18" charset="0"/>
              </a:rPr>
              <a:t>) </a:t>
            </a:r>
            <a:r>
              <a:rPr lang="zh-CN" altLang="en-US" sz="2000" dirty="0" smtClean="0">
                <a:latin typeface="Times New Roman" pitchFamily="18" charset="0"/>
              </a:rPr>
              <a:t>输入</a:t>
            </a:r>
            <a:r>
              <a:rPr lang="zh-CN" altLang="en-US" sz="2000" dirty="0">
                <a:latin typeface="Times New Roman" pitchFamily="18" charset="0"/>
              </a:rPr>
              <a:t>子块</a:t>
            </a:r>
            <a:r>
              <a:rPr lang="en-US" altLang="zh-CN" sz="2000" dirty="0">
                <a:latin typeface="Times New Roman" pitchFamily="18" charset="0"/>
              </a:rPr>
              <a:t>X4</a:t>
            </a:r>
            <a:r>
              <a:rPr lang="zh-CN" altLang="en-US" sz="2000" dirty="0">
                <a:latin typeface="Times New Roman" pitchFamily="18" charset="0"/>
              </a:rPr>
              <a:t>和第</a:t>
            </a:r>
            <a:r>
              <a:rPr lang="en-US" altLang="zh-CN" sz="2000" dirty="0">
                <a:latin typeface="Times New Roman" pitchFamily="18" charset="0"/>
              </a:rPr>
              <a:t>4</a:t>
            </a:r>
            <a:r>
              <a:rPr lang="zh-CN" altLang="en-US" sz="2000" dirty="0">
                <a:latin typeface="Times New Roman" pitchFamily="18" charset="0"/>
              </a:rPr>
              <a:t>个子密钥块进行“乘”运算</a:t>
            </a:r>
          </a:p>
          <a:p>
            <a:pPr algn="just">
              <a:lnSpc>
                <a:spcPct val="90000"/>
              </a:lnSpc>
              <a:buNone/>
            </a:pPr>
            <a:r>
              <a:rPr lang="en-US" altLang="zh-CN" sz="2000" dirty="0">
                <a:latin typeface="Times New Roman" pitchFamily="18" charset="0"/>
              </a:rPr>
              <a:t>(5</a:t>
            </a:r>
            <a:r>
              <a:rPr lang="en-US" altLang="zh-CN" sz="2000" dirty="0" smtClean="0">
                <a:latin typeface="Times New Roman" pitchFamily="18" charset="0"/>
              </a:rPr>
              <a:t>) </a:t>
            </a:r>
            <a:r>
              <a:rPr lang="zh-CN" altLang="en-US" sz="2000" dirty="0" smtClean="0">
                <a:latin typeface="Times New Roman" pitchFamily="18" charset="0"/>
              </a:rPr>
              <a:t>将</a:t>
            </a:r>
            <a:r>
              <a:rPr lang="zh-CN" altLang="en-US" sz="2000" dirty="0">
                <a:latin typeface="Times New Roman" pitchFamily="18" charset="0"/>
              </a:rPr>
              <a:t>第</a:t>
            </a:r>
            <a:r>
              <a:rPr lang="en-US" altLang="zh-CN" sz="2000" dirty="0">
                <a:latin typeface="Times New Roman" pitchFamily="18" charset="0"/>
              </a:rPr>
              <a:t>(1)</a:t>
            </a:r>
            <a:r>
              <a:rPr lang="zh-CN" altLang="en-US" sz="2000" dirty="0">
                <a:latin typeface="Times New Roman" pitchFamily="18" charset="0"/>
              </a:rPr>
              <a:t>步的结果和第</a:t>
            </a:r>
            <a:r>
              <a:rPr lang="en-US" altLang="zh-CN" sz="2000" dirty="0">
                <a:latin typeface="Times New Roman" pitchFamily="18" charset="0"/>
              </a:rPr>
              <a:t>(3)</a:t>
            </a:r>
            <a:r>
              <a:rPr lang="zh-CN" altLang="en-US" sz="2000" dirty="0">
                <a:latin typeface="Times New Roman" pitchFamily="18" charset="0"/>
              </a:rPr>
              <a:t>步的结果相异或</a:t>
            </a:r>
          </a:p>
          <a:p>
            <a:pPr algn="just">
              <a:lnSpc>
                <a:spcPct val="90000"/>
              </a:lnSpc>
              <a:buNone/>
            </a:pPr>
            <a:r>
              <a:rPr lang="en-US" altLang="zh-CN" sz="2000" dirty="0">
                <a:latin typeface="Times New Roman" pitchFamily="18" charset="0"/>
              </a:rPr>
              <a:t>(6</a:t>
            </a:r>
            <a:r>
              <a:rPr lang="en-US" altLang="zh-CN" sz="2000" dirty="0" smtClean="0">
                <a:latin typeface="Times New Roman" pitchFamily="18" charset="0"/>
              </a:rPr>
              <a:t>) </a:t>
            </a:r>
            <a:r>
              <a:rPr lang="zh-CN" altLang="en-US" sz="2000" dirty="0" smtClean="0">
                <a:latin typeface="Times New Roman" pitchFamily="18" charset="0"/>
              </a:rPr>
              <a:t>将</a:t>
            </a:r>
            <a:r>
              <a:rPr lang="zh-CN" altLang="en-US" sz="2000" dirty="0">
                <a:latin typeface="Times New Roman" pitchFamily="18" charset="0"/>
              </a:rPr>
              <a:t>第</a:t>
            </a:r>
            <a:r>
              <a:rPr lang="en-US" altLang="zh-CN" sz="2000" dirty="0">
                <a:latin typeface="Times New Roman" pitchFamily="18" charset="0"/>
              </a:rPr>
              <a:t>(2)</a:t>
            </a:r>
            <a:r>
              <a:rPr lang="zh-CN" altLang="en-US" sz="2000" dirty="0">
                <a:latin typeface="Times New Roman" pitchFamily="18" charset="0"/>
              </a:rPr>
              <a:t>步的结果和第</a:t>
            </a:r>
            <a:r>
              <a:rPr lang="en-US" altLang="zh-CN" sz="2000" dirty="0">
                <a:latin typeface="Times New Roman" pitchFamily="18" charset="0"/>
              </a:rPr>
              <a:t>(4)</a:t>
            </a:r>
            <a:r>
              <a:rPr lang="zh-CN" altLang="en-US" sz="2000" dirty="0">
                <a:latin typeface="Times New Roman" pitchFamily="18" charset="0"/>
              </a:rPr>
              <a:t>步的结果相异或</a:t>
            </a:r>
          </a:p>
          <a:p>
            <a:pPr algn="just">
              <a:lnSpc>
                <a:spcPct val="90000"/>
              </a:lnSpc>
              <a:buNone/>
            </a:pPr>
            <a:r>
              <a:rPr lang="en-US" altLang="zh-CN" sz="2000" dirty="0">
                <a:latin typeface="Times New Roman" pitchFamily="18" charset="0"/>
              </a:rPr>
              <a:t>(7</a:t>
            </a:r>
            <a:r>
              <a:rPr lang="en-US" altLang="zh-CN" sz="2000" dirty="0" smtClean="0">
                <a:latin typeface="Times New Roman" pitchFamily="18" charset="0"/>
              </a:rPr>
              <a:t>) </a:t>
            </a:r>
            <a:r>
              <a:rPr lang="zh-CN" altLang="en-US" sz="2000" dirty="0" smtClean="0">
                <a:latin typeface="Times New Roman" pitchFamily="18" charset="0"/>
              </a:rPr>
              <a:t>第</a:t>
            </a:r>
            <a:r>
              <a:rPr lang="en-US" altLang="zh-CN" sz="2000" dirty="0">
                <a:latin typeface="Times New Roman" pitchFamily="18" charset="0"/>
              </a:rPr>
              <a:t>(5)</a:t>
            </a:r>
            <a:r>
              <a:rPr lang="zh-CN" altLang="en-US" sz="2000" dirty="0">
                <a:latin typeface="Times New Roman" pitchFamily="18" charset="0"/>
              </a:rPr>
              <a:t>步的结果与第</a:t>
            </a:r>
            <a:r>
              <a:rPr lang="en-US" altLang="zh-CN" sz="2000" dirty="0">
                <a:latin typeface="Times New Roman" pitchFamily="18" charset="0"/>
              </a:rPr>
              <a:t>5</a:t>
            </a:r>
            <a:r>
              <a:rPr lang="zh-CN" altLang="en-US" sz="2000" dirty="0">
                <a:latin typeface="Times New Roman" pitchFamily="18" charset="0"/>
              </a:rPr>
              <a:t>个子密钥块进行“乘”运算</a:t>
            </a:r>
          </a:p>
        </p:txBody>
      </p:sp>
      <p:sp>
        <p:nvSpPr>
          <p:cNvPr id="8" name="内容占位符 7"/>
          <p:cNvSpPr>
            <a:spLocks noGrp="1"/>
          </p:cNvSpPr>
          <p:nvPr>
            <p:ph sz="half" idx="2"/>
          </p:nvPr>
        </p:nvSpPr>
        <p:spPr/>
        <p:txBody>
          <a:bodyPr/>
          <a:lstStyle/>
          <a:p>
            <a:pPr algn="just">
              <a:lnSpc>
                <a:spcPct val="90000"/>
              </a:lnSpc>
              <a:buFontTx/>
              <a:buNone/>
            </a:pPr>
            <a:r>
              <a:rPr lang="en-US" altLang="zh-CN" sz="2000" dirty="0"/>
              <a:t>(</a:t>
            </a:r>
            <a:r>
              <a:rPr lang="en-US" altLang="zh-CN" sz="2000" dirty="0">
                <a:latin typeface="Times New Roman" pitchFamily="18" charset="0"/>
              </a:rPr>
              <a:t>8</a:t>
            </a:r>
            <a:r>
              <a:rPr lang="en-US" altLang="zh-CN" sz="2000" dirty="0" smtClean="0">
                <a:latin typeface="Times New Roman" pitchFamily="18" charset="0"/>
              </a:rPr>
              <a:t>) </a:t>
            </a:r>
            <a:r>
              <a:rPr lang="zh-CN" altLang="en-US" sz="2000" dirty="0" smtClean="0">
                <a:latin typeface="Times New Roman" pitchFamily="18" charset="0"/>
              </a:rPr>
              <a:t>第</a:t>
            </a:r>
            <a:r>
              <a:rPr lang="en-US" altLang="zh-CN" sz="2000" dirty="0">
                <a:latin typeface="Times New Roman" pitchFamily="18" charset="0"/>
              </a:rPr>
              <a:t>(6)</a:t>
            </a:r>
            <a:r>
              <a:rPr lang="zh-CN" altLang="en-US" sz="2000" dirty="0">
                <a:latin typeface="Times New Roman" pitchFamily="18" charset="0"/>
              </a:rPr>
              <a:t>步的结果和第</a:t>
            </a:r>
            <a:r>
              <a:rPr lang="en-US" altLang="zh-CN" sz="2000" dirty="0">
                <a:latin typeface="Times New Roman" pitchFamily="18" charset="0"/>
              </a:rPr>
              <a:t>(7)</a:t>
            </a:r>
            <a:r>
              <a:rPr lang="zh-CN" altLang="en-US" sz="2000" dirty="0">
                <a:latin typeface="Times New Roman" pitchFamily="18" charset="0"/>
              </a:rPr>
              <a:t>步的结果进行“加”运算</a:t>
            </a:r>
          </a:p>
          <a:p>
            <a:pPr algn="just">
              <a:lnSpc>
                <a:spcPct val="90000"/>
              </a:lnSpc>
              <a:buFontTx/>
              <a:buNone/>
            </a:pPr>
            <a:r>
              <a:rPr lang="en-US" altLang="zh-CN" sz="2000" dirty="0">
                <a:latin typeface="Times New Roman" pitchFamily="18" charset="0"/>
              </a:rPr>
              <a:t>(9</a:t>
            </a:r>
            <a:r>
              <a:rPr lang="en-US" altLang="zh-CN" sz="2000" dirty="0" smtClean="0">
                <a:latin typeface="Times New Roman" pitchFamily="18" charset="0"/>
              </a:rPr>
              <a:t>) </a:t>
            </a:r>
            <a:r>
              <a:rPr lang="zh-CN" altLang="en-US" sz="2000" dirty="0" smtClean="0">
                <a:latin typeface="Times New Roman" pitchFamily="18" charset="0"/>
              </a:rPr>
              <a:t>第</a:t>
            </a:r>
            <a:r>
              <a:rPr lang="en-US" altLang="zh-CN" sz="2000" dirty="0">
                <a:latin typeface="Times New Roman" pitchFamily="18" charset="0"/>
              </a:rPr>
              <a:t>(8)</a:t>
            </a:r>
            <a:r>
              <a:rPr lang="zh-CN" altLang="en-US" sz="2000" dirty="0">
                <a:latin typeface="Times New Roman" pitchFamily="18" charset="0"/>
              </a:rPr>
              <a:t>步的结果与第</a:t>
            </a:r>
            <a:r>
              <a:rPr lang="en-US" altLang="zh-CN" sz="2000" dirty="0">
                <a:latin typeface="Times New Roman" pitchFamily="18" charset="0"/>
              </a:rPr>
              <a:t>6</a:t>
            </a:r>
            <a:r>
              <a:rPr lang="zh-CN" altLang="en-US" sz="2000" dirty="0">
                <a:latin typeface="Times New Roman" pitchFamily="18" charset="0"/>
              </a:rPr>
              <a:t>个子密钥块进行“乘”运算</a:t>
            </a:r>
          </a:p>
          <a:p>
            <a:pPr algn="just">
              <a:lnSpc>
                <a:spcPct val="90000"/>
              </a:lnSpc>
              <a:buFontTx/>
              <a:buNone/>
            </a:pPr>
            <a:r>
              <a:rPr lang="en-US" altLang="zh-CN" sz="2000" dirty="0">
                <a:latin typeface="Times New Roman" pitchFamily="18" charset="0"/>
              </a:rPr>
              <a:t>(10</a:t>
            </a:r>
            <a:r>
              <a:rPr lang="en-US" altLang="zh-CN" sz="2000" dirty="0" smtClean="0">
                <a:latin typeface="Times New Roman" pitchFamily="18" charset="0"/>
              </a:rPr>
              <a:t>) </a:t>
            </a:r>
            <a:r>
              <a:rPr lang="zh-CN" altLang="en-US" sz="2000" dirty="0" smtClean="0">
                <a:latin typeface="Times New Roman" pitchFamily="18" charset="0"/>
              </a:rPr>
              <a:t>第</a:t>
            </a:r>
            <a:r>
              <a:rPr lang="en-US" altLang="zh-CN" sz="2000" dirty="0">
                <a:latin typeface="Times New Roman" pitchFamily="18" charset="0"/>
              </a:rPr>
              <a:t>(7)</a:t>
            </a:r>
            <a:r>
              <a:rPr lang="zh-CN" altLang="en-US" sz="2000" dirty="0">
                <a:latin typeface="Times New Roman" pitchFamily="18" charset="0"/>
              </a:rPr>
              <a:t>步的结果和第</a:t>
            </a:r>
            <a:r>
              <a:rPr lang="en-US" altLang="zh-CN" sz="2000" dirty="0">
                <a:latin typeface="Times New Roman" pitchFamily="18" charset="0"/>
              </a:rPr>
              <a:t>(9)</a:t>
            </a:r>
            <a:r>
              <a:rPr lang="zh-CN" altLang="en-US" sz="2000" dirty="0">
                <a:latin typeface="Times New Roman" pitchFamily="18" charset="0"/>
              </a:rPr>
              <a:t>步的结果进行“加”运算</a:t>
            </a:r>
          </a:p>
          <a:p>
            <a:pPr algn="just">
              <a:lnSpc>
                <a:spcPct val="90000"/>
              </a:lnSpc>
              <a:buFontTx/>
              <a:buNone/>
            </a:pPr>
            <a:r>
              <a:rPr lang="en-US" altLang="zh-CN" sz="2000" dirty="0">
                <a:latin typeface="Times New Roman" pitchFamily="18" charset="0"/>
              </a:rPr>
              <a:t>(11</a:t>
            </a:r>
            <a:r>
              <a:rPr lang="en-US" altLang="zh-CN" sz="2000" dirty="0" smtClean="0">
                <a:latin typeface="Times New Roman" pitchFamily="18" charset="0"/>
              </a:rPr>
              <a:t>) </a:t>
            </a:r>
            <a:r>
              <a:rPr lang="zh-CN" altLang="en-US" sz="2000" dirty="0" smtClean="0">
                <a:latin typeface="Times New Roman" pitchFamily="18" charset="0"/>
              </a:rPr>
              <a:t>第</a:t>
            </a:r>
            <a:r>
              <a:rPr lang="en-US" altLang="zh-CN" sz="2000" dirty="0">
                <a:latin typeface="Times New Roman" pitchFamily="18" charset="0"/>
              </a:rPr>
              <a:t>(1)</a:t>
            </a:r>
            <a:r>
              <a:rPr lang="zh-CN" altLang="en-US" sz="2000" dirty="0">
                <a:latin typeface="Times New Roman" pitchFamily="18" charset="0"/>
              </a:rPr>
              <a:t>步的结果和第</a:t>
            </a:r>
            <a:r>
              <a:rPr lang="en-US" altLang="zh-CN" sz="2000" dirty="0">
                <a:latin typeface="Times New Roman" pitchFamily="18" charset="0"/>
              </a:rPr>
              <a:t>(9)</a:t>
            </a:r>
            <a:r>
              <a:rPr lang="zh-CN" altLang="en-US" sz="2000" dirty="0">
                <a:latin typeface="Times New Roman" pitchFamily="18" charset="0"/>
              </a:rPr>
              <a:t>步的结果相异或</a:t>
            </a:r>
          </a:p>
          <a:p>
            <a:pPr algn="just">
              <a:lnSpc>
                <a:spcPct val="90000"/>
              </a:lnSpc>
              <a:buFontTx/>
              <a:buNone/>
            </a:pPr>
            <a:r>
              <a:rPr lang="en-US" altLang="zh-CN" sz="2000" dirty="0">
                <a:latin typeface="Times New Roman" pitchFamily="18" charset="0"/>
              </a:rPr>
              <a:t>(12</a:t>
            </a:r>
            <a:r>
              <a:rPr lang="en-US" altLang="zh-CN" sz="2000" dirty="0" smtClean="0">
                <a:latin typeface="Times New Roman" pitchFamily="18" charset="0"/>
              </a:rPr>
              <a:t>) </a:t>
            </a:r>
            <a:r>
              <a:rPr lang="zh-CN" altLang="en-US" sz="2000" dirty="0" smtClean="0">
                <a:latin typeface="Times New Roman" pitchFamily="18" charset="0"/>
              </a:rPr>
              <a:t>第</a:t>
            </a:r>
            <a:r>
              <a:rPr lang="en-US" altLang="zh-CN" sz="2000" dirty="0">
                <a:latin typeface="Times New Roman" pitchFamily="18" charset="0"/>
              </a:rPr>
              <a:t>(3)</a:t>
            </a:r>
            <a:r>
              <a:rPr lang="zh-CN" altLang="en-US" sz="2000" dirty="0">
                <a:latin typeface="Times New Roman" pitchFamily="18" charset="0"/>
              </a:rPr>
              <a:t>步的结果和第</a:t>
            </a:r>
            <a:r>
              <a:rPr lang="en-US" altLang="zh-CN" sz="2000" dirty="0">
                <a:latin typeface="Times New Roman" pitchFamily="18" charset="0"/>
              </a:rPr>
              <a:t>(9)</a:t>
            </a:r>
            <a:r>
              <a:rPr lang="zh-CN" altLang="en-US" sz="2000" dirty="0">
                <a:latin typeface="Times New Roman" pitchFamily="18" charset="0"/>
              </a:rPr>
              <a:t>步的结果相异或</a:t>
            </a:r>
          </a:p>
          <a:p>
            <a:pPr algn="just">
              <a:lnSpc>
                <a:spcPct val="90000"/>
              </a:lnSpc>
              <a:buFontTx/>
              <a:buNone/>
            </a:pPr>
            <a:r>
              <a:rPr lang="en-US" altLang="zh-CN" sz="2000" dirty="0">
                <a:latin typeface="Times New Roman" pitchFamily="18" charset="0"/>
              </a:rPr>
              <a:t>(13</a:t>
            </a:r>
            <a:r>
              <a:rPr lang="en-US" altLang="zh-CN" sz="2000" dirty="0" smtClean="0">
                <a:latin typeface="Times New Roman" pitchFamily="18" charset="0"/>
              </a:rPr>
              <a:t>) </a:t>
            </a:r>
            <a:r>
              <a:rPr lang="zh-CN" altLang="en-US" sz="2000" dirty="0" smtClean="0">
                <a:latin typeface="Times New Roman" pitchFamily="18" charset="0"/>
              </a:rPr>
              <a:t>第</a:t>
            </a:r>
            <a:r>
              <a:rPr lang="en-US" altLang="zh-CN" sz="2000" dirty="0">
                <a:latin typeface="Times New Roman" pitchFamily="18" charset="0"/>
              </a:rPr>
              <a:t>(2)</a:t>
            </a:r>
            <a:r>
              <a:rPr lang="zh-CN" altLang="en-US" sz="2000" dirty="0">
                <a:latin typeface="Times New Roman" pitchFamily="18" charset="0"/>
              </a:rPr>
              <a:t>步的结果和第</a:t>
            </a:r>
            <a:r>
              <a:rPr lang="en-US" altLang="zh-CN" sz="2000" dirty="0">
                <a:latin typeface="Times New Roman" pitchFamily="18" charset="0"/>
              </a:rPr>
              <a:t>(10)</a:t>
            </a:r>
            <a:r>
              <a:rPr lang="zh-CN" altLang="en-US" sz="2000" dirty="0">
                <a:latin typeface="Times New Roman" pitchFamily="18" charset="0"/>
              </a:rPr>
              <a:t>步的结果相异或</a:t>
            </a:r>
          </a:p>
          <a:p>
            <a:pPr algn="just">
              <a:lnSpc>
                <a:spcPct val="90000"/>
              </a:lnSpc>
              <a:buFontTx/>
              <a:buNone/>
            </a:pPr>
            <a:r>
              <a:rPr lang="en-US" altLang="zh-CN" sz="2000" dirty="0">
                <a:latin typeface="Times New Roman" pitchFamily="18" charset="0"/>
              </a:rPr>
              <a:t>(14</a:t>
            </a:r>
            <a:r>
              <a:rPr lang="en-US" altLang="zh-CN" sz="2000" dirty="0" smtClean="0">
                <a:latin typeface="Times New Roman" pitchFamily="18" charset="0"/>
              </a:rPr>
              <a:t>) </a:t>
            </a:r>
            <a:r>
              <a:rPr lang="zh-CN" altLang="en-US" sz="2000" dirty="0" smtClean="0">
                <a:latin typeface="Times New Roman" pitchFamily="18" charset="0"/>
              </a:rPr>
              <a:t>第</a:t>
            </a:r>
            <a:r>
              <a:rPr lang="en-US" altLang="zh-CN" sz="2000" dirty="0">
                <a:latin typeface="Times New Roman" pitchFamily="18" charset="0"/>
              </a:rPr>
              <a:t>(4)</a:t>
            </a:r>
            <a:r>
              <a:rPr lang="zh-CN" altLang="en-US" sz="2000" dirty="0">
                <a:latin typeface="Times New Roman" pitchFamily="18" charset="0"/>
              </a:rPr>
              <a:t>步的结果和第</a:t>
            </a:r>
            <a:r>
              <a:rPr lang="en-US" altLang="zh-CN" sz="2000" dirty="0">
                <a:latin typeface="Times New Roman" pitchFamily="18" charset="0"/>
              </a:rPr>
              <a:t>(10)</a:t>
            </a:r>
            <a:r>
              <a:rPr lang="zh-CN" altLang="en-US" sz="2000" dirty="0">
                <a:latin typeface="Times New Roman" pitchFamily="18" charset="0"/>
              </a:rPr>
              <a:t>步的结果相异或</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190</a:t>
            </a:fld>
            <a:endParaRPr lang="en-US" altLang="zh-CN" dirty="0"/>
          </a:p>
        </p:txBody>
      </p:sp>
      <p:cxnSp>
        <p:nvCxnSpPr>
          <p:cNvPr id="10" name="直接连接符 9"/>
          <p:cNvCxnSpPr>
            <a:endCxn id="5" idx="0"/>
          </p:cNvCxnSpPr>
          <p:nvPr/>
        </p:nvCxnSpPr>
        <p:spPr bwMode="auto">
          <a:xfrm>
            <a:off x="4572000" y="1447800"/>
            <a:ext cx="0" cy="495300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53889774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rPr>
              <a:t>IDEA</a:t>
            </a:r>
            <a:r>
              <a:rPr lang="zh-CN" altLang="en-US" dirty="0" smtClean="0">
                <a:latin typeface="Times New Roman" pitchFamily="18" charset="0"/>
              </a:rPr>
              <a:t>最终输出变换</a:t>
            </a:r>
            <a:endParaRPr lang="zh-CN" altLang="en-US" dirty="0"/>
          </a:p>
        </p:txBody>
      </p:sp>
      <p:sp>
        <p:nvSpPr>
          <p:cNvPr id="3" name="内容占位符 2"/>
          <p:cNvSpPr>
            <a:spLocks noGrp="1"/>
          </p:cNvSpPr>
          <p:nvPr>
            <p:ph idx="1"/>
          </p:nvPr>
        </p:nvSpPr>
        <p:spPr>
          <a:xfrm>
            <a:off x="457200" y="1676400"/>
            <a:ext cx="8229600" cy="4648200"/>
          </a:xfrm>
        </p:spPr>
        <p:txBody>
          <a:bodyPr/>
          <a:lstStyle/>
          <a:p>
            <a:r>
              <a:rPr lang="zh-CN" altLang="en-US" dirty="0" smtClean="0">
                <a:latin typeface="Times New Roman" pitchFamily="18" charset="0"/>
              </a:rPr>
              <a:t>在经过</a:t>
            </a:r>
            <a:r>
              <a:rPr lang="en-US" altLang="zh-CN" dirty="0" smtClean="0">
                <a:latin typeface="Times New Roman" pitchFamily="18" charset="0"/>
              </a:rPr>
              <a:t>8</a:t>
            </a:r>
            <a:r>
              <a:rPr lang="zh-CN" altLang="en-US" dirty="0" smtClean="0">
                <a:latin typeface="Times New Roman" pitchFamily="18" charset="0"/>
              </a:rPr>
              <a:t>轮运算后，进行</a:t>
            </a:r>
          </a:p>
          <a:p>
            <a:pPr lvl="1">
              <a:buNone/>
            </a:pPr>
            <a:r>
              <a:rPr lang="en-US" altLang="zh-CN" sz="2000" dirty="0" smtClean="0">
                <a:latin typeface="Times New Roman" pitchFamily="18" charset="0"/>
              </a:rPr>
              <a:t>(1)</a:t>
            </a:r>
            <a:r>
              <a:rPr lang="zh-CN" altLang="en-US" sz="2000" dirty="0" smtClean="0">
                <a:latin typeface="Times New Roman" pitchFamily="18" charset="0"/>
              </a:rPr>
              <a:t>输入子块</a:t>
            </a:r>
            <a:r>
              <a:rPr lang="en-US" altLang="zh-CN" sz="2000" dirty="0" smtClean="0">
                <a:latin typeface="Times New Roman" pitchFamily="18" charset="0"/>
              </a:rPr>
              <a:t>X</a:t>
            </a:r>
            <a:r>
              <a:rPr lang="en-US" altLang="zh-CN" sz="2000" baseline="-25000" dirty="0" smtClean="0">
                <a:latin typeface="Times New Roman" pitchFamily="18" charset="0"/>
              </a:rPr>
              <a:t>1</a:t>
            </a:r>
            <a:r>
              <a:rPr lang="zh-CN" altLang="en-US" sz="2000" dirty="0" smtClean="0">
                <a:latin typeface="Times New Roman" pitchFamily="18" charset="0"/>
              </a:rPr>
              <a:t>和第</a:t>
            </a:r>
            <a:r>
              <a:rPr lang="en-US" altLang="zh-CN" sz="2000" dirty="0" smtClean="0">
                <a:latin typeface="Times New Roman" pitchFamily="18" charset="0"/>
              </a:rPr>
              <a:t>1</a:t>
            </a:r>
            <a:r>
              <a:rPr lang="zh-CN" altLang="en-US" sz="2000" dirty="0" smtClean="0">
                <a:latin typeface="Times New Roman" pitchFamily="18" charset="0"/>
              </a:rPr>
              <a:t>个子密钥块进行“乘运算</a:t>
            </a:r>
          </a:p>
          <a:p>
            <a:pPr lvl="1">
              <a:buNone/>
            </a:pPr>
            <a:r>
              <a:rPr lang="en-US" altLang="zh-CN" sz="2000" dirty="0" smtClean="0">
                <a:latin typeface="Times New Roman" pitchFamily="18" charset="0"/>
              </a:rPr>
              <a:t>(2)</a:t>
            </a:r>
            <a:r>
              <a:rPr lang="zh-CN" altLang="en-US" sz="2000" dirty="0" smtClean="0">
                <a:latin typeface="Times New Roman" pitchFamily="18" charset="0"/>
              </a:rPr>
              <a:t>输入子块</a:t>
            </a:r>
            <a:r>
              <a:rPr lang="en-US" altLang="zh-CN" sz="2000" dirty="0" smtClean="0">
                <a:latin typeface="Times New Roman" pitchFamily="18" charset="0"/>
              </a:rPr>
              <a:t>X</a:t>
            </a:r>
            <a:r>
              <a:rPr lang="en-US" altLang="zh-CN" sz="2000" baseline="-25000" dirty="0" smtClean="0">
                <a:latin typeface="Times New Roman" pitchFamily="18" charset="0"/>
              </a:rPr>
              <a:t>2</a:t>
            </a:r>
            <a:r>
              <a:rPr lang="zh-CN" altLang="en-US" sz="2000" dirty="0" smtClean="0">
                <a:latin typeface="Times New Roman" pitchFamily="18" charset="0"/>
              </a:rPr>
              <a:t>和第</a:t>
            </a:r>
            <a:r>
              <a:rPr lang="en-US" altLang="zh-CN" sz="2000" dirty="0" smtClean="0">
                <a:latin typeface="Times New Roman" pitchFamily="18" charset="0"/>
              </a:rPr>
              <a:t>3</a:t>
            </a:r>
            <a:r>
              <a:rPr lang="zh-CN" altLang="en-US" sz="2000" dirty="0" smtClean="0">
                <a:latin typeface="Times New Roman" pitchFamily="18" charset="0"/>
              </a:rPr>
              <a:t>个子密钥块进行“加”运算</a:t>
            </a:r>
          </a:p>
          <a:p>
            <a:pPr lvl="1">
              <a:buNone/>
            </a:pPr>
            <a:r>
              <a:rPr lang="en-US" altLang="zh-CN" sz="2000" dirty="0" smtClean="0">
                <a:latin typeface="Times New Roman" pitchFamily="18" charset="0"/>
              </a:rPr>
              <a:t>(3)</a:t>
            </a:r>
            <a:r>
              <a:rPr lang="zh-CN" altLang="en-US" sz="2000" dirty="0" smtClean="0">
                <a:latin typeface="Times New Roman" pitchFamily="18" charset="0"/>
              </a:rPr>
              <a:t>输入子块</a:t>
            </a:r>
            <a:r>
              <a:rPr lang="en-US" altLang="zh-CN" sz="2000" dirty="0" smtClean="0">
                <a:latin typeface="Times New Roman" pitchFamily="18" charset="0"/>
              </a:rPr>
              <a:t>X</a:t>
            </a:r>
            <a:r>
              <a:rPr lang="en-US" altLang="zh-CN" sz="2000" baseline="-25000" dirty="0" smtClean="0">
                <a:latin typeface="Times New Roman" pitchFamily="18" charset="0"/>
              </a:rPr>
              <a:t>3</a:t>
            </a:r>
            <a:r>
              <a:rPr lang="zh-CN" altLang="en-US" sz="2000" dirty="0" smtClean="0">
                <a:latin typeface="Times New Roman" pitchFamily="18" charset="0"/>
              </a:rPr>
              <a:t>和第</a:t>
            </a:r>
            <a:r>
              <a:rPr lang="en-US" altLang="zh-CN" sz="2000" dirty="0" smtClean="0">
                <a:latin typeface="Times New Roman" pitchFamily="18" charset="0"/>
              </a:rPr>
              <a:t>2</a:t>
            </a:r>
            <a:r>
              <a:rPr lang="zh-CN" altLang="en-US" sz="2000" dirty="0" smtClean="0">
                <a:latin typeface="Times New Roman" pitchFamily="18" charset="0"/>
              </a:rPr>
              <a:t>个子密钥块进行“加”运算</a:t>
            </a:r>
          </a:p>
          <a:p>
            <a:pPr lvl="1">
              <a:buNone/>
            </a:pPr>
            <a:r>
              <a:rPr lang="en-US" altLang="zh-CN" sz="2000" dirty="0" smtClean="0">
                <a:latin typeface="Times New Roman" pitchFamily="18" charset="0"/>
              </a:rPr>
              <a:t>(4)</a:t>
            </a:r>
            <a:r>
              <a:rPr lang="zh-CN" altLang="en-US" sz="2000" dirty="0" smtClean="0">
                <a:latin typeface="Times New Roman" pitchFamily="18" charset="0"/>
              </a:rPr>
              <a:t>输入子块</a:t>
            </a:r>
            <a:r>
              <a:rPr lang="en-US" altLang="zh-CN" sz="2000" dirty="0" smtClean="0">
                <a:latin typeface="Times New Roman" pitchFamily="18" charset="0"/>
              </a:rPr>
              <a:t>X</a:t>
            </a:r>
            <a:r>
              <a:rPr lang="en-US" altLang="zh-CN" sz="2000" baseline="-25000" dirty="0" smtClean="0">
                <a:latin typeface="Times New Roman" pitchFamily="18" charset="0"/>
              </a:rPr>
              <a:t>4</a:t>
            </a:r>
            <a:r>
              <a:rPr lang="zh-CN" altLang="en-US" sz="2000" dirty="0" smtClean="0">
                <a:latin typeface="Times New Roman" pitchFamily="18" charset="0"/>
              </a:rPr>
              <a:t>和第</a:t>
            </a:r>
            <a:r>
              <a:rPr lang="en-US" altLang="zh-CN" sz="2000" dirty="0" smtClean="0">
                <a:latin typeface="Times New Roman" pitchFamily="18" charset="0"/>
              </a:rPr>
              <a:t>4</a:t>
            </a:r>
            <a:r>
              <a:rPr lang="zh-CN" altLang="en-US" sz="2000" dirty="0" smtClean="0">
                <a:latin typeface="Times New Roman" pitchFamily="18" charset="0"/>
              </a:rPr>
              <a:t>个子密钥块进行“乘”运算</a:t>
            </a:r>
            <a:endParaRPr lang="en-US" altLang="zh-CN" sz="2000" dirty="0" smtClean="0">
              <a:latin typeface="Times New Roman" pitchFamily="18" charset="0"/>
            </a:endParaRPr>
          </a:p>
          <a:p>
            <a:pPr lvl="1">
              <a:buNone/>
            </a:pPr>
            <a:endParaRPr lang="en-US" altLang="zh-CN" sz="2000" dirty="0" smtClean="0">
              <a:latin typeface="Times New Roman" pitchFamily="18" charset="0"/>
            </a:endParaRPr>
          </a:p>
          <a:p>
            <a:pPr lvl="1">
              <a:buNone/>
            </a:pPr>
            <a:endParaRPr lang="en-US" altLang="zh-CN" sz="2000" dirty="0" smtClean="0">
              <a:latin typeface="Times New Roman" pitchFamily="18" charset="0"/>
            </a:endParaRPr>
          </a:p>
          <a:p>
            <a:pPr lvl="1">
              <a:buNone/>
            </a:pPr>
            <a:endParaRPr lang="en-US" altLang="zh-CN" sz="2000" dirty="0" smtClean="0">
              <a:latin typeface="Times New Roman" pitchFamily="18" charset="0"/>
            </a:endParaRPr>
          </a:p>
          <a:p>
            <a:pPr lvl="1">
              <a:buNone/>
            </a:pPr>
            <a:endParaRPr lang="zh-CN" altLang="en-US" sz="2000" dirty="0" smtClean="0">
              <a:latin typeface="Times New Roman" pitchFamily="18" charset="0"/>
            </a:endParaRPr>
          </a:p>
          <a:p>
            <a:endParaRPr lang="en-US" altLang="zh-CN" dirty="0" smtClean="0">
              <a:latin typeface="Times New Roman" pitchFamily="18" charset="0"/>
            </a:endParaRPr>
          </a:p>
          <a:p>
            <a:r>
              <a:rPr lang="zh-CN" altLang="en-US" dirty="0" smtClean="0">
                <a:latin typeface="Times New Roman" pitchFamily="18" charset="0"/>
              </a:rPr>
              <a:t>将四步运算的结果连到一起，就构成</a:t>
            </a:r>
            <a:r>
              <a:rPr lang="en-US" altLang="zh-CN" dirty="0" smtClean="0">
                <a:latin typeface="Times New Roman" pitchFamily="18" charset="0"/>
              </a:rPr>
              <a:t>64</a:t>
            </a:r>
            <a:r>
              <a:rPr lang="zh-CN" altLang="en-US" dirty="0" smtClean="0">
                <a:latin typeface="Times New Roman" pitchFamily="18" charset="0"/>
              </a:rPr>
              <a:t>比特密文</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191</a:t>
            </a:fld>
            <a:endParaRPr lang="en-US" altLang="zh-CN" dirty="0"/>
          </a:p>
        </p:txBody>
      </p:sp>
      <p:grpSp>
        <p:nvGrpSpPr>
          <p:cNvPr id="7" name="Group 6"/>
          <p:cNvGrpSpPr>
            <a:grpSpLocks/>
          </p:cNvGrpSpPr>
          <p:nvPr/>
        </p:nvGrpSpPr>
        <p:grpSpPr bwMode="auto">
          <a:xfrm>
            <a:off x="1447800" y="3657600"/>
            <a:ext cx="6172200" cy="1981200"/>
            <a:chOff x="0" y="0"/>
            <a:chExt cx="6270" cy="2417"/>
          </a:xfrm>
        </p:grpSpPr>
        <p:sp>
          <p:nvSpPr>
            <p:cNvPr id="8" name="AutoShape 7"/>
            <p:cNvSpPr>
              <a:spLocks noChangeAspect="1" noChangeArrowheads="1"/>
            </p:cNvSpPr>
            <p:nvPr/>
          </p:nvSpPr>
          <p:spPr bwMode="auto">
            <a:xfrm>
              <a:off x="0" y="0"/>
              <a:ext cx="6270" cy="2417"/>
            </a:xfrm>
            <a:prstGeom prst="rect">
              <a:avLst/>
            </a:prstGeom>
            <a:noFill/>
            <a:ln w="9525">
              <a:solidFill>
                <a:srgbClr val="FF0000"/>
              </a:solidFill>
              <a:miter lim="800000"/>
              <a:headEnd/>
              <a:tailEnd/>
            </a:ln>
            <a:effectLst/>
          </p:spPr>
          <p:txBody>
            <a:bodyPr lIns="18000" tIns="10800" rIns="18000" bIns="10800"/>
            <a:lstStyle/>
            <a:p>
              <a:endParaRPr lang="zh-CN" altLang="en-US"/>
            </a:p>
          </p:txBody>
        </p:sp>
        <p:sp>
          <p:nvSpPr>
            <p:cNvPr id="9" name="Line 8"/>
            <p:cNvSpPr>
              <a:spLocks noChangeShapeType="1"/>
            </p:cNvSpPr>
            <p:nvPr/>
          </p:nvSpPr>
          <p:spPr bwMode="auto">
            <a:xfrm>
              <a:off x="5076" y="339"/>
              <a:ext cx="1" cy="1182"/>
            </a:xfrm>
            <a:prstGeom prst="line">
              <a:avLst/>
            </a:prstGeom>
            <a:noFill/>
            <a:ln w="9525">
              <a:solidFill>
                <a:srgbClr val="FF0000"/>
              </a:solidFill>
              <a:round/>
              <a:headEnd/>
              <a:tailEnd type="stealth" w="sm" len="med"/>
            </a:ln>
          </p:spPr>
          <p:txBody>
            <a:bodyPr/>
            <a:lstStyle/>
            <a:p>
              <a:endParaRPr lang="zh-CN" altLang="en-US"/>
            </a:p>
          </p:txBody>
        </p:sp>
        <p:sp>
          <p:nvSpPr>
            <p:cNvPr id="10" name="Text Box 9"/>
            <p:cNvSpPr txBox="1">
              <a:spLocks noChangeArrowheads="1"/>
            </p:cNvSpPr>
            <p:nvPr/>
          </p:nvSpPr>
          <p:spPr bwMode="auto">
            <a:xfrm>
              <a:off x="1080" y="65"/>
              <a:ext cx="540" cy="312"/>
            </a:xfrm>
            <a:prstGeom prst="rect">
              <a:avLst/>
            </a:prstGeom>
            <a:solidFill>
              <a:srgbClr val="FFFFFF"/>
            </a:solidFill>
            <a:ln w="9525">
              <a:solidFill>
                <a:srgbClr val="FF0000"/>
              </a:solidFill>
              <a:miter lim="800000"/>
              <a:headEnd/>
              <a:tailEnd/>
            </a:ln>
          </p:spPr>
          <p:txBody>
            <a:bodyPr lIns="18000" tIns="10800" rIns="18000" bIns="10800"/>
            <a:lstStyle/>
            <a:p>
              <a:pPr algn="ctr"/>
              <a:r>
                <a:rPr lang="en-US" altLang="zh-CN" sz="1600">
                  <a:latin typeface="Times New Roman" pitchFamily="18" charset="0"/>
                </a:rPr>
                <a:t>X</a:t>
              </a:r>
              <a:r>
                <a:rPr lang="en-US" altLang="zh-CN" sz="1600" baseline="-25000">
                  <a:latin typeface="Times New Roman" pitchFamily="18" charset="0"/>
                </a:rPr>
                <a:t>1</a:t>
              </a:r>
              <a:endParaRPr lang="en-US" altLang="zh-CN" sz="1600"/>
            </a:p>
          </p:txBody>
        </p:sp>
        <p:sp>
          <p:nvSpPr>
            <p:cNvPr id="11" name="Text Box 10"/>
            <p:cNvSpPr txBox="1">
              <a:spLocks noChangeArrowheads="1"/>
            </p:cNvSpPr>
            <p:nvPr/>
          </p:nvSpPr>
          <p:spPr bwMode="auto">
            <a:xfrm>
              <a:off x="2123" y="65"/>
              <a:ext cx="540" cy="312"/>
            </a:xfrm>
            <a:prstGeom prst="rect">
              <a:avLst/>
            </a:prstGeom>
            <a:solidFill>
              <a:srgbClr val="FFFFFF"/>
            </a:solidFill>
            <a:ln w="9525">
              <a:solidFill>
                <a:srgbClr val="FF0000"/>
              </a:solidFill>
              <a:miter lim="800000"/>
              <a:headEnd/>
              <a:tailEnd/>
            </a:ln>
          </p:spPr>
          <p:txBody>
            <a:bodyPr lIns="18000" tIns="10800" rIns="18000" bIns="10800"/>
            <a:lstStyle/>
            <a:p>
              <a:pPr algn="ctr"/>
              <a:r>
                <a:rPr lang="en-US" altLang="zh-CN" sz="1600">
                  <a:latin typeface="Times New Roman" pitchFamily="18" charset="0"/>
                </a:rPr>
                <a:t>X</a:t>
              </a:r>
              <a:r>
                <a:rPr lang="en-US" altLang="zh-CN" sz="1600" baseline="-25000">
                  <a:latin typeface="Times New Roman" pitchFamily="18" charset="0"/>
                </a:rPr>
                <a:t>2</a:t>
              </a:r>
              <a:endParaRPr lang="en-US" altLang="zh-CN" sz="1600"/>
            </a:p>
          </p:txBody>
        </p:sp>
        <p:sp>
          <p:nvSpPr>
            <p:cNvPr id="12" name="Text Box 11"/>
            <p:cNvSpPr txBox="1">
              <a:spLocks noChangeArrowheads="1"/>
            </p:cNvSpPr>
            <p:nvPr/>
          </p:nvSpPr>
          <p:spPr bwMode="auto">
            <a:xfrm>
              <a:off x="3714" y="65"/>
              <a:ext cx="540" cy="312"/>
            </a:xfrm>
            <a:prstGeom prst="rect">
              <a:avLst/>
            </a:prstGeom>
            <a:solidFill>
              <a:srgbClr val="FFFFFF"/>
            </a:solidFill>
            <a:ln w="9525">
              <a:solidFill>
                <a:srgbClr val="FF0000"/>
              </a:solidFill>
              <a:miter lim="800000"/>
              <a:headEnd/>
              <a:tailEnd/>
            </a:ln>
          </p:spPr>
          <p:txBody>
            <a:bodyPr lIns="18000" tIns="10800" rIns="18000" bIns="10800"/>
            <a:lstStyle/>
            <a:p>
              <a:pPr algn="ctr"/>
              <a:r>
                <a:rPr lang="en-US" altLang="zh-CN" sz="1600">
                  <a:latin typeface="Times New Roman" pitchFamily="18" charset="0"/>
                </a:rPr>
                <a:t>X</a:t>
              </a:r>
              <a:r>
                <a:rPr lang="en-US" altLang="zh-CN" sz="1600" baseline="-25000">
                  <a:latin typeface="Times New Roman" pitchFamily="18" charset="0"/>
                </a:rPr>
                <a:t>3</a:t>
              </a:r>
              <a:endParaRPr lang="en-US" altLang="zh-CN" sz="1600"/>
            </a:p>
          </p:txBody>
        </p:sp>
        <p:sp>
          <p:nvSpPr>
            <p:cNvPr id="13" name="Text Box 12"/>
            <p:cNvSpPr txBox="1">
              <a:spLocks noChangeArrowheads="1"/>
            </p:cNvSpPr>
            <p:nvPr/>
          </p:nvSpPr>
          <p:spPr bwMode="auto">
            <a:xfrm>
              <a:off x="4794" y="65"/>
              <a:ext cx="540" cy="312"/>
            </a:xfrm>
            <a:prstGeom prst="rect">
              <a:avLst/>
            </a:prstGeom>
            <a:solidFill>
              <a:srgbClr val="FFFFFF"/>
            </a:solidFill>
            <a:ln w="9525">
              <a:solidFill>
                <a:srgbClr val="FF0000"/>
              </a:solidFill>
              <a:miter lim="800000"/>
              <a:headEnd/>
              <a:tailEnd/>
            </a:ln>
          </p:spPr>
          <p:txBody>
            <a:bodyPr lIns="18000" tIns="10800" rIns="18000" bIns="10800"/>
            <a:lstStyle/>
            <a:p>
              <a:pPr algn="ctr"/>
              <a:r>
                <a:rPr lang="en-US" altLang="zh-CN" sz="1600">
                  <a:latin typeface="Times New Roman" pitchFamily="18" charset="0"/>
                </a:rPr>
                <a:t>X</a:t>
              </a:r>
              <a:r>
                <a:rPr lang="en-US" altLang="zh-CN" sz="1600" baseline="-25000">
                  <a:latin typeface="Times New Roman" pitchFamily="18" charset="0"/>
                </a:rPr>
                <a:t>4</a:t>
              </a:r>
              <a:endParaRPr lang="en-US" altLang="zh-CN" sz="1600"/>
            </a:p>
          </p:txBody>
        </p:sp>
        <p:sp>
          <p:nvSpPr>
            <p:cNvPr id="14" name="Text Box 13"/>
            <p:cNvSpPr txBox="1">
              <a:spLocks noChangeArrowheads="1"/>
            </p:cNvSpPr>
            <p:nvPr/>
          </p:nvSpPr>
          <p:spPr bwMode="auto">
            <a:xfrm>
              <a:off x="206" y="1482"/>
              <a:ext cx="359" cy="312"/>
            </a:xfrm>
            <a:prstGeom prst="rect">
              <a:avLst/>
            </a:prstGeom>
            <a:solidFill>
              <a:srgbClr val="FFFFFF"/>
            </a:solidFill>
            <a:ln w="9525">
              <a:solidFill>
                <a:srgbClr val="FF0000"/>
              </a:solidFill>
              <a:miter lim="800000"/>
              <a:headEnd/>
              <a:tailEnd/>
            </a:ln>
          </p:spPr>
          <p:txBody>
            <a:bodyPr lIns="18000" tIns="10800" rIns="18000" bIns="10800"/>
            <a:lstStyle/>
            <a:p>
              <a:pPr algn="ctr"/>
              <a:r>
                <a:rPr lang="en-US" altLang="zh-CN" sz="1600" dirty="0" smtClean="0">
                  <a:latin typeface="Times New Roman" pitchFamily="18" charset="0"/>
                </a:rPr>
                <a:t>Z</a:t>
              </a:r>
              <a:r>
                <a:rPr lang="en-US" altLang="zh-CN" sz="1600" baseline="-25000" dirty="0" smtClean="0">
                  <a:latin typeface="Times New Roman" pitchFamily="18" charset="0"/>
                </a:rPr>
                <a:t>1</a:t>
              </a:r>
              <a:r>
                <a:rPr lang="en-US" altLang="zh-CN" sz="1600" baseline="30000" dirty="0" smtClean="0">
                  <a:latin typeface="Times New Roman" pitchFamily="18" charset="0"/>
                </a:rPr>
                <a:t>(9)</a:t>
              </a:r>
              <a:endParaRPr lang="en-US" altLang="zh-CN" sz="1600" dirty="0"/>
            </a:p>
          </p:txBody>
        </p:sp>
        <p:sp>
          <p:nvSpPr>
            <p:cNvPr id="15" name="Line 14"/>
            <p:cNvSpPr>
              <a:spLocks noChangeShapeType="1"/>
            </p:cNvSpPr>
            <p:nvPr/>
          </p:nvSpPr>
          <p:spPr bwMode="auto">
            <a:xfrm>
              <a:off x="1297" y="377"/>
              <a:ext cx="1" cy="1183"/>
            </a:xfrm>
            <a:prstGeom prst="line">
              <a:avLst/>
            </a:prstGeom>
            <a:noFill/>
            <a:ln w="9525">
              <a:solidFill>
                <a:srgbClr val="FF0000"/>
              </a:solidFill>
              <a:round/>
              <a:headEnd/>
              <a:tailEnd type="stealth" w="sm" len="med"/>
            </a:ln>
          </p:spPr>
          <p:txBody>
            <a:bodyPr/>
            <a:lstStyle/>
            <a:p>
              <a:endParaRPr lang="zh-CN" altLang="en-US"/>
            </a:p>
          </p:txBody>
        </p:sp>
        <p:sp>
          <p:nvSpPr>
            <p:cNvPr id="16" name="Text Box 15"/>
            <p:cNvSpPr txBox="1">
              <a:spLocks noChangeArrowheads="1"/>
            </p:cNvSpPr>
            <p:nvPr/>
          </p:nvSpPr>
          <p:spPr bwMode="auto">
            <a:xfrm>
              <a:off x="989" y="2054"/>
              <a:ext cx="540" cy="311"/>
            </a:xfrm>
            <a:prstGeom prst="rect">
              <a:avLst/>
            </a:prstGeom>
            <a:solidFill>
              <a:srgbClr val="FFFFFF"/>
            </a:solidFill>
            <a:ln w="9525">
              <a:solidFill>
                <a:srgbClr val="FF0000"/>
              </a:solidFill>
              <a:miter lim="800000"/>
              <a:headEnd/>
              <a:tailEnd/>
            </a:ln>
          </p:spPr>
          <p:txBody>
            <a:bodyPr lIns="18000" tIns="10800" rIns="18000" bIns="10800"/>
            <a:lstStyle/>
            <a:p>
              <a:pPr algn="ctr"/>
              <a:r>
                <a:rPr lang="en-US" altLang="zh-CN" sz="1600">
                  <a:latin typeface="Times New Roman" pitchFamily="18" charset="0"/>
                </a:rPr>
                <a:t>Y</a:t>
              </a:r>
              <a:r>
                <a:rPr lang="en-US" altLang="zh-CN" sz="1600" baseline="-25000">
                  <a:latin typeface="Times New Roman" pitchFamily="18" charset="0"/>
                </a:rPr>
                <a:t>1</a:t>
              </a:r>
              <a:endParaRPr lang="en-US" altLang="zh-CN" sz="1600"/>
            </a:p>
          </p:txBody>
        </p:sp>
        <p:sp>
          <p:nvSpPr>
            <p:cNvPr id="17" name="Text Box 16"/>
            <p:cNvSpPr txBox="1">
              <a:spLocks noChangeArrowheads="1"/>
            </p:cNvSpPr>
            <p:nvPr/>
          </p:nvSpPr>
          <p:spPr bwMode="auto">
            <a:xfrm>
              <a:off x="2071" y="2054"/>
              <a:ext cx="540" cy="312"/>
            </a:xfrm>
            <a:prstGeom prst="rect">
              <a:avLst/>
            </a:prstGeom>
            <a:solidFill>
              <a:srgbClr val="FFFFFF"/>
            </a:solidFill>
            <a:ln w="9525">
              <a:solidFill>
                <a:srgbClr val="FF0000"/>
              </a:solidFill>
              <a:miter lim="800000"/>
              <a:headEnd/>
              <a:tailEnd/>
            </a:ln>
          </p:spPr>
          <p:txBody>
            <a:bodyPr lIns="18000" tIns="10800" rIns="18000" bIns="10800"/>
            <a:lstStyle/>
            <a:p>
              <a:pPr algn="ctr"/>
              <a:r>
                <a:rPr lang="en-US" altLang="zh-CN" sz="1600">
                  <a:latin typeface="Times New Roman" pitchFamily="18" charset="0"/>
                </a:rPr>
                <a:t>Y</a:t>
              </a:r>
              <a:r>
                <a:rPr lang="en-US" altLang="zh-CN" sz="1600" baseline="-25000">
                  <a:latin typeface="Times New Roman" pitchFamily="18" charset="0"/>
                </a:rPr>
                <a:t>2</a:t>
              </a:r>
              <a:endParaRPr lang="en-US" altLang="zh-CN" sz="1600"/>
            </a:p>
          </p:txBody>
        </p:sp>
        <p:sp>
          <p:nvSpPr>
            <p:cNvPr id="18" name="Text Box 17"/>
            <p:cNvSpPr txBox="1">
              <a:spLocks noChangeArrowheads="1"/>
            </p:cNvSpPr>
            <p:nvPr/>
          </p:nvSpPr>
          <p:spPr bwMode="auto">
            <a:xfrm>
              <a:off x="3635" y="2106"/>
              <a:ext cx="538" cy="311"/>
            </a:xfrm>
            <a:prstGeom prst="rect">
              <a:avLst/>
            </a:prstGeom>
            <a:solidFill>
              <a:srgbClr val="FFFFFF"/>
            </a:solidFill>
            <a:ln w="9525">
              <a:solidFill>
                <a:srgbClr val="FF0000"/>
              </a:solidFill>
              <a:miter lim="800000"/>
              <a:headEnd/>
              <a:tailEnd/>
            </a:ln>
          </p:spPr>
          <p:txBody>
            <a:bodyPr lIns="18000" tIns="10800" rIns="18000" bIns="10800"/>
            <a:lstStyle/>
            <a:p>
              <a:pPr algn="ctr"/>
              <a:r>
                <a:rPr lang="en-US" altLang="zh-CN" sz="1600">
                  <a:latin typeface="Times New Roman" pitchFamily="18" charset="0"/>
                </a:rPr>
                <a:t>Y</a:t>
              </a:r>
              <a:r>
                <a:rPr lang="en-US" altLang="zh-CN" sz="1600" baseline="-25000">
                  <a:latin typeface="Times New Roman" pitchFamily="18" charset="0"/>
                </a:rPr>
                <a:t>3</a:t>
              </a:r>
              <a:endParaRPr lang="en-US" altLang="zh-CN" sz="1600"/>
            </a:p>
          </p:txBody>
        </p:sp>
        <p:sp>
          <p:nvSpPr>
            <p:cNvPr id="19" name="Text Box 18"/>
            <p:cNvSpPr txBox="1">
              <a:spLocks noChangeArrowheads="1"/>
            </p:cNvSpPr>
            <p:nvPr/>
          </p:nvSpPr>
          <p:spPr bwMode="auto">
            <a:xfrm>
              <a:off x="4833" y="2080"/>
              <a:ext cx="540" cy="311"/>
            </a:xfrm>
            <a:prstGeom prst="rect">
              <a:avLst/>
            </a:prstGeom>
            <a:solidFill>
              <a:srgbClr val="FFFFFF"/>
            </a:solidFill>
            <a:ln w="9525">
              <a:solidFill>
                <a:srgbClr val="FF0000"/>
              </a:solidFill>
              <a:miter lim="800000"/>
              <a:headEnd/>
              <a:tailEnd/>
            </a:ln>
          </p:spPr>
          <p:txBody>
            <a:bodyPr lIns="18000" tIns="10800" rIns="18000" bIns="10800"/>
            <a:lstStyle/>
            <a:p>
              <a:pPr algn="ctr"/>
              <a:r>
                <a:rPr lang="en-US" altLang="zh-CN" sz="1600">
                  <a:latin typeface="Times New Roman" pitchFamily="18" charset="0"/>
                </a:rPr>
                <a:t>Y</a:t>
              </a:r>
              <a:r>
                <a:rPr lang="en-US" altLang="zh-CN" sz="1600" baseline="-25000">
                  <a:latin typeface="Times New Roman" pitchFamily="18" charset="0"/>
                </a:rPr>
                <a:t>4</a:t>
              </a:r>
              <a:endParaRPr lang="en-US" altLang="zh-CN" sz="1600"/>
            </a:p>
          </p:txBody>
        </p:sp>
        <p:sp>
          <p:nvSpPr>
            <p:cNvPr id="20" name="Line 19"/>
            <p:cNvSpPr>
              <a:spLocks noChangeShapeType="1"/>
            </p:cNvSpPr>
            <p:nvPr/>
          </p:nvSpPr>
          <p:spPr bwMode="auto">
            <a:xfrm flipH="1">
              <a:off x="2366" y="377"/>
              <a:ext cx="1" cy="247"/>
            </a:xfrm>
            <a:prstGeom prst="line">
              <a:avLst/>
            </a:prstGeom>
            <a:noFill/>
            <a:ln w="9525">
              <a:solidFill>
                <a:srgbClr val="FF0000"/>
              </a:solidFill>
              <a:round/>
              <a:headEnd/>
              <a:tailEnd/>
            </a:ln>
          </p:spPr>
          <p:txBody>
            <a:bodyPr lIns="18000" tIns="10800" rIns="18000" bIns="10800"/>
            <a:lstStyle/>
            <a:p>
              <a:endParaRPr lang="zh-CN" altLang="en-US"/>
            </a:p>
          </p:txBody>
        </p:sp>
        <p:sp>
          <p:nvSpPr>
            <p:cNvPr id="21" name="Line 20"/>
            <p:cNvSpPr>
              <a:spLocks noChangeShapeType="1"/>
            </p:cNvSpPr>
            <p:nvPr/>
          </p:nvSpPr>
          <p:spPr bwMode="auto">
            <a:xfrm>
              <a:off x="3957" y="377"/>
              <a:ext cx="1" cy="247"/>
            </a:xfrm>
            <a:prstGeom prst="line">
              <a:avLst/>
            </a:prstGeom>
            <a:noFill/>
            <a:ln w="9525">
              <a:solidFill>
                <a:srgbClr val="FF0000"/>
              </a:solidFill>
              <a:round/>
              <a:headEnd/>
              <a:tailEnd/>
            </a:ln>
          </p:spPr>
          <p:txBody>
            <a:bodyPr lIns="18000" tIns="10800" rIns="18000" bIns="10800"/>
            <a:lstStyle/>
            <a:p>
              <a:endParaRPr lang="zh-CN" altLang="en-US"/>
            </a:p>
          </p:txBody>
        </p:sp>
        <p:sp>
          <p:nvSpPr>
            <p:cNvPr id="22" name="Line 21"/>
            <p:cNvSpPr>
              <a:spLocks noChangeShapeType="1"/>
            </p:cNvSpPr>
            <p:nvPr/>
          </p:nvSpPr>
          <p:spPr bwMode="auto">
            <a:xfrm>
              <a:off x="5091" y="1651"/>
              <a:ext cx="1" cy="420"/>
            </a:xfrm>
            <a:prstGeom prst="line">
              <a:avLst/>
            </a:prstGeom>
            <a:noFill/>
            <a:ln w="9525">
              <a:solidFill>
                <a:srgbClr val="FF0000"/>
              </a:solidFill>
              <a:round/>
              <a:headEnd/>
              <a:tailEnd type="stealth" w="sm" len="med"/>
            </a:ln>
          </p:spPr>
          <p:txBody>
            <a:bodyPr/>
            <a:lstStyle/>
            <a:p>
              <a:endParaRPr lang="zh-CN" altLang="en-US"/>
            </a:p>
          </p:txBody>
        </p:sp>
        <p:sp>
          <p:nvSpPr>
            <p:cNvPr id="23" name="Line 22"/>
            <p:cNvSpPr>
              <a:spLocks noChangeShapeType="1"/>
            </p:cNvSpPr>
            <p:nvPr/>
          </p:nvSpPr>
          <p:spPr bwMode="auto">
            <a:xfrm>
              <a:off x="2340" y="1716"/>
              <a:ext cx="1" cy="350"/>
            </a:xfrm>
            <a:prstGeom prst="line">
              <a:avLst/>
            </a:prstGeom>
            <a:noFill/>
            <a:ln w="9525">
              <a:solidFill>
                <a:srgbClr val="FF0000"/>
              </a:solidFill>
              <a:round/>
              <a:headEnd/>
              <a:tailEnd type="stealth" w="sm" len="med"/>
            </a:ln>
          </p:spPr>
          <p:txBody>
            <a:bodyPr/>
            <a:lstStyle/>
            <a:p>
              <a:endParaRPr lang="zh-CN" altLang="en-US"/>
            </a:p>
          </p:txBody>
        </p:sp>
        <p:sp>
          <p:nvSpPr>
            <p:cNvPr id="24" name="Line 23"/>
            <p:cNvSpPr>
              <a:spLocks noChangeShapeType="1"/>
            </p:cNvSpPr>
            <p:nvPr/>
          </p:nvSpPr>
          <p:spPr bwMode="auto">
            <a:xfrm>
              <a:off x="3894" y="1716"/>
              <a:ext cx="1" cy="420"/>
            </a:xfrm>
            <a:prstGeom prst="line">
              <a:avLst/>
            </a:prstGeom>
            <a:noFill/>
            <a:ln w="9525">
              <a:solidFill>
                <a:srgbClr val="FF0000"/>
              </a:solidFill>
              <a:round/>
              <a:headEnd/>
              <a:tailEnd type="stealth" w="sm" len="med"/>
            </a:ln>
          </p:spPr>
          <p:txBody>
            <a:bodyPr/>
            <a:lstStyle/>
            <a:p>
              <a:endParaRPr lang="zh-CN" altLang="en-US"/>
            </a:p>
          </p:txBody>
        </p:sp>
        <p:sp>
          <p:nvSpPr>
            <p:cNvPr id="25" name="Line 24"/>
            <p:cNvSpPr>
              <a:spLocks noChangeShapeType="1"/>
            </p:cNvSpPr>
            <p:nvPr/>
          </p:nvSpPr>
          <p:spPr bwMode="auto">
            <a:xfrm>
              <a:off x="2344" y="1098"/>
              <a:ext cx="1" cy="313"/>
            </a:xfrm>
            <a:prstGeom prst="line">
              <a:avLst/>
            </a:prstGeom>
            <a:noFill/>
            <a:ln w="9525">
              <a:solidFill>
                <a:srgbClr val="FF0000"/>
              </a:solidFill>
              <a:round/>
              <a:headEnd/>
              <a:tailEnd type="stealth" w="sm" len="med"/>
            </a:ln>
          </p:spPr>
          <p:txBody>
            <a:bodyPr/>
            <a:lstStyle/>
            <a:p>
              <a:endParaRPr lang="zh-CN" altLang="en-US"/>
            </a:p>
          </p:txBody>
        </p:sp>
        <p:sp>
          <p:nvSpPr>
            <p:cNvPr id="26" name="Line 25"/>
            <p:cNvSpPr>
              <a:spLocks noChangeShapeType="1"/>
            </p:cNvSpPr>
            <p:nvPr/>
          </p:nvSpPr>
          <p:spPr bwMode="auto">
            <a:xfrm flipH="1">
              <a:off x="3900" y="1098"/>
              <a:ext cx="2" cy="312"/>
            </a:xfrm>
            <a:prstGeom prst="line">
              <a:avLst/>
            </a:prstGeom>
            <a:noFill/>
            <a:ln w="9525">
              <a:solidFill>
                <a:srgbClr val="FF0000"/>
              </a:solidFill>
              <a:round/>
              <a:headEnd/>
              <a:tailEnd type="stealth" w="sm" len="med"/>
            </a:ln>
          </p:spPr>
          <p:txBody>
            <a:bodyPr/>
            <a:lstStyle/>
            <a:p>
              <a:endParaRPr lang="zh-CN" altLang="en-US"/>
            </a:p>
          </p:txBody>
        </p:sp>
        <p:sp>
          <p:nvSpPr>
            <p:cNvPr id="27" name="Line 26"/>
            <p:cNvSpPr>
              <a:spLocks noChangeShapeType="1"/>
            </p:cNvSpPr>
            <p:nvPr/>
          </p:nvSpPr>
          <p:spPr bwMode="auto">
            <a:xfrm flipH="1">
              <a:off x="2444" y="1576"/>
              <a:ext cx="294" cy="1"/>
            </a:xfrm>
            <a:prstGeom prst="line">
              <a:avLst/>
            </a:prstGeom>
            <a:noFill/>
            <a:ln w="9525">
              <a:solidFill>
                <a:srgbClr val="FF0000"/>
              </a:solidFill>
              <a:round/>
              <a:headEnd/>
              <a:tailEnd type="stealth" w="sm" len="med"/>
            </a:ln>
          </p:spPr>
          <p:txBody>
            <a:bodyPr/>
            <a:lstStyle/>
            <a:p>
              <a:endParaRPr lang="zh-CN" altLang="en-US"/>
            </a:p>
          </p:txBody>
        </p:sp>
        <p:sp>
          <p:nvSpPr>
            <p:cNvPr id="28" name="Line 27"/>
            <p:cNvSpPr>
              <a:spLocks noChangeShapeType="1"/>
            </p:cNvSpPr>
            <p:nvPr/>
          </p:nvSpPr>
          <p:spPr bwMode="auto">
            <a:xfrm>
              <a:off x="618" y="1651"/>
              <a:ext cx="540" cy="1"/>
            </a:xfrm>
            <a:prstGeom prst="line">
              <a:avLst/>
            </a:prstGeom>
            <a:noFill/>
            <a:ln w="9525">
              <a:solidFill>
                <a:srgbClr val="FF0000"/>
              </a:solidFill>
              <a:round/>
              <a:headEnd/>
              <a:tailEnd type="stealth" w="sm" len="med"/>
            </a:ln>
          </p:spPr>
          <p:txBody>
            <a:bodyPr/>
            <a:lstStyle/>
            <a:p>
              <a:endParaRPr lang="zh-CN" altLang="en-US"/>
            </a:p>
          </p:txBody>
        </p:sp>
        <p:sp>
          <p:nvSpPr>
            <p:cNvPr id="29" name="Line 28"/>
            <p:cNvSpPr>
              <a:spLocks noChangeShapeType="1"/>
            </p:cNvSpPr>
            <p:nvPr/>
          </p:nvSpPr>
          <p:spPr bwMode="auto">
            <a:xfrm>
              <a:off x="3447" y="1579"/>
              <a:ext cx="362" cy="1"/>
            </a:xfrm>
            <a:prstGeom prst="line">
              <a:avLst/>
            </a:prstGeom>
            <a:noFill/>
            <a:ln w="9525">
              <a:solidFill>
                <a:srgbClr val="FF0000"/>
              </a:solidFill>
              <a:round/>
              <a:headEnd/>
              <a:tailEnd type="stealth" w="sm" len="med"/>
            </a:ln>
          </p:spPr>
          <p:txBody>
            <a:bodyPr/>
            <a:lstStyle/>
            <a:p>
              <a:endParaRPr lang="zh-CN" altLang="en-US"/>
            </a:p>
          </p:txBody>
        </p:sp>
        <p:sp>
          <p:nvSpPr>
            <p:cNvPr id="30" name="Line 29"/>
            <p:cNvSpPr>
              <a:spLocks noChangeShapeType="1"/>
            </p:cNvSpPr>
            <p:nvPr/>
          </p:nvSpPr>
          <p:spPr bwMode="auto">
            <a:xfrm flipH="1">
              <a:off x="5180" y="1573"/>
              <a:ext cx="360" cy="1"/>
            </a:xfrm>
            <a:prstGeom prst="line">
              <a:avLst/>
            </a:prstGeom>
            <a:noFill/>
            <a:ln w="9525">
              <a:solidFill>
                <a:srgbClr val="FF0000"/>
              </a:solidFill>
              <a:round/>
              <a:headEnd/>
              <a:tailEnd type="stealth" w="sm" len="med"/>
            </a:ln>
          </p:spPr>
          <p:txBody>
            <a:bodyPr/>
            <a:lstStyle/>
            <a:p>
              <a:endParaRPr lang="zh-CN" altLang="en-US"/>
            </a:p>
          </p:txBody>
        </p:sp>
        <p:sp>
          <p:nvSpPr>
            <p:cNvPr id="31" name="Line 30"/>
            <p:cNvSpPr>
              <a:spLocks noChangeShapeType="1"/>
            </p:cNvSpPr>
            <p:nvPr/>
          </p:nvSpPr>
          <p:spPr bwMode="auto">
            <a:xfrm>
              <a:off x="1260" y="1716"/>
              <a:ext cx="1" cy="350"/>
            </a:xfrm>
            <a:prstGeom prst="line">
              <a:avLst/>
            </a:prstGeom>
            <a:noFill/>
            <a:ln w="9525">
              <a:solidFill>
                <a:srgbClr val="FF0000"/>
              </a:solidFill>
              <a:round/>
              <a:headEnd/>
              <a:tailEnd type="stealth" w="sm" len="med"/>
            </a:ln>
          </p:spPr>
          <p:txBody>
            <a:bodyPr/>
            <a:lstStyle/>
            <a:p>
              <a:endParaRPr lang="zh-CN" altLang="en-US"/>
            </a:p>
          </p:txBody>
        </p:sp>
        <p:sp>
          <p:nvSpPr>
            <p:cNvPr id="32" name="Text Box 31"/>
            <p:cNvSpPr txBox="1">
              <a:spLocks noChangeArrowheads="1"/>
            </p:cNvSpPr>
            <p:nvPr/>
          </p:nvSpPr>
          <p:spPr bwMode="auto">
            <a:xfrm>
              <a:off x="2709" y="1394"/>
              <a:ext cx="440" cy="372"/>
            </a:xfrm>
            <a:prstGeom prst="rect">
              <a:avLst/>
            </a:prstGeom>
            <a:solidFill>
              <a:srgbClr val="FFFFFF"/>
            </a:solidFill>
            <a:ln w="9525">
              <a:solidFill>
                <a:srgbClr val="FF0000"/>
              </a:solidFill>
              <a:miter lim="800000"/>
              <a:headEnd/>
              <a:tailEnd/>
            </a:ln>
          </p:spPr>
          <p:txBody>
            <a:bodyPr lIns="18000" tIns="10800" rIns="18000" bIns="10800"/>
            <a:lstStyle/>
            <a:p>
              <a:r>
                <a:rPr lang="en-US" altLang="zh-CN" sz="1200" dirty="0" smtClean="0">
                  <a:latin typeface="Times New Roman" pitchFamily="18" charset="0"/>
                </a:rPr>
                <a:t>Z</a:t>
              </a:r>
              <a:r>
                <a:rPr lang="en-US" altLang="zh-CN" sz="1200" baseline="-25000" dirty="0" smtClean="0">
                  <a:latin typeface="Times New Roman" pitchFamily="18" charset="0"/>
                </a:rPr>
                <a:t>2</a:t>
              </a:r>
              <a:r>
                <a:rPr lang="en-US" altLang="zh-CN" sz="1200" baseline="30000" dirty="0" smtClean="0"/>
                <a:t>(9)</a:t>
              </a:r>
              <a:endParaRPr lang="en-US" altLang="zh-CN" sz="1200" baseline="30000" dirty="0"/>
            </a:p>
          </p:txBody>
        </p:sp>
        <p:sp>
          <p:nvSpPr>
            <p:cNvPr id="33" name="Text Box 32"/>
            <p:cNvSpPr txBox="1">
              <a:spLocks noChangeArrowheads="1"/>
            </p:cNvSpPr>
            <p:nvPr/>
          </p:nvSpPr>
          <p:spPr bwMode="auto">
            <a:xfrm>
              <a:off x="3174" y="1394"/>
              <a:ext cx="359" cy="407"/>
            </a:xfrm>
            <a:prstGeom prst="rect">
              <a:avLst/>
            </a:prstGeom>
            <a:solidFill>
              <a:srgbClr val="FFFFFF"/>
            </a:solidFill>
            <a:ln w="9525">
              <a:solidFill>
                <a:srgbClr val="FF0000"/>
              </a:solidFill>
              <a:miter lim="800000"/>
              <a:headEnd/>
              <a:tailEnd/>
            </a:ln>
          </p:spPr>
          <p:txBody>
            <a:bodyPr lIns="18000" tIns="10800" rIns="18000" bIns="10800"/>
            <a:lstStyle/>
            <a:p>
              <a:pPr algn="r"/>
              <a:r>
                <a:rPr lang="en-US" altLang="zh-CN" sz="1200" dirty="0" smtClean="0">
                  <a:latin typeface="Times New Roman" pitchFamily="18" charset="0"/>
                </a:rPr>
                <a:t>Z</a:t>
              </a:r>
              <a:r>
                <a:rPr lang="en-US" altLang="zh-CN" sz="1200" baseline="-25000" dirty="0" smtClean="0">
                  <a:latin typeface="Times New Roman" pitchFamily="18" charset="0"/>
                </a:rPr>
                <a:t>3</a:t>
              </a:r>
              <a:r>
                <a:rPr lang="en-US" altLang="zh-CN" sz="1200" baseline="30000" dirty="0" smtClean="0">
                  <a:latin typeface="Times New Roman" pitchFamily="18" charset="0"/>
                </a:rPr>
                <a:t>(9)</a:t>
              </a:r>
              <a:endParaRPr lang="en-US" altLang="zh-CN" sz="1200" dirty="0"/>
            </a:p>
          </p:txBody>
        </p:sp>
        <p:sp>
          <p:nvSpPr>
            <p:cNvPr id="34" name="Text Box 33"/>
            <p:cNvSpPr txBox="1">
              <a:spLocks noChangeArrowheads="1"/>
            </p:cNvSpPr>
            <p:nvPr/>
          </p:nvSpPr>
          <p:spPr bwMode="auto">
            <a:xfrm>
              <a:off x="5675" y="1349"/>
              <a:ext cx="379" cy="367"/>
            </a:xfrm>
            <a:prstGeom prst="rect">
              <a:avLst/>
            </a:prstGeom>
            <a:solidFill>
              <a:srgbClr val="FFFFFF"/>
            </a:solidFill>
            <a:ln w="9525">
              <a:solidFill>
                <a:srgbClr val="FF0000"/>
              </a:solidFill>
              <a:miter lim="800000"/>
              <a:headEnd/>
              <a:tailEnd/>
            </a:ln>
          </p:spPr>
          <p:txBody>
            <a:bodyPr lIns="18000" tIns="10800" rIns="18000" bIns="10800"/>
            <a:lstStyle/>
            <a:p>
              <a:pPr algn="just"/>
              <a:r>
                <a:rPr lang="en-US" altLang="zh-CN" sz="1600" dirty="0" smtClean="0">
                  <a:latin typeface="Times New Roman" pitchFamily="18" charset="0"/>
                </a:rPr>
                <a:t>Z</a:t>
              </a:r>
              <a:r>
                <a:rPr lang="en-US" altLang="zh-CN" sz="1600" baseline="-25000" dirty="0" smtClean="0">
                  <a:latin typeface="Times New Roman" pitchFamily="18" charset="0"/>
                </a:rPr>
                <a:t>4</a:t>
              </a:r>
              <a:r>
                <a:rPr lang="en-US" altLang="zh-CN" sz="1600" baseline="30000" dirty="0" smtClean="0">
                  <a:latin typeface="Times New Roman" pitchFamily="18" charset="0"/>
                </a:rPr>
                <a:t>(9)</a:t>
              </a:r>
              <a:endParaRPr lang="en-US" altLang="zh-CN" sz="1600" dirty="0"/>
            </a:p>
          </p:txBody>
        </p:sp>
        <p:sp>
          <p:nvSpPr>
            <p:cNvPr id="35" name="Text Box 34"/>
            <p:cNvSpPr txBox="1">
              <a:spLocks noChangeArrowheads="1"/>
            </p:cNvSpPr>
            <p:nvPr/>
          </p:nvSpPr>
          <p:spPr bwMode="auto">
            <a:xfrm>
              <a:off x="2266" y="1410"/>
              <a:ext cx="180" cy="312"/>
            </a:xfrm>
            <a:prstGeom prst="rect">
              <a:avLst/>
            </a:prstGeom>
            <a:solidFill>
              <a:srgbClr val="FFFFFF"/>
            </a:solidFill>
            <a:ln w="9525">
              <a:solidFill>
                <a:srgbClr val="FF0000"/>
              </a:solidFill>
              <a:miter lim="800000"/>
              <a:headEnd/>
              <a:tailEnd/>
            </a:ln>
          </p:spPr>
          <p:txBody>
            <a:bodyPr lIns="0" tIns="0" rIns="0" bIns="0"/>
            <a:lstStyle/>
            <a:p>
              <a:pPr algn="ctr"/>
              <a:r>
                <a:rPr lang="en-US" altLang="zh-CN" sz="1600">
                  <a:latin typeface="Times New Roman" pitchFamily="18" charset="0"/>
                </a:rPr>
                <a:t>+</a:t>
              </a:r>
              <a:endParaRPr lang="en-US" altLang="zh-CN" sz="1600"/>
            </a:p>
          </p:txBody>
        </p:sp>
        <p:grpSp>
          <p:nvGrpSpPr>
            <p:cNvPr id="36" name="Group 35"/>
            <p:cNvGrpSpPr>
              <a:grpSpLocks/>
            </p:cNvGrpSpPr>
            <p:nvPr/>
          </p:nvGrpSpPr>
          <p:grpSpPr bwMode="auto">
            <a:xfrm>
              <a:off x="1182" y="1560"/>
              <a:ext cx="240" cy="156"/>
              <a:chOff x="0" y="0"/>
              <a:chExt cx="240" cy="156"/>
            </a:xfrm>
          </p:grpSpPr>
          <p:sp>
            <p:nvSpPr>
              <p:cNvPr id="43" name="Oval 36"/>
              <p:cNvSpPr>
                <a:spLocks noChangeArrowheads="1"/>
              </p:cNvSpPr>
              <p:nvPr/>
            </p:nvSpPr>
            <p:spPr bwMode="auto">
              <a:xfrm>
                <a:off x="0" y="0"/>
                <a:ext cx="240" cy="156"/>
              </a:xfrm>
              <a:prstGeom prst="ellipse">
                <a:avLst/>
              </a:prstGeom>
              <a:solidFill>
                <a:srgbClr val="FFFFFF"/>
              </a:solidFill>
              <a:ln w="9525">
                <a:solidFill>
                  <a:srgbClr val="FF0000"/>
                </a:solidFill>
                <a:round/>
                <a:headEnd/>
                <a:tailEnd/>
              </a:ln>
            </p:spPr>
            <p:txBody>
              <a:bodyPr/>
              <a:lstStyle/>
              <a:p>
                <a:endParaRPr lang="zh-CN" altLang="en-US"/>
              </a:p>
            </p:txBody>
          </p:sp>
          <p:sp>
            <p:nvSpPr>
              <p:cNvPr id="44" name="未知"/>
              <p:cNvSpPr>
                <a:spLocks/>
              </p:cNvSpPr>
              <p:nvPr/>
            </p:nvSpPr>
            <p:spPr bwMode="auto">
              <a:xfrm>
                <a:off x="115" y="78"/>
                <a:ext cx="15" cy="30"/>
              </a:xfrm>
              <a:custGeom>
                <a:avLst/>
                <a:gdLst/>
                <a:ahLst/>
                <a:cxnLst>
                  <a:cxn ang="0">
                    <a:pos x="0" y="0"/>
                  </a:cxn>
                  <a:cxn ang="0">
                    <a:pos x="15" y="30"/>
                  </a:cxn>
                </a:cxnLst>
                <a:rect l="0" t="0" r="r" b="b"/>
                <a:pathLst>
                  <a:path w="15" h="30">
                    <a:moveTo>
                      <a:pt x="0" y="0"/>
                    </a:moveTo>
                    <a:lnTo>
                      <a:pt x="15" y="30"/>
                    </a:lnTo>
                  </a:path>
                </a:pathLst>
              </a:custGeom>
              <a:noFill/>
              <a:ln w="9525" cmpd="sng">
                <a:solidFill>
                  <a:srgbClr val="FF0000"/>
                </a:solidFill>
                <a:round/>
                <a:headEnd type="oval" w="sm" len="sm"/>
                <a:tailEnd/>
              </a:ln>
            </p:spPr>
            <p:txBody>
              <a:bodyPr/>
              <a:lstStyle/>
              <a:p>
                <a:endParaRPr lang="zh-CN" altLang="en-US"/>
              </a:p>
            </p:txBody>
          </p:sp>
        </p:grpSp>
        <p:grpSp>
          <p:nvGrpSpPr>
            <p:cNvPr id="37" name="Group 38"/>
            <p:cNvGrpSpPr>
              <a:grpSpLocks/>
            </p:cNvGrpSpPr>
            <p:nvPr/>
          </p:nvGrpSpPr>
          <p:grpSpPr bwMode="auto">
            <a:xfrm>
              <a:off x="4974" y="1495"/>
              <a:ext cx="240" cy="156"/>
              <a:chOff x="0" y="0"/>
              <a:chExt cx="240" cy="156"/>
            </a:xfrm>
          </p:grpSpPr>
          <p:sp>
            <p:nvSpPr>
              <p:cNvPr id="41" name="Oval 39"/>
              <p:cNvSpPr>
                <a:spLocks noChangeArrowheads="1"/>
              </p:cNvSpPr>
              <p:nvPr/>
            </p:nvSpPr>
            <p:spPr bwMode="auto">
              <a:xfrm>
                <a:off x="0" y="0"/>
                <a:ext cx="240" cy="156"/>
              </a:xfrm>
              <a:prstGeom prst="ellipse">
                <a:avLst/>
              </a:prstGeom>
              <a:solidFill>
                <a:srgbClr val="FFFFFF"/>
              </a:solidFill>
              <a:ln w="9525">
                <a:solidFill>
                  <a:srgbClr val="FF0000"/>
                </a:solidFill>
                <a:round/>
                <a:headEnd/>
                <a:tailEnd/>
              </a:ln>
            </p:spPr>
            <p:txBody>
              <a:bodyPr/>
              <a:lstStyle/>
              <a:p>
                <a:endParaRPr lang="zh-CN" altLang="en-US"/>
              </a:p>
            </p:txBody>
          </p:sp>
          <p:sp>
            <p:nvSpPr>
              <p:cNvPr id="42" name="未知"/>
              <p:cNvSpPr>
                <a:spLocks/>
              </p:cNvSpPr>
              <p:nvPr/>
            </p:nvSpPr>
            <p:spPr bwMode="auto">
              <a:xfrm>
                <a:off x="115" y="78"/>
                <a:ext cx="15" cy="30"/>
              </a:xfrm>
              <a:custGeom>
                <a:avLst/>
                <a:gdLst/>
                <a:ahLst/>
                <a:cxnLst>
                  <a:cxn ang="0">
                    <a:pos x="0" y="0"/>
                  </a:cxn>
                  <a:cxn ang="0">
                    <a:pos x="15" y="30"/>
                  </a:cxn>
                </a:cxnLst>
                <a:rect l="0" t="0" r="r" b="b"/>
                <a:pathLst>
                  <a:path w="15" h="30">
                    <a:moveTo>
                      <a:pt x="0" y="0"/>
                    </a:moveTo>
                    <a:lnTo>
                      <a:pt x="15" y="30"/>
                    </a:lnTo>
                  </a:path>
                </a:pathLst>
              </a:custGeom>
              <a:noFill/>
              <a:ln w="9525" cmpd="sng">
                <a:solidFill>
                  <a:srgbClr val="FF0000"/>
                </a:solidFill>
                <a:round/>
                <a:headEnd type="oval" w="sm" len="sm"/>
                <a:tailEnd/>
              </a:ln>
            </p:spPr>
            <p:txBody>
              <a:bodyPr/>
              <a:lstStyle/>
              <a:p>
                <a:endParaRPr lang="zh-CN" altLang="en-US"/>
              </a:p>
            </p:txBody>
          </p:sp>
        </p:grpSp>
        <p:sp>
          <p:nvSpPr>
            <p:cNvPr id="38" name="Text Box 41"/>
            <p:cNvSpPr txBox="1">
              <a:spLocks noChangeArrowheads="1"/>
            </p:cNvSpPr>
            <p:nvPr/>
          </p:nvSpPr>
          <p:spPr bwMode="auto">
            <a:xfrm>
              <a:off x="3818" y="1410"/>
              <a:ext cx="180" cy="312"/>
            </a:xfrm>
            <a:prstGeom prst="rect">
              <a:avLst/>
            </a:prstGeom>
            <a:solidFill>
              <a:srgbClr val="FFFFFF"/>
            </a:solidFill>
            <a:ln w="9525">
              <a:solidFill>
                <a:srgbClr val="FF0000"/>
              </a:solidFill>
              <a:miter lim="800000"/>
              <a:headEnd/>
              <a:tailEnd/>
            </a:ln>
          </p:spPr>
          <p:txBody>
            <a:bodyPr lIns="0" tIns="0" rIns="0" bIns="0"/>
            <a:lstStyle/>
            <a:p>
              <a:pPr algn="ctr"/>
              <a:r>
                <a:rPr lang="en-US" altLang="zh-CN" sz="1800" dirty="0">
                  <a:latin typeface="Times New Roman" pitchFamily="18" charset="0"/>
                </a:rPr>
                <a:t>+</a:t>
              </a:r>
              <a:endParaRPr lang="en-US" altLang="zh-CN" sz="1800" dirty="0"/>
            </a:p>
          </p:txBody>
        </p:sp>
        <p:cxnSp>
          <p:nvCxnSpPr>
            <p:cNvPr id="39" name="AutoShape 42"/>
            <p:cNvCxnSpPr>
              <a:cxnSpLocks noChangeShapeType="1"/>
              <a:stCxn id="20" idx="1"/>
              <a:endCxn id="26" idx="0"/>
            </p:cNvCxnSpPr>
            <p:nvPr/>
          </p:nvCxnSpPr>
          <p:spPr bwMode="auto">
            <a:xfrm>
              <a:off x="2367" y="624"/>
              <a:ext cx="1535" cy="474"/>
            </a:xfrm>
            <a:prstGeom prst="straightConnector1">
              <a:avLst/>
            </a:prstGeom>
            <a:noFill/>
            <a:ln w="9525">
              <a:solidFill>
                <a:srgbClr val="FF0000"/>
              </a:solidFill>
              <a:round/>
              <a:headEnd/>
              <a:tailEnd/>
            </a:ln>
            <a:effectLst/>
          </p:spPr>
        </p:cxnSp>
        <p:cxnSp>
          <p:nvCxnSpPr>
            <p:cNvPr id="40" name="AutoShape 43"/>
            <p:cNvCxnSpPr>
              <a:cxnSpLocks noChangeShapeType="1"/>
              <a:stCxn id="21" idx="1"/>
              <a:endCxn id="25" idx="0"/>
            </p:cNvCxnSpPr>
            <p:nvPr/>
          </p:nvCxnSpPr>
          <p:spPr bwMode="auto">
            <a:xfrm flipH="1">
              <a:off x="2344" y="624"/>
              <a:ext cx="1614" cy="474"/>
            </a:xfrm>
            <a:prstGeom prst="straightConnector1">
              <a:avLst/>
            </a:prstGeom>
            <a:noFill/>
            <a:ln w="9525">
              <a:solidFill>
                <a:srgbClr val="FF0000"/>
              </a:solidFill>
              <a:round/>
              <a:headEnd/>
              <a:tailEnd/>
            </a:ln>
            <a:effectLst/>
          </p:spPr>
        </p:cxnSp>
      </p:grpSp>
    </p:spTree>
    <p:extLst>
      <p:ext uri="{BB962C8B-B14F-4D97-AF65-F5344CB8AC3E}">
        <p14:creationId xmlns:p14="http://schemas.microsoft.com/office/powerpoint/2010/main" val="948145656"/>
      </p:ext>
    </p:extLst>
  </p:cSld>
  <p:clrMapOvr>
    <a:masterClrMapping/>
  </p:clrMapOvr>
  <p:transition>
    <p:wedge/>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rPr>
              <a:t>IDEA</a:t>
            </a:r>
            <a:r>
              <a:rPr lang="zh-CN" altLang="en-US" dirty="0" smtClean="0">
                <a:latin typeface="Times New Roman" pitchFamily="18" charset="0"/>
              </a:rPr>
              <a:t>算法的解</a:t>
            </a:r>
            <a:r>
              <a:rPr lang="zh-CN" altLang="en-US" dirty="0" smtClean="0"/>
              <a:t>密</a:t>
            </a:r>
            <a:endParaRPr lang="zh-CN" altLang="en-US" dirty="0"/>
          </a:p>
        </p:txBody>
      </p:sp>
      <p:sp>
        <p:nvSpPr>
          <p:cNvPr id="3" name="内容占位符 2"/>
          <p:cNvSpPr>
            <a:spLocks noGrp="1"/>
          </p:cNvSpPr>
          <p:nvPr>
            <p:ph idx="1"/>
          </p:nvPr>
        </p:nvSpPr>
        <p:spPr>
          <a:xfrm>
            <a:off x="457200" y="1371600"/>
            <a:ext cx="8229600" cy="4953000"/>
          </a:xfrm>
        </p:spPr>
        <p:txBody>
          <a:bodyPr/>
          <a:lstStyle/>
          <a:p>
            <a:pPr algn="just"/>
            <a:r>
              <a:rPr lang="en-US" altLang="zh-CN" sz="2400" dirty="0" smtClean="0">
                <a:latin typeface="Times New Roman" pitchFamily="18" charset="0"/>
              </a:rPr>
              <a:t>IDEA</a:t>
            </a:r>
            <a:r>
              <a:rPr lang="zh-CN" altLang="en-US" sz="2400" dirty="0" smtClean="0">
                <a:latin typeface="Times New Roman" pitchFamily="18" charset="0"/>
              </a:rPr>
              <a:t>的解密与加密基本相同，使用的运算逻辑相同。但在每一轮迭代所使用的子密钥上有较大的差别</a:t>
            </a:r>
          </a:p>
          <a:p>
            <a:pPr lvl="1" algn="just"/>
            <a:r>
              <a:rPr lang="en-US" altLang="zh-CN" sz="2000" dirty="0" smtClean="0">
                <a:latin typeface="Times New Roman" pitchFamily="18" charset="0"/>
              </a:rPr>
              <a:t>IDEA</a:t>
            </a:r>
            <a:r>
              <a:rPr lang="zh-CN" altLang="en-US" sz="2000" dirty="0" smtClean="0">
                <a:latin typeface="Times New Roman" pitchFamily="18" charset="0"/>
              </a:rPr>
              <a:t>的解密子密钥是加密子密钥的乘法逆</a:t>
            </a:r>
            <a:r>
              <a:rPr lang="en-US" altLang="zh-CN" sz="2000" dirty="0" smtClean="0">
                <a:latin typeface="Times New Roman" pitchFamily="18" charset="0"/>
              </a:rPr>
              <a:t>(</a:t>
            </a:r>
            <a:r>
              <a:rPr lang="zh-CN" altLang="en-US" sz="2000" dirty="0" smtClean="0">
                <a:latin typeface="Times New Roman" pitchFamily="18" charset="0"/>
              </a:rPr>
              <a:t>即模</a:t>
            </a:r>
            <a:r>
              <a:rPr lang="en-US" altLang="zh-CN" sz="2000" dirty="0" smtClean="0">
                <a:latin typeface="Times New Roman" pitchFamily="18" charset="0"/>
              </a:rPr>
              <a:t>2</a:t>
            </a:r>
            <a:r>
              <a:rPr lang="en-US" altLang="zh-CN" sz="2000" baseline="30000" dirty="0" smtClean="0">
                <a:latin typeface="Times New Roman" pitchFamily="18" charset="0"/>
              </a:rPr>
              <a:t>16</a:t>
            </a:r>
            <a:r>
              <a:rPr lang="zh-CN" altLang="en-US" sz="2000" dirty="0" smtClean="0">
                <a:latin typeface="Times New Roman" pitchFamily="18" charset="0"/>
              </a:rPr>
              <a:t>＋</a:t>
            </a:r>
            <a:r>
              <a:rPr lang="en-US" altLang="zh-CN" sz="2000" dirty="0" smtClean="0">
                <a:latin typeface="Times New Roman" pitchFamily="18" charset="0"/>
              </a:rPr>
              <a:t>1</a:t>
            </a:r>
            <a:r>
              <a:rPr lang="zh-CN" altLang="en-US" sz="2000" dirty="0" smtClean="0">
                <a:latin typeface="Times New Roman" pitchFamily="18" charset="0"/>
              </a:rPr>
              <a:t>乘法逆元</a:t>
            </a:r>
            <a:r>
              <a:rPr lang="en-US" altLang="zh-CN" sz="2000" dirty="0" smtClean="0">
                <a:latin typeface="Times New Roman" pitchFamily="18" charset="0"/>
              </a:rPr>
              <a:t>)</a:t>
            </a:r>
            <a:r>
              <a:rPr lang="zh-CN" altLang="en-US" sz="2000" dirty="0" smtClean="0">
                <a:latin typeface="Times New Roman" pitchFamily="18" charset="0"/>
              </a:rPr>
              <a:t>或加法逆</a:t>
            </a:r>
            <a:r>
              <a:rPr lang="en-US" altLang="zh-CN" sz="2000" dirty="0" smtClean="0">
                <a:latin typeface="Times New Roman" pitchFamily="18" charset="0"/>
              </a:rPr>
              <a:t>(</a:t>
            </a:r>
            <a:r>
              <a:rPr lang="zh-CN" altLang="en-US" sz="2000" dirty="0" smtClean="0">
                <a:latin typeface="Times New Roman" pitchFamily="18" charset="0"/>
              </a:rPr>
              <a:t>即模</a:t>
            </a:r>
            <a:r>
              <a:rPr lang="en-US" altLang="zh-CN" sz="2000" dirty="0" smtClean="0">
                <a:latin typeface="Times New Roman" pitchFamily="18" charset="0"/>
              </a:rPr>
              <a:t>2</a:t>
            </a:r>
            <a:r>
              <a:rPr lang="en-US" altLang="zh-CN" sz="2000" baseline="30000" dirty="0" smtClean="0">
                <a:latin typeface="Times New Roman" pitchFamily="18" charset="0"/>
              </a:rPr>
              <a:t>16</a:t>
            </a:r>
            <a:r>
              <a:rPr lang="zh-CN" altLang="en-US" sz="2000" dirty="0" smtClean="0">
                <a:latin typeface="Times New Roman" pitchFamily="18" charset="0"/>
              </a:rPr>
              <a:t>加法逆元</a:t>
            </a:r>
            <a:r>
              <a:rPr lang="en-US" altLang="zh-CN" sz="2000" dirty="0" smtClean="0">
                <a:latin typeface="Times New Roman" pitchFamily="18" charset="0"/>
              </a:rPr>
              <a:t>)</a:t>
            </a:r>
            <a:endParaRPr lang="zh-CN" altLang="en-US" sz="2000"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192</a:t>
            </a:fld>
            <a:endParaRPr lang="en-US" altLang="zh-CN" dirty="0"/>
          </a:p>
        </p:txBody>
      </p:sp>
      <p:graphicFrame>
        <p:nvGraphicFramePr>
          <p:cNvPr id="7" name="Group 198"/>
          <p:cNvGraphicFramePr>
            <a:graphicFrameLocks/>
          </p:cNvGraphicFramePr>
          <p:nvPr>
            <p:extLst/>
          </p:nvPr>
        </p:nvGraphicFramePr>
        <p:xfrm>
          <a:off x="1219200" y="2895600"/>
          <a:ext cx="7239000" cy="3413760"/>
        </p:xfrm>
        <a:graphic>
          <a:graphicData uri="http://schemas.openxmlformats.org/drawingml/2006/table">
            <a:tbl>
              <a:tblPr/>
              <a:tblGrid>
                <a:gridCol w="685800">
                  <a:extLst>
                    <a:ext uri="{9D8B030D-6E8A-4147-A177-3AD203B41FA5}">
                      <a16:colId xmlns:a16="http://schemas.microsoft.com/office/drawing/2014/main" val="20000"/>
                    </a:ext>
                  </a:extLst>
                </a:gridCol>
                <a:gridCol w="2725224">
                  <a:extLst>
                    <a:ext uri="{9D8B030D-6E8A-4147-A177-3AD203B41FA5}">
                      <a16:colId xmlns:a16="http://schemas.microsoft.com/office/drawing/2014/main" val="20001"/>
                    </a:ext>
                  </a:extLst>
                </a:gridCol>
                <a:gridCol w="3827976">
                  <a:extLst>
                    <a:ext uri="{9D8B030D-6E8A-4147-A177-3AD203B41FA5}">
                      <a16:colId xmlns:a16="http://schemas.microsoft.com/office/drawing/2014/main" val="20002"/>
                    </a:ext>
                  </a:extLst>
                </a:gridCol>
              </a:tblGrid>
              <a:tr h="39624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轮数</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加密子密钥</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解密子密钥</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397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(9)</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(9)</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(9)</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(9)</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(8)</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(8)</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397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(8)</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(8)</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(8)</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(8)</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(7)</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(7)</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397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(7)</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(7)</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(7)</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(7)</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397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397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5</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397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6</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397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7</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(7)</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(7)</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(7)</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(7)</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(7)</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(7)</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397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8</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(8)</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(8)</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(8)</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(8)</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(8)</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(8)</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5</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6</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397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9</a:t>
                      </a:r>
                      <a:endParaRPr kumimoji="0" lang="en-US" altLang="zh-CN" sz="16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(9)</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(9)</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(9)</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(9)</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3</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(k</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6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580940186"/>
      </p:ext>
    </p:extLst>
  </p:cSld>
  <p:clrMapOvr>
    <a:masterClrMapping/>
  </p:clrMapOvr>
  <p:transition>
    <p:wedge/>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rPr>
              <a:t>IDEA</a:t>
            </a:r>
            <a:r>
              <a:rPr lang="zh-CN" altLang="en-US" dirty="0" smtClean="0">
                <a:latin typeface="Times New Roman" pitchFamily="18" charset="0"/>
              </a:rPr>
              <a:t>密钥生成</a:t>
            </a:r>
            <a:endParaRPr lang="zh-CN" altLang="en-US" dirty="0"/>
          </a:p>
        </p:txBody>
      </p:sp>
      <p:sp>
        <p:nvSpPr>
          <p:cNvPr id="3" name="内容占位符 2"/>
          <p:cNvSpPr>
            <a:spLocks noGrp="1"/>
          </p:cNvSpPr>
          <p:nvPr>
            <p:ph idx="1"/>
          </p:nvPr>
        </p:nvSpPr>
        <p:spPr/>
        <p:txBody>
          <a:bodyPr/>
          <a:lstStyle/>
          <a:p>
            <a:pPr algn="just"/>
            <a:r>
              <a:rPr lang="en-US" altLang="zh-CN" dirty="0" smtClean="0">
                <a:latin typeface="Times New Roman" pitchFamily="18" charset="0"/>
              </a:rPr>
              <a:t>IDEA</a:t>
            </a:r>
            <a:r>
              <a:rPr lang="zh-CN" altLang="en-US" dirty="0" smtClean="0">
                <a:latin typeface="Times New Roman" pitchFamily="18" charset="0"/>
              </a:rPr>
              <a:t>的</a:t>
            </a:r>
            <a:r>
              <a:rPr lang="zh-CN" altLang="en-US" b="1" dirty="0" smtClean="0">
                <a:solidFill>
                  <a:srgbClr val="CC66FF"/>
                </a:solidFill>
                <a:latin typeface="Times New Roman" pitchFamily="18" charset="0"/>
              </a:rPr>
              <a:t>种子密钥</a:t>
            </a:r>
            <a:r>
              <a:rPr lang="zh-CN" altLang="en-US" dirty="0" smtClean="0">
                <a:latin typeface="Times New Roman" pitchFamily="18" charset="0"/>
              </a:rPr>
              <a:t>为</a:t>
            </a:r>
            <a:r>
              <a:rPr lang="en-US" altLang="zh-CN" dirty="0" smtClean="0">
                <a:latin typeface="Times New Roman" pitchFamily="18" charset="0"/>
              </a:rPr>
              <a:t>128</a:t>
            </a:r>
            <a:r>
              <a:rPr lang="zh-CN" altLang="en-US" dirty="0" smtClean="0">
                <a:latin typeface="Times New Roman" pitchFamily="18" charset="0"/>
              </a:rPr>
              <a:t>位，在</a:t>
            </a:r>
            <a:r>
              <a:rPr lang="en-US" altLang="zh-CN" dirty="0" smtClean="0">
                <a:latin typeface="Times New Roman" pitchFamily="18" charset="0"/>
              </a:rPr>
              <a:t>IDEA</a:t>
            </a:r>
            <a:r>
              <a:rPr lang="zh-CN" altLang="en-US" dirty="0" smtClean="0">
                <a:latin typeface="Times New Roman" pitchFamily="18" charset="0"/>
              </a:rPr>
              <a:t>加密中，共用了</a:t>
            </a:r>
            <a:r>
              <a:rPr lang="en-US" altLang="zh-CN" b="1" dirty="0" smtClean="0">
                <a:solidFill>
                  <a:srgbClr val="FF0000"/>
                </a:solidFill>
                <a:latin typeface="Times New Roman" pitchFamily="18" charset="0"/>
              </a:rPr>
              <a:t>52</a:t>
            </a:r>
            <a:r>
              <a:rPr lang="zh-CN" altLang="en-US" b="1" dirty="0" smtClean="0">
                <a:solidFill>
                  <a:srgbClr val="FF0000"/>
                </a:solidFill>
                <a:latin typeface="Times New Roman" pitchFamily="18" charset="0"/>
              </a:rPr>
              <a:t>组</a:t>
            </a:r>
            <a:r>
              <a:rPr lang="en-US" altLang="zh-CN" b="1" dirty="0" smtClean="0">
                <a:solidFill>
                  <a:srgbClr val="FF0000"/>
                </a:solidFill>
                <a:latin typeface="Times New Roman" pitchFamily="18" charset="0"/>
              </a:rPr>
              <a:t>16</a:t>
            </a:r>
            <a:r>
              <a:rPr lang="zh-CN" altLang="en-US" b="1" dirty="0" smtClean="0">
                <a:solidFill>
                  <a:srgbClr val="FF0000"/>
                </a:solidFill>
                <a:latin typeface="Times New Roman" pitchFamily="18" charset="0"/>
              </a:rPr>
              <a:t>位的子密钥</a:t>
            </a:r>
            <a:endParaRPr lang="zh-CN" altLang="en-US" dirty="0" smtClean="0">
              <a:latin typeface="Times New Roman" pitchFamily="18" charset="0"/>
            </a:endParaRPr>
          </a:p>
          <a:p>
            <a:pPr algn="just"/>
            <a:endParaRPr lang="zh-CN" altLang="en-US" dirty="0" smtClean="0">
              <a:latin typeface="Times New Roman" pitchFamily="18" charset="0"/>
            </a:endParaRPr>
          </a:p>
          <a:p>
            <a:pPr algn="just"/>
            <a:r>
              <a:rPr lang="en-US" altLang="zh-CN" dirty="0" smtClean="0">
                <a:latin typeface="Times New Roman" pitchFamily="18" charset="0"/>
              </a:rPr>
              <a:t>IDEA</a:t>
            </a:r>
            <a:r>
              <a:rPr lang="zh-CN" altLang="en-US" dirty="0" smtClean="0">
                <a:latin typeface="Times New Roman" pitchFamily="18" charset="0"/>
              </a:rPr>
              <a:t>子密钥主要通过对初始密钥进行</a:t>
            </a:r>
            <a:r>
              <a:rPr lang="zh-CN" altLang="en-US" b="1" dirty="0" smtClean="0">
                <a:solidFill>
                  <a:srgbClr val="FF0000"/>
                </a:solidFill>
                <a:latin typeface="Times New Roman" pitchFamily="18" charset="0"/>
              </a:rPr>
              <a:t>移位</a:t>
            </a:r>
            <a:r>
              <a:rPr lang="zh-CN" altLang="en-US" dirty="0" smtClean="0">
                <a:latin typeface="Times New Roman" pitchFamily="18" charset="0"/>
              </a:rPr>
              <a:t>得到的</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193</a:t>
            </a:fld>
            <a:endParaRPr lang="en-US" altLang="zh-CN" dirty="0"/>
          </a:p>
        </p:txBody>
      </p:sp>
      <p:sp>
        <p:nvSpPr>
          <p:cNvPr id="7" name="内容占位符 2"/>
          <p:cNvSpPr txBox="1">
            <a:spLocks/>
          </p:cNvSpPr>
          <p:nvPr/>
        </p:nvSpPr>
        <p:spPr bwMode="auto">
          <a:xfrm>
            <a:off x="457200" y="4114800"/>
            <a:ext cx="8229600" cy="2057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fontAlgn="base">
              <a:spcBef>
                <a:spcPct val="20000"/>
              </a:spcBef>
              <a:spcAft>
                <a:spcPct val="0"/>
              </a:spcAft>
              <a:buClr>
                <a:schemeClr val="tx1"/>
              </a:buClr>
              <a:buChar char="•"/>
              <a:defRPr sz="22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457200" indent="-457200" algn="just">
              <a:lnSpc>
                <a:spcPct val="90000"/>
              </a:lnSpc>
              <a:buFont typeface="+mj-lt"/>
              <a:buAutoNum type="arabicPeriod"/>
            </a:pPr>
            <a:r>
              <a:rPr lang="zh-CN" altLang="en-US" sz="2400" smtClean="0">
                <a:latin typeface="Times New Roman" pitchFamily="18" charset="0"/>
              </a:rPr>
              <a:t>将</a:t>
            </a:r>
            <a:r>
              <a:rPr lang="en-US" altLang="zh-CN" sz="2400" smtClean="0">
                <a:latin typeface="Times New Roman" pitchFamily="18" charset="0"/>
              </a:rPr>
              <a:t>128</a:t>
            </a:r>
            <a:r>
              <a:rPr lang="zh-CN" altLang="en-US" sz="2400" smtClean="0">
                <a:latin typeface="Times New Roman" pitchFamily="18" charset="0"/>
              </a:rPr>
              <a:t>位的种子密钥分成</a:t>
            </a:r>
            <a:r>
              <a:rPr lang="en-US" altLang="zh-CN" sz="2400" smtClean="0">
                <a:latin typeface="Times New Roman" pitchFamily="18" charset="0"/>
              </a:rPr>
              <a:t>8</a:t>
            </a:r>
            <a:r>
              <a:rPr lang="zh-CN" altLang="en-US" sz="2400" smtClean="0">
                <a:latin typeface="Times New Roman" pitchFamily="18" charset="0"/>
              </a:rPr>
              <a:t>组，每组</a:t>
            </a:r>
            <a:r>
              <a:rPr lang="en-US" altLang="zh-CN" sz="2400" smtClean="0">
                <a:latin typeface="Times New Roman" pitchFamily="18" charset="0"/>
              </a:rPr>
              <a:t>16</a:t>
            </a:r>
            <a:r>
              <a:rPr lang="zh-CN" altLang="en-US" sz="2400" smtClean="0">
                <a:latin typeface="Times New Roman" pitchFamily="18" charset="0"/>
              </a:rPr>
              <a:t>位。其中的前</a:t>
            </a:r>
            <a:r>
              <a:rPr lang="en-US" altLang="zh-CN" sz="2400" smtClean="0">
                <a:latin typeface="Times New Roman" pitchFamily="18" charset="0"/>
              </a:rPr>
              <a:t>6</a:t>
            </a:r>
            <a:r>
              <a:rPr lang="zh-CN" altLang="en-US" sz="2400" smtClean="0">
                <a:latin typeface="Times New Roman" pitchFamily="18" charset="0"/>
              </a:rPr>
              <a:t>个分组作为第</a:t>
            </a:r>
            <a:r>
              <a:rPr lang="en-US" altLang="zh-CN" sz="2400" smtClean="0">
                <a:latin typeface="Times New Roman" pitchFamily="18" charset="0"/>
              </a:rPr>
              <a:t>1</a:t>
            </a:r>
            <a:r>
              <a:rPr lang="zh-CN" altLang="en-US" sz="2400" smtClean="0">
                <a:latin typeface="Times New Roman" pitchFamily="18" charset="0"/>
              </a:rPr>
              <a:t>轮迭代的子密钥，后两组作为第</a:t>
            </a:r>
            <a:r>
              <a:rPr lang="en-US" altLang="zh-CN" sz="2400" smtClean="0">
                <a:latin typeface="Times New Roman" pitchFamily="18" charset="0"/>
              </a:rPr>
              <a:t>2</a:t>
            </a:r>
            <a:r>
              <a:rPr lang="zh-CN" altLang="en-US" sz="2400" smtClean="0">
                <a:latin typeface="Times New Roman" pitchFamily="18" charset="0"/>
              </a:rPr>
              <a:t>轮迭代的前两个子密钥</a:t>
            </a:r>
          </a:p>
          <a:p>
            <a:pPr marL="457200" indent="-457200" algn="just">
              <a:lnSpc>
                <a:spcPct val="90000"/>
              </a:lnSpc>
              <a:buFont typeface="+mj-lt"/>
              <a:buAutoNum type="arabicPeriod"/>
            </a:pPr>
            <a:r>
              <a:rPr lang="zh-CN" altLang="en-US" sz="2400" smtClean="0">
                <a:latin typeface="Times New Roman" pitchFamily="18" charset="0"/>
              </a:rPr>
              <a:t>然后将</a:t>
            </a:r>
            <a:r>
              <a:rPr lang="en-US" altLang="zh-CN" sz="2400" smtClean="0">
                <a:latin typeface="Times New Roman" pitchFamily="18" charset="0"/>
              </a:rPr>
              <a:t>128</a:t>
            </a:r>
            <a:r>
              <a:rPr lang="zh-CN" altLang="en-US" sz="2400" smtClean="0">
                <a:latin typeface="Times New Roman" pitchFamily="18" charset="0"/>
              </a:rPr>
              <a:t>的密钥循环左移</a:t>
            </a:r>
            <a:r>
              <a:rPr lang="en-US" altLang="zh-CN" sz="2400" smtClean="0">
                <a:latin typeface="Times New Roman" pitchFamily="18" charset="0"/>
              </a:rPr>
              <a:t>25</a:t>
            </a:r>
            <a:r>
              <a:rPr lang="zh-CN" altLang="en-US" sz="2400" smtClean="0">
                <a:latin typeface="Times New Roman" pitchFamily="18" charset="0"/>
              </a:rPr>
              <a:t>位，再分成</a:t>
            </a:r>
            <a:r>
              <a:rPr lang="en-US" altLang="zh-CN" sz="2400" smtClean="0">
                <a:latin typeface="Times New Roman" pitchFamily="18" charset="0"/>
              </a:rPr>
              <a:t>8</a:t>
            </a:r>
            <a:r>
              <a:rPr lang="zh-CN" altLang="en-US" sz="2400" smtClean="0">
                <a:latin typeface="Times New Roman" pitchFamily="18" charset="0"/>
              </a:rPr>
              <a:t>组，得到</a:t>
            </a:r>
            <a:r>
              <a:rPr lang="en-US" altLang="zh-CN" sz="2400" smtClean="0">
                <a:latin typeface="Times New Roman" pitchFamily="18" charset="0"/>
              </a:rPr>
              <a:t>8</a:t>
            </a:r>
            <a:r>
              <a:rPr lang="zh-CN" altLang="en-US" sz="2400" smtClean="0">
                <a:latin typeface="Times New Roman" pitchFamily="18" charset="0"/>
              </a:rPr>
              <a:t>个子密钥，其中前</a:t>
            </a:r>
            <a:r>
              <a:rPr lang="en-US" altLang="zh-CN" sz="2400" smtClean="0">
                <a:latin typeface="Times New Roman" pitchFamily="18" charset="0"/>
              </a:rPr>
              <a:t>4</a:t>
            </a:r>
            <a:r>
              <a:rPr lang="zh-CN" altLang="en-US" sz="2400" smtClean="0">
                <a:latin typeface="Times New Roman" pitchFamily="18" charset="0"/>
              </a:rPr>
              <a:t>组作为第</a:t>
            </a:r>
            <a:r>
              <a:rPr lang="en-US" altLang="zh-CN" sz="2400" smtClean="0">
                <a:latin typeface="Times New Roman" pitchFamily="18" charset="0"/>
              </a:rPr>
              <a:t>2</a:t>
            </a:r>
            <a:r>
              <a:rPr lang="zh-CN" altLang="en-US" sz="2400" smtClean="0">
                <a:latin typeface="Times New Roman" pitchFamily="18" charset="0"/>
              </a:rPr>
              <a:t>轮的子密钥，后</a:t>
            </a:r>
            <a:r>
              <a:rPr lang="en-US" altLang="zh-CN" sz="2400" smtClean="0">
                <a:latin typeface="Times New Roman" pitchFamily="18" charset="0"/>
              </a:rPr>
              <a:t>4</a:t>
            </a:r>
            <a:r>
              <a:rPr lang="zh-CN" altLang="en-US" sz="2400" smtClean="0">
                <a:latin typeface="Times New Roman" pitchFamily="18" charset="0"/>
              </a:rPr>
              <a:t>组作为第</a:t>
            </a:r>
            <a:r>
              <a:rPr lang="en-US" altLang="zh-CN" sz="2400" smtClean="0">
                <a:latin typeface="Times New Roman" pitchFamily="18" charset="0"/>
              </a:rPr>
              <a:t>3</a:t>
            </a:r>
            <a:r>
              <a:rPr lang="zh-CN" altLang="en-US" sz="2400" smtClean="0">
                <a:latin typeface="Times New Roman" pitchFamily="18" charset="0"/>
              </a:rPr>
              <a:t>轮的子密钥。</a:t>
            </a:r>
            <a:r>
              <a:rPr lang="zh-CN" altLang="en-US" sz="2400" smtClean="0">
                <a:solidFill>
                  <a:srgbClr val="FF0000"/>
                </a:solidFill>
                <a:latin typeface="Times New Roman" pitchFamily="18" charset="0"/>
              </a:rPr>
              <a:t>重复这个过程</a:t>
            </a:r>
            <a:r>
              <a:rPr lang="zh-CN" altLang="en-US" sz="2400" smtClean="0">
                <a:latin typeface="Times New Roman" pitchFamily="18" charset="0"/>
              </a:rPr>
              <a:t>，直至产生全部</a:t>
            </a:r>
            <a:r>
              <a:rPr lang="en-US" altLang="zh-CN" sz="2400" smtClean="0">
                <a:latin typeface="Times New Roman" pitchFamily="18" charset="0"/>
              </a:rPr>
              <a:t>52</a:t>
            </a:r>
            <a:r>
              <a:rPr lang="zh-CN" altLang="en-US" sz="2400" smtClean="0">
                <a:latin typeface="Times New Roman" pitchFamily="18" charset="0"/>
              </a:rPr>
              <a:t>个子密钥</a:t>
            </a:r>
            <a:endParaRPr lang="zh-CN" altLang="en-US" sz="2400" dirty="0"/>
          </a:p>
        </p:txBody>
      </p:sp>
    </p:spTree>
    <p:extLst>
      <p:ext uri="{BB962C8B-B14F-4D97-AF65-F5344CB8AC3E}">
        <p14:creationId xmlns:p14="http://schemas.microsoft.com/office/powerpoint/2010/main" val="3203835001"/>
      </p:ext>
    </p:extLst>
  </p:cSld>
  <p:clrMapOvr>
    <a:masterClrMapping/>
  </p:clrMapOvr>
  <p:transition>
    <p:wedge/>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194</a:t>
            </a:fld>
            <a:endParaRPr lang="en-US" altLang="zh-CN" dirty="0"/>
          </a:p>
        </p:txBody>
      </p:sp>
      <p:pic>
        <p:nvPicPr>
          <p:cNvPr id="7" name="Picture 4"/>
          <p:cNvPicPr>
            <a:picLocks noChangeAspect="1" noChangeArrowheads="1"/>
          </p:cNvPicPr>
          <p:nvPr/>
        </p:nvPicPr>
        <p:blipFill>
          <a:blip r:embed="rId2" cstate="print"/>
          <a:srcRect/>
          <a:stretch>
            <a:fillRect/>
          </a:stretch>
        </p:blipFill>
        <p:spPr bwMode="auto">
          <a:xfrm>
            <a:off x="609600" y="1905000"/>
            <a:ext cx="7968882" cy="4114800"/>
          </a:xfrm>
          <a:prstGeom prst="rect">
            <a:avLst/>
          </a:prstGeom>
          <a:noFill/>
          <a:ln w="9525">
            <a:noFill/>
            <a:miter lim="800000"/>
            <a:headEnd/>
            <a:tailEnd/>
          </a:ln>
          <a:effectLst/>
        </p:spPr>
      </p:pic>
    </p:spTree>
    <p:extLst>
      <p:ext uri="{BB962C8B-B14F-4D97-AF65-F5344CB8AC3E}">
        <p14:creationId xmlns:p14="http://schemas.microsoft.com/office/powerpoint/2010/main" val="2363911971"/>
      </p:ext>
    </p:extLst>
  </p:cSld>
  <p:clrMapOvr>
    <a:masterClrMapping/>
  </p:clrMapOvr>
  <p:transition>
    <p:wedge/>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rPr>
              <a:t>SMS4</a:t>
            </a:r>
            <a:r>
              <a:rPr lang="zh-CN" altLang="en-US" dirty="0" smtClean="0">
                <a:latin typeface="Times New Roman" pitchFamily="18" charset="0"/>
              </a:rPr>
              <a:t>密码算法</a:t>
            </a:r>
            <a:endParaRPr lang="zh-CN" altLang="en-US" dirty="0"/>
          </a:p>
        </p:txBody>
      </p:sp>
      <p:sp>
        <p:nvSpPr>
          <p:cNvPr id="3" name="内容占位符 2"/>
          <p:cNvSpPr>
            <a:spLocks noGrp="1"/>
          </p:cNvSpPr>
          <p:nvPr>
            <p:ph idx="1"/>
          </p:nvPr>
        </p:nvSpPr>
        <p:spPr/>
        <p:txBody>
          <a:bodyPr/>
          <a:lstStyle/>
          <a:p>
            <a:pPr algn="just"/>
            <a:r>
              <a:rPr lang="en-US" altLang="zh-CN" dirty="0" smtClean="0">
                <a:latin typeface="Times New Roman" pitchFamily="18" charset="0"/>
              </a:rPr>
              <a:t>SMS4</a:t>
            </a:r>
            <a:r>
              <a:rPr lang="zh-CN" altLang="en-US" dirty="0" smtClean="0">
                <a:latin typeface="Times New Roman" pitchFamily="18" charset="0"/>
              </a:rPr>
              <a:t>是用于</a:t>
            </a:r>
            <a:r>
              <a:rPr lang="en-US" altLang="zh-CN" dirty="0" smtClean="0">
                <a:solidFill>
                  <a:srgbClr val="FF0000"/>
                </a:solidFill>
                <a:latin typeface="Times New Roman" pitchFamily="18" charset="0"/>
              </a:rPr>
              <a:t>WAPI</a:t>
            </a:r>
            <a:r>
              <a:rPr lang="en-US" altLang="zh-CN" dirty="0" smtClean="0">
                <a:latin typeface="Times New Roman" pitchFamily="18" charset="0"/>
              </a:rPr>
              <a:t>(WLAN Authentication &amp; Privacy Infrastructure)</a:t>
            </a:r>
            <a:r>
              <a:rPr lang="zh-CN" altLang="en-US" dirty="0" smtClean="0">
                <a:latin typeface="Times New Roman" pitchFamily="18" charset="0"/>
              </a:rPr>
              <a:t>的分组密码算法，是我国官方公布的第一个商用密码算法</a:t>
            </a:r>
            <a:endParaRPr lang="en-US" altLang="zh-CN" dirty="0" smtClean="0">
              <a:latin typeface="Times New Roman" pitchFamily="18" charset="0"/>
            </a:endParaRPr>
          </a:p>
          <a:p>
            <a:pPr algn="just"/>
            <a:endParaRPr lang="zh-CN" altLang="en-US" dirty="0" smtClean="0">
              <a:latin typeface="Times New Roman" pitchFamily="18" charset="0"/>
            </a:endParaRPr>
          </a:p>
          <a:p>
            <a:pPr algn="just"/>
            <a:r>
              <a:rPr lang="zh-CN" altLang="en-US" dirty="0" smtClean="0">
                <a:solidFill>
                  <a:srgbClr val="FF0000"/>
                </a:solidFill>
                <a:latin typeface="Times New Roman" pitchFamily="18" charset="0"/>
              </a:rPr>
              <a:t>分组长度</a:t>
            </a:r>
            <a:r>
              <a:rPr lang="en-US" altLang="zh-CN" dirty="0" smtClean="0">
                <a:solidFill>
                  <a:srgbClr val="FF0000"/>
                </a:solidFill>
                <a:latin typeface="Times New Roman" pitchFamily="18" charset="0"/>
              </a:rPr>
              <a:t>128</a:t>
            </a:r>
            <a:r>
              <a:rPr lang="zh-CN" altLang="en-US" dirty="0" smtClean="0">
                <a:solidFill>
                  <a:srgbClr val="FF0000"/>
                </a:solidFill>
                <a:latin typeface="Times New Roman" pitchFamily="18" charset="0"/>
              </a:rPr>
              <a:t>比特，密钥长度</a:t>
            </a:r>
            <a:r>
              <a:rPr lang="en-US" altLang="zh-CN" dirty="0" smtClean="0">
                <a:solidFill>
                  <a:srgbClr val="FF0000"/>
                </a:solidFill>
                <a:latin typeface="Times New Roman" pitchFamily="18" charset="0"/>
              </a:rPr>
              <a:t>128</a:t>
            </a:r>
            <a:r>
              <a:rPr lang="zh-CN" altLang="en-US" dirty="0" smtClean="0">
                <a:solidFill>
                  <a:srgbClr val="FF0000"/>
                </a:solidFill>
                <a:latin typeface="Times New Roman" pitchFamily="18" charset="0"/>
              </a:rPr>
              <a:t>比特</a:t>
            </a:r>
            <a:r>
              <a:rPr lang="zh-CN" altLang="en-US" dirty="0" smtClean="0">
                <a:latin typeface="Times New Roman" pitchFamily="18" charset="0"/>
              </a:rPr>
              <a:t>。加密算法与密钥扩展算法都采用</a:t>
            </a:r>
            <a:r>
              <a:rPr lang="en-US" altLang="zh-CN" dirty="0" smtClean="0">
                <a:solidFill>
                  <a:srgbClr val="FF0000"/>
                </a:solidFill>
                <a:latin typeface="Times New Roman" pitchFamily="18" charset="0"/>
              </a:rPr>
              <a:t>32</a:t>
            </a:r>
            <a:r>
              <a:rPr lang="zh-CN" altLang="en-US" dirty="0" smtClean="0">
                <a:solidFill>
                  <a:srgbClr val="FF0000"/>
                </a:solidFill>
                <a:latin typeface="Times New Roman" pitchFamily="18" charset="0"/>
              </a:rPr>
              <a:t>轮非线性迭代</a:t>
            </a:r>
            <a:r>
              <a:rPr lang="zh-CN" altLang="en-US" dirty="0" smtClean="0">
                <a:latin typeface="Times New Roman" pitchFamily="18" charset="0"/>
              </a:rPr>
              <a:t>结构</a:t>
            </a:r>
            <a:endParaRPr lang="en-US" altLang="zh-CN" dirty="0" smtClean="0">
              <a:latin typeface="Times New Roman" pitchFamily="18" charset="0"/>
            </a:endParaRPr>
          </a:p>
          <a:p>
            <a:pPr algn="just"/>
            <a:endParaRPr lang="zh-CN" altLang="en-US" dirty="0" smtClean="0">
              <a:latin typeface="Times New Roman" pitchFamily="18" charset="0"/>
            </a:endParaRPr>
          </a:p>
          <a:p>
            <a:pPr algn="just"/>
            <a:r>
              <a:rPr lang="zh-CN" altLang="en-US" dirty="0" smtClean="0">
                <a:latin typeface="Times New Roman" pitchFamily="18" charset="0"/>
              </a:rPr>
              <a:t>解密算法与加密算法结构相同，</a:t>
            </a:r>
            <a:r>
              <a:rPr lang="zh-CN" altLang="en-US" dirty="0" smtClean="0">
                <a:solidFill>
                  <a:srgbClr val="FF0000"/>
                </a:solidFill>
                <a:latin typeface="Times New Roman" pitchFamily="18" charset="0"/>
              </a:rPr>
              <a:t>轮密钥的使用顺序相反</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195</a:t>
            </a:fld>
            <a:endParaRPr lang="en-US" altLang="zh-CN" dirty="0"/>
          </a:p>
        </p:txBody>
      </p:sp>
    </p:spTree>
    <p:extLst>
      <p:ext uri="{BB962C8B-B14F-4D97-AF65-F5344CB8AC3E}">
        <p14:creationId xmlns:p14="http://schemas.microsoft.com/office/powerpoint/2010/main" val="2540191147"/>
      </p:ext>
    </p:extLst>
  </p:cSld>
  <p:clrMapOvr>
    <a:masterClrMapping/>
  </p:clrMapOvr>
  <p:transition>
    <p:wedge/>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SMS4</a:t>
            </a:r>
            <a:r>
              <a:rPr lang="zh-CN" altLang="en-US" dirty="0" smtClean="0"/>
              <a:t>密码算法结构</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196</a:t>
            </a:fld>
            <a:endParaRPr lang="en-US" altLang="zh-CN" dirty="0"/>
          </a:p>
        </p:txBody>
      </p:sp>
      <p:sp>
        <p:nvSpPr>
          <p:cNvPr id="7" name="Rectangle 4"/>
          <p:cNvSpPr>
            <a:spLocks noChangeArrowheads="1"/>
          </p:cNvSpPr>
          <p:nvPr/>
        </p:nvSpPr>
        <p:spPr bwMode="auto">
          <a:xfrm>
            <a:off x="3962400" y="3429000"/>
            <a:ext cx="1828800" cy="4572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zh-CN" altLang="en-US" sz="2400">
                <a:latin typeface="Times New Roman" pitchFamily="18" charset="0"/>
              </a:rPr>
              <a:t>基本轮函数</a:t>
            </a:r>
          </a:p>
        </p:txBody>
      </p:sp>
      <p:sp>
        <p:nvSpPr>
          <p:cNvPr id="8" name="Rectangle 5"/>
          <p:cNvSpPr>
            <a:spLocks noChangeArrowheads="1"/>
          </p:cNvSpPr>
          <p:nvPr/>
        </p:nvSpPr>
        <p:spPr bwMode="auto">
          <a:xfrm>
            <a:off x="3962400" y="2286000"/>
            <a:ext cx="1828800" cy="4572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2400">
                <a:latin typeface="Times New Roman" pitchFamily="18" charset="0"/>
              </a:rPr>
              <a:t>128</a:t>
            </a:r>
            <a:r>
              <a:rPr kumimoji="1" lang="zh-CN" altLang="en-US" sz="2400">
                <a:latin typeface="Times New Roman" pitchFamily="18" charset="0"/>
              </a:rPr>
              <a:t>位明文</a:t>
            </a:r>
          </a:p>
        </p:txBody>
      </p:sp>
      <p:sp>
        <p:nvSpPr>
          <p:cNvPr id="9" name="Rectangle 6"/>
          <p:cNvSpPr>
            <a:spLocks noChangeArrowheads="1"/>
          </p:cNvSpPr>
          <p:nvPr/>
        </p:nvSpPr>
        <p:spPr bwMode="auto">
          <a:xfrm>
            <a:off x="3962400" y="4572000"/>
            <a:ext cx="1828800" cy="4572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2400" dirty="0">
                <a:latin typeface="Times New Roman" pitchFamily="18" charset="0"/>
              </a:rPr>
              <a:t>128</a:t>
            </a:r>
            <a:r>
              <a:rPr kumimoji="1" lang="zh-CN" altLang="en-US" sz="2400" dirty="0">
                <a:latin typeface="Times New Roman" pitchFamily="18" charset="0"/>
              </a:rPr>
              <a:t>位密文</a:t>
            </a:r>
          </a:p>
        </p:txBody>
      </p:sp>
      <p:sp>
        <p:nvSpPr>
          <p:cNvPr id="10" name="Rectangle 7"/>
          <p:cNvSpPr>
            <a:spLocks noChangeArrowheads="1"/>
          </p:cNvSpPr>
          <p:nvPr/>
        </p:nvSpPr>
        <p:spPr bwMode="auto">
          <a:xfrm>
            <a:off x="2057400" y="3124200"/>
            <a:ext cx="914400" cy="11430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zh-CN" altLang="en-US" sz="2400" dirty="0">
                <a:latin typeface="Times New Roman" pitchFamily="18" charset="0"/>
              </a:rPr>
              <a:t>密钥</a:t>
            </a:r>
          </a:p>
          <a:p>
            <a:pPr algn="ctr"/>
            <a:r>
              <a:rPr kumimoji="1" lang="zh-CN" altLang="en-US" sz="2400" dirty="0">
                <a:latin typeface="Times New Roman" pitchFamily="18" charset="0"/>
              </a:rPr>
              <a:t>扩展</a:t>
            </a:r>
          </a:p>
        </p:txBody>
      </p:sp>
      <p:sp>
        <p:nvSpPr>
          <p:cNvPr id="11" name="Rectangle 8"/>
          <p:cNvSpPr>
            <a:spLocks noChangeArrowheads="1"/>
          </p:cNvSpPr>
          <p:nvPr/>
        </p:nvSpPr>
        <p:spPr bwMode="auto">
          <a:xfrm>
            <a:off x="1600200" y="2286000"/>
            <a:ext cx="1828800" cy="4572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2400">
                <a:latin typeface="Times New Roman" pitchFamily="18" charset="0"/>
              </a:rPr>
              <a:t>128</a:t>
            </a:r>
            <a:r>
              <a:rPr kumimoji="1" lang="zh-CN" altLang="en-US" sz="2400">
                <a:latin typeface="Times New Roman" pitchFamily="18" charset="0"/>
              </a:rPr>
              <a:t>位密钥</a:t>
            </a:r>
          </a:p>
        </p:txBody>
      </p:sp>
      <p:sp>
        <p:nvSpPr>
          <p:cNvPr id="12" name="Line 9"/>
          <p:cNvSpPr>
            <a:spLocks noChangeShapeType="1"/>
          </p:cNvSpPr>
          <p:nvPr/>
        </p:nvSpPr>
        <p:spPr bwMode="auto">
          <a:xfrm>
            <a:off x="2514600" y="2743200"/>
            <a:ext cx="0" cy="381000"/>
          </a:xfrm>
          <a:prstGeom prst="line">
            <a:avLst/>
          </a:prstGeom>
          <a:noFill/>
          <a:ln w="38100">
            <a:solidFill>
              <a:srgbClr val="CC3300"/>
            </a:solidFill>
            <a:round/>
            <a:headEnd/>
            <a:tailEnd type="triangle" w="med" len="med"/>
          </a:ln>
          <a:effectLst/>
        </p:spPr>
        <p:txBody>
          <a:bodyPr/>
          <a:lstStyle/>
          <a:p>
            <a:endParaRPr lang="zh-CN" altLang="en-US"/>
          </a:p>
        </p:txBody>
      </p:sp>
      <p:sp>
        <p:nvSpPr>
          <p:cNvPr id="13" name="Line 10"/>
          <p:cNvSpPr>
            <a:spLocks noChangeShapeType="1"/>
          </p:cNvSpPr>
          <p:nvPr/>
        </p:nvSpPr>
        <p:spPr bwMode="auto">
          <a:xfrm>
            <a:off x="2971800" y="3657600"/>
            <a:ext cx="990600" cy="0"/>
          </a:xfrm>
          <a:prstGeom prst="line">
            <a:avLst/>
          </a:prstGeom>
          <a:noFill/>
          <a:ln w="38100">
            <a:solidFill>
              <a:srgbClr val="CC3300"/>
            </a:solidFill>
            <a:round/>
            <a:headEnd/>
            <a:tailEnd type="triangle" w="med" len="med"/>
          </a:ln>
          <a:effectLst/>
        </p:spPr>
        <p:txBody>
          <a:bodyPr/>
          <a:lstStyle/>
          <a:p>
            <a:endParaRPr lang="zh-CN" altLang="en-US"/>
          </a:p>
        </p:txBody>
      </p:sp>
      <p:sp>
        <p:nvSpPr>
          <p:cNvPr id="14" name="AutoShape 11"/>
          <p:cNvSpPr>
            <a:spLocks noChangeArrowheads="1"/>
          </p:cNvSpPr>
          <p:nvPr/>
        </p:nvSpPr>
        <p:spPr bwMode="auto">
          <a:xfrm>
            <a:off x="6172200" y="3124200"/>
            <a:ext cx="1752600" cy="1066800"/>
          </a:xfrm>
          <a:prstGeom prst="flowChartDecision">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zh-CN" altLang="en-US" sz="2400">
                <a:latin typeface="Times New Roman" pitchFamily="18" charset="0"/>
              </a:rPr>
              <a:t>迭代控制</a:t>
            </a:r>
          </a:p>
        </p:txBody>
      </p:sp>
      <p:sp>
        <p:nvSpPr>
          <p:cNvPr id="15" name="Line 12"/>
          <p:cNvSpPr>
            <a:spLocks noChangeShapeType="1"/>
          </p:cNvSpPr>
          <p:nvPr/>
        </p:nvSpPr>
        <p:spPr bwMode="auto">
          <a:xfrm>
            <a:off x="4800600" y="2743200"/>
            <a:ext cx="0" cy="685800"/>
          </a:xfrm>
          <a:prstGeom prst="line">
            <a:avLst/>
          </a:prstGeom>
          <a:noFill/>
          <a:ln w="38100">
            <a:solidFill>
              <a:srgbClr val="CC3300"/>
            </a:solidFill>
            <a:round/>
            <a:headEnd/>
            <a:tailEnd type="triangle" w="med" len="med"/>
          </a:ln>
          <a:effectLst/>
        </p:spPr>
        <p:txBody>
          <a:bodyPr/>
          <a:lstStyle/>
          <a:p>
            <a:endParaRPr lang="zh-CN" altLang="en-US"/>
          </a:p>
        </p:txBody>
      </p:sp>
      <p:sp>
        <p:nvSpPr>
          <p:cNvPr id="16" name="Line 13"/>
          <p:cNvSpPr>
            <a:spLocks noChangeShapeType="1"/>
          </p:cNvSpPr>
          <p:nvPr/>
        </p:nvSpPr>
        <p:spPr bwMode="auto">
          <a:xfrm>
            <a:off x="4800600" y="3886200"/>
            <a:ext cx="0" cy="685800"/>
          </a:xfrm>
          <a:prstGeom prst="line">
            <a:avLst/>
          </a:prstGeom>
          <a:noFill/>
          <a:ln w="38100">
            <a:solidFill>
              <a:srgbClr val="CC3300"/>
            </a:solidFill>
            <a:round/>
            <a:headEnd/>
            <a:tailEnd type="triangle" w="med" len="med"/>
          </a:ln>
          <a:effectLst/>
        </p:spPr>
        <p:txBody>
          <a:bodyPr/>
          <a:lstStyle/>
          <a:p>
            <a:endParaRPr lang="zh-CN" altLang="en-US"/>
          </a:p>
        </p:txBody>
      </p:sp>
      <p:sp>
        <p:nvSpPr>
          <p:cNvPr id="17" name="Line 14"/>
          <p:cNvSpPr>
            <a:spLocks noChangeShapeType="1"/>
          </p:cNvSpPr>
          <p:nvPr/>
        </p:nvSpPr>
        <p:spPr bwMode="auto">
          <a:xfrm>
            <a:off x="4800600" y="4343400"/>
            <a:ext cx="2286000" cy="0"/>
          </a:xfrm>
          <a:prstGeom prst="line">
            <a:avLst/>
          </a:prstGeom>
          <a:noFill/>
          <a:ln w="38100">
            <a:solidFill>
              <a:srgbClr val="CC3300"/>
            </a:solidFill>
            <a:round/>
            <a:headEnd/>
            <a:tailEnd/>
          </a:ln>
          <a:effectLst/>
        </p:spPr>
        <p:txBody>
          <a:bodyPr/>
          <a:lstStyle/>
          <a:p>
            <a:endParaRPr lang="zh-CN" altLang="en-US"/>
          </a:p>
        </p:txBody>
      </p:sp>
      <p:sp>
        <p:nvSpPr>
          <p:cNvPr id="18" name="Line 15"/>
          <p:cNvSpPr>
            <a:spLocks noChangeShapeType="1"/>
          </p:cNvSpPr>
          <p:nvPr/>
        </p:nvSpPr>
        <p:spPr bwMode="auto">
          <a:xfrm flipV="1">
            <a:off x="7086600" y="4191000"/>
            <a:ext cx="0" cy="152400"/>
          </a:xfrm>
          <a:prstGeom prst="line">
            <a:avLst/>
          </a:prstGeom>
          <a:noFill/>
          <a:ln w="28575">
            <a:solidFill>
              <a:srgbClr val="CC3300"/>
            </a:solidFill>
            <a:round/>
            <a:headEnd/>
            <a:tailEnd/>
          </a:ln>
          <a:effectLst/>
        </p:spPr>
        <p:txBody>
          <a:bodyPr/>
          <a:lstStyle/>
          <a:p>
            <a:endParaRPr lang="zh-CN" altLang="en-US"/>
          </a:p>
        </p:txBody>
      </p:sp>
      <p:sp>
        <p:nvSpPr>
          <p:cNvPr id="19" name="Line 16"/>
          <p:cNvSpPr>
            <a:spLocks noChangeShapeType="1"/>
          </p:cNvSpPr>
          <p:nvPr/>
        </p:nvSpPr>
        <p:spPr bwMode="auto">
          <a:xfrm>
            <a:off x="4800600" y="2971800"/>
            <a:ext cx="2286000" cy="0"/>
          </a:xfrm>
          <a:prstGeom prst="line">
            <a:avLst/>
          </a:prstGeom>
          <a:noFill/>
          <a:ln w="38100">
            <a:solidFill>
              <a:srgbClr val="CC3300"/>
            </a:solidFill>
            <a:round/>
            <a:headEnd type="triangle" w="med" len="med"/>
            <a:tailEnd/>
          </a:ln>
          <a:effectLst/>
        </p:spPr>
        <p:txBody>
          <a:bodyPr/>
          <a:lstStyle/>
          <a:p>
            <a:endParaRPr lang="zh-CN" altLang="en-US"/>
          </a:p>
        </p:txBody>
      </p:sp>
      <p:sp>
        <p:nvSpPr>
          <p:cNvPr id="20" name="Line 17"/>
          <p:cNvSpPr>
            <a:spLocks noChangeShapeType="1"/>
          </p:cNvSpPr>
          <p:nvPr/>
        </p:nvSpPr>
        <p:spPr bwMode="auto">
          <a:xfrm>
            <a:off x="7086600" y="2971800"/>
            <a:ext cx="0" cy="152400"/>
          </a:xfrm>
          <a:prstGeom prst="line">
            <a:avLst/>
          </a:prstGeom>
          <a:noFill/>
          <a:ln w="28575">
            <a:solidFill>
              <a:srgbClr val="CC3300"/>
            </a:solidFill>
            <a:round/>
            <a:headEnd/>
            <a:tailEnd/>
          </a:ln>
          <a:effectLst/>
        </p:spPr>
        <p:txBody>
          <a:bodyPr/>
          <a:lstStyle/>
          <a:p>
            <a:endParaRPr lang="zh-CN" altLang="en-US"/>
          </a:p>
        </p:txBody>
      </p:sp>
    </p:spTree>
    <p:extLst>
      <p:ext uri="{BB962C8B-B14F-4D97-AF65-F5344CB8AC3E}">
        <p14:creationId xmlns:p14="http://schemas.microsoft.com/office/powerpoint/2010/main" val="3880260766"/>
      </p:ext>
    </p:extLst>
  </p:cSld>
  <p:clrMapOvr>
    <a:masterClrMapping/>
  </p:clrMapOvr>
  <p:transition>
    <p:wedge/>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SMS4</a:t>
            </a:r>
            <a:r>
              <a:rPr lang="zh-CN" altLang="en-US" dirty="0" smtClean="0"/>
              <a:t>的算法描述</a:t>
            </a:r>
            <a:endParaRPr lang="zh-CN" altLang="en-US" dirty="0"/>
          </a:p>
        </p:txBody>
      </p:sp>
      <p:sp>
        <p:nvSpPr>
          <p:cNvPr id="3" name="内容占位符 2"/>
          <p:cNvSpPr>
            <a:spLocks noGrp="1"/>
          </p:cNvSpPr>
          <p:nvPr>
            <p:ph idx="1"/>
          </p:nvPr>
        </p:nvSpPr>
        <p:spPr/>
        <p:txBody>
          <a:bodyPr/>
          <a:lstStyle/>
          <a:p>
            <a:pPr>
              <a:buClr>
                <a:schemeClr val="accent2"/>
              </a:buClr>
            </a:pPr>
            <a:r>
              <a:rPr lang="zh-CN" altLang="en-US" sz="2400" b="1" dirty="0" smtClean="0">
                <a:solidFill>
                  <a:srgbClr val="FF0000"/>
                </a:solidFill>
                <a:latin typeface="Times New Roman" pitchFamily="18" charset="0"/>
              </a:rPr>
              <a:t>输入明文</a:t>
            </a:r>
            <a:r>
              <a:rPr lang="zh-CN" altLang="en-US" sz="2400" dirty="0" smtClean="0">
                <a:latin typeface="Times New Roman" pitchFamily="18" charset="0"/>
              </a:rPr>
              <a:t>：</a:t>
            </a:r>
            <a:r>
              <a:rPr lang="en-US" altLang="zh-CN" sz="2400" dirty="0" smtClean="0">
                <a:latin typeface="Times New Roman" pitchFamily="18" charset="0"/>
              </a:rPr>
              <a:t>(X</a:t>
            </a:r>
            <a:r>
              <a:rPr lang="en-US" altLang="zh-CN" sz="2400" baseline="-25000" dirty="0" smtClean="0">
                <a:latin typeface="Times New Roman" pitchFamily="18" charset="0"/>
              </a:rPr>
              <a:t>0</a:t>
            </a:r>
            <a:r>
              <a:rPr lang="zh-CN" altLang="en-US" sz="2400" dirty="0" smtClean="0">
                <a:latin typeface="Times New Roman" pitchFamily="18" charset="0"/>
              </a:rPr>
              <a:t>，</a:t>
            </a:r>
            <a:r>
              <a:rPr lang="en-US" altLang="zh-CN" sz="2400" dirty="0" smtClean="0">
                <a:latin typeface="Times New Roman" pitchFamily="18" charset="0"/>
              </a:rPr>
              <a:t>X</a:t>
            </a:r>
            <a:r>
              <a:rPr lang="en-US" altLang="zh-CN" sz="2400" baseline="-25000" dirty="0" smtClean="0">
                <a:latin typeface="Times New Roman" pitchFamily="18" charset="0"/>
              </a:rPr>
              <a:t>1</a:t>
            </a:r>
            <a:r>
              <a:rPr lang="zh-CN" altLang="en-US" sz="2400" dirty="0" smtClean="0">
                <a:latin typeface="Times New Roman" pitchFamily="18" charset="0"/>
              </a:rPr>
              <a:t>，</a:t>
            </a:r>
            <a:r>
              <a:rPr lang="en-US" altLang="zh-CN" sz="2400" dirty="0" smtClean="0">
                <a:latin typeface="Times New Roman" pitchFamily="18" charset="0"/>
              </a:rPr>
              <a:t>X</a:t>
            </a:r>
            <a:r>
              <a:rPr lang="en-US" altLang="zh-CN" sz="2400" baseline="-25000" dirty="0" smtClean="0">
                <a:latin typeface="Times New Roman" pitchFamily="18" charset="0"/>
              </a:rPr>
              <a:t>2</a:t>
            </a:r>
            <a:r>
              <a:rPr lang="zh-CN" altLang="en-US" sz="2400" dirty="0" smtClean="0">
                <a:latin typeface="Times New Roman" pitchFamily="18" charset="0"/>
              </a:rPr>
              <a:t>，</a:t>
            </a:r>
            <a:r>
              <a:rPr lang="en-US" altLang="zh-CN" sz="2400" dirty="0" smtClean="0">
                <a:latin typeface="Times New Roman" pitchFamily="18" charset="0"/>
              </a:rPr>
              <a:t>X</a:t>
            </a:r>
            <a:r>
              <a:rPr lang="en-US" altLang="zh-CN" sz="2400" baseline="-25000" dirty="0" smtClean="0">
                <a:latin typeface="Times New Roman" pitchFamily="18" charset="0"/>
              </a:rPr>
              <a:t>3</a:t>
            </a:r>
            <a:r>
              <a:rPr lang="en-US" altLang="zh-CN" sz="2400" dirty="0" smtClean="0">
                <a:latin typeface="Times New Roman" pitchFamily="18" charset="0"/>
              </a:rPr>
              <a:t>)</a:t>
            </a:r>
            <a:r>
              <a:rPr lang="zh-CN" altLang="en-US" sz="2400" dirty="0" smtClean="0">
                <a:latin typeface="Times New Roman" pitchFamily="18" charset="0"/>
              </a:rPr>
              <a:t>，</a:t>
            </a:r>
            <a:r>
              <a:rPr lang="en-US" altLang="zh-CN" sz="2400" dirty="0" smtClean="0">
                <a:latin typeface="Times New Roman" pitchFamily="18" charset="0"/>
              </a:rPr>
              <a:t>128</a:t>
            </a:r>
            <a:r>
              <a:rPr lang="zh-CN" altLang="en-US" sz="2400" dirty="0" smtClean="0">
                <a:latin typeface="Times New Roman" pitchFamily="18" charset="0"/>
              </a:rPr>
              <a:t>位，四个字</a:t>
            </a:r>
          </a:p>
          <a:p>
            <a:pPr>
              <a:buClr>
                <a:schemeClr val="accent2"/>
              </a:buClr>
            </a:pPr>
            <a:r>
              <a:rPr lang="zh-CN" altLang="en-US" sz="2400" b="1" dirty="0" smtClean="0">
                <a:solidFill>
                  <a:srgbClr val="FF0000"/>
                </a:solidFill>
                <a:latin typeface="Times New Roman" pitchFamily="18" charset="0"/>
              </a:rPr>
              <a:t>轮密钥</a:t>
            </a:r>
            <a:r>
              <a:rPr lang="zh-CN" altLang="en-US" sz="2400" dirty="0" smtClean="0">
                <a:latin typeface="Times New Roman" pitchFamily="18" charset="0"/>
              </a:rPr>
              <a:t>：</a:t>
            </a:r>
            <a:r>
              <a:rPr lang="en-US" altLang="zh-CN" sz="2400" dirty="0" err="1" smtClean="0">
                <a:latin typeface="Times New Roman" pitchFamily="18" charset="0"/>
              </a:rPr>
              <a:t>rk</a:t>
            </a:r>
            <a:r>
              <a:rPr lang="en-US" altLang="zh-CN" sz="2400" baseline="-25000" dirty="0" err="1" smtClean="0">
                <a:latin typeface="Times New Roman" pitchFamily="18" charset="0"/>
              </a:rPr>
              <a:t>i</a:t>
            </a:r>
            <a:r>
              <a:rPr lang="en-US" altLang="zh-CN" sz="2400" dirty="0" smtClean="0">
                <a:latin typeface="Times New Roman" pitchFamily="18" charset="0"/>
              </a:rPr>
              <a:t> </a:t>
            </a:r>
            <a:r>
              <a:rPr lang="zh-CN" altLang="en-US" sz="2400" dirty="0" smtClean="0">
                <a:latin typeface="Times New Roman" pitchFamily="18" charset="0"/>
              </a:rPr>
              <a:t>，</a:t>
            </a:r>
            <a:r>
              <a:rPr lang="en-US" altLang="zh-CN" sz="2400" dirty="0" err="1" smtClean="0">
                <a:latin typeface="Times New Roman" pitchFamily="18" charset="0"/>
              </a:rPr>
              <a:t>i</a:t>
            </a:r>
            <a:r>
              <a:rPr lang="en-US" altLang="zh-CN" sz="2400" dirty="0" smtClean="0">
                <a:latin typeface="Times New Roman" pitchFamily="18" charset="0"/>
              </a:rPr>
              <a:t>=0,1,…,31</a:t>
            </a:r>
            <a:r>
              <a:rPr lang="zh-CN" altLang="en-US" sz="2400" dirty="0" smtClean="0">
                <a:latin typeface="Times New Roman" pitchFamily="18" charset="0"/>
              </a:rPr>
              <a:t>，长度为</a:t>
            </a:r>
            <a:r>
              <a:rPr lang="en-US" altLang="zh-CN" sz="2400" dirty="0" smtClean="0">
                <a:latin typeface="Times New Roman" pitchFamily="18" charset="0"/>
              </a:rPr>
              <a:t>32</a:t>
            </a:r>
            <a:r>
              <a:rPr lang="zh-CN" altLang="en-US" sz="2400" dirty="0" smtClean="0">
                <a:latin typeface="Times New Roman" pitchFamily="18" charset="0"/>
              </a:rPr>
              <a:t>个比特</a:t>
            </a:r>
            <a:endParaRPr lang="en-US" altLang="zh-CN" sz="2400" dirty="0" smtClean="0">
              <a:latin typeface="Times New Roman" pitchFamily="18" charset="0"/>
            </a:endParaRPr>
          </a:p>
          <a:p>
            <a:pPr>
              <a:buClr>
                <a:schemeClr val="accent2"/>
              </a:buClr>
            </a:pPr>
            <a:r>
              <a:rPr lang="zh-CN" altLang="en-US" sz="2400" b="1" dirty="0" smtClean="0">
                <a:solidFill>
                  <a:srgbClr val="FF0000"/>
                </a:solidFill>
                <a:latin typeface="Times New Roman" pitchFamily="18" charset="0"/>
              </a:rPr>
              <a:t>输出密文</a:t>
            </a:r>
            <a:r>
              <a:rPr lang="zh-CN" altLang="en-US" sz="2400" dirty="0" smtClean="0">
                <a:latin typeface="Times New Roman" pitchFamily="18" charset="0"/>
              </a:rPr>
              <a:t>：</a:t>
            </a:r>
            <a:r>
              <a:rPr lang="en-US" altLang="zh-CN" sz="2400" dirty="0" smtClean="0">
                <a:latin typeface="Times New Roman" pitchFamily="18" charset="0"/>
              </a:rPr>
              <a:t>(Y</a:t>
            </a:r>
            <a:r>
              <a:rPr lang="en-US" altLang="zh-CN" sz="2400" baseline="-25000" dirty="0" smtClean="0">
                <a:latin typeface="Times New Roman" pitchFamily="18" charset="0"/>
              </a:rPr>
              <a:t>0</a:t>
            </a:r>
            <a:r>
              <a:rPr lang="zh-CN" altLang="en-US" sz="2400" dirty="0" smtClean="0">
                <a:latin typeface="Times New Roman" pitchFamily="18" charset="0"/>
              </a:rPr>
              <a:t>，</a:t>
            </a:r>
            <a:r>
              <a:rPr lang="en-US" altLang="zh-CN" sz="2400" dirty="0" smtClean="0">
                <a:latin typeface="Times New Roman" pitchFamily="18" charset="0"/>
              </a:rPr>
              <a:t>Y</a:t>
            </a:r>
            <a:r>
              <a:rPr lang="en-US" altLang="zh-CN" sz="2400" baseline="-25000" dirty="0" smtClean="0">
                <a:latin typeface="Times New Roman" pitchFamily="18" charset="0"/>
              </a:rPr>
              <a:t>1</a:t>
            </a:r>
            <a:r>
              <a:rPr lang="zh-CN" altLang="en-US" sz="2400" dirty="0" smtClean="0">
                <a:latin typeface="Times New Roman" pitchFamily="18" charset="0"/>
              </a:rPr>
              <a:t>，</a:t>
            </a:r>
            <a:r>
              <a:rPr lang="en-US" altLang="zh-CN" sz="2400" dirty="0" smtClean="0">
                <a:latin typeface="Times New Roman" pitchFamily="18" charset="0"/>
              </a:rPr>
              <a:t>Y</a:t>
            </a:r>
            <a:r>
              <a:rPr lang="en-US" altLang="zh-CN" sz="2400" baseline="-25000" dirty="0" smtClean="0">
                <a:latin typeface="Times New Roman" pitchFamily="18" charset="0"/>
              </a:rPr>
              <a:t>2</a:t>
            </a:r>
            <a:r>
              <a:rPr lang="zh-CN" altLang="en-US" sz="2400" dirty="0" smtClean="0">
                <a:latin typeface="Times New Roman" pitchFamily="18" charset="0"/>
              </a:rPr>
              <a:t>，</a:t>
            </a:r>
            <a:r>
              <a:rPr lang="en-US" altLang="zh-CN" sz="2400" dirty="0" smtClean="0">
                <a:latin typeface="Times New Roman" pitchFamily="18" charset="0"/>
              </a:rPr>
              <a:t>Y</a:t>
            </a:r>
            <a:r>
              <a:rPr lang="en-US" altLang="zh-CN" sz="2400" baseline="-25000" dirty="0" smtClean="0">
                <a:latin typeface="Times New Roman" pitchFamily="18" charset="0"/>
              </a:rPr>
              <a:t>3</a:t>
            </a:r>
            <a:r>
              <a:rPr lang="en-US" altLang="zh-CN" sz="2400" dirty="0" smtClean="0">
                <a:latin typeface="Times New Roman" pitchFamily="18" charset="0"/>
              </a:rPr>
              <a:t>)</a:t>
            </a:r>
            <a:r>
              <a:rPr lang="zh-CN" altLang="en-US" sz="2400" dirty="0" smtClean="0">
                <a:latin typeface="Times New Roman" pitchFamily="18" charset="0"/>
              </a:rPr>
              <a:t>，</a:t>
            </a:r>
            <a:r>
              <a:rPr lang="en-US" altLang="zh-CN" sz="2400" dirty="0" smtClean="0">
                <a:latin typeface="Times New Roman" pitchFamily="18" charset="0"/>
              </a:rPr>
              <a:t>128</a:t>
            </a:r>
            <a:r>
              <a:rPr lang="zh-CN" altLang="en-US" sz="2400" dirty="0" smtClean="0">
                <a:latin typeface="Times New Roman" pitchFamily="18" charset="0"/>
              </a:rPr>
              <a:t>位，四个字</a:t>
            </a:r>
          </a:p>
          <a:p>
            <a:pPr>
              <a:buClr>
                <a:schemeClr val="accent2"/>
              </a:buClr>
            </a:pPr>
            <a:r>
              <a:rPr lang="zh-CN" altLang="en-US" sz="2400" b="1" dirty="0" smtClean="0">
                <a:solidFill>
                  <a:srgbClr val="FF0000"/>
                </a:solidFill>
                <a:latin typeface="Times New Roman" pitchFamily="18" charset="0"/>
              </a:rPr>
              <a:t>第</a:t>
            </a:r>
            <a:r>
              <a:rPr lang="en-US" altLang="zh-CN" sz="2400" b="1" dirty="0" err="1" smtClean="0">
                <a:solidFill>
                  <a:srgbClr val="FF0000"/>
                </a:solidFill>
                <a:latin typeface="Times New Roman" pitchFamily="18" charset="0"/>
              </a:rPr>
              <a:t>i</a:t>
            </a:r>
            <a:r>
              <a:rPr lang="zh-CN" altLang="en-US" sz="2400" b="1" dirty="0" smtClean="0">
                <a:solidFill>
                  <a:srgbClr val="FF0000"/>
                </a:solidFill>
                <a:latin typeface="Times New Roman" pitchFamily="18" charset="0"/>
              </a:rPr>
              <a:t>轮的加密变换 </a:t>
            </a:r>
            <a:r>
              <a:rPr lang="zh-CN" altLang="en-US" sz="2400" dirty="0" smtClean="0">
                <a:latin typeface="Times New Roman" pitchFamily="18" charset="0"/>
              </a:rPr>
              <a:t>：</a:t>
            </a:r>
          </a:p>
          <a:p>
            <a:pPr>
              <a:buNone/>
            </a:pPr>
            <a:r>
              <a:rPr lang="zh-CN" altLang="en-US" sz="2400" dirty="0" smtClean="0">
                <a:latin typeface="Times New Roman" pitchFamily="18" charset="0"/>
              </a:rPr>
              <a:t>		 </a:t>
            </a:r>
            <a:r>
              <a:rPr lang="en-US" altLang="zh-CN" sz="2400" dirty="0" smtClean="0">
                <a:latin typeface="Times New Roman" pitchFamily="18" charset="0"/>
              </a:rPr>
              <a:t>X</a:t>
            </a:r>
            <a:r>
              <a:rPr lang="en-US" altLang="zh-CN" sz="2400" baseline="-25000" dirty="0" smtClean="0">
                <a:latin typeface="Times New Roman" pitchFamily="18" charset="0"/>
              </a:rPr>
              <a:t>i+4</a:t>
            </a:r>
            <a:r>
              <a:rPr lang="en-US" altLang="zh-CN" sz="2400" dirty="0" smtClean="0">
                <a:latin typeface="Times New Roman" pitchFamily="18" charset="0"/>
              </a:rPr>
              <a:t>=F(X</a:t>
            </a:r>
            <a:r>
              <a:rPr lang="en-US" altLang="zh-CN" sz="2400" baseline="-25000" dirty="0" smtClean="0">
                <a:latin typeface="Times New Roman" pitchFamily="18" charset="0"/>
              </a:rPr>
              <a:t>i</a:t>
            </a:r>
            <a:r>
              <a:rPr lang="zh-CN" altLang="en-US" sz="2400" dirty="0" smtClean="0">
                <a:latin typeface="Times New Roman" pitchFamily="18" charset="0"/>
              </a:rPr>
              <a:t>，</a:t>
            </a:r>
            <a:r>
              <a:rPr lang="en-US" altLang="zh-CN" sz="2400" dirty="0" smtClean="0">
                <a:latin typeface="Times New Roman" pitchFamily="18" charset="0"/>
              </a:rPr>
              <a:t>X</a:t>
            </a:r>
            <a:r>
              <a:rPr lang="en-US" altLang="zh-CN" sz="2400" baseline="-25000" dirty="0" smtClean="0">
                <a:latin typeface="Times New Roman" pitchFamily="18" charset="0"/>
              </a:rPr>
              <a:t>i+1</a:t>
            </a:r>
            <a:r>
              <a:rPr lang="zh-CN" altLang="en-US" sz="2400" dirty="0" smtClean="0">
                <a:latin typeface="Times New Roman" pitchFamily="18" charset="0"/>
              </a:rPr>
              <a:t>，</a:t>
            </a:r>
            <a:r>
              <a:rPr lang="en-US" altLang="zh-CN" sz="2400" dirty="0" smtClean="0">
                <a:latin typeface="Times New Roman" pitchFamily="18" charset="0"/>
              </a:rPr>
              <a:t>X</a:t>
            </a:r>
            <a:r>
              <a:rPr lang="en-US" altLang="zh-CN" sz="2400" baseline="-25000" dirty="0" smtClean="0">
                <a:latin typeface="Times New Roman" pitchFamily="18" charset="0"/>
              </a:rPr>
              <a:t>i+2</a:t>
            </a:r>
            <a:r>
              <a:rPr lang="zh-CN" altLang="en-US" sz="2400" dirty="0" smtClean="0">
                <a:latin typeface="Times New Roman" pitchFamily="18" charset="0"/>
              </a:rPr>
              <a:t>，</a:t>
            </a:r>
            <a:r>
              <a:rPr lang="en-US" altLang="zh-CN" sz="2400" dirty="0" smtClean="0">
                <a:latin typeface="Times New Roman" pitchFamily="18" charset="0"/>
              </a:rPr>
              <a:t>X</a:t>
            </a:r>
            <a:r>
              <a:rPr lang="en-US" altLang="zh-CN" sz="2400" baseline="-25000" dirty="0" smtClean="0">
                <a:latin typeface="Times New Roman" pitchFamily="18" charset="0"/>
              </a:rPr>
              <a:t>i+3</a:t>
            </a:r>
            <a:r>
              <a:rPr lang="zh-CN" altLang="en-US" sz="2400" dirty="0" smtClean="0">
                <a:latin typeface="Times New Roman" pitchFamily="18" charset="0"/>
              </a:rPr>
              <a:t>，</a:t>
            </a:r>
            <a:r>
              <a:rPr lang="en-US" altLang="zh-CN" sz="2400" dirty="0" err="1" smtClean="0">
                <a:latin typeface="Times New Roman" pitchFamily="18" charset="0"/>
              </a:rPr>
              <a:t>rk</a:t>
            </a:r>
            <a:r>
              <a:rPr lang="en-US" altLang="zh-CN" sz="2400" baseline="-25000" dirty="0" err="1" smtClean="0">
                <a:latin typeface="Times New Roman" pitchFamily="18" charset="0"/>
              </a:rPr>
              <a:t>i</a:t>
            </a:r>
            <a:r>
              <a:rPr lang="en-US" altLang="zh-CN" sz="2400" dirty="0" smtClean="0">
                <a:latin typeface="Times New Roman" pitchFamily="18" charset="0"/>
              </a:rPr>
              <a:t>)</a:t>
            </a:r>
            <a:endParaRPr lang="zh-CN" altLang="en-US" sz="2400" dirty="0" smtClean="0">
              <a:latin typeface="Times New Roman" pitchFamily="18" charset="0"/>
            </a:endParaRPr>
          </a:p>
          <a:p>
            <a:pPr>
              <a:buNone/>
            </a:pPr>
            <a:r>
              <a:rPr lang="zh-CN" altLang="en-US" sz="2400" dirty="0" smtClean="0">
                <a:latin typeface="Times New Roman" pitchFamily="18" charset="0"/>
              </a:rPr>
              <a:t>		       </a:t>
            </a:r>
            <a:r>
              <a:rPr lang="en-US" altLang="zh-CN" sz="2400" dirty="0" smtClean="0">
                <a:latin typeface="Times New Roman" pitchFamily="18" charset="0"/>
              </a:rPr>
              <a:t>= X</a:t>
            </a:r>
            <a:r>
              <a:rPr lang="en-US" altLang="zh-CN" sz="2400" baseline="-25000" dirty="0" smtClean="0">
                <a:latin typeface="Times New Roman" pitchFamily="18" charset="0"/>
              </a:rPr>
              <a:t>i</a:t>
            </a:r>
            <a:r>
              <a:rPr lang="en-US" altLang="zh-CN" sz="2400" dirty="0" smtClean="0">
                <a:latin typeface="Times New Roman" pitchFamily="18" charset="0"/>
              </a:rPr>
              <a:t> ⊕T(</a:t>
            </a:r>
            <a:r>
              <a:rPr lang="zh-CN" altLang="en-US" sz="2400" dirty="0" smtClean="0">
                <a:latin typeface="Times New Roman" pitchFamily="18" charset="0"/>
              </a:rPr>
              <a:t> </a:t>
            </a:r>
            <a:r>
              <a:rPr lang="en-US" altLang="zh-CN" sz="2400" dirty="0" smtClean="0">
                <a:latin typeface="Times New Roman" pitchFamily="18" charset="0"/>
              </a:rPr>
              <a:t>X</a:t>
            </a:r>
            <a:r>
              <a:rPr lang="en-US" altLang="zh-CN" sz="2400" baseline="-25000" dirty="0" smtClean="0">
                <a:latin typeface="Times New Roman" pitchFamily="18" charset="0"/>
              </a:rPr>
              <a:t>i+1</a:t>
            </a:r>
            <a:r>
              <a:rPr lang="en-US" altLang="zh-CN" sz="2400" dirty="0" smtClean="0">
                <a:latin typeface="Times New Roman" pitchFamily="18" charset="0"/>
              </a:rPr>
              <a:t>⊕ X</a:t>
            </a:r>
            <a:r>
              <a:rPr lang="en-US" altLang="zh-CN" sz="2400" baseline="-25000" dirty="0" smtClean="0">
                <a:latin typeface="Times New Roman" pitchFamily="18" charset="0"/>
              </a:rPr>
              <a:t>i+2</a:t>
            </a:r>
            <a:r>
              <a:rPr lang="en-US" altLang="zh-CN" sz="2400" dirty="0" smtClean="0">
                <a:latin typeface="Times New Roman" pitchFamily="18" charset="0"/>
              </a:rPr>
              <a:t>⊕ X</a:t>
            </a:r>
            <a:r>
              <a:rPr lang="en-US" altLang="zh-CN" sz="2400" baseline="-25000" dirty="0" smtClean="0">
                <a:latin typeface="Times New Roman" pitchFamily="18" charset="0"/>
              </a:rPr>
              <a:t>i+3</a:t>
            </a:r>
            <a:r>
              <a:rPr lang="en-US" altLang="zh-CN" sz="2400" dirty="0" smtClean="0">
                <a:latin typeface="Times New Roman" pitchFamily="18" charset="0"/>
              </a:rPr>
              <a:t>⊕rk</a:t>
            </a:r>
            <a:r>
              <a:rPr lang="en-US" altLang="zh-CN" sz="2400" baseline="-25000" dirty="0" smtClean="0">
                <a:latin typeface="Times New Roman" pitchFamily="18" charset="0"/>
              </a:rPr>
              <a:t>i</a:t>
            </a:r>
            <a:r>
              <a:rPr lang="en-US" altLang="zh-CN" sz="2400" dirty="0" smtClean="0">
                <a:latin typeface="Times New Roman" pitchFamily="18" charset="0"/>
              </a:rPr>
              <a:t>)</a:t>
            </a:r>
            <a:r>
              <a:rPr lang="zh-CN" altLang="en-US" sz="2400" dirty="0" smtClean="0">
                <a:latin typeface="Times New Roman" pitchFamily="18" charset="0"/>
              </a:rPr>
              <a:t>， </a:t>
            </a:r>
            <a:r>
              <a:rPr lang="en-US" altLang="zh-CN" sz="2400" dirty="0" err="1" smtClean="0">
                <a:latin typeface="Times New Roman" pitchFamily="18" charset="0"/>
              </a:rPr>
              <a:t>i</a:t>
            </a:r>
            <a:r>
              <a:rPr lang="en-US" altLang="zh-CN" sz="2400" dirty="0" smtClean="0">
                <a:latin typeface="Times New Roman" pitchFamily="18" charset="0"/>
              </a:rPr>
              <a:t>=0,1…31 </a:t>
            </a:r>
          </a:p>
          <a:p>
            <a:pPr>
              <a:buNone/>
            </a:pPr>
            <a:endParaRPr lang="en-US" altLang="zh-CN" sz="2400" dirty="0" smtClean="0">
              <a:latin typeface="Times New Roman" pitchFamily="18" charset="0"/>
            </a:endParaRPr>
          </a:p>
          <a:p>
            <a:r>
              <a:rPr lang="zh-CN" altLang="en-US" sz="2400" b="1" dirty="0" smtClean="0">
                <a:solidFill>
                  <a:srgbClr val="FF0000"/>
                </a:solidFill>
                <a:latin typeface="Times New Roman" pitchFamily="18" charset="0"/>
              </a:rPr>
              <a:t>密文输出</a:t>
            </a:r>
            <a:r>
              <a:rPr lang="zh-CN" altLang="en-US" sz="2400" dirty="0" smtClean="0">
                <a:latin typeface="Times New Roman" pitchFamily="18" charset="0"/>
              </a:rPr>
              <a:t>：</a:t>
            </a:r>
            <a:r>
              <a:rPr lang="en-US" altLang="zh-CN" sz="2400" dirty="0" smtClean="0">
                <a:latin typeface="Times New Roman" pitchFamily="18" charset="0"/>
              </a:rPr>
              <a:t>(Y</a:t>
            </a:r>
            <a:r>
              <a:rPr lang="en-US" altLang="zh-CN" sz="2400" baseline="-25000" dirty="0" smtClean="0">
                <a:latin typeface="Times New Roman" pitchFamily="18" charset="0"/>
              </a:rPr>
              <a:t>0</a:t>
            </a:r>
            <a:r>
              <a:rPr lang="zh-CN" altLang="en-US" sz="2400" dirty="0" smtClean="0">
                <a:latin typeface="Times New Roman" pitchFamily="18" charset="0"/>
              </a:rPr>
              <a:t>，</a:t>
            </a:r>
            <a:r>
              <a:rPr lang="en-US" altLang="zh-CN" sz="2400" dirty="0" smtClean="0">
                <a:latin typeface="Times New Roman" pitchFamily="18" charset="0"/>
              </a:rPr>
              <a:t>Y</a:t>
            </a:r>
            <a:r>
              <a:rPr lang="en-US" altLang="zh-CN" sz="2400" baseline="-25000" dirty="0" smtClean="0">
                <a:latin typeface="Times New Roman" pitchFamily="18" charset="0"/>
              </a:rPr>
              <a:t>1</a:t>
            </a:r>
            <a:r>
              <a:rPr lang="zh-CN" altLang="en-US" sz="2400" dirty="0" smtClean="0">
                <a:latin typeface="Times New Roman" pitchFamily="18" charset="0"/>
              </a:rPr>
              <a:t>，</a:t>
            </a:r>
            <a:r>
              <a:rPr lang="en-US" altLang="zh-CN" sz="2400" dirty="0" smtClean="0">
                <a:latin typeface="Times New Roman" pitchFamily="18" charset="0"/>
              </a:rPr>
              <a:t>Y</a:t>
            </a:r>
            <a:r>
              <a:rPr lang="en-US" altLang="zh-CN" sz="2400" baseline="-25000" dirty="0" smtClean="0">
                <a:latin typeface="Times New Roman" pitchFamily="18" charset="0"/>
              </a:rPr>
              <a:t>2</a:t>
            </a:r>
            <a:r>
              <a:rPr lang="zh-CN" altLang="en-US" sz="2400" dirty="0" smtClean="0">
                <a:latin typeface="Times New Roman" pitchFamily="18" charset="0"/>
              </a:rPr>
              <a:t>，</a:t>
            </a:r>
            <a:r>
              <a:rPr lang="en-US" altLang="zh-CN" sz="2400" dirty="0" smtClean="0">
                <a:latin typeface="Times New Roman" pitchFamily="18" charset="0"/>
              </a:rPr>
              <a:t>Y</a:t>
            </a:r>
            <a:r>
              <a:rPr lang="en-US" altLang="zh-CN" sz="2400" baseline="-25000" dirty="0" smtClean="0">
                <a:latin typeface="Times New Roman" pitchFamily="18" charset="0"/>
              </a:rPr>
              <a:t>3</a:t>
            </a:r>
            <a:r>
              <a:rPr lang="en-US" altLang="zh-CN" sz="2400" dirty="0" smtClean="0">
                <a:latin typeface="Times New Roman" pitchFamily="18" charset="0"/>
              </a:rPr>
              <a:t>)=(X</a:t>
            </a:r>
            <a:r>
              <a:rPr lang="en-US" altLang="zh-CN" sz="2400" baseline="-25000" dirty="0" smtClean="0">
                <a:latin typeface="Times New Roman" pitchFamily="18" charset="0"/>
              </a:rPr>
              <a:t>35</a:t>
            </a:r>
            <a:r>
              <a:rPr lang="zh-CN" altLang="en-US" sz="2400" dirty="0" smtClean="0">
                <a:latin typeface="Times New Roman" pitchFamily="18" charset="0"/>
              </a:rPr>
              <a:t>，</a:t>
            </a:r>
            <a:r>
              <a:rPr lang="en-US" altLang="zh-CN" sz="2400" dirty="0" smtClean="0">
                <a:latin typeface="Times New Roman" pitchFamily="18" charset="0"/>
              </a:rPr>
              <a:t>X</a:t>
            </a:r>
            <a:r>
              <a:rPr lang="en-US" altLang="zh-CN" sz="2400" baseline="-25000" dirty="0" smtClean="0">
                <a:latin typeface="Times New Roman" pitchFamily="18" charset="0"/>
              </a:rPr>
              <a:t>34</a:t>
            </a:r>
            <a:r>
              <a:rPr lang="zh-CN" altLang="en-US" sz="2400" dirty="0" smtClean="0">
                <a:latin typeface="Times New Roman" pitchFamily="18" charset="0"/>
              </a:rPr>
              <a:t>，</a:t>
            </a:r>
            <a:r>
              <a:rPr lang="en-US" altLang="zh-CN" sz="2400" dirty="0" smtClean="0">
                <a:latin typeface="Times New Roman" pitchFamily="18" charset="0"/>
              </a:rPr>
              <a:t>X</a:t>
            </a:r>
            <a:r>
              <a:rPr lang="en-US" altLang="zh-CN" sz="2400" baseline="-25000" dirty="0" smtClean="0">
                <a:latin typeface="Times New Roman" pitchFamily="18" charset="0"/>
              </a:rPr>
              <a:t>33</a:t>
            </a:r>
            <a:r>
              <a:rPr lang="zh-CN" altLang="en-US" sz="2400" dirty="0" smtClean="0">
                <a:latin typeface="Times New Roman" pitchFamily="18" charset="0"/>
              </a:rPr>
              <a:t>，</a:t>
            </a:r>
            <a:r>
              <a:rPr lang="en-US" altLang="zh-CN" sz="2400" dirty="0" smtClean="0">
                <a:latin typeface="Times New Roman" pitchFamily="18" charset="0"/>
              </a:rPr>
              <a:t>X</a:t>
            </a:r>
            <a:r>
              <a:rPr lang="en-US" altLang="zh-CN" sz="2400" baseline="-25000" dirty="0" smtClean="0">
                <a:latin typeface="Times New Roman" pitchFamily="18" charset="0"/>
              </a:rPr>
              <a:t>32</a:t>
            </a:r>
            <a:r>
              <a:rPr lang="en-US" altLang="zh-CN" sz="2400" dirty="0" smtClean="0">
                <a:latin typeface="Times New Roman" pitchFamily="18" charset="0"/>
              </a:rPr>
              <a:t>)</a:t>
            </a:r>
            <a:endParaRPr lang="zh-CN" altLang="en-US" sz="2400" dirty="0" smtClean="0">
              <a:latin typeface="Times New Roman" pitchFamily="18" charset="0"/>
            </a:endParaRPr>
          </a:p>
          <a:p>
            <a:endParaRPr lang="zh-CN" altLang="en-US" sz="2400"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197</a:t>
            </a:fld>
            <a:endParaRPr lang="en-US" altLang="zh-CN" dirty="0"/>
          </a:p>
        </p:txBody>
      </p:sp>
    </p:spTree>
    <p:extLst>
      <p:ext uri="{BB962C8B-B14F-4D97-AF65-F5344CB8AC3E}">
        <p14:creationId xmlns:p14="http://schemas.microsoft.com/office/powerpoint/2010/main" val="2094310018"/>
      </p:ext>
    </p:extLst>
  </p:cSld>
  <p:clrMapOvr>
    <a:masterClrMapping/>
  </p:clrMapOvr>
  <p:transition>
    <p:wedge/>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198</a:t>
            </a:fld>
            <a:endParaRPr lang="en-US" altLang="zh-CN" dirty="0"/>
          </a:p>
        </p:txBody>
      </p:sp>
      <p:sp>
        <p:nvSpPr>
          <p:cNvPr id="7" name="Rectangle 4"/>
          <p:cNvSpPr>
            <a:spLocks noChangeArrowheads="1"/>
          </p:cNvSpPr>
          <p:nvPr/>
        </p:nvSpPr>
        <p:spPr bwMode="auto">
          <a:xfrm>
            <a:off x="12192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0</a:t>
            </a:r>
          </a:p>
        </p:txBody>
      </p:sp>
      <p:sp>
        <p:nvSpPr>
          <p:cNvPr id="8" name="Rectangle 5"/>
          <p:cNvSpPr>
            <a:spLocks noChangeArrowheads="1"/>
          </p:cNvSpPr>
          <p:nvPr/>
        </p:nvSpPr>
        <p:spPr bwMode="auto">
          <a:xfrm>
            <a:off x="16002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1</a:t>
            </a:r>
          </a:p>
        </p:txBody>
      </p:sp>
      <p:sp>
        <p:nvSpPr>
          <p:cNvPr id="9" name="Rectangle 6"/>
          <p:cNvSpPr>
            <a:spLocks noChangeArrowheads="1"/>
          </p:cNvSpPr>
          <p:nvPr/>
        </p:nvSpPr>
        <p:spPr bwMode="auto">
          <a:xfrm>
            <a:off x="19812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2</a:t>
            </a:r>
          </a:p>
        </p:txBody>
      </p:sp>
      <p:sp>
        <p:nvSpPr>
          <p:cNvPr id="10" name="Rectangle 7"/>
          <p:cNvSpPr>
            <a:spLocks noChangeArrowheads="1"/>
          </p:cNvSpPr>
          <p:nvPr/>
        </p:nvSpPr>
        <p:spPr bwMode="auto">
          <a:xfrm>
            <a:off x="23622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3</a:t>
            </a:r>
          </a:p>
        </p:txBody>
      </p:sp>
      <p:sp>
        <p:nvSpPr>
          <p:cNvPr id="11" name="Rectangle 8"/>
          <p:cNvSpPr>
            <a:spLocks noChangeArrowheads="1"/>
          </p:cNvSpPr>
          <p:nvPr/>
        </p:nvSpPr>
        <p:spPr bwMode="auto">
          <a:xfrm>
            <a:off x="1676400" y="3810000"/>
            <a:ext cx="533400" cy="304800"/>
          </a:xfrm>
          <a:prstGeom prst="rect">
            <a:avLst/>
          </a:prstGeom>
          <a:solidFill>
            <a:srgbClr val="7030A0"/>
          </a:solidFill>
          <a:ln w="9525">
            <a:solidFill>
              <a:schemeClr val="tx1"/>
            </a:solidFill>
            <a:miter lim="800000"/>
            <a:headEnd/>
            <a:tailEnd/>
          </a:ln>
          <a:effectLst/>
        </p:spPr>
        <p:txBody>
          <a:bodyPr wrap="none" anchor="ctr"/>
          <a:lstStyle/>
          <a:p>
            <a:pPr algn="ctr"/>
            <a:r>
              <a:rPr kumimoji="1" lang="en-US" altLang="zh-CN">
                <a:latin typeface="Times New Roman" pitchFamily="18" charset="0"/>
              </a:rPr>
              <a:t>F</a:t>
            </a:r>
          </a:p>
        </p:txBody>
      </p:sp>
      <p:sp>
        <p:nvSpPr>
          <p:cNvPr id="12" name="Rectangle 9"/>
          <p:cNvSpPr>
            <a:spLocks noChangeArrowheads="1"/>
          </p:cNvSpPr>
          <p:nvPr/>
        </p:nvSpPr>
        <p:spPr bwMode="auto">
          <a:xfrm>
            <a:off x="26670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4</a:t>
            </a:r>
          </a:p>
        </p:txBody>
      </p:sp>
      <p:sp>
        <p:nvSpPr>
          <p:cNvPr id="13" name="Rectangle 10"/>
          <p:cNvSpPr>
            <a:spLocks noChangeArrowheads="1"/>
          </p:cNvSpPr>
          <p:nvPr/>
        </p:nvSpPr>
        <p:spPr bwMode="auto">
          <a:xfrm>
            <a:off x="30480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5</a:t>
            </a:r>
          </a:p>
        </p:txBody>
      </p:sp>
      <p:sp>
        <p:nvSpPr>
          <p:cNvPr id="14" name="Rectangle 11"/>
          <p:cNvSpPr>
            <a:spLocks noChangeArrowheads="1"/>
          </p:cNvSpPr>
          <p:nvPr/>
        </p:nvSpPr>
        <p:spPr bwMode="auto">
          <a:xfrm>
            <a:off x="48768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32</a:t>
            </a:r>
          </a:p>
        </p:txBody>
      </p:sp>
      <p:sp>
        <p:nvSpPr>
          <p:cNvPr id="15" name="Rectangle 12"/>
          <p:cNvSpPr>
            <a:spLocks noChangeArrowheads="1"/>
          </p:cNvSpPr>
          <p:nvPr/>
        </p:nvSpPr>
        <p:spPr bwMode="auto">
          <a:xfrm>
            <a:off x="52578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33</a:t>
            </a:r>
          </a:p>
        </p:txBody>
      </p:sp>
      <p:sp>
        <p:nvSpPr>
          <p:cNvPr id="16" name="Line 13"/>
          <p:cNvSpPr>
            <a:spLocks noChangeShapeType="1"/>
          </p:cNvSpPr>
          <p:nvPr/>
        </p:nvSpPr>
        <p:spPr bwMode="auto">
          <a:xfrm>
            <a:off x="3581400" y="3276600"/>
            <a:ext cx="762000" cy="0"/>
          </a:xfrm>
          <a:prstGeom prst="line">
            <a:avLst/>
          </a:prstGeom>
          <a:noFill/>
          <a:ln w="9525">
            <a:solidFill>
              <a:schemeClr val="tx1"/>
            </a:solidFill>
            <a:prstDash val="dash"/>
            <a:round/>
            <a:headEnd/>
            <a:tailEnd/>
          </a:ln>
          <a:effectLst/>
        </p:spPr>
        <p:txBody>
          <a:bodyPr/>
          <a:lstStyle/>
          <a:p>
            <a:endParaRPr lang="zh-CN" altLang="en-US"/>
          </a:p>
        </p:txBody>
      </p:sp>
      <p:sp>
        <p:nvSpPr>
          <p:cNvPr id="17" name="Rectangle 14"/>
          <p:cNvSpPr>
            <a:spLocks noChangeArrowheads="1"/>
          </p:cNvSpPr>
          <p:nvPr/>
        </p:nvSpPr>
        <p:spPr bwMode="auto">
          <a:xfrm>
            <a:off x="1066800" y="3810000"/>
            <a:ext cx="381000" cy="3048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kumimoji="1" lang="en-US" altLang="zh-CN" i="1" dirty="0">
                <a:latin typeface="Times New Roman" pitchFamily="18" charset="0"/>
              </a:rPr>
              <a:t>Rk</a:t>
            </a:r>
            <a:r>
              <a:rPr kumimoji="1" lang="en-US" altLang="zh-CN" i="1" baseline="-25000" dirty="0">
                <a:latin typeface="Times New Roman" pitchFamily="18" charset="0"/>
              </a:rPr>
              <a:t>0 </a:t>
            </a:r>
          </a:p>
        </p:txBody>
      </p:sp>
      <p:sp>
        <p:nvSpPr>
          <p:cNvPr id="18" name="AutoShape 15"/>
          <p:cNvSpPr>
            <a:spLocks/>
          </p:cNvSpPr>
          <p:nvPr/>
        </p:nvSpPr>
        <p:spPr bwMode="auto">
          <a:xfrm rot="16200000">
            <a:off x="1905000" y="2971800"/>
            <a:ext cx="76200" cy="1143000"/>
          </a:xfrm>
          <a:prstGeom prst="leftBrace">
            <a:avLst>
              <a:gd name="adj1" fmla="val 125000"/>
              <a:gd name="adj2" fmla="val 50000"/>
            </a:avLst>
          </a:prstGeom>
          <a:noFill/>
          <a:ln w="28575">
            <a:solidFill>
              <a:srgbClr val="00B050"/>
            </a:solidFill>
            <a:round/>
            <a:headEnd/>
            <a:tailEnd/>
          </a:ln>
          <a:effectLst/>
        </p:spPr>
        <p:txBody>
          <a:bodyPr wrap="none" anchor="ctr"/>
          <a:lstStyle/>
          <a:p>
            <a:endParaRPr lang="zh-CN" altLang="en-US"/>
          </a:p>
        </p:txBody>
      </p:sp>
      <p:sp>
        <p:nvSpPr>
          <p:cNvPr id="19" name="Line 16"/>
          <p:cNvSpPr>
            <a:spLocks noChangeShapeType="1"/>
          </p:cNvSpPr>
          <p:nvPr/>
        </p:nvSpPr>
        <p:spPr bwMode="auto">
          <a:xfrm>
            <a:off x="1905000" y="3581400"/>
            <a:ext cx="0" cy="228600"/>
          </a:xfrm>
          <a:prstGeom prst="line">
            <a:avLst/>
          </a:prstGeom>
          <a:noFill/>
          <a:ln w="28575">
            <a:solidFill>
              <a:srgbClr val="00B050"/>
            </a:solidFill>
            <a:round/>
            <a:headEnd/>
            <a:tailEnd type="triangle" w="med" len="med"/>
          </a:ln>
          <a:effectLst/>
        </p:spPr>
        <p:txBody>
          <a:bodyPr/>
          <a:lstStyle/>
          <a:p>
            <a:endParaRPr lang="zh-CN" altLang="en-US"/>
          </a:p>
        </p:txBody>
      </p:sp>
      <p:sp>
        <p:nvSpPr>
          <p:cNvPr id="20" name="Line 17"/>
          <p:cNvSpPr>
            <a:spLocks noChangeShapeType="1"/>
          </p:cNvSpPr>
          <p:nvPr/>
        </p:nvSpPr>
        <p:spPr bwMode="auto">
          <a:xfrm>
            <a:off x="1447800" y="3962400"/>
            <a:ext cx="228600" cy="0"/>
          </a:xfrm>
          <a:prstGeom prst="line">
            <a:avLst/>
          </a:prstGeom>
          <a:noFill/>
          <a:ln w="9525">
            <a:solidFill>
              <a:schemeClr val="tx1"/>
            </a:solidFill>
            <a:round/>
            <a:headEnd/>
            <a:tailEnd type="triangle" w="med" len="med"/>
          </a:ln>
          <a:effectLst/>
        </p:spPr>
        <p:txBody>
          <a:bodyPr/>
          <a:lstStyle/>
          <a:p>
            <a:endParaRPr lang="zh-CN" altLang="en-US"/>
          </a:p>
        </p:txBody>
      </p:sp>
      <p:sp>
        <p:nvSpPr>
          <p:cNvPr id="21" name="Line 18"/>
          <p:cNvSpPr>
            <a:spLocks noChangeShapeType="1"/>
          </p:cNvSpPr>
          <p:nvPr/>
        </p:nvSpPr>
        <p:spPr bwMode="auto">
          <a:xfrm flipV="1">
            <a:off x="2819400" y="3429000"/>
            <a:ext cx="0" cy="533400"/>
          </a:xfrm>
          <a:prstGeom prst="line">
            <a:avLst/>
          </a:prstGeom>
          <a:noFill/>
          <a:ln w="28575">
            <a:solidFill>
              <a:srgbClr val="FF0000"/>
            </a:solidFill>
            <a:round/>
            <a:headEnd/>
            <a:tailEnd type="triangle" w="med" len="med"/>
          </a:ln>
          <a:effectLst/>
        </p:spPr>
        <p:txBody>
          <a:bodyPr/>
          <a:lstStyle/>
          <a:p>
            <a:endParaRPr lang="zh-CN" altLang="en-US"/>
          </a:p>
        </p:txBody>
      </p:sp>
      <p:sp>
        <p:nvSpPr>
          <p:cNvPr id="22" name="Line 19"/>
          <p:cNvSpPr>
            <a:spLocks noChangeShapeType="1"/>
          </p:cNvSpPr>
          <p:nvPr/>
        </p:nvSpPr>
        <p:spPr bwMode="auto">
          <a:xfrm>
            <a:off x="2209800" y="3962400"/>
            <a:ext cx="609600" cy="0"/>
          </a:xfrm>
          <a:prstGeom prst="line">
            <a:avLst/>
          </a:prstGeom>
          <a:noFill/>
          <a:ln w="28575">
            <a:solidFill>
              <a:srgbClr val="FF0000"/>
            </a:solidFill>
            <a:round/>
            <a:headEnd/>
            <a:tailEnd/>
          </a:ln>
          <a:effectLst/>
        </p:spPr>
        <p:txBody>
          <a:bodyPr/>
          <a:lstStyle/>
          <a:p>
            <a:endParaRPr lang="zh-CN" altLang="en-US"/>
          </a:p>
        </p:txBody>
      </p:sp>
      <p:sp>
        <p:nvSpPr>
          <p:cNvPr id="23" name="Rectangle 20"/>
          <p:cNvSpPr>
            <a:spLocks noChangeArrowheads="1"/>
          </p:cNvSpPr>
          <p:nvPr/>
        </p:nvSpPr>
        <p:spPr bwMode="auto">
          <a:xfrm>
            <a:off x="2133600" y="4419600"/>
            <a:ext cx="533400" cy="304800"/>
          </a:xfrm>
          <a:prstGeom prst="rect">
            <a:avLst/>
          </a:prstGeom>
          <a:solidFill>
            <a:srgbClr val="7030A0"/>
          </a:solidFill>
          <a:ln w="9525">
            <a:solidFill>
              <a:schemeClr val="tx1"/>
            </a:solidFill>
            <a:miter lim="800000"/>
            <a:headEnd/>
            <a:tailEnd/>
          </a:ln>
          <a:effectLst/>
        </p:spPr>
        <p:txBody>
          <a:bodyPr wrap="none" anchor="ctr"/>
          <a:lstStyle/>
          <a:p>
            <a:pPr algn="ctr"/>
            <a:r>
              <a:rPr kumimoji="1" lang="en-US" altLang="zh-CN">
                <a:latin typeface="Times New Roman" pitchFamily="18" charset="0"/>
              </a:rPr>
              <a:t>F</a:t>
            </a:r>
          </a:p>
        </p:txBody>
      </p:sp>
      <p:sp>
        <p:nvSpPr>
          <p:cNvPr id="24" name="Rectangle 21"/>
          <p:cNvSpPr>
            <a:spLocks noChangeArrowheads="1"/>
          </p:cNvSpPr>
          <p:nvPr/>
        </p:nvSpPr>
        <p:spPr bwMode="auto">
          <a:xfrm>
            <a:off x="1524000" y="4419600"/>
            <a:ext cx="381000" cy="3048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kumimoji="1" lang="en-US" altLang="zh-CN" i="1">
                <a:latin typeface="Times New Roman" pitchFamily="18" charset="0"/>
              </a:rPr>
              <a:t>rk</a:t>
            </a:r>
            <a:r>
              <a:rPr kumimoji="1" lang="en-US" altLang="zh-CN" i="1" baseline="-25000">
                <a:latin typeface="Times New Roman" pitchFamily="18" charset="0"/>
              </a:rPr>
              <a:t>1</a:t>
            </a:r>
          </a:p>
        </p:txBody>
      </p:sp>
      <p:sp>
        <p:nvSpPr>
          <p:cNvPr id="25" name="Line 22"/>
          <p:cNvSpPr>
            <a:spLocks noChangeShapeType="1"/>
          </p:cNvSpPr>
          <p:nvPr/>
        </p:nvSpPr>
        <p:spPr bwMode="auto">
          <a:xfrm>
            <a:off x="1905000" y="4572000"/>
            <a:ext cx="228600" cy="0"/>
          </a:xfrm>
          <a:prstGeom prst="line">
            <a:avLst/>
          </a:prstGeom>
          <a:noFill/>
          <a:ln w="9525">
            <a:solidFill>
              <a:schemeClr val="tx1"/>
            </a:solidFill>
            <a:round/>
            <a:headEnd/>
            <a:tailEnd type="triangle" w="med" len="med"/>
          </a:ln>
          <a:effectLst/>
        </p:spPr>
        <p:txBody>
          <a:bodyPr/>
          <a:lstStyle/>
          <a:p>
            <a:endParaRPr lang="zh-CN" altLang="en-US"/>
          </a:p>
        </p:txBody>
      </p:sp>
      <p:sp>
        <p:nvSpPr>
          <p:cNvPr id="26" name="Line 23"/>
          <p:cNvSpPr>
            <a:spLocks noChangeShapeType="1"/>
          </p:cNvSpPr>
          <p:nvPr/>
        </p:nvSpPr>
        <p:spPr bwMode="auto">
          <a:xfrm>
            <a:off x="2667000" y="4572000"/>
            <a:ext cx="533400" cy="0"/>
          </a:xfrm>
          <a:prstGeom prst="line">
            <a:avLst/>
          </a:prstGeom>
          <a:noFill/>
          <a:ln w="28575">
            <a:solidFill>
              <a:srgbClr val="FF0000"/>
            </a:solidFill>
            <a:round/>
            <a:headEnd/>
            <a:tailEnd/>
          </a:ln>
          <a:effectLst/>
        </p:spPr>
        <p:txBody>
          <a:bodyPr/>
          <a:lstStyle/>
          <a:p>
            <a:endParaRPr lang="zh-CN" altLang="en-US"/>
          </a:p>
        </p:txBody>
      </p:sp>
      <p:sp>
        <p:nvSpPr>
          <p:cNvPr id="27" name="AutoShape 24"/>
          <p:cNvSpPr>
            <a:spLocks/>
          </p:cNvSpPr>
          <p:nvPr/>
        </p:nvSpPr>
        <p:spPr bwMode="auto">
          <a:xfrm rot="16200000">
            <a:off x="2247900" y="3086100"/>
            <a:ext cx="304800" cy="1143000"/>
          </a:xfrm>
          <a:prstGeom prst="leftBrace">
            <a:avLst>
              <a:gd name="adj1" fmla="val 31250"/>
              <a:gd name="adj2" fmla="val 50000"/>
            </a:avLst>
          </a:prstGeom>
          <a:noFill/>
          <a:ln w="28575">
            <a:solidFill>
              <a:srgbClr val="FF00FF"/>
            </a:solidFill>
            <a:round/>
            <a:headEnd/>
            <a:tailEnd/>
          </a:ln>
          <a:effectLst/>
        </p:spPr>
        <p:txBody>
          <a:bodyPr wrap="none" anchor="ctr"/>
          <a:lstStyle/>
          <a:p>
            <a:endParaRPr lang="zh-CN" altLang="en-US"/>
          </a:p>
        </p:txBody>
      </p:sp>
      <p:sp>
        <p:nvSpPr>
          <p:cNvPr id="28" name="Line 25"/>
          <p:cNvSpPr>
            <a:spLocks noChangeShapeType="1"/>
          </p:cNvSpPr>
          <p:nvPr/>
        </p:nvSpPr>
        <p:spPr bwMode="auto">
          <a:xfrm>
            <a:off x="2362200" y="3810000"/>
            <a:ext cx="0" cy="609600"/>
          </a:xfrm>
          <a:prstGeom prst="line">
            <a:avLst/>
          </a:prstGeom>
          <a:noFill/>
          <a:ln w="28575">
            <a:solidFill>
              <a:srgbClr val="FF00FF"/>
            </a:solidFill>
            <a:round/>
            <a:headEnd/>
            <a:tailEnd type="triangle" w="med" len="med"/>
          </a:ln>
          <a:effectLst/>
        </p:spPr>
        <p:txBody>
          <a:bodyPr/>
          <a:lstStyle/>
          <a:p>
            <a:endParaRPr lang="zh-CN" altLang="en-US"/>
          </a:p>
        </p:txBody>
      </p:sp>
      <p:sp>
        <p:nvSpPr>
          <p:cNvPr id="29" name="Line 26"/>
          <p:cNvSpPr>
            <a:spLocks noChangeShapeType="1"/>
          </p:cNvSpPr>
          <p:nvPr/>
        </p:nvSpPr>
        <p:spPr bwMode="auto">
          <a:xfrm flipV="1">
            <a:off x="3200400" y="3429000"/>
            <a:ext cx="0" cy="1143000"/>
          </a:xfrm>
          <a:prstGeom prst="line">
            <a:avLst/>
          </a:prstGeom>
          <a:noFill/>
          <a:ln w="28575">
            <a:solidFill>
              <a:srgbClr val="FF0000"/>
            </a:solidFill>
            <a:round/>
            <a:headEnd/>
            <a:tailEnd type="triangle" w="med" len="med"/>
          </a:ln>
          <a:effectLst/>
        </p:spPr>
        <p:txBody>
          <a:bodyPr/>
          <a:lstStyle/>
          <a:p>
            <a:endParaRPr lang="zh-CN" altLang="en-US"/>
          </a:p>
        </p:txBody>
      </p:sp>
      <p:sp>
        <p:nvSpPr>
          <p:cNvPr id="30" name="Rectangle 27"/>
          <p:cNvSpPr>
            <a:spLocks noChangeArrowheads="1"/>
          </p:cNvSpPr>
          <p:nvPr/>
        </p:nvSpPr>
        <p:spPr bwMode="auto">
          <a:xfrm>
            <a:off x="56388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34</a:t>
            </a:r>
          </a:p>
        </p:txBody>
      </p:sp>
      <p:sp>
        <p:nvSpPr>
          <p:cNvPr id="31" name="Rectangle 28"/>
          <p:cNvSpPr>
            <a:spLocks noChangeArrowheads="1"/>
          </p:cNvSpPr>
          <p:nvPr/>
        </p:nvSpPr>
        <p:spPr bwMode="auto">
          <a:xfrm>
            <a:off x="60198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35</a:t>
            </a:r>
          </a:p>
        </p:txBody>
      </p:sp>
      <p:sp>
        <p:nvSpPr>
          <p:cNvPr id="32" name="Rectangle 29"/>
          <p:cNvSpPr>
            <a:spLocks noChangeArrowheads="1"/>
          </p:cNvSpPr>
          <p:nvPr/>
        </p:nvSpPr>
        <p:spPr bwMode="auto">
          <a:xfrm>
            <a:off x="5105400" y="5257800"/>
            <a:ext cx="533400" cy="304800"/>
          </a:xfrm>
          <a:prstGeom prst="rect">
            <a:avLst/>
          </a:prstGeom>
          <a:solidFill>
            <a:srgbClr val="7030A0"/>
          </a:solidFill>
          <a:ln w="9525">
            <a:solidFill>
              <a:schemeClr val="tx1"/>
            </a:solidFill>
            <a:miter lim="800000"/>
            <a:headEnd/>
            <a:tailEnd/>
          </a:ln>
          <a:effectLst/>
        </p:spPr>
        <p:txBody>
          <a:bodyPr wrap="none" anchor="ctr"/>
          <a:lstStyle/>
          <a:p>
            <a:pPr algn="ctr"/>
            <a:r>
              <a:rPr kumimoji="1" lang="en-US" altLang="zh-CN">
                <a:latin typeface="Times New Roman" pitchFamily="18" charset="0"/>
              </a:rPr>
              <a:t>F</a:t>
            </a:r>
          </a:p>
        </p:txBody>
      </p:sp>
      <p:sp>
        <p:nvSpPr>
          <p:cNvPr id="33" name="Rectangle 30"/>
          <p:cNvSpPr>
            <a:spLocks noChangeArrowheads="1"/>
          </p:cNvSpPr>
          <p:nvPr/>
        </p:nvSpPr>
        <p:spPr bwMode="auto">
          <a:xfrm>
            <a:off x="4343400" y="5257800"/>
            <a:ext cx="457200" cy="3048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kumimoji="1" lang="en-US" altLang="zh-CN" i="1">
                <a:latin typeface="Times New Roman" pitchFamily="18" charset="0"/>
              </a:rPr>
              <a:t>rk</a:t>
            </a:r>
            <a:r>
              <a:rPr kumimoji="1" lang="en-US" altLang="zh-CN" i="1" baseline="-25000">
                <a:latin typeface="Times New Roman" pitchFamily="18" charset="0"/>
              </a:rPr>
              <a:t>31</a:t>
            </a:r>
          </a:p>
        </p:txBody>
      </p:sp>
      <p:sp>
        <p:nvSpPr>
          <p:cNvPr id="34" name="Line 31"/>
          <p:cNvSpPr>
            <a:spLocks noChangeShapeType="1"/>
          </p:cNvSpPr>
          <p:nvPr/>
        </p:nvSpPr>
        <p:spPr bwMode="auto">
          <a:xfrm>
            <a:off x="4800600" y="5410200"/>
            <a:ext cx="304800" cy="0"/>
          </a:xfrm>
          <a:prstGeom prst="line">
            <a:avLst/>
          </a:prstGeom>
          <a:noFill/>
          <a:ln w="9525">
            <a:solidFill>
              <a:schemeClr val="tx1"/>
            </a:solidFill>
            <a:round/>
            <a:headEnd/>
            <a:tailEnd type="triangle" w="med" len="med"/>
          </a:ln>
          <a:effectLst/>
        </p:spPr>
        <p:txBody>
          <a:bodyPr/>
          <a:lstStyle/>
          <a:p>
            <a:endParaRPr lang="zh-CN" altLang="en-US"/>
          </a:p>
        </p:txBody>
      </p:sp>
      <p:sp>
        <p:nvSpPr>
          <p:cNvPr id="35" name="Line 32"/>
          <p:cNvSpPr>
            <a:spLocks noChangeShapeType="1"/>
          </p:cNvSpPr>
          <p:nvPr/>
        </p:nvSpPr>
        <p:spPr bwMode="auto">
          <a:xfrm>
            <a:off x="5638800" y="5410200"/>
            <a:ext cx="609600" cy="0"/>
          </a:xfrm>
          <a:prstGeom prst="line">
            <a:avLst/>
          </a:prstGeom>
          <a:noFill/>
          <a:ln w="28575">
            <a:solidFill>
              <a:srgbClr val="FF0000"/>
            </a:solidFill>
            <a:round/>
            <a:headEnd/>
            <a:tailEnd/>
          </a:ln>
          <a:effectLst/>
        </p:spPr>
        <p:txBody>
          <a:bodyPr/>
          <a:lstStyle/>
          <a:p>
            <a:endParaRPr lang="zh-CN" altLang="en-US"/>
          </a:p>
        </p:txBody>
      </p:sp>
      <p:sp>
        <p:nvSpPr>
          <p:cNvPr id="36" name="AutoShape 33"/>
          <p:cNvSpPr>
            <a:spLocks/>
          </p:cNvSpPr>
          <p:nvPr/>
        </p:nvSpPr>
        <p:spPr bwMode="auto">
          <a:xfrm rot="16200000">
            <a:off x="5067300" y="3009900"/>
            <a:ext cx="304800" cy="1143000"/>
          </a:xfrm>
          <a:prstGeom prst="leftBrace">
            <a:avLst>
              <a:gd name="adj1" fmla="val 31250"/>
              <a:gd name="adj2" fmla="val 50000"/>
            </a:avLst>
          </a:prstGeom>
          <a:noFill/>
          <a:ln w="28575">
            <a:solidFill>
              <a:srgbClr val="FF00FF"/>
            </a:solidFill>
            <a:round/>
            <a:headEnd/>
            <a:tailEnd/>
          </a:ln>
          <a:effectLst/>
        </p:spPr>
        <p:txBody>
          <a:bodyPr wrap="none" anchor="ctr"/>
          <a:lstStyle/>
          <a:p>
            <a:endParaRPr lang="zh-CN" altLang="en-US"/>
          </a:p>
        </p:txBody>
      </p:sp>
      <p:sp>
        <p:nvSpPr>
          <p:cNvPr id="37" name="Line 34"/>
          <p:cNvSpPr>
            <a:spLocks noChangeShapeType="1"/>
          </p:cNvSpPr>
          <p:nvPr/>
        </p:nvSpPr>
        <p:spPr bwMode="auto">
          <a:xfrm flipV="1">
            <a:off x="6248400" y="3429000"/>
            <a:ext cx="0" cy="1981200"/>
          </a:xfrm>
          <a:prstGeom prst="line">
            <a:avLst/>
          </a:prstGeom>
          <a:noFill/>
          <a:ln w="28575">
            <a:solidFill>
              <a:srgbClr val="FF0000"/>
            </a:solidFill>
            <a:round/>
            <a:headEnd/>
            <a:tailEnd type="triangle" w="med" len="med"/>
          </a:ln>
          <a:effectLst/>
        </p:spPr>
        <p:txBody>
          <a:bodyPr/>
          <a:lstStyle/>
          <a:p>
            <a:endParaRPr lang="zh-CN" altLang="en-US"/>
          </a:p>
        </p:txBody>
      </p:sp>
      <p:sp>
        <p:nvSpPr>
          <p:cNvPr id="38" name="Rectangle 35"/>
          <p:cNvSpPr>
            <a:spLocks noChangeArrowheads="1"/>
          </p:cNvSpPr>
          <p:nvPr/>
        </p:nvSpPr>
        <p:spPr bwMode="auto">
          <a:xfrm>
            <a:off x="44958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31</a:t>
            </a:r>
          </a:p>
        </p:txBody>
      </p:sp>
      <p:sp>
        <p:nvSpPr>
          <p:cNvPr id="39" name="Line 36"/>
          <p:cNvSpPr>
            <a:spLocks noChangeShapeType="1"/>
          </p:cNvSpPr>
          <p:nvPr/>
        </p:nvSpPr>
        <p:spPr bwMode="auto">
          <a:xfrm>
            <a:off x="5257800" y="3733800"/>
            <a:ext cx="0" cy="1524000"/>
          </a:xfrm>
          <a:prstGeom prst="line">
            <a:avLst/>
          </a:prstGeom>
          <a:noFill/>
          <a:ln w="28575">
            <a:solidFill>
              <a:srgbClr val="FF00FF"/>
            </a:solidFill>
            <a:round/>
            <a:headEnd/>
            <a:tailEnd type="triangle" w="med" len="med"/>
          </a:ln>
          <a:effectLst/>
        </p:spPr>
        <p:txBody>
          <a:bodyPr/>
          <a:lstStyle/>
          <a:p>
            <a:endParaRPr lang="zh-CN" altLang="en-US"/>
          </a:p>
        </p:txBody>
      </p:sp>
      <p:sp>
        <p:nvSpPr>
          <p:cNvPr id="40" name="Rectangle 37"/>
          <p:cNvSpPr>
            <a:spLocks noChangeArrowheads="1"/>
          </p:cNvSpPr>
          <p:nvPr/>
        </p:nvSpPr>
        <p:spPr bwMode="auto">
          <a:xfrm>
            <a:off x="68580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Y</a:t>
            </a:r>
            <a:r>
              <a:rPr kumimoji="1" lang="en-US" altLang="zh-CN" baseline="-25000">
                <a:latin typeface="Times New Roman" pitchFamily="18" charset="0"/>
              </a:rPr>
              <a:t>0</a:t>
            </a:r>
          </a:p>
        </p:txBody>
      </p:sp>
      <p:sp>
        <p:nvSpPr>
          <p:cNvPr id="41" name="Rectangle 38"/>
          <p:cNvSpPr>
            <a:spLocks noChangeArrowheads="1"/>
          </p:cNvSpPr>
          <p:nvPr/>
        </p:nvSpPr>
        <p:spPr bwMode="auto">
          <a:xfrm>
            <a:off x="72390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Y</a:t>
            </a:r>
            <a:r>
              <a:rPr kumimoji="1" lang="en-US" altLang="zh-CN" baseline="-25000">
                <a:latin typeface="Times New Roman" pitchFamily="18" charset="0"/>
              </a:rPr>
              <a:t>1</a:t>
            </a:r>
          </a:p>
        </p:txBody>
      </p:sp>
      <p:sp>
        <p:nvSpPr>
          <p:cNvPr id="42" name="Rectangle 39"/>
          <p:cNvSpPr>
            <a:spLocks noChangeArrowheads="1"/>
          </p:cNvSpPr>
          <p:nvPr/>
        </p:nvSpPr>
        <p:spPr bwMode="auto">
          <a:xfrm>
            <a:off x="76200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Y</a:t>
            </a:r>
            <a:r>
              <a:rPr kumimoji="1" lang="en-US" altLang="zh-CN" baseline="-25000">
                <a:latin typeface="Times New Roman" pitchFamily="18" charset="0"/>
              </a:rPr>
              <a:t>2</a:t>
            </a:r>
          </a:p>
        </p:txBody>
      </p:sp>
      <p:sp>
        <p:nvSpPr>
          <p:cNvPr id="43" name="Rectangle 40"/>
          <p:cNvSpPr>
            <a:spLocks noChangeArrowheads="1"/>
          </p:cNvSpPr>
          <p:nvPr/>
        </p:nvSpPr>
        <p:spPr bwMode="auto">
          <a:xfrm>
            <a:off x="8001000" y="31242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Y</a:t>
            </a:r>
            <a:r>
              <a:rPr kumimoji="1" lang="en-US" altLang="zh-CN" baseline="-25000">
                <a:latin typeface="Times New Roman" pitchFamily="18" charset="0"/>
              </a:rPr>
              <a:t>3</a:t>
            </a:r>
          </a:p>
        </p:txBody>
      </p:sp>
      <p:sp>
        <p:nvSpPr>
          <p:cNvPr id="44" name="AutoShape 41"/>
          <p:cNvSpPr>
            <a:spLocks noChangeArrowheads="1"/>
          </p:cNvSpPr>
          <p:nvPr/>
        </p:nvSpPr>
        <p:spPr bwMode="auto">
          <a:xfrm>
            <a:off x="7315200" y="3429000"/>
            <a:ext cx="609600" cy="533400"/>
          </a:xfrm>
          <a:prstGeom prst="downArrow">
            <a:avLst>
              <a:gd name="adj1" fmla="val 50000"/>
              <a:gd name="adj2" fmla="val 25000"/>
            </a:avLst>
          </a:prstGeom>
          <a:ln>
            <a:headEnd/>
            <a:tailEnd/>
          </a:ln>
        </p:spPr>
        <p:style>
          <a:lnRef idx="0">
            <a:schemeClr val="accent6"/>
          </a:lnRef>
          <a:fillRef idx="3">
            <a:schemeClr val="accent6"/>
          </a:fillRef>
          <a:effectRef idx="3">
            <a:schemeClr val="accent6"/>
          </a:effectRef>
          <a:fontRef idx="minor">
            <a:schemeClr val="lt1"/>
          </a:fontRef>
        </p:style>
        <p:txBody>
          <a:bodyPr vert="eaVert" wrap="none" anchor="ctr"/>
          <a:lstStyle/>
          <a:p>
            <a:endParaRPr lang="zh-CN" altLang="en-US"/>
          </a:p>
        </p:txBody>
      </p:sp>
      <p:sp>
        <p:nvSpPr>
          <p:cNvPr id="45" name="AutoShape 42"/>
          <p:cNvSpPr>
            <a:spLocks noChangeArrowheads="1"/>
          </p:cNvSpPr>
          <p:nvPr/>
        </p:nvSpPr>
        <p:spPr bwMode="auto">
          <a:xfrm>
            <a:off x="1676400" y="2667000"/>
            <a:ext cx="609600" cy="457200"/>
          </a:xfrm>
          <a:prstGeom prst="downArrow">
            <a:avLst>
              <a:gd name="adj1" fmla="val 50000"/>
              <a:gd name="adj2" fmla="val 25000"/>
            </a:avLst>
          </a:prstGeom>
          <a:ln>
            <a:headEnd/>
            <a:tailEnd/>
          </a:ln>
        </p:spPr>
        <p:style>
          <a:lnRef idx="0">
            <a:schemeClr val="accent6"/>
          </a:lnRef>
          <a:fillRef idx="3">
            <a:schemeClr val="accent6"/>
          </a:fillRef>
          <a:effectRef idx="3">
            <a:schemeClr val="accent6"/>
          </a:effectRef>
          <a:fontRef idx="minor">
            <a:schemeClr val="lt1"/>
          </a:fontRef>
        </p:style>
        <p:txBody>
          <a:bodyPr vert="eaVert" wrap="none" anchor="ctr"/>
          <a:lstStyle/>
          <a:p>
            <a:endParaRPr lang="zh-CN" altLang="en-US"/>
          </a:p>
        </p:txBody>
      </p:sp>
      <p:sp>
        <p:nvSpPr>
          <p:cNvPr id="46" name="Line 43"/>
          <p:cNvSpPr>
            <a:spLocks noChangeShapeType="1"/>
          </p:cNvSpPr>
          <p:nvPr/>
        </p:nvSpPr>
        <p:spPr bwMode="auto">
          <a:xfrm>
            <a:off x="7086600" y="2971800"/>
            <a:ext cx="0" cy="152400"/>
          </a:xfrm>
          <a:prstGeom prst="line">
            <a:avLst/>
          </a:prstGeom>
          <a:noFill/>
          <a:ln w="28575">
            <a:solidFill>
              <a:srgbClr val="FF0000"/>
            </a:solidFill>
            <a:round/>
            <a:headEnd/>
            <a:tailEnd type="triangle" w="med" len="med"/>
          </a:ln>
          <a:effectLst/>
        </p:spPr>
        <p:txBody>
          <a:bodyPr/>
          <a:lstStyle/>
          <a:p>
            <a:endParaRPr lang="zh-CN" altLang="en-US"/>
          </a:p>
        </p:txBody>
      </p:sp>
      <p:sp>
        <p:nvSpPr>
          <p:cNvPr id="47" name="Line 44"/>
          <p:cNvSpPr>
            <a:spLocks noChangeShapeType="1"/>
          </p:cNvSpPr>
          <p:nvPr/>
        </p:nvSpPr>
        <p:spPr bwMode="auto">
          <a:xfrm>
            <a:off x="7391400" y="2819400"/>
            <a:ext cx="0" cy="304800"/>
          </a:xfrm>
          <a:prstGeom prst="line">
            <a:avLst/>
          </a:prstGeom>
          <a:noFill/>
          <a:ln w="28575">
            <a:solidFill>
              <a:srgbClr val="FF0000"/>
            </a:solidFill>
            <a:round/>
            <a:headEnd/>
            <a:tailEnd type="triangle" w="med" len="med"/>
          </a:ln>
          <a:effectLst/>
        </p:spPr>
        <p:txBody>
          <a:bodyPr/>
          <a:lstStyle/>
          <a:p>
            <a:endParaRPr lang="zh-CN" altLang="en-US"/>
          </a:p>
        </p:txBody>
      </p:sp>
      <p:sp>
        <p:nvSpPr>
          <p:cNvPr id="48" name="Line 45"/>
          <p:cNvSpPr>
            <a:spLocks noChangeShapeType="1"/>
          </p:cNvSpPr>
          <p:nvPr/>
        </p:nvSpPr>
        <p:spPr bwMode="auto">
          <a:xfrm>
            <a:off x="7772400" y="2667000"/>
            <a:ext cx="0" cy="457200"/>
          </a:xfrm>
          <a:prstGeom prst="line">
            <a:avLst/>
          </a:prstGeom>
          <a:noFill/>
          <a:ln w="28575">
            <a:solidFill>
              <a:srgbClr val="FF0000"/>
            </a:solidFill>
            <a:round/>
            <a:headEnd/>
            <a:tailEnd type="triangle" w="med" len="med"/>
          </a:ln>
          <a:effectLst/>
        </p:spPr>
        <p:txBody>
          <a:bodyPr/>
          <a:lstStyle/>
          <a:p>
            <a:endParaRPr lang="zh-CN" altLang="en-US"/>
          </a:p>
        </p:txBody>
      </p:sp>
      <p:sp>
        <p:nvSpPr>
          <p:cNvPr id="49" name="Line 46"/>
          <p:cNvSpPr>
            <a:spLocks noChangeShapeType="1"/>
          </p:cNvSpPr>
          <p:nvPr/>
        </p:nvSpPr>
        <p:spPr bwMode="auto">
          <a:xfrm>
            <a:off x="8153400" y="2514600"/>
            <a:ext cx="0" cy="609600"/>
          </a:xfrm>
          <a:prstGeom prst="line">
            <a:avLst/>
          </a:prstGeom>
          <a:noFill/>
          <a:ln w="28575">
            <a:solidFill>
              <a:srgbClr val="FF0000"/>
            </a:solidFill>
            <a:round/>
            <a:headEnd/>
            <a:tailEnd type="triangle" w="med" len="med"/>
          </a:ln>
          <a:effectLst/>
        </p:spPr>
        <p:txBody>
          <a:bodyPr/>
          <a:lstStyle/>
          <a:p>
            <a:endParaRPr lang="zh-CN" altLang="en-US"/>
          </a:p>
        </p:txBody>
      </p:sp>
      <p:sp>
        <p:nvSpPr>
          <p:cNvPr id="50" name="Line 47"/>
          <p:cNvSpPr>
            <a:spLocks noChangeShapeType="1"/>
          </p:cNvSpPr>
          <p:nvPr/>
        </p:nvSpPr>
        <p:spPr bwMode="auto">
          <a:xfrm>
            <a:off x="6172200" y="2971800"/>
            <a:ext cx="0" cy="152400"/>
          </a:xfrm>
          <a:prstGeom prst="line">
            <a:avLst/>
          </a:prstGeom>
          <a:noFill/>
          <a:ln w="28575">
            <a:solidFill>
              <a:srgbClr val="FF0000"/>
            </a:solidFill>
            <a:round/>
            <a:headEnd/>
            <a:tailEnd/>
          </a:ln>
          <a:effectLst/>
        </p:spPr>
        <p:txBody>
          <a:bodyPr/>
          <a:lstStyle/>
          <a:p>
            <a:endParaRPr lang="zh-CN" altLang="en-US"/>
          </a:p>
        </p:txBody>
      </p:sp>
      <p:sp>
        <p:nvSpPr>
          <p:cNvPr id="51" name="Line 48"/>
          <p:cNvSpPr>
            <a:spLocks noChangeShapeType="1"/>
          </p:cNvSpPr>
          <p:nvPr/>
        </p:nvSpPr>
        <p:spPr bwMode="auto">
          <a:xfrm>
            <a:off x="6172200" y="2971800"/>
            <a:ext cx="914400" cy="0"/>
          </a:xfrm>
          <a:prstGeom prst="line">
            <a:avLst/>
          </a:prstGeom>
          <a:noFill/>
          <a:ln w="28575">
            <a:solidFill>
              <a:srgbClr val="FF0000"/>
            </a:solidFill>
            <a:round/>
            <a:headEnd/>
            <a:tailEnd/>
          </a:ln>
          <a:effectLst/>
        </p:spPr>
        <p:txBody>
          <a:bodyPr/>
          <a:lstStyle/>
          <a:p>
            <a:endParaRPr lang="zh-CN" altLang="en-US"/>
          </a:p>
        </p:txBody>
      </p:sp>
      <p:sp>
        <p:nvSpPr>
          <p:cNvPr id="52" name="Line 49"/>
          <p:cNvSpPr>
            <a:spLocks noChangeShapeType="1"/>
          </p:cNvSpPr>
          <p:nvPr/>
        </p:nvSpPr>
        <p:spPr bwMode="auto">
          <a:xfrm flipV="1">
            <a:off x="5791200" y="2819400"/>
            <a:ext cx="0" cy="304800"/>
          </a:xfrm>
          <a:prstGeom prst="line">
            <a:avLst/>
          </a:prstGeom>
          <a:noFill/>
          <a:ln w="28575">
            <a:solidFill>
              <a:srgbClr val="FF0000"/>
            </a:solidFill>
            <a:round/>
            <a:headEnd/>
            <a:tailEnd/>
          </a:ln>
          <a:effectLst/>
        </p:spPr>
        <p:txBody>
          <a:bodyPr/>
          <a:lstStyle/>
          <a:p>
            <a:endParaRPr lang="zh-CN" altLang="en-US"/>
          </a:p>
        </p:txBody>
      </p:sp>
      <p:sp>
        <p:nvSpPr>
          <p:cNvPr id="53" name="Line 50"/>
          <p:cNvSpPr>
            <a:spLocks noChangeShapeType="1"/>
          </p:cNvSpPr>
          <p:nvPr/>
        </p:nvSpPr>
        <p:spPr bwMode="auto">
          <a:xfrm>
            <a:off x="5791200" y="2819400"/>
            <a:ext cx="1600200" cy="0"/>
          </a:xfrm>
          <a:prstGeom prst="line">
            <a:avLst/>
          </a:prstGeom>
          <a:noFill/>
          <a:ln w="28575">
            <a:solidFill>
              <a:srgbClr val="FF0000"/>
            </a:solidFill>
            <a:round/>
            <a:headEnd/>
            <a:tailEnd/>
          </a:ln>
          <a:effectLst/>
        </p:spPr>
        <p:txBody>
          <a:bodyPr/>
          <a:lstStyle/>
          <a:p>
            <a:endParaRPr lang="zh-CN" altLang="en-US"/>
          </a:p>
        </p:txBody>
      </p:sp>
      <p:sp>
        <p:nvSpPr>
          <p:cNvPr id="54" name="Line 51"/>
          <p:cNvSpPr>
            <a:spLocks noChangeShapeType="1"/>
          </p:cNvSpPr>
          <p:nvPr/>
        </p:nvSpPr>
        <p:spPr bwMode="auto">
          <a:xfrm flipV="1">
            <a:off x="5410200" y="2667000"/>
            <a:ext cx="0" cy="457200"/>
          </a:xfrm>
          <a:prstGeom prst="line">
            <a:avLst/>
          </a:prstGeom>
          <a:noFill/>
          <a:ln w="28575">
            <a:solidFill>
              <a:srgbClr val="FF0000"/>
            </a:solidFill>
            <a:round/>
            <a:headEnd/>
            <a:tailEnd/>
          </a:ln>
          <a:effectLst/>
        </p:spPr>
        <p:txBody>
          <a:bodyPr/>
          <a:lstStyle/>
          <a:p>
            <a:endParaRPr lang="zh-CN" altLang="en-US"/>
          </a:p>
        </p:txBody>
      </p:sp>
      <p:sp>
        <p:nvSpPr>
          <p:cNvPr id="55" name="Line 52"/>
          <p:cNvSpPr>
            <a:spLocks noChangeShapeType="1"/>
          </p:cNvSpPr>
          <p:nvPr/>
        </p:nvSpPr>
        <p:spPr bwMode="auto">
          <a:xfrm>
            <a:off x="5410200" y="2667000"/>
            <a:ext cx="2362200" cy="0"/>
          </a:xfrm>
          <a:prstGeom prst="line">
            <a:avLst/>
          </a:prstGeom>
          <a:noFill/>
          <a:ln w="28575">
            <a:solidFill>
              <a:srgbClr val="FF0000"/>
            </a:solidFill>
            <a:round/>
            <a:headEnd/>
            <a:tailEnd/>
          </a:ln>
          <a:effectLst/>
        </p:spPr>
        <p:txBody>
          <a:bodyPr/>
          <a:lstStyle/>
          <a:p>
            <a:endParaRPr lang="zh-CN" altLang="en-US"/>
          </a:p>
        </p:txBody>
      </p:sp>
      <p:sp>
        <p:nvSpPr>
          <p:cNvPr id="56" name="Line 53"/>
          <p:cNvSpPr>
            <a:spLocks noChangeShapeType="1"/>
          </p:cNvSpPr>
          <p:nvPr/>
        </p:nvSpPr>
        <p:spPr bwMode="auto">
          <a:xfrm flipV="1">
            <a:off x="5029200" y="2514600"/>
            <a:ext cx="0" cy="609600"/>
          </a:xfrm>
          <a:prstGeom prst="line">
            <a:avLst/>
          </a:prstGeom>
          <a:noFill/>
          <a:ln w="28575">
            <a:solidFill>
              <a:srgbClr val="FF0000"/>
            </a:solidFill>
            <a:round/>
            <a:headEnd/>
            <a:tailEnd/>
          </a:ln>
          <a:effectLst/>
        </p:spPr>
        <p:txBody>
          <a:bodyPr/>
          <a:lstStyle/>
          <a:p>
            <a:endParaRPr lang="zh-CN" altLang="en-US"/>
          </a:p>
        </p:txBody>
      </p:sp>
      <p:sp>
        <p:nvSpPr>
          <p:cNvPr id="57" name="Line 54"/>
          <p:cNvSpPr>
            <a:spLocks noChangeShapeType="1"/>
          </p:cNvSpPr>
          <p:nvPr/>
        </p:nvSpPr>
        <p:spPr bwMode="auto">
          <a:xfrm>
            <a:off x="5029200" y="2514600"/>
            <a:ext cx="3124200" cy="0"/>
          </a:xfrm>
          <a:prstGeom prst="line">
            <a:avLst/>
          </a:prstGeom>
          <a:noFill/>
          <a:ln w="28575">
            <a:solidFill>
              <a:srgbClr val="FF0000"/>
            </a:solidFill>
            <a:round/>
            <a:headEnd/>
            <a:tailEnd/>
          </a:ln>
          <a:effectLst/>
        </p:spPr>
        <p:txBody>
          <a:bodyPr/>
          <a:lstStyle/>
          <a:p>
            <a:endParaRPr lang="zh-CN" altLang="en-US"/>
          </a:p>
        </p:txBody>
      </p:sp>
      <p:sp>
        <p:nvSpPr>
          <p:cNvPr id="58" name="Text Box 55"/>
          <p:cNvSpPr txBox="1">
            <a:spLocks noChangeArrowheads="1"/>
          </p:cNvSpPr>
          <p:nvPr/>
        </p:nvSpPr>
        <p:spPr bwMode="auto">
          <a:xfrm>
            <a:off x="7239000" y="3962400"/>
            <a:ext cx="1219200" cy="457200"/>
          </a:xfrm>
          <a:prstGeom prst="rect">
            <a:avLst/>
          </a:prstGeom>
          <a:ln>
            <a:headEnd/>
            <a:tailEnd/>
          </a:ln>
        </p:spPr>
        <p:style>
          <a:lnRef idx="3">
            <a:schemeClr val="lt1"/>
          </a:lnRef>
          <a:fillRef idx="1">
            <a:schemeClr val="accent1"/>
          </a:fillRef>
          <a:effectRef idx="1">
            <a:schemeClr val="accent1"/>
          </a:effectRef>
          <a:fontRef idx="minor">
            <a:schemeClr val="lt1"/>
          </a:fontRef>
        </p:style>
        <p:txBody>
          <a:bodyPr>
            <a:spAutoFit/>
          </a:bodyPr>
          <a:lstStyle/>
          <a:p>
            <a:pPr>
              <a:spcBef>
                <a:spcPct val="50000"/>
              </a:spcBef>
            </a:pPr>
            <a:r>
              <a:rPr kumimoji="1" lang="zh-CN" altLang="en-US" sz="2400" dirty="0">
                <a:effectLst>
                  <a:outerShdw blurRad="38100" dist="38100" dir="2700000" algn="tl">
                    <a:srgbClr val="C0C0C0"/>
                  </a:outerShdw>
                </a:effectLst>
                <a:latin typeface="Times New Roman" pitchFamily="18" charset="0"/>
              </a:rPr>
              <a:t>密文</a:t>
            </a:r>
          </a:p>
        </p:txBody>
      </p:sp>
      <p:sp>
        <p:nvSpPr>
          <p:cNvPr id="59" name="Text Box 56"/>
          <p:cNvSpPr txBox="1">
            <a:spLocks noChangeArrowheads="1"/>
          </p:cNvSpPr>
          <p:nvPr/>
        </p:nvSpPr>
        <p:spPr bwMode="auto">
          <a:xfrm>
            <a:off x="1371600" y="2209800"/>
            <a:ext cx="1219200" cy="457200"/>
          </a:xfrm>
          <a:prstGeom prst="rect">
            <a:avLst/>
          </a:prstGeom>
          <a:ln>
            <a:headEnd/>
            <a:tailEnd/>
          </a:ln>
        </p:spPr>
        <p:style>
          <a:lnRef idx="3">
            <a:schemeClr val="lt1"/>
          </a:lnRef>
          <a:fillRef idx="1">
            <a:schemeClr val="accent1"/>
          </a:fillRef>
          <a:effectRef idx="1">
            <a:schemeClr val="accent1"/>
          </a:effectRef>
          <a:fontRef idx="minor">
            <a:schemeClr val="lt1"/>
          </a:fontRef>
        </p:style>
        <p:txBody>
          <a:bodyPr>
            <a:spAutoFit/>
          </a:bodyPr>
          <a:lstStyle/>
          <a:p>
            <a:pPr algn="ctr">
              <a:spcBef>
                <a:spcPct val="50000"/>
              </a:spcBef>
            </a:pPr>
            <a:r>
              <a:rPr kumimoji="1" lang="zh-CN" altLang="en-US" sz="2400" dirty="0">
                <a:effectLst>
                  <a:outerShdw blurRad="38100" dist="38100" dir="2700000" algn="tl">
                    <a:srgbClr val="C0C0C0"/>
                  </a:outerShdw>
                </a:effectLst>
                <a:latin typeface="Times New Roman" pitchFamily="18" charset="0"/>
              </a:rPr>
              <a:t>明文</a:t>
            </a:r>
          </a:p>
        </p:txBody>
      </p:sp>
      <p:sp>
        <p:nvSpPr>
          <p:cNvPr id="60" name="Rectangle 58"/>
          <p:cNvSpPr>
            <a:spLocks noChangeArrowheads="1"/>
          </p:cNvSpPr>
          <p:nvPr/>
        </p:nvSpPr>
        <p:spPr bwMode="auto">
          <a:xfrm>
            <a:off x="4038600" y="5737225"/>
            <a:ext cx="1627369" cy="523220"/>
          </a:xfrm>
          <a:prstGeom prst="rect">
            <a:avLst/>
          </a:prstGeom>
          <a:noFill/>
          <a:ln w="9525">
            <a:noFill/>
            <a:miter lim="800000"/>
            <a:headEnd/>
            <a:tailEnd/>
          </a:ln>
          <a:effectLst/>
        </p:spPr>
        <p:txBody>
          <a:bodyPr wrap="none">
            <a:spAutoFit/>
          </a:bodyPr>
          <a:lstStyle/>
          <a:p>
            <a:r>
              <a:rPr lang="zh-CN" altLang="en-US" sz="2800" b="1" dirty="0">
                <a:solidFill>
                  <a:srgbClr val="FF0000"/>
                </a:solidFill>
              </a:rPr>
              <a:t>加密算法</a:t>
            </a:r>
          </a:p>
        </p:txBody>
      </p:sp>
      <p:sp>
        <p:nvSpPr>
          <p:cNvPr id="3" name="矩形 2"/>
          <p:cNvSpPr/>
          <p:nvPr/>
        </p:nvSpPr>
        <p:spPr bwMode="auto">
          <a:xfrm>
            <a:off x="6019800" y="2057401"/>
            <a:ext cx="914400" cy="3810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charset="0"/>
                <a:ea typeface="宋体" pitchFamily="2" charset="-122"/>
              </a:rPr>
              <a:t>逆序</a:t>
            </a:r>
          </a:p>
        </p:txBody>
      </p:sp>
    </p:spTree>
    <p:extLst>
      <p:ext uri="{BB962C8B-B14F-4D97-AF65-F5344CB8AC3E}">
        <p14:creationId xmlns:p14="http://schemas.microsoft.com/office/powerpoint/2010/main" val="1105086375"/>
      </p:ext>
    </p:extLst>
  </p:cSld>
  <p:clrMapOvr>
    <a:masterClrMapping/>
  </p:clrMapOvr>
  <p:transition>
    <p:wedge/>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轮函数</a:t>
            </a:r>
            <a:r>
              <a:rPr lang="en-US" altLang="zh-CN" dirty="0"/>
              <a:t>F(</a:t>
            </a:r>
            <a:r>
              <a:rPr lang="zh-CN" altLang="en-US" dirty="0"/>
              <a:t>以第一轮为例</a:t>
            </a:r>
            <a:r>
              <a:rPr lang="en-US" altLang="zh-CN" dirty="0"/>
              <a:t>)</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199</a:t>
            </a:fld>
            <a:endParaRPr lang="en-US" altLang="zh-CN" dirty="0"/>
          </a:p>
        </p:txBody>
      </p:sp>
      <p:sp>
        <p:nvSpPr>
          <p:cNvPr id="7" name="Rectangle 4"/>
          <p:cNvSpPr>
            <a:spLocks noChangeArrowheads="1"/>
          </p:cNvSpPr>
          <p:nvPr/>
        </p:nvSpPr>
        <p:spPr bwMode="auto">
          <a:xfrm>
            <a:off x="1143000" y="17526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0</a:t>
            </a:r>
          </a:p>
        </p:txBody>
      </p:sp>
      <p:sp>
        <p:nvSpPr>
          <p:cNvPr id="8" name="Rectangle 5"/>
          <p:cNvSpPr>
            <a:spLocks noChangeArrowheads="1"/>
          </p:cNvSpPr>
          <p:nvPr/>
        </p:nvSpPr>
        <p:spPr bwMode="auto">
          <a:xfrm>
            <a:off x="1524000" y="17526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1</a:t>
            </a:r>
          </a:p>
        </p:txBody>
      </p:sp>
      <p:sp>
        <p:nvSpPr>
          <p:cNvPr id="9" name="Rectangle 6"/>
          <p:cNvSpPr>
            <a:spLocks noChangeArrowheads="1"/>
          </p:cNvSpPr>
          <p:nvPr/>
        </p:nvSpPr>
        <p:spPr bwMode="auto">
          <a:xfrm>
            <a:off x="1905000" y="17526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2</a:t>
            </a:r>
          </a:p>
        </p:txBody>
      </p:sp>
      <p:sp>
        <p:nvSpPr>
          <p:cNvPr id="10" name="Rectangle 7"/>
          <p:cNvSpPr>
            <a:spLocks noChangeArrowheads="1"/>
          </p:cNvSpPr>
          <p:nvPr/>
        </p:nvSpPr>
        <p:spPr bwMode="auto">
          <a:xfrm>
            <a:off x="2286000" y="1752600"/>
            <a:ext cx="3810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i="1">
                <a:latin typeface="Times New Roman" pitchFamily="18" charset="0"/>
              </a:rPr>
              <a:t>X</a:t>
            </a:r>
            <a:r>
              <a:rPr kumimoji="1" lang="en-US" altLang="zh-CN" baseline="-25000">
                <a:latin typeface="Times New Roman" pitchFamily="18" charset="0"/>
              </a:rPr>
              <a:t>3</a:t>
            </a:r>
          </a:p>
        </p:txBody>
      </p:sp>
      <p:sp>
        <p:nvSpPr>
          <p:cNvPr id="11" name="Rectangle 8"/>
          <p:cNvSpPr>
            <a:spLocks noChangeArrowheads="1"/>
          </p:cNvSpPr>
          <p:nvPr/>
        </p:nvSpPr>
        <p:spPr bwMode="auto">
          <a:xfrm>
            <a:off x="1676400" y="3200400"/>
            <a:ext cx="456406" cy="3429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kumimoji="1" lang="en-US" altLang="zh-CN" sz="2400" i="1" dirty="0" err="1" smtClean="0">
                <a:latin typeface="Times New Roman" pitchFamily="18" charset="0"/>
              </a:rPr>
              <a:t>rk</a:t>
            </a:r>
            <a:endParaRPr kumimoji="1" lang="en-US" altLang="zh-CN" sz="2400" i="1" baseline="-25000" dirty="0">
              <a:latin typeface="Times New Roman" pitchFamily="18" charset="0"/>
            </a:endParaRPr>
          </a:p>
        </p:txBody>
      </p:sp>
      <p:sp>
        <p:nvSpPr>
          <p:cNvPr id="12" name="AutoShape 9"/>
          <p:cNvSpPr>
            <a:spLocks noChangeArrowheads="1"/>
          </p:cNvSpPr>
          <p:nvPr/>
        </p:nvSpPr>
        <p:spPr bwMode="auto">
          <a:xfrm>
            <a:off x="1600200" y="2362200"/>
            <a:ext cx="533400" cy="533400"/>
          </a:xfrm>
          <a:prstGeom prst="flowChartOr">
            <a:avLst/>
          </a:prstGeom>
          <a:noFill/>
          <a:ln w="28575">
            <a:solidFill>
              <a:srgbClr val="FF00FF"/>
            </a:solidFill>
            <a:round/>
            <a:headEnd/>
            <a:tailEnd/>
          </a:ln>
          <a:effectLst/>
        </p:spPr>
        <p:txBody>
          <a:bodyPr wrap="none" anchor="ctr"/>
          <a:lstStyle/>
          <a:p>
            <a:pPr algn="ctr"/>
            <a:endParaRPr kumimoji="1" lang="zh-CN" altLang="zh-CN" sz="2400">
              <a:latin typeface="Times New Roman" pitchFamily="18" charset="0"/>
            </a:endParaRPr>
          </a:p>
        </p:txBody>
      </p:sp>
      <p:sp>
        <p:nvSpPr>
          <p:cNvPr id="13" name="Rectangle 10"/>
          <p:cNvSpPr>
            <a:spLocks noChangeArrowheads="1"/>
          </p:cNvSpPr>
          <p:nvPr/>
        </p:nvSpPr>
        <p:spPr bwMode="auto">
          <a:xfrm>
            <a:off x="3200400" y="2590800"/>
            <a:ext cx="381000" cy="3048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r>
              <a:rPr kumimoji="1" lang="en-US" altLang="zh-CN" sz="2400" i="1">
                <a:latin typeface="Times New Roman" pitchFamily="18" charset="0"/>
              </a:rPr>
              <a:t>S</a:t>
            </a:r>
          </a:p>
        </p:txBody>
      </p:sp>
      <p:sp>
        <p:nvSpPr>
          <p:cNvPr id="14" name="Rectangle 11"/>
          <p:cNvSpPr>
            <a:spLocks noChangeArrowheads="1"/>
          </p:cNvSpPr>
          <p:nvPr/>
        </p:nvSpPr>
        <p:spPr bwMode="auto">
          <a:xfrm>
            <a:off x="3200400" y="2895600"/>
            <a:ext cx="381000" cy="3048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r>
              <a:rPr kumimoji="1" lang="en-US" altLang="zh-CN" sz="2400" i="1">
                <a:latin typeface="Times New Roman" pitchFamily="18" charset="0"/>
              </a:rPr>
              <a:t>S</a:t>
            </a:r>
          </a:p>
        </p:txBody>
      </p:sp>
      <p:sp>
        <p:nvSpPr>
          <p:cNvPr id="15" name="Rectangle 12"/>
          <p:cNvSpPr>
            <a:spLocks noChangeArrowheads="1"/>
          </p:cNvSpPr>
          <p:nvPr/>
        </p:nvSpPr>
        <p:spPr bwMode="auto">
          <a:xfrm>
            <a:off x="3200400" y="3200400"/>
            <a:ext cx="381000" cy="3048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r>
              <a:rPr kumimoji="1" lang="en-US" altLang="zh-CN" sz="2400" i="1">
                <a:latin typeface="Times New Roman" pitchFamily="18" charset="0"/>
              </a:rPr>
              <a:t>S</a:t>
            </a:r>
          </a:p>
        </p:txBody>
      </p:sp>
      <p:sp>
        <p:nvSpPr>
          <p:cNvPr id="16" name="Rectangle 13"/>
          <p:cNvSpPr>
            <a:spLocks noChangeArrowheads="1"/>
          </p:cNvSpPr>
          <p:nvPr/>
        </p:nvSpPr>
        <p:spPr bwMode="auto">
          <a:xfrm>
            <a:off x="3200400" y="2286000"/>
            <a:ext cx="381000" cy="3048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r>
              <a:rPr kumimoji="1" lang="en-US" altLang="zh-CN" sz="2400" i="1" dirty="0">
                <a:latin typeface="Times New Roman" pitchFamily="18" charset="0"/>
              </a:rPr>
              <a:t>S</a:t>
            </a:r>
          </a:p>
        </p:txBody>
      </p:sp>
      <p:sp>
        <p:nvSpPr>
          <p:cNvPr id="53" name="Line 50"/>
          <p:cNvSpPr>
            <a:spLocks noChangeShapeType="1"/>
          </p:cNvSpPr>
          <p:nvPr/>
        </p:nvSpPr>
        <p:spPr bwMode="auto">
          <a:xfrm flipH="1">
            <a:off x="1905000" y="2057400"/>
            <a:ext cx="228600" cy="304800"/>
          </a:xfrm>
          <a:prstGeom prst="line">
            <a:avLst/>
          </a:prstGeom>
          <a:noFill/>
          <a:ln w="28575">
            <a:solidFill>
              <a:srgbClr val="00B050"/>
            </a:solidFill>
            <a:round/>
            <a:headEnd/>
            <a:tailEnd type="triangle" w="med" len="med"/>
          </a:ln>
          <a:effectLst/>
        </p:spPr>
        <p:txBody>
          <a:bodyPr/>
          <a:lstStyle/>
          <a:p>
            <a:endParaRPr lang="zh-CN" altLang="en-US"/>
          </a:p>
        </p:txBody>
      </p:sp>
      <p:sp>
        <p:nvSpPr>
          <p:cNvPr id="54" name="Line 51"/>
          <p:cNvSpPr>
            <a:spLocks noChangeShapeType="1"/>
          </p:cNvSpPr>
          <p:nvPr/>
        </p:nvSpPr>
        <p:spPr bwMode="auto">
          <a:xfrm>
            <a:off x="1676400" y="2057400"/>
            <a:ext cx="152400" cy="304800"/>
          </a:xfrm>
          <a:prstGeom prst="line">
            <a:avLst/>
          </a:prstGeom>
          <a:noFill/>
          <a:ln w="28575">
            <a:solidFill>
              <a:srgbClr val="00B050"/>
            </a:solidFill>
            <a:round/>
            <a:headEnd/>
            <a:tailEnd type="triangle" w="med" len="med"/>
          </a:ln>
          <a:effectLst/>
        </p:spPr>
        <p:txBody>
          <a:bodyPr/>
          <a:lstStyle/>
          <a:p>
            <a:endParaRPr lang="zh-CN" altLang="en-US"/>
          </a:p>
        </p:txBody>
      </p:sp>
      <p:sp>
        <p:nvSpPr>
          <p:cNvPr id="55" name="Line 52"/>
          <p:cNvSpPr>
            <a:spLocks noChangeShapeType="1"/>
          </p:cNvSpPr>
          <p:nvPr/>
        </p:nvSpPr>
        <p:spPr bwMode="auto">
          <a:xfrm flipH="1">
            <a:off x="2057400" y="2057400"/>
            <a:ext cx="381000" cy="381000"/>
          </a:xfrm>
          <a:prstGeom prst="line">
            <a:avLst/>
          </a:prstGeom>
          <a:noFill/>
          <a:ln w="28575">
            <a:solidFill>
              <a:srgbClr val="00B050"/>
            </a:solidFill>
            <a:round/>
            <a:headEnd/>
            <a:tailEnd type="triangle" w="med" len="med"/>
          </a:ln>
          <a:effectLst/>
        </p:spPr>
        <p:txBody>
          <a:bodyPr/>
          <a:lstStyle/>
          <a:p>
            <a:endParaRPr lang="zh-CN" altLang="en-US"/>
          </a:p>
        </p:txBody>
      </p:sp>
      <p:sp>
        <p:nvSpPr>
          <p:cNvPr id="56" name="Line 53"/>
          <p:cNvSpPr>
            <a:spLocks noChangeShapeType="1"/>
          </p:cNvSpPr>
          <p:nvPr/>
        </p:nvSpPr>
        <p:spPr bwMode="auto">
          <a:xfrm flipV="1">
            <a:off x="1828800" y="2895600"/>
            <a:ext cx="0" cy="304800"/>
          </a:xfrm>
          <a:prstGeom prst="line">
            <a:avLst/>
          </a:prstGeom>
          <a:noFill/>
          <a:ln w="28575">
            <a:solidFill>
              <a:srgbClr val="00B050"/>
            </a:solidFill>
            <a:round/>
            <a:headEnd/>
            <a:tailEnd type="triangle" w="med" len="med"/>
          </a:ln>
          <a:effectLst/>
        </p:spPr>
        <p:txBody>
          <a:bodyPr/>
          <a:lstStyle/>
          <a:p>
            <a:endParaRPr lang="zh-CN" altLang="en-US"/>
          </a:p>
        </p:txBody>
      </p:sp>
      <p:sp>
        <p:nvSpPr>
          <p:cNvPr id="71" name="AutoShape 68"/>
          <p:cNvSpPr>
            <a:spLocks noChangeArrowheads="1"/>
          </p:cNvSpPr>
          <p:nvPr/>
        </p:nvSpPr>
        <p:spPr bwMode="auto">
          <a:xfrm>
            <a:off x="3657600" y="4876800"/>
            <a:ext cx="228600" cy="228600"/>
          </a:xfrm>
          <a:prstGeom prst="flowChartOr">
            <a:avLst/>
          </a:prstGeom>
          <a:noFill/>
          <a:ln w="28575">
            <a:solidFill>
              <a:srgbClr val="FF00FF"/>
            </a:solidFill>
            <a:round/>
            <a:headEnd/>
            <a:tailEnd/>
          </a:ln>
          <a:effectLst/>
        </p:spPr>
        <p:txBody>
          <a:bodyPr wrap="none" anchor="ctr"/>
          <a:lstStyle/>
          <a:p>
            <a:endParaRPr lang="zh-CN" altLang="en-US"/>
          </a:p>
        </p:txBody>
      </p:sp>
      <p:sp>
        <p:nvSpPr>
          <p:cNvPr id="72" name="Rectangle 69"/>
          <p:cNvSpPr>
            <a:spLocks noChangeArrowheads="1"/>
          </p:cNvSpPr>
          <p:nvPr/>
        </p:nvSpPr>
        <p:spPr bwMode="auto">
          <a:xfrm>
            <a:off x="990600" y="5410200"/>
            <a:ext cx="6858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sz="2000" i="1" dirty="0" smtClean="0">
                <a:latin typeface="Times New Roman" pitchFamily="18" charset="0"/>
              </a:rPr>
              <a:t>X</a:t>
            </a:r>
            <a:r>
              <a:rPr kumimoji="1" lang="en-US" altLang="zh-CN" sz="2000" i="1" baseline="-25000" dirty="0" smtClean="0">
                <a:latin typeface="Times New Roman" pitchFamily="18" charset="0"/>
              </a:rPr>
              <a:t>4</a:t>
            </a:r>
            <a:endParaRPr kumimoji="1" lang="zh-CN" altLang="en-US" sz="2000" i="1" baseline="-25000" dirty="0">
              <a:latin typeface="Times New Roman" pitchFamily="18" charset="0"/>
            </a:endParaRPr>
          </a:p>
        </p:txBody>
      </p:sp>
      <p:sp>
        <p:nvSpPr>
          <p:cNvPr id="87" name="AutoShape 84"/>
          <p:cNvSpPr>
            <a:spLocks noChangeArrowheads="1"/>
          </p:cNvSpPr>
          <p:nvPr/>
        </p:nvSpPr>
        <p:spPr bwMode="auto">
          <a:xfrm>
            <a:off x="1219200" y="4876800"/>
            <a:ext cx="228600" cy="228600"/>
          </a:xfrm>
          <a:prstGeom prst="flowChartOr">
            <a:avLst/>
          </a:prstGeom>
          <a:noFill/>
          <a:ln w="28575">
            <a:solidFill>
              <a:srgbClr val="FF00FF"/>
            </a:solidFill>
            <a:round/>
            <a:headEnd/>
            <a:tailEnd/>
          </a:ln>
          <a:effectLst/>
        </p:spPr>
        <p:txBody>
          <a:bodyPr wrap="none" anchor="ctr"/>
          <a:lstStyle/>
          <a:p>
            <a:endParaRPr lang="zh-CN" altLang="en-US"/>
          </a:p>
        </p:txBody>
      </p:sp>
      <p:cxnSp>
        <p:nvCxnSpPr>
          <p:cNvPr id="96" name="直接箭头连接符 95"/>
          <p:cNvCxnSpPr>
            <a:endCxn id="71" idx="0"/>
          </p:cNvCxnSpPr>
          <p:nvPr/>
        </p:nvCxnSpPr>
        <p:spPr bwMode="auto">
          <a:xfrm rot="5400000">
            <a:off x="3677444" y="3676650"/>
            <a:ext cx="1294606" cy="1105694"/>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97" name="TextBox 96"/>
          <p:cNvSpPr txBox="1"/>
          <p:nvPr/>
        </p:nvSpPr>
        <p:spPr>
          <a:xfrm>
            <a:off x="4419600" y="3276600"/>
            <a:ext cx="838200" cy="30777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CN" dirty="0" smtClean="0">
                <a:solidFill>
                  <a:srgbClr val="FF0000"/>
                </a:solidFill>
              </a:rPr>
              <a:t>&lt;&lt;&lt;2</a:t>
            </a:r>
            <a:endParaRPr lang="zh-CN" altLang="en-US" dirty="0"/>
          </a:p>
        </p:txBody>
      </p:sp>
      <p:cxnSp>
        <p:nvCxnSpPr>
          <p:cNvPr id="99" name="直接箭头连接符 98"/>
          <p:cNvCxnSpPr/>
          <p:nvPr/>
        </p:nvCxnSpPr>
        <p:spPr bwMode="auto">
          <a:xfrm rot="10800000" flipV="1">
            <a:off x="3810000" y="3505200"/>
            <a:ext cx="2133600" cy="14097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00" name="TextBox 99"/>
          <p:cNvSpPr txBox="1"/>
          <p:nvPr/>
        </p:nvSpPr>
        <p:spPr>
          <a:xfrm>
            <a:off x="5486400" y="3276600"/>
            <a:ext cx="914400" cy="30777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CN" dirty="0" smtClean="0">
                <a:solidFill>
                  <a:srgbClr val="FF0000"/>
                </a:solidFill>
              </a:rPr>
              <a:t>&lt;&lt;&lt; 10</a:t>
            </a:r>
            <a:endParaRPr lang="zh-CN" altLang="en-US" dirty="0"/>
          </a:p>
        </p:txBody>
      </p:sp>
      <p:cxnSp>
        <p:nvCxnSpPr>
          <p:cNvPr id="101" name="直接箭头连接符 100"/>
          <p:cNvCxnSpPr>
            <a:endCxn id="71" idx="6"/>
          </p:cNvCxnSpPr>
          <p:nvPr/>
        </p:nvCxnSpPr>
        <p:spPr bwMode="auto">
          <a:xfrm rot="10800000" flipV="1">
            <a:off x="3886200" y="3582194"/>
            <a:ext cx="3124994" cy="1408906"/>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02" name="TextBox 101"/>
          <p:cNvSpPr txBox="1"/>
          <p:nvPr/>
        </p:nvSpPr>
        <p:spPr>
          <a:xfrm>
            <a:off x="6477000" y="3276600"/>
            <a:ext cx="914400" cy="30777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CN" dirty="0" smtClean="0">
                <a:solidFill>
                  <a:srgbClr val="FF0000"/>
                </a:solidFill>
              </a:rPr>
              <a:t>&lt;&lt;&lt; 18</a:t>
            </a:r>
            <a:endParaRPr lang="zh-CN" altLang="en-US" dirty="0"/>
          </a:p>
        </p:txBody>
      </p:sp>
      <p:cxnSp>
        <p:nvCxnSpPr>
          <p:cNvPr id="103" name="直接箭头连接符 102"/>
          <p:cNvCxnSpPr>
            <a:endCxn id="71" idx="5"/>
          </p:cNvCxnSpPr>
          <p:nvPr/>
        </p:nvCxnSpPr>
        <p:spPr bwMode="auto">
          <a:xfrm rot="10800000" flipV="1">
            <a:off x="3852722" y="3581400"/>
            <a:ext cx="4072078" cy="1490522"/>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04" name="TextBox 103"/>
          <p:cNvSpPr txBox="1"/>
          <p:nvPr/>
        </p:nvSpPr>
        <p:spPr>
          <a:xfrm>
            <a:off x="7543800" y="3276600"/>
            <a:ext cx="914400" cy="30777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CN" dirty="0" smtClean="0">
                <a:solidFill>
                  <a:srgbClr val="FF0000"/>
                </a:solidFill>
              </a:rPr>
              <a:t>&lt;&lt;&lt; 24</a:t>
            </a:r>
            <a:endParaRPr lang="zh-CN" altLang="en-US" dirty="0"/>
          </a:p>
        </p:txBody>
      </p:sp>
      <p:sp>
        <p:nvSpPr>
          <p:cNvPr id="105" name="矩形 104"/>
          <p:cNvSpPr/>
          <p:nvPr/>
        </p:nvSpPr>
        <p:spPr bwMode="auto">
          <a:xfrm>
            <a:off x="2895600" y="2057400"/>
            <a:ext cx="5943600" cy="3276600"/>
          </a:xfrm>
          <a:prstGeom prst="rect">
            <a:avLst/>
          </a:prstGeom>
          <a:noFill/>
          <a:ln w="28575">
            <a:solidFill>
              <a:srgbClr val="00B050"/>
            </a:solidFill>
            <a:prstDash val="dash"/>
            <a:round/>
            <a:headEnd/>
            <a:tailEnd type="triangle" w="med" len="med"/>
          </a:ln>
          <a:effectLst/>
        </p:spPr>
        <p:txBody>
          <a:bodyPr rtlCol="0" anchor="ctr"/>
          <a:lstStyle/>
          <a:p>
            <a:pPr algn="ctr"/>
            <a:endParaRPr lang="zh-CN" altLang="en-US"/>
          </a:p>
        </p:txBody>
      </p:sp>
      <p:sp>
        <p:nvSpPr>
          <p:cNvPr id="106" name="TextBox 105"/>
          <p:cNvSpPr txBox="1"/>
          <p:nvPr/>
        </p:nvSpPr>
        <p:spPr>
          <a:xfrm>
            <a:off x="5410200" y="1600200"/>
            <a:ext cx="1905000" cy="4001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zh-CN" altLang="en-US" sz="2000" b="1" dirty="0" smtClean="0">
                <a:solidFill>
                  <a:srgbClr val="FF00FF"/>
                </a:solidFill>
                <a:latin typeface="Times New Roman" pitchFamily="18" charset="0"/>
              </a:rPr>
              <a:t>字合成变换</a:t>
            </a:r>
            <a:r>
              <a:rPr lang="en-US" altLang="zh-CN" sz="2000" b="1" dirty="0" smtClean="0">
                <a:solidFill>
                  <a:srgbClr val="FF00FF"/>
                </a:solidFill>
                <a:latin typeface="Times New Roman" pitchFamily="18" charset="0"/>
              </a:rPr>
              <a:t>T</a:t>
            </a:r>
            <a:endParaRPr lang="zh-CN" altLang="en-US" sz="2000" dirty="0"/>
          </a:p>
        </p:txBody>
      </p:sp>
      <p:cxnSp>
        <p:nvCxnSpPr>
          <p:cNvPr id="108" name="直接箭头连接符 107"/>
          <p:cNvCxnSpPr>
            <a:stCxn id="12" idx="6"/>
          </p:cNvCxnSpPr>
          <p:nvPr/>
        </p:nvCxnSpPr>
        <p:spPr bwMode="auto">
          <a:xfrm>
            <a:off x="2133600" y="2628900"/>
            <a:ext cx="1066800" cy="2667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11" name="直接箭头连接符 110"/>
          <p:cNvCxnSpPr/>
          <p:nvPr/>
        </p:nvCxnSpPr>
        <p:spPr bwMode="auto">
          <a:xfrm>
            <a:off x="3581400" y="2895600"/>
            <a:ext cx="4343400" cy="1588"/>
          </a:xfrm>
          <a:prstGeom prst="straightConnector1">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120" name="直接箭头连接符 119"/>
          <p:cNvCxnSpPr>
            <a:endCxn id="71" idx="0"/>
          </p:cNvCxnSpPr>
          <p:nvPr/>
        </p:nvCxnSpPr>
        <p:spPr bwMode="auto">
          <a:xfrm rot="5400000">
            <a:off x="2800350" y="3867150"/>
            <a:ext cx="1981200" cy="381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24" name="直接箭头连接符 123"/>
          <p:cNvCxnSpPr>
            <a:endCxn id="97" idx="0"/>
          </p:cNvCxnSpPr>
          <p:nvPr/>
        </p:nvCxnSpPr>
        <p:spPr bwMode="auto">
          <a:xfrm rot="5400000">
            <a:off x="4667250" y="3067050"/>
            <a:ext cx="381000" cy="381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26" name="直接箭头连接符 125"/>
          <p:cNvCxnSpPr>
            <a:endCxn id="100" idx="0"/>
          </p:cNvCxnSpPr>
          <p:nvPr/>
        </p:nvCxnSpPr>
        <p:spPr bwMode="auto">
          <a:xfrm rot="5400000">
            <a:off x="5753100" y="3086100"/>
            <a:ext cx="3810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27" name="直接箭头连接符 126"/>
          <p:cNvCxnSpPr/>
          <p:nvPr/>
        </p:nvCxnSpPr>
        <p:spPr bwMode="auto">
          <a:xfrm rot="5400000">
            <a:off x="6744494" y="3085306"/>
            <a:ext cx="3810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28" name="直接箭头连接符 127"/>
          <p:cNvCxnSpPr/>
          <p:nvPr/>
        </p:nvCxnSpPr>
        <p:spPr bwMode="auto">
          <a:xfrm rot="5400000">
            <a:off x="7735094" y="3085306"/>
            <a:ext cx="3810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35" name="直接箭头连接符 134"/>
          <p:cNvCxnSpPr>
            <a:stCxn id="71" idx="2"/>
            <a:endCxn id="87" idx="6"/>
          </p:cNvCxnSpPr>
          <p:nvPr/>
        </p:nvCxnSpPr>
        <p:spPr bwMode="auto">
          <a:xfrm rot="10800000">
            <a:off x="1447800" y="4991100"/>
            <a:ext cx="22098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38" name="直接箭头连接符 137"/>
          <p:cNvCxnSpPr>
            <a:stCxn id="7" idx="2"/>
          </p:cNvCxnSpPr>
          <p:nvPr/>
        </p:nvCxnSpPr>
        <p:spPr bwMode="auto">
          <a:xfrm rot="5400000">
            <a:off x="-95250" y="3448050"/>
            <a:ext cx="2819400" cy="381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40" name="直接箭头连接符 139"/>
          <p:cNvCxnSpPr>
            <a:stCxn id="87" idx="4"/>
            <a:endCxn id="72" idx="0"/>
          </p:cNvCxnSpPr>
          <p:nvPr/>
        </p:nvCxnSpPr>
        <p:spPr bwMode="auto">
          <a:xfrm rot="5400000">
            <a:off x="1181100" y="5257800"/>
            <a:ext cx="304800" cy="1588"/>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3" name="矩形 2"/>
          <p:cNvSpPr/>
          <p:nvPr/>
        </p:nvSpPr>
        <p:spPr>
          <a:xfrm>
            <a:off x="685801" y="5867400"/>
            <a:ext cx="7772399" cy="461665"/>
          </a:xfrm>
          <a:prstGeom prst="rect">
            <a:avLst/>
          </a:prstGeom>
        </p:spPr>
        <p:txBody>
          <a:bodyPr wrap="square">
            <a:spAutoFit/>
          </a:bodyPr>
          <a:lstStyle/>
          <a:p>
            <a:pPr algn="just">
              <a:buFontTx/>
              <a:buNone/>
            </a:pPr>
            <a:r>
              <a:rPr lang="zh-CN" altLang="en-US" sz="2400" dirty="0">
                <a:latin typeface="Times New Roman" pitchFamily="18" charset="0"/>
              </a:rPr>
              <a:t>轮函数</a:t>
            </a:r>
            <a:r>
              <a:rPr lang="en-US" altLang="zh-CN" sz="2400" dirty="0">
                <a:latin typeface="Times New Roman" pitchFamily="18" charset="0"/>
              </a:rPr>
              <a:t>F </a:t>
            </a:r>
            <a:r>
              <a:rPr lang="zh-CN" altLang="en-US" sz="2400" dirty="0">
                <a:latin typeface="Times New Roman" pitchFamily="18" charset="0"/>
              </a:rPr>
              <a:t>：    </a:t>
            </a:r>
            <a:r>
              <a:rPr lang="en-US" altLang="zh-CN" sz="2400" dirty="0">
                <a:latin typeface="Times New Roman" pitchFamily="18" charset="0"/>
              </a:rPr>
              <a:t>F(X</a:t>
            </a:r>
            <a:r>
              <a:rPr lang="en-US" altLang="zh-CN" sz="2400" baseline="-25000" dirty="0">
                <a:latin typeface="Times New Roman" pitchFamily="18" charset="0"/>
              </a:rPr>
              <a:t>0,</a:t>
            </a:r>
            <a:r>
              <a:rPr lang="en-US" altLang="zh-CN" sz="2400" dirty="0">
                <a:latin typeface="Times New Roman" pitchFamily="18" charset="0"/>
              </a:rPr>
              <a:t> X</a:t>
            </a:r>
            <a:r>
              <a:rPr lang="en-US" altLang="zh-CN" sz="2400" baseline="-25000" dirty="0">
                <a:latin typeface="Times New Roman" pitchFamily="18" charset="0"/>
              </a:rPr>
              <a:t>1,</a:t>
            </a:r>
            <a:r>
              <a:rPr lang="en-US" altLang="zh-CN" sz="2400" dirty="0">
                <a:latin typeface="Times New Roman" pitchFamily="18" charset="0"/>
              </a:rPr>
              <a:t>X</a:t>
            </a:r>
            <a:r>
              <a:rPr lang="en-US" altLang="zh-CN" sz="2400" baseline="-25000" dirty="0">
                <a:latin typeface="Times New Roman" pitchFamily="18" charset="0"/>
              </a:rPr>
              <a:t>2,</a:t>
            </a:r>
            <a:r>
              <a:rPr lang="en-US" altLang="zh-CN" sz="2400" dirty="0">
                <a:latin typeface="Times New Roman" pitchFamily="18" charset="0"/>
              </a:rPr>
              <a:t>X</a:t>
            </a:r>
            <a:r>
              <a:rPr lang="en-US" altLang="zh-CN" sz="2400" baseline="-25000" dirty="0">
                <a:latin typeface="Times New Roman" pitchFamily="18" charset="0"/>
              </a:rPr>
              <a:t>3,</a:t>
            </a:r>
            <a:r>
              <a:rPr lang="en-US" altLang="zh-CN" sz="2400" dirty="0">
                <a:latin typeface="Times New Roman" pitchFamily="18" charset="0"/>
              </a:rPr>
              <a:t>rk)= X</a:t>
            </a:r>
            <a:r>
              <a:rPr lang="en-US" altLang="zh-CN" sz="2400" baseline="-25000" dirty="0">
                <a:latin typeface="Times New Roman" pitchFamily="18" charset="0"/>
              </a:rPr>
              <a:t>0</a:t>
            </a:r>
            <a:r>
              <a:rPr lang="en-US" altLang="zh-CN" sz="2400" dirty="0">
                <a:latin typeface="Times New Roman" pitchFamily="18" charset="0"/>
              </a:rPr>
              <a:t>⊕</a:t>
            </a:r>
            <a:r>
              <a:rPr lang="en-US" altLang="zh-CN" sz="2400" dirty="0">
                <a:solidFill>
                  <a:srgbClr val="FF0000"/>
                </a:solidFill>
                <a:latin typeface="Times New Roman" pitchFamily="18" charset="0"/>
              </a:rPr>
              <a:t>T</a:t>
            </a:r>
            <a:r>
              <a:rPr lang="en-US" altLang="zh-CN" sz="2400" dirty="0">
                <a:latin typeface="Times New Roman" pitchFamily="18" charset="0"/>
              </a:rPr>
              <a:t>(X</a:t>
            </a:r>
            <a:r>
              <a:rPr lang="en-US" altLang="zh-CN" sz="2400" baseline="-25000" dirty="0">
                <a:latin typeface="Times New Roman" pitchFamily="18" charset="0"/>
              </a:rPr>
              <a:t>1</a:t>
            </a:r>
            <a:r>
              <a:rPr lang="en-US" altLang="zh-CN" sz="2400" dirty="0">
                <a:latin typeface="Times New Roman" pitchFamily="18" charset="0"/>
              </a:rPr>
              <a:t>⊕ X</a:t>
            </a:r>
            <a:r>
              <a:rPr lang="en-US" altLang="zh-CN" sz="2400" baseline="-25000" dirty="0">
                <a:latin typeface="Times New Roman" pitchFamily="18" charset="0"/>
              </a:rPr>
              <a:t>2</a:t>
            </a:r>
            <a:r>
              <a:rPr lang="en-US" altLang="zh-CN" sz="2400" dirty="0">
                <a:latin typeface="Times New Roman" pitchFamily="18" charset="0"/>
              </a:rPr>
              <a:t>⊕ X</a:t>
            </a:r>
            <a:r>
              <a:rPr lang="en-US" altLang="zh-CN" sz="2400" baseline="-25000" dirty="0">
                <a:latin typeface="Times New Roman" pitchFamily="18" charset="0"/>
              </a:rPr>
              <a:t>3</a:t>
            </a:r>
            <a:r>
              <a:rPr lang="en-US" altLang="zh-CN" sz="2400" dirty="0">
                <a:latin typeface="Times New Roman" pitchFamily="18" charset="0"/>
              </a:rPr>
              <a:t>⊕rk) </a:t>
            </a:r>
          </a:p>
        </p:txBody>
      </p:sp>
    </p:spTree>
    <p:extLst>
      <p:ext uri="{BB962C8B-B14F-4D97-AF65-F5344CB8AC3E}">
        <p14:creationId xmlns:p14="http://schemas.microsoft.com/office/powerpoint/2010/main" val="336911055"/>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blinds(horizontal)">
                                      <p:cBhvr>
                                        <p:cTn id="7" dur="500"/>
                                        <p:tgtEl>
                                          <p:spTgt spid="10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blinds(horizontal)">
                                      <p:cBhvr>
                                        <p:cTn id="10"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zh-CN" altLang="en-US"/>
              <a:t>一、现代密码学</a:t>
            </a:r>
          </a:p>
        </p:txBody>
      </p:sp>
      <p:sp>
        <p:nvSpPr>
          <p:cNvPr id="231427" name="Rectangle 3"/>
          <p:cNvSpPr>
            <a:spLocks noGrp="1" noChangeArrowheads="1"/>
          </p:cNvSpPr>
          <p:nvPr>
            <p:ph type="body" idx="1"/>
          </p:nvPr>
        </p:nvSpPr>
        <p:spPr/>
        <p:txBody>
          <a:bodyPr/>
          <a:lstStyle/>
          <a:p>
            <a:r>
              <a:rPr lang="zh-CN" altLang="en-US" sz="3600" b="0" dirty="0"/>
              <a:t>对称密码技术</a:t>
            </a:r>
          </a:p>
          <a:p>
            <a:pPr lvl="1"/>
            <a:r>
              <a:rPr lang="zh-CN" altLang="en-US" dirty="0"/>
              <a:t>包括任何加密形式，其中同一个密钥既用于加密又用于解密</a:t>
            </a:r>
          </a:p>
          <a:p>
            <a:pPr lvl="2"/>
            <a:r>
              <a:rPr lang="zh-CN" altLang="en-US" sz="2000" dirty="0"/>
              <a:t>分组密码</a:t>
            </a:r>
          </a:p>
          <a:p>
            <a:pPr lvl="2"/>
            <a:r>
              <a:rPr lang="zh-CN" altLang="en-US" sz="2000" dirty="0"/>
              <a:t>序列密码</a:t>
            </a:r>
          </a:p>
          <a:p>
            <a:r>
              <a:rPr lang="zh-CN" altLang="en-US" sz="3600" b="0" dirty="0"/>
              <a:t>非称密码技术</a:t>
            </a:r>
          </a:p>
          <a:p>
            <a:pPr lvl="2"/>
            <a:r>
              <a:rPr lang="zh-CN" altLang="en-US" sz="2800" dirty="0"/>
              <a:t>它的加密和解密不是使用同一个密钥和算法</a:t>
            </a:r>
          </a:p>
          <a:p>
            <a:pPr lvl="2"/>
            <a:r>
              <a:rPr lang="zh-CN" altLang="en-US" sz="2800" dirty="0"/>
              <a:t>使用在数学上相关的两个密钥，并通过用其中一个密钥加密的明文只能用另一个密钥进行解密的方法来使用它们</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1426"/>
                                        </p:tgtEl>
                                        <p:attrNameLst>
                                          <p:attrName>style.visibility</p:attrName>
                                        </p:attrNameLst>
                                      </p:cBhvr>
                                      <p:to>
                                        <p:strVal val="visible"/>
                                      </p:to>
                                    </p:set>
                                    <p:anim calcmode="lin" valueType="num">
                                      <p:cBhvr additive="base">
                                        <p:cTn id="7" dur="500" fill="hold"/>
                                        <p:tgtEl>
                                          <p:spTgt spid="231426"/>
                                        </p:tgtEl>
                                        <p:attrNameLst>
                                          <p:attrName>ppt_x</p:attrName>
                                        </p:attrNameLst>
                                      </p:cBhvr>
                                      <p:tavLst>
                                        <p:tav tm="0">
                                          <p:val>
                                            <p:strVal val="#ppt_x"/>
                                          </p:val>
                                        </p:tav>
                                        <p:tav tm="100000">
                                          <p:val>
                                            <p:strVal val="#ppt_x"/>
                                          </p:val>
                                        </p:tav>
                                      </p:tavLst>
                                    </p:anim>
                                    <p:anim calcmode="lin" valueType="num">
                                      <p:cBhvr additive="base">
                                        <p:cTn id="8" dur="500" fill="hold"/>
                                        <p:tgtEl>
                                          <p:spTgt spid="2314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231427">
                                            <p:txEl>
                                              <p:pRg st="0" end="0"/>
                                            </p:txEl>
                                          </p:spTgt>
                                        </p:tgtEl>
                                        <p:attrNameLst>
                                          <p:attrName>style.visibility</p:attrName>
                                        </p:attrNameLst>
                                      </p:cBhvr>
                                      <p:to>
                                        <p:strVal val="visible"/>
                                      </p:to>
                                    </p:set>
                                    <p:animEffect transition="in" filter="box(in)">
                                      <p:cBhvr>
                                        <p:cTn id="13" dur="500"/>
                                        <p:tgtEl>
                                          <p:spTgt spid="231427">
                                            <p:txEl>
                                              <p:pRg st="0" end="0"/>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31427">
                                            <p:txEl>
                                              <p:pRg st="1" end="1"/>
                                            </p:txEl>
                                          </p:spTgt>
                                        </p:tgtEl>
                                        <p:attrNameLst>
                                          <p:attrName>style.visibility</p:attrName>
                                        </p:attrNameLst>
                                      </p:cBhvr>
                                      <p:to>
                                        <p:strVal val="visible"/>
                                      </p:to>
                                    </p:set>
                                    <p:animEffect transition="in" filter="box(in)">
                                      <p:cBhvr>
                                        <p:cTn id="16" dur="500"/>
                                        <p:tgtEl>
                                          <p:spTgt spid="231427">
                                            <p:txEl>
                                              <p:pRg st="1" end="1"/>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231427">
                                            <p:txEl>
                                              <p:pRg st="2" end="2"/>
                                            </p:txEl>
                                          </p:spTgt>
                                        </p:tgtEl>
                                        <p:attrNameLst>
                                          <p:attrName>style.visibility</p:attrName>
                                        </p:attrNameLst>
                                      </p:cBhvr>
                                      <p:to>
                                        <p:strVal val="visible"/>
                                      </p:to>
                                    </p:set>
                                    <p:animEffect transition="in" filter="box(in)">
                                      <p:cBhvr>
                                        <p:cTn id="19" dur="500"/>
                                        <p:tgtEl>
                                          <p:spTgt spid="231427">
                                            <p:txEl>
                                              <p:pRg st="2" end="2"/>
                                            </p:txEl>
                                          </p:spTgt>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231427">
                                            <p:txEl>
                                              <p:pRg st="3" end="3"/>
                                            </p:txEl>
                                          </p:spTgt>
                                        </p:tgtEl>
                                        <p:attrNameLst>
                                          <p:attrName>style.visibility</p:attrName>
                                        </p:attrNameLst>
                                      </p:cBhvr>
                                      <p:to>
                                        <p:strVal val="visible"/>
                                      </p:to>
                                    </p:set>
                                    <p:animEffect transition="in" filter="box(in)">
                                      <p:cBhvr>
                                        <p:cTn id="22" dur="500"/>
                                        <p:tgtEl>
                                          <p:spTgt spid="23142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31427">
                                            <p:txEl>
                                              <p:pRg st="4" end="4"/>
                                            </p:txEl>
                                          </p:spTgt>
                                        </p:tgtEl>
                                        <p:attrNameLst>
                                          <p:attrName>style.visibility</p:attrName>
                                        </p:attrNameLst>
                                      </p:cBhvr>
                                      <p:to>
                                        <p:strVal val="visible"/>
                                      </p:to>
                                    </p:set>
                                    <p:animEffect transition="in" filter="box(in)">
                                      <p:cBhvr>
                                        <p:cTn id="27" dur="500"/>
                                        <p:tgtEl>
                                          <p:spTgt spid="231427">
                                            <p:txEl>
                                              <p:pRg st="4" end="4"/>
                                            </p:txEl>
                                          </p:spTgt>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231427">
                                            <p:txEl>
                                              <p:pRg st="5" end="5"/>
                                            </p:txEl>
                                          </p:spTgt>
                                        </p:tgtEl>
                                        <p:attrNameLst>
                                          <p:attrName>style.visibility</p:attrName>
                                        </p:attrNameLst>
                                      </p:cBhvr>
                                      <p:to>
                                        <p:strVal val="visible"/>
                                      </p:to>
                                    </p:set>
                                    <p:animEffect transition="in" filter="box(in)">
                                      <p:cBhvr>
                                        <p:cTn id="30" dur="500"/>
                                        <p:tgtEl>
                                          <p:spTgt spid="231427">
                                            <p:txEl>
                                              <p:pRg st="5" end="5"/>
                                            </p:txEl>
                                          </p:spTgt>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231427">
                                            <p:txEl>
                                              <p:pRg st="6" end="6"/>
                                            </p:txEl>
                                          </p:spTgt>
                                        </p:tgtEl>
                                        <p:attrNameLst>
                                          <p:attrName>style.visibility</p:attrName>
                                        </p:attrNameLst>
                                      </p:cBhvr>
                                      <p:to>
                                        <p:strVal val="visible"/>
                                      </p:to>
                                    </p:set>
                                    <p:animEffect transition="in" filter="box(in)">
                                      <p:cBhvr>
                                        <p:cTn id="33" dur="500"/>
                                        <p:tgtEl>
                                          <p:spTgt spid="2314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6" grpId="0"/>
      <p:bldP spid="23142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8F767E2-4B0C-4D6B-BC16-744F3E0FAA8C}"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20</a:t>
            </a:fld>
            <a:endParaRPr lang="en-US" altLang="zh-CN" dirty="0"/>
          </a:p>
        </p:txBody>
      </p:sp>
      <p:sp>
        <p:nvSpPr>
          <p:cNvPr id="7" name="标题 1"/>
          <p:cNvSpPr>
            <a:spLocks noGrp="1"/>
          </p:cNvSpPr>
          <p:nvPr>
            <p:ph type="title"/>
          </p:nvPr>
        </p:nvSpPr>
        <p:spPr/>
        <p:txBody>
          <a:bodyPr/>
          <a:lstStyle/>
          <a:p>
            <a:r>
              <a:rPr lang="en-US" altLang="zh-CN" dirty="0" err="1"/>
              <a:t>Feistel</a:t>
            </a:r>
            <a:r>
              <a:rPr lang="zh-CN" altLang="en-US" dirty="0"/>
              <a:t>网</a:t>
            </a:r>
            <a:r>
              <a:rPr lang="zh-CN" altLang="en-US" dirty="0" smtClean="0"/>
              <a:t>络</a:t>
            </a:r>
            <a:endParaRPr lang="zh-CN" altLang="en-US" dirty="0"/>
          </a:p>
        </p:txBody>
      </p:sp>
      <p:pic>
        <p:nvPicPr>
          <p:cNvPr id="8" name="图片 7"/>
          <p:cNvPicPr>
            <a:picLocks noChangeAspect="1"/>
          </p:cNvPicPr>
          <p:nvPr/>
        </p:nvPicPr>
        <p:blipFill>
          <a:blip r:embed="rId2" cstate="print"/>
          <a:stretch>
            <a:fillRect/>
          </a:stretch>
        </p:blipFill>
        <p:spPr>
          <a:xfrm>
            <a:off x="1295317" y="0"/>
            <a:ext cx="6916921" cy="6858000"/>
          </a:xfrm>
          <a:prstGeom prst="rect">
            <a:avLst/>
          </a:prstGeom>
        </p:spPr>
      </p:pic>
    </p:spTree>
    <p:extLst>
      <p:ext uri="{BB962C8B-B14F-4D97-AF65-F5344CB8AC3E}">
        <p14:creationId xmlns:p14="http://schemas.microsoft.com/office/powerpoint/2010/main" val="3689759559"/>
      </p:ext>
    </p:extLst>
  </p:cSld>
  <p:clrMapOvr>
    <a:masterClrMapping/>
  </p:clrMapOvr>
  <p:transition>
    <p:wedge/>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371600"/>
                <a:ext cx="8229600" cy="4953000"/>
              </a:xfrm>
            </p:spPr>
            <p:txBody>
              <a:bodyPr/>
              <a:lstStyle/>
              <a:p>
                <a:r>
                  <a:rPr lang="zh-CN" altLang="en-US" b="1" dirty="0" smtClean="0">
                    <a:solidFill>
                      <a:srgbClr val="FF00FF"/>
                    </a:solidFill>
                    <a:latin typeface="Times New Roman" pitchFamily="18" charset="0"/>
                  </a:rPr>
                  <a:t>字合成变换</a:t>
                </a:r>
                <a:r>
                  <a:rPr lang="en-US" altLang="zh-CN" b="1" dirty="0" smtClean="0">
                    <a:solidFill>
                      <a:srgbClr val="FF00FF"/>
                    </a:solidFill>
                    <a:latin typeface="Times New Roman" pitchFamily="18" charset="0"/>
                  </a:rPr>
                  <a:t>T</a:t>
                </a:r>
                <a:r>
                  <a:rPr lang="zh-CN" altLang="en-US" b="1" dirty="0" smtClean="0">
                    <a:solidFill>
                      <a:srgbClr val="FF00FF"/>
                    </a:solidFill>
                    <a:latin typeface="Times New Roman" pitchFamily="18" charset="0"/>
                  </a:rPr>
                  <a:t>：</a:t>
                </a:r>
              </a:p>
              <a:p>
                <a:pPr lvl="1"/>
                <a:r>
                  <a:rPr lang="zh-CN" altLang="en-US" dirty="0" smtClean="0">
                    <a:latin typeface="Times New Roman" pitchFamily="18" charset="0"/>
                  </a:rPr>
                  <a:t>由</a:t>
                </a:r>
                <a:r>
                  <a:rPr lang="zh-CN" altLang="en-US" dirty="0" smtClean="0">
                    <a:solidFill>
                      <a:srgbClr val="FF0000"/>
                    </a:solidFill>
                    <a:latin typeface="Times New Roman" pitchFamily="18" charset="0"/>
                  </a:rPr>
                  <a:t>非线性变换</a:t>
                </a:r>
                <a:r>
                  <a:rPr lang="en-US" altLang="zh-CN" dirty="0" smtClean="0">
                    <a:solidFill>
                      <a:srgbClr val="FF0000"/>
                    </a:solidFill>
                    <a:latin typeface="Times New Roman" pitchFamily="18" charset="0"/>
                  </a:rPr>
                  <a:t>τ </a:t>
                </a:r>
                <a:r>
                  <a:rPr lang="zh-CN" altLang="en-US" dirty="0" smtClean="0">
                    <a:latin typeface="Times New Roman" pitchFamily="18" charset="0"/>
                  </a:rPr>
                  <a:t>和</a:t>
                </a:r>
                <a:r>
                  <a:rPr lang="zh-CN" altLang="en-US" dirty="0" smtClean="0">
                    <a:solidFill>
                      <a:srgbClr val="FF0000"/>
                    </a:solidFill>
                    <a:latin typeface="Times New Roman" pitchFamily="18" charset="0"/>
                  </a:rPr>
                  <a:t>线性变换</a:t>
                </a:r>
                <a14:m>
                  <m:oMath xmlns:m="http://schemas.openxmlformats.org/officeDocument/2006/math">
                    <m:r>
                      <a:rPr lang="en-US" altLang="zh-CN" i="1" dirty="0" smtClean="0">
                        <a:solidFill>
                          <a:srgbClr val="FF0000"/>
                        </a:solidFill>
                        <a:latin typeface="Cambria Math"/>
                      </a:rPr>
                      <m:t>𝐿</m:t>
                    </m:r>
                  </m:oMath>
                </a14:m>
                <a:r>
                  <a:rPr lang="zh-CN" altLang="en-US" dirty="0" smtClean="0">
                    <a:latin typeface="Times New Roman" pitchFamily="18" charset="0"/>
                  </a:rPr>
                  <a:t>复合而成</a:t>
                </a:r>
                <a:r>
                  <a:rPr lang="en-US" altLang="zh-CN" dirty="0" smtClean="0">
                    <a:latin typeface="Times New Roman" pitchFamily="18" charset="0"/>
                  </a:rPr>
                  <a:t>:</a:t>
                </a:r>
                <a14:m>
                  <m:oMath xmlns:m="http://schemas.openxmlformats.org/officeDocument/2006/math">
                    <m:r>
                      <a:rPr lang="en-US" altLang="zh-CN" i="1" dirty="0" smtClean="0">
                        <a:latin typeface="Cambria Math"/>
                      </a:rPr>
                      <m:t>𝑇</m:t>
                    </m:r>
                    <m:r>
                      <a:rPr lang="en-US" altLang="zh-CN" i="1" dirty="0" smtClean="0">
                        <a:latin typeface="Cambria Math"/>
                      </a:rPr>
                      <m:t>(</m:t>
                    </m:r>
                    <m:r>
                      <a:rPr lang="en-US" altLang="zh-CN" i="1" dirty="0" smtClean="0">
                        <a:latin typeface="Cambria Math"/>
                      </a:rPr>
                      <m:t>𝑋</m:t>
                    </m:r>
                    <m:r>
                      <a:rPr lang="en-US" altLang="zh-CN" i="1" dirty="0" smtClean="0">
                        <a:latin typeface="Cambria Math"/>
                      </a:rPr>
                      <m:t>)=</m:t>
                    </m:r>
                    <m:r>
                      <a:rPr lang="en-US" altLang="zh-CN" i="1" dirty="0" smtClean="0">
                        <a:latin typeface="Cambria Math"/>
                      </a:rPr>
                      <m:t>𝐿</m:t>
                    </m:r>
                    <m:r>
                      <a:rPr lang="en-US" altLang="zh-CN" i="1" dirty="0" smtClean="0">
                        <a:latin typeface="Cambria Math"/>
                      </a:rPr>
                      <m:t>(</m:t>
                    </m:r>
                    <m:r>
                      <a:rPr lang="en-US" altLang="zh-CN" i="1" dirty="0" smtClean="0">
                        <a:latin typeface="Cambria Math"/>
                      </a:rPr>
                      <m:t>𝜏</m:t>
                    </m:r>
                    <m:r>
                      <a:rPr lang="en-US" altLang="zh-CN" i="1" dirty="0" smtClean="0">
                        <a:latin typeface="Cambria Math"/>
                      </a:rPr>
                      <m:t>(</m:t>
                    </m:r>
                    <m:r>
                      <a:rPr lang="en-US" altLang="zh-CN" i="1" dirty="0" smtClean="0">
                        <a:latin typeface="Cambria Math"/>
                      </a:rPr>
                      <m:t>𝑋</m:t>
                    </m:r>
                    <m:r>
                      <a:rPr lang="en-US" altLang="zh-CN" i="1" dirty="0" smtClean="0">
                        <a:latin typeface="Cambria Math"/>
                      </a:rPr>
                      <m:t>))</m:t>
                    </m:r>
                  </m:oMath>
                </a14:m>
                <a:endParaRPr lang="zh-CN" altLang="en-US" dirty="0" smtClean="0"/>
              </a:p>
              <a:p>
                <a:r>
                  <a:rPr lang="zh-CN" altLang="en-US" b="1" dirty="0" smtClean="0">
                    <a:solidFill>
                      <a:srgbClr val="FF00FF"/>
                    </a:solidFill>
                    <a:latin typeface="Times New Roman" pitchFamily="18" charset="0"/>
                  </a:rPr>
                  <a:t>非线性字变换</a:t>
                </a:r>
                <a:r>
                  <a:rPr lang="zh-CN" altLang="en-US" b="1" dirty="0" smtClean="0">
                    <a:solidFill>
                      <a:srgbClr val="FF00FF"/>
                    </a:solidFill>
                    <a:latin typeface="Times New Roman" pitchFamily="18" charset="0"/>
                    <a:sym typeface="Symbol" pitchFamily="18" charset="2"/>
                  </a:rPr>
                  <a:t></a:t>
                </a:r>
                <a:r>
                  <a:rPr lang="zh-CN" altLang="en-US" sz="3200" dirty="0" smtClean="0">
                    <a:latin typeface="Times New Roman" pitchFamily="18" charset="0"/>
                    <a:sym typeface="Symbol" pitchFamily="18" charset="2"/>
                  </a:rPr>
                  <a:t>：</a:t>
                </a:r>
                <a:r>
                  <a:rPr lang="zh-CN" altLang="en-US" sz="2400" dirty="0" smtClean="0">
                    <a:latin typeface="Times New Roman" pitchFamily="18" charset="0"/>
                    <a:sym typeface="Symbol" pitchFamily="18" charset="2"/>
                  </a:rPr>
                  <a:t> </a:t>
                </a:r>
                <a:r>
                  <a:rPr lang="en-US" altLang="zh-CN" sz="2400" dirty="0" smtClean="0">
                    <a:latin typeface="Times New Roman" pitchFamily="18" charset="0"/>
                    <a:sym typeface="Symbol" pitchFamily="18" charset="2"/>
                  </a:rPr>
                  <a:t>4</a:t>
                </a:r>
                <a:r>
                  <a:rPr lang="zh-CN" altLang="en-US" sz="2400" dirty="0" smtClean="0">
                    <a:latin typeface="Times New Roman" pitchFamily="18" charset="0"/>
                    <a:sym typeface="Symbol" pitchFamily="18" charset="2"/>
                  </a:rPr>
                  <a:t>个</a:t>
                </a:r>
                <a:r>
                  <a:rPr lang="en-US" altLang="zh-CN" sz="2400" dirty="0" smtClean="0">
                    <a:latin typeface="Times New Roman" pitchFamily="18" charset="0"/>
                    <a:sym typeface="Symbol" pitchFamily="18" charset="2"/>
                  </a:rPr>
                  <a:t>S</a:t>
                </a:r>
                <a:r>
                  <a:rPr lang="zh-CN" altLang="en-US" sz="2400" dirty="0" smtClean="0">
                    <a:latin typeface="Times New Roman" pitchFamily="18" charset="0"/>
                    <a:sym typeface="Symbol" pitchFamily="18" charset="2"/>
                  </a:rPr>
                  <a:t>盒并行置换；</a:t>
                </a:r>
              </a:p>
              <a:p>
                <a:pPr>
                  <a:buFontTx/>
                  <a:buNone/>
                </a:pPr>
                <a:r>
                  <a:rPr lang="zh-CN" altLang="en-US" sz="2400" dirty="0" smtClean="0">
                    <a:latin typeface="Times New Roman" pitchFamily="18" charset="0"/>
                    <a:sym typeface="Symbol" pitchFamily="18" charset="2"/>
                  </a:rPr>
                  <a:t>	设输入字</a:t>
                </a:r>
                <a:r>
                  <a:rPr lang="en-US" altLang="zh-CN" sz="2400" i="1" dirty="0" smtClean="0">
                    <a:latin typeface="Times New Roman" pitchFamily="18" charset="0"/>
                    <a:sym typeface="Symbol" pitchFamily="18" charset="2"/>
                  </a:rPr>
                  <a:t>A</a:t>
                </a:r>
                <a:r>
                  <a:rPr lang="en-US" altLang="zh-CN" sz="2400" dirty="0" smtClean="0">
                    <a:latin typeface="Times New Roman" pitchFamily="18" charset="0"/>
                    <a:sym typeface="Symbol" pitchFamily="18" charset="2"/>
                  </a:rPr>
                  <a:t>=(</a:t>
                </a:r>
                <a:r>
                  <a:rPr lang="en-US" altLang="zh-CN" sz="2400" i="1" dirty="0" smtClean="0">
                    <a:latin typeface="Times New Roman" pitchFamily="18" charset="0"/>
                    <a:sym typeface="Symbol" pitchFamily="18" charset="2"/>
                  </a:rPr>
                  <a:t>a</a:t>
                </a:r>
                <a:r>
                  <a:rPr lang="en-US" altLang="zh-CN" sz="2400" baseline="-25000" dirty="0" smtClean="0">
                    <a:latin typeface="Times New Roman" pitchFamily="18" charset="0"/>
                    <a:sym typeface="Symbol" pitchFamily="18" charset="2"/>
                  </a:rPr>
                  <a:t>0</a:t>
                </a:r>
                <a:r>
                  <a:rPr lang="en-US" altLang="zh-CN" sz="2400" dirty="0" smtClean="0">
                    <a:latin typeface="Times New Roman" pitchFamily="18" charset="0"/>
                    <a:sym typeface="Symbol" pitchFamily="18" charset="2"/>
                  </a:rPr>
                  <a:t>,</a:t>
                </a:r>
                <a:r>
                  <a:rPr lang="en-US" altLang="zh-CN" sz="2400" i="1" dirty="0" smtClean="0">
                    <a:latin typeface="Times New Roman" pitchFamily="18" charset="0"/>
                    <a:sym typeface="Symbol" pitchFamily="18" charset="2"/>
                  </a:rPr>
                  <a:t>a</a:t>
                </a:r>
                <a:r>
                  <a:rPr lang="en-US" altLang="zh-CN" sz="2400" baseline="-25000" dirty="0" smtClean="0">
                    <a:latin typeface="Times New Roman" pitchFamily="18" charset="0"/>
                    <a:sym typeface="Symbol" pitchFamily="18" charset="2"/>
                  </a:rPr>
                  <a:t>1</a:t>
                </a:r>
                <a:r>
                  <a:rPr lang="en-US" altLang="zh-CN" sz="2400" dirty="0" smtClean="0">
                    <a:latin typeface="Times New Roman" pitchFamily="18" charset="0"/>
                    <a:sym typeface="Symbol" pitchFamily="18" charset="2"/>
                  </a:rPr>
                  <a:t>,</a:t>
                </a:r>
                <a:r>
                  <a:rPr lang="en-US" altLang="zh-CN" sz="2400" i="1" dirty="0" smtClean="0">
                    <a:latin typeface="Times New Roman" pitchFamily="18" charset="0"/>
                    <a:sym typeface="Symbol" pitchFamily="18" charset="2"/>
                  </a:rPr>
                  <a:t>a</a:t>
                </a:r>
                <a:r>
                  <a:rPr lang="en-US" altLang="zh-CN" sz="2400" baseline="-25000" dirty="0" smtClean="0">
                    <a:latin typeface="Times New Roman" pitchFamily="18" charset="0"/>
                    <a:sym typeface="Symbol" pitchFamily="18" charset="2"/>
                  </a:rPr>
                  <a:t>2</a:t>
                </a:r>
                <a:r>
                  <a:rPr lang="en-US" altLang="zh-CN" sz="2400" dirty="0" smtClean="0">
                    <a:latin typeface="Times New Roman" pitchFamily="18" charset="0"/>
                    <a:sym typeface="Symbol" pitchFamily="18" charset="2"/>
                  </a:rPr>
                  <a:t>,</a:t>
                </a:r>
                <a:r>
                  <a:rPr lang="en-US" altLang="zh-CN" sz="2400" i="1" dirty="0" smtClean="0">
                    <a:latin typeface="Times New Roman" pitchFamily="18" charset="0"/>
                    <a:sym typeface="Symbol" pitchFamily="18" charset="2"/>
                  </a:rPr>
                  <a:t>a</a:t>
                </a:r>
                <a:r>
                  <a:rPr lang="en-US" altLang="zh-CN" sz="2400" baseline="-25000" dirty="0" smtClean="0">
                    <a:latin typeface="Times New Roman" pitchFamily="18" charset="0"/>
                    <a:sym typeface="Symbol" pitchFamily="18" charset="2"/>
                  </a:rPr>
                  <a:t>3</a:t>
                </a:r>
                <a:r>
                  <a:rPr lang="en-US" altLang="zh-CN" sz="2400" dirty="0" smtClean="0">
                    <a:latin typeface="Times New Roman" pitchFamily="18" charset="0"/>
                    <a:sym typeface="Symbol" pitchFamily="18" charset="2"/>
                  </a:rPr>
                  <a:t>),</a:t>
                </a:r>
                <a:r>
                  <a:rPr lang="zh-CN" altLang="en-US" sz="2400" dirty="0" smtClean="0">
                    <a:latin typeface="Times New Roman" pitchFamily="18" charset="0"/>
                    <a:sym typeface="Symbol" pitchFamily="18" charset="2"/>
                  </a:rPr>
                  <a:t>输出字</a:t>
                </a:r>
                <a:r>
                  <a:rPr lang="en-US" altLang="zh-CN" sz="2400" i="1" dirty="0" smtClean="0">
                    <a:latin typeface="Times New Roman" pitchFamily="18" charset="0"/>
                    <a:sym typeface="Symbol" pitchFamily="18" charset="2"/>
                  </a:rPr>
                  <a:t>B</a:t>
                </a:r>
                <a:r>
                  <a:rPr lang="en-US" altLang="zh-CN" sz="2400" dirty="0" smtClean="0">
                    <a:latin typeface="Times New Roman" pitchFamily="18" charset="0"/>
                    <a:sym typeface="Symbol" pitchFamily="18" charset="2"/>
                  </a:rPr>
                  <a:t>=(</a:t>
                </a:r>
                <a:r>
                  <a:rPr lang="en-US" altLang="zh-CN" sz="2400" i="1" dirty="0" smtClean="0">
                    <a:latin typeface="Times New Roman" pitchFamily="18" charset="0"/>
                    <a:sym typeface="Symbol" pitchFamily="18" charset="2"/>
                  </a:rPr>
                  <a:t>b</a:t>
                </a:r>
                <a:r>
                  <a:rPr lang="en-US" altLang="zh-CN" sz="2400" baseline="-25000" dirty="0" smtClean="0">
                    <a:latin typeface="Times New Roman" pitchFamily="18" charset="0"/>
                    <a:sym typeface="Symbol" pitchFamily="18" charset="2"/>
                  </a:rPr>
                  <a:t>0</a:t>
                </a:r>
                <a:r>
                  <a:rPr lang="en-US" altLang="zh-CN" sz="2400" dirty="0" smtClean="0">
                    <a:latin typeface="Times New Roman" pitchFamily="18" charset="0"/>
                    <a:sym typeface="Symbol" pitchFamily="18" charset="2"/>
                  </a:rPr>
                  <a:t>,</a:t>
                </a:r>
                <a:r>
                  <a:rPr lang="en-US" altLang="zh-CN" sz="2400" i="1" dirty="0" smtClean="0">
                    <a:latin typeface="Times New Roman" pitchFamily="18" charset="0"/>
                    <a:sym typeface="Symbol" pitchFamily="18" charset="2"/>
                  </a:rPr>
                  <a:t>b</a:t>
                </a:r>
                <a:r>
                  <a:rPr lang="en-US" altLang="zh-CN" sz="2400" baseline="-25000" dirty="0" smtClean="0">
                    <a:latin typeface="Times New Roman" pitchFamily="18" charset="0"/>
                    <a:sym typeface="Symbol" pitchFamily="18" charset="2"/>
                  </a:rPr>
                  <a:t>1</a:t>
                </a:r>
                <a:r>
                  <a:rPr lang="en-US" altLang="zh-CN" sz="2400" dirty="0" smtClean="0">
                    <a:latin typeface="Times New Roman" pitchFamily="18" charset="0"/>
                    <a:sym typeface="Symbol" pitchFamily="18" charset="2"/>
                  </a:rPr>
                  <a:t>,</a:t>
                </a:r>
                <a:r>
                  <a:rPr lang="en-US" altLang="zh-CN" sz="2400" i="1" dirty="0" smtClean="0">
                    <a:latin typeface="Times New Roman" pitchFamily="18" charset="0"/>
                    <a:sym typeface="Symbol" pitchFamily="18" charset="2"/>
                  </a:rPr>
                  <a:t>b</a:t>
                </a:r>
                <a:r>
                  <a:rPr lang="en-US" altLang="zh-CN" sz="2400" baseline="-25000" dirty="0" smtClean="0">
                    <a:latin typeface="Times New Roman" pitchFamily="18" charset="0"/>
                    <a:sym typeface="Symbol" pitchFamily="18" charset="2"/>
                  </a:rPr>
                  <a:t>2</a:t>
                </a:r>
                <a:r>
                  <a:rPr lang="en-US" altLang="zh-CN" sz="2400" dirty="0" smtClean="0">
                    <a:latin typeface="Times New Roman" pitchFamily="18" charset="0"/>
                    <a:sym typeface="Symbol" pitchFamily="18" charset="2"/>
                  </a:rPr>
                  <a:t>,</a:t>
                </a:r>
                <a:r>
                  <a:rPr lang="en-US" altLang="zh-CN" sz="2400" i="1" dirty="0" smtClean="0">
                    <a:latin typeface="Times New Roman" pitchFamily="18" charset="0"/>
                    <a:sym typeface="Symbol" pitchFamily="18" charset="2"/>
                  </a:rPr>
                  <a:t>b</a:t>
                </a:r>
                <a:r>
                  <a:rPr lang="en-US" altLang="zh-CN" sz="2400" baseline="-25000" dirty="0" smtClean="0">
                    <a:latin typeface="Times New Roman" pitchFamily="18" charset="0"/>
                    <a:sym typeface="Symbol" pitchFamily="18" charset="2"/>
                  </a:rPr>
                  <a:t>3</a:t>
                </a:r>
                <a:r>
                  <a:rPr lang="en-US" altLang="zh-CN" sz="2400" dirty="0" smtClean="0">
                    <a:latin typeface="Times New Roman" pitchFamily="18" charset="0"/>
                    <a:sym typeface="Symbol" pitchFamily="18" charset="2"/>
                  </a:rPr>
                  <a:t>),</a:t>
                </a:r>
              </a:p>
              <a:p>
                <a:pPr>
                  <a:buFontTx/>
                  <a:buNone/>
                </a:pPr>
                <a:r>
                  <a:rPr lang="en-US" altLang="zh-CN" sz="2400" i="1" dirty="0" smtClean="0">
                    <a:latin typeface="Times New Roman" pitchFamily="18" charset="0"/>
                    <a:sym typeface="Symbol" pitchFamily="18" charset="2"/>
                  </a:rPr>
                  <a:t>     B</a:t>
                </a:r>
                <a:r>
                  <a:rPr lang="en-US" altLang="zh-CN" sz="2400" dirty="0" smtClean="0">
                    <a:latin typeface="Times New Roman" pitchFamily="18" charset="0"/>
                    <a:sym typeface="Symbol" pitchFamily="18" charset="2"/>
                  </a:rPr>
                  <a:t>= (</a:t>
                </a:r>
                <a:r>
                  <a:rPr lang="en-US" altLang="zh-CN" sz="2400" i="1" dirty="0" smtClean="0">
                    <a:latin typeface="Times New Roman" pitchFamily="18" charset="0"/>
                    <a:sym typeface="Symbol" pitchFamily="18" charset="2"/>
                  </a:rPr>
                  <a:t>A</a:t>
                </a:r>
                <a:r>
                  <a:rPr lang="en-US" altLang="zh-CN" sz="2400" dirty="0" smtClean="0">
                    <a:latin typeface="Times New Roman" pitchFamily="18" charset="0"/>
                    <a:sym typeface="Symbol" pitchFamily="18" charset="2"/>
                  </a:rPr>
                  <a:t>)=(</a:t>
                </a:r>
                <a:r>
                  <a:rPr lang="en-US" altLang="zh-CN" sz="2400" i="1" dirty="0" err="1" smtClean="0">
                    <a:latin typeface="Times New Roman" pitchFamily="18" charset="0"/>
                    <a:sym typeface="Symbol" pitchFamily="18" charset="2"/>
                  </a:rPr>
                  <a:t>S</a:t>
                </a:r>
                <a:r>
                  <a:rPr lang="en-US" altLang="zh-CN" sz="2400" dirty="0" err="1" smtClean="0">
                    <a:latin typeface="Times New Roman" pitchFamily="18" charset="0"/>
                    <a:sym typeface="Symbol" pitchFamily="18" charset="2"/>
                  </a:rPr>
                  <a:t>_</a:t>
                </a:r>
                <a:r>
                  <a:rPr lang="en-US" altLang="zh-CN" sz="2400" i="1" dirty="0" err="1" smtClean="0">
                    <a:latin typeface="Times New Roman" pitchFamily="18" charset="0"/>
                    <a:sym typeface="Symbol" pitchFamily="18" charset="2"/>
                  </a:rPr>
                  <a:t>box</a:t>
                </a:r>
                <a:r>
                  <a:rPr lang="en-US" altLang="zh-CN" sz="2400" dirty="0" smtClean="0">
                    <a:latin typeface="Times New Roman" pitchFamily="18" charset="0"/>
                    <a:sym typeface="Symbol" pitchFamily="18" charset="2"/>
                  </a:rPr>
                  <a:t>(</a:t>
                </a:r>
                <a:r>
                  <a:rPr lang="en-US" altLang="zh-CN" sz="2400" i="1" dirty="0" smtClean="0">
                    <a:latin typeface="Times New Roman" pitchFamily="18" charset="0"/>
                    <a:sym typeface="Symbol" pitchFamily="18" charset="2"/>
                  </a:rPr>
                  <a:t>a</a:t>
                </a:r>
                <a:r>
                  <a:rPr lang="en-US" altLang="zh-CN" sz="2400" baseline="-25000" dirty="0" smtClean="0">
                    <a:latin typeface="Times New Roman" pitchFamily="18" charset="0"/>
                    <a:sym typeface="Symbol" pitchFamily="18" charset="2"/>
                  </a:rPr>
                  <a:t>0</a:t>
                </a:r>
                <a:r>
                  <a:rPr lang="en-US" altLang="zh-CN" sz="2400" dirty="0" smtClean="0">
                    <a:latin typeface="Times New Roman" pitchFamily="18" charset="0"/>
                    <a:sym typeface="Symbol" pitchFamily="18" charset="2"/>
                  </a:rPr>
                  <a:t>), </a:t>
                </a:r>
                <a:r>
                  <a:rPr lang="en-US" altLang="zh-CN" sz="2400" i="1" dirty="0" err="1" smtClean="0">
                    <a:latin typeface="Times New Roman" pitchFamily="18" charset="0"/>
                    <a:sym typeface="Symbol" pitchFamily="18" charset="2"/>
                  </a:rPr>
                  <a:t>S</a:t>
                </a:r>
                <a:r>
                  <a:rPr lang="en-US" altLang="zh-CN" sz="2400" dirty="0" err="1" smtClean="0">
                    <a:latin typeface="Times New Roman" pitchFamily="18" charset="0"/>
                    <a:sym typeface="Symbol" pitchFamily="18" charset="2"/>
                  </a:rPr>
                  <a:t>_</a:t>
                </a:r>
                <a:r>
                  <a:rPr lang="en-US" altLang="zh-CN" sz="2400" i="1" dirty="0" err="1" smtClean="0">
                    <a:latin typeface="Times New Roman" pitchFamily="18" charset="0"/>
                    <a:sym typeface="Symbol" pitchFamily="18" charset="2"/>
                  </a:rPr>
                  <a:t>box</a:t>
                </a:r>
                <a:r>
                  <a:rPr lang="en-US" altLang="zh-CN" sz="2400" dirty="0" smtClean="0">
                    <a:latin typeface="Times New Roman" pitchFamily="18" charset="0"/>
                    <a:sym typeface="Symbol" pitchFamily="18" charset="2"/>
                  </a:rPr>
                  <a:t>(</a:t>
                </a:r>
                <a:r>
                  <a:rPr lang="en-US" altLang="zh-CN" sz="2400" i="1" dirty="0" smtClean="0">
                    <a:latin typeface="Times New Roman" pitchFamily="18" charset="0"/>
                    <a:sym typeface="Symbol" pitchFamily="18" charset="2"/>
                  </a:rPr>
                  <a:t>a</a:t>
                </a:r>
                <a:r>
                  <a:rPr lang="en-US" altLang="zh-CN" sz="2400" baseline="-25000" dirty="0" smtClean="0">
                    <a:latin typeface="Times New Roman" pitchFamily="18" charset="0"/>
                    <a:sym typeface="Symbol" pitchFamily="18" charset="2"/>
                  </a:rPr>
                  <a:t>1</a:t>
                </a:r>
                <a:r>
                  <a:rPr lang="en-US" altLang="zh-CN" sz="2400" dirty="0" smtClean="0">
                    <a:latin typeface="Times New Roman" pitchFamily="18" charset="0"/>
                    <a:sym typeface="Symbol" pitchFamily="18" charset="2"/>
                  </a:rPr>
                  <a:t>), </a:t>
                </a:r>
                <a:r>
                  <a:rPr lang="en-US" altLang="zh-CN" sz="2400" i="1" dirty="0" err="1" smtClean="0">
                    <a:latin typeface="Times New Roman" pitchFamily="18" charset="0"/>
                    <a:sym typeface="Symbol" pitchFamily="18" charset="2"/>
                  </a:rPr>
                  <a:t>S</a:t>
                </a:r>
                <a:r>
                  <a:rPr lang="en-US" altLang="zh-CN" sz="2400" dirty="0" err="1" smtClean="0">
                    <a:latin typeface="Times New Roman" pitchFamily="18" charset="0"/>
                    <a:sym typeface="Symbol" pitchFamily="18" charset="2"/>
                  </a:rPr>
                  <a:t>_</a:t>
                </a:r>
                <a:r>
                  <a:rPr lang="en-US" altLang="zh-CN" sz="2400" i="1" dirty="0" err="1" smtClean="0">
                    <a:latin typeface="Times New Roman" pitchFamily="18" charset="0"/>
                    <a:sym typeface="Symbol" pitchFamily="18" charset="2"/>
                  </a:rPr>
                  <a:t>box</a:t>
                </a:r>
                <a:r>
                  <a:rPr lang="en-US" altLang="zh-CN" sz="2400" dirty="0" smtClean="0">
                    <a:latin typeface="Times New Roman" pitchFamily="18" charset="0"/>
                    <a:sym typeface="Symbol" pitchFamily="18" charset="2"/>
                  </a:rPr>
                  <a:t>(</a:t>
                </a:r>
                <a:r>
                  <a:rPr lang="en-US" altLang="zh-CN" sz="2400" i="1" dirty="0" smtClean="0">
                    <a:latin typeface="Times New Roman" pitchFamily="18" charset="0"/>
                    <a:sym typeface="Symbol" pitchFamily="18" charset="2"/>
                  </a:rPr>
                  <a:t>a</a:t>
                </a:r>
                <a:r>
                  <a:rPr lang="en-US" altLang="zh-CN" sz="2400" baseline="-25000" dirty="0" smtClean="0">
                    <a:latin typeface="Times New Roman" pitchFamily="18" charset="0"/>
                    <a:sym typeface="Symbol" pitchFamily="18" charset="2"/>
                  </a:rPr>
                  <a:t>2</a:t>
                </a:r>
                <a:r>
                  <a:rPr lang="en-US" altLang="zh-CN" sz="2400" dirty="0" smtClean="0">
                    <a:latin typeface="Times New Roman" pitchFamily="18" charset="0"/>
                    <a:sym typeface="Symbol" pitchFamily="18" charset="2"/>
                  </a:rPr>
                  <a:t>), </a:t>
                </a:r>
                <a:r>
                  <a:rPr lang="en-US" altLang="zh-CN" sz="2400" i="1" dirty="0" err="1" smtClean="0">
                    <a:latin typeface="Times New Roman" pitchFamily="18" charset="0"/>
                    <a:sym typeface="Symbol" pitchFamily="18" charset="2"/>
                  </a:rPr>
                  <a:t>S</a:t>
                </a:r>
                <a:r>
                  <a:rPr lang="en-US" altLang="zh-CN" sz="2400" dirty="0" err="1" smtClean="0">
                    <a:latin typeface="Times New Roman" pitchFamily="18" charset="0"/>
                    <a:sym typeface="Symbol" pitchFamily="18" charset="2"/>
                  </a:rPr>
                  <a:t>_</a:t>
                </a:r>
                <a:r>
                  <a:rPr lang="en-US" altLang="zh-CN" sz="2400" i="1" dirty="0" err="1" smtClean="0">
                    <a:latin typeface="Times New Roman" pitchFamily="18" charset="0"/>
                    <a:sym typeface="Symbol" pitchFamily="18" charset="2"/>
                  </a:rPr>
                  <a:t>box</a:t>
                </a:r>
                <a:r>
                  <a:rPr lang="en-US" altLang="zh-CN" sz="2400" dirty="0" smtClean="0">
                    <a:latin typeface="Times New Roman" pitchFamily="18" charset="0"/>
                    <a:sym typeface="Symbol" pitchFamily="18" charset="2"/>
                  </a:rPr>
                  <a:t>(</a:t>
                </a:r>
                <a:r>
                  <a:rPr lang="en-US" altLang="zh-CN" sz="2400" i="1" dirty="0" smtClean="0">
                    <a:latin typeface="Times New Roman" pitchFamily="18" charset="0"/>
                    <a:sym typeface="Symbol" pitchFamily="18" charset="2"/>
                  </a:rPr>
                  <a:t>a</a:t>
                </a:r>
                <a:r>
                  <a:rPr lang="en-US" altLang="zh-CN" sz="2400" baseline="-25000" dirty="0" smtClean="0">
                    <a:latin typeface="Times New Roman" pitchFamily="18" charset="0"/>
                    <a:sym typeface="Symbol" pitchFamily="18" charset="2"/>
                  </a:rPr>
                  <a:t>3</a:t>
                </a:r>
                <a:r>
                  <a:rPr lang="en-US" altLang="zh-CN" sz="2400" dirty="0" smtClean="0">
                    <a:latin typeface="Times New Roman" pitchFamily="18" charset="0"/>
                    <a:sym typeface="Symbol" pitchFamily="18" charset="2"/>
                  </a:rPr>
                  <a:t>))</a:t>
                </a:r>
                <a:endParaRPr lang="en-US" altLang="zh-CN" sz="2400" dirty="0" smtClean="0">
                  <a:latin typeface="Times New Roman" pitchFamily="18" charset="0"/>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371600"/>
                <a:ext cx="8229600" cy="4953000"/>
              </a:xfrm>
              <a:blipFill rotWithShape="1">
                <a:blip r:embed="rId2" cstate="print"/>
                <a:stretch>
                  <a:fillRect l="-1259" t="-159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200</a:t>
            </a:fld>
            <a:endParaRPr lang="en-US" altLang="zh-CN" dirty="0"/>
          </a:p>
        </p:txBody>
      </p:sp>
      <p:sp>
        <p:nvSpPr>
          <p:cNvPr id="7" name="Rectangle 4"/>
          <p:cNvSpPr>
            <a:spLocks noChangeArrowheads="1"/>
          </p:cNvSpPr>
          <p:nvPr/>
        </p:nvSpPr>
        <p:spPr bwMode="auto">
          <a:xfrm>
            <a:off x="1676400" y="3810000"/>
            <a:ext cx="13716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a:latin typeface="Times New Roman" pitchFamily="18" charset="0"/>
              </a:rPr>
              <a:t>8</a:t>
            </a:r>
            <a:r>
              <a:rPr kumimoji="1" lang="zh-CN" altLang="en-US">
                <a:latin typeface="Times New Roman" pitchFamily="18" charset="0"/>
              </a:rPr>
              <a:t>位输入</a:t>
            </a:r>
            <a:r>
              <a:rPr kumimoji="1" lang="en-US" altLang="zh-CN" i="1">
                <a:latin typeface="Times New Roman" pitchFamily="18" charset="0"/>
                <a:sym typeface="Symbol" pitchFamily="18" charset="2"/>
              </a:rPr>
              <a:t>a</a:t>
            </a:r>
            <a:r>
              <a:rPr kumimoji="1" lang="en-US" altLang="zh-CN" baseline="-25000">
                <a:latin typeface="Times New Roman" pitchFamily="18" charset="0"/>
                <a:sym typeface="Symbol" pitchFamily="18" charset="2"/>
              </a:rPr>
              <a:t>0</a:t>
            </a:r>
          </a:p>
        </p:txBody>
      </p:sp>
      <p:sp>
        <p:nvSpPr>
          <p:cNvPr id="8" name="Rectangle 5"/>
          <p:cNvSpPr>
            <a:spLocks noChangeArrowheads="1"/>
          </p:cNvSpPr>
          <p:nvPr/>
        </p:nvSpPr>
        <p:spPr bwMode="auto">
          <a:xfrm>
            <a:off x="1676400" y="6172200"/>
            <a:ext cx="1371600" cy="3048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kumimoji="1" lang="en-US" altLang="zh-CN">
                <a:latin typeface="Times New Roman" pitchFamily="18" charset="0"/>
              </a:rPr>
              <a:t>8</a:t>
            </a:r>
            <a:r>
              <a:rPr kumimoji="1" lang="zh-CN" altLang="en-US">
                <a:latin typeface="Times New Roman" pitchFamily="18" charset="0"/>
              </a:rPr>
              <a:t>位输出</a:t>
            </a:r>
            <a:r>
              <a:rPr kumimoji="1" lang="en-US" altLang="zh-CN" i="1">
                <a:latin typeface="Times New Roman" pitchFamily="18" charset="0"/>
                <a:sym typeface="Symbol" pitchFamily="18" charset="2"/>
              </a:rPr>
              <a:t>b</a:t>
            </a:r>
            <a:r>
              <a:rPr kumimoji="1" lang="en-US" altLang="zh-CN" baseline="-25000">
                <a:latin typeface="Times New Roman" pitchFamily="18" charset="0"/>
                <a:sym typeface="Symbol" pitchFamily="18" charset="2"/>
              </a:rPr>
              <a:t>0</a:t>
            </a:r>
          </a:p>
        </p:txBody>
      </p:sp>
      <p:sp>
        <p:nvSpPr>
          <p:cNvPr id="9" name="Rectangle 6"/>
          <p:cNvSpPr>
            <a:spLocks noChangeArrowheads="1"/>
          </p:cNvSpPr>
          <p:nvPr/>
        </p:nvSpPr>
        <p:spPr bwMode="auto">
          <a:xfrm>
            <a:off x="1676400" y="4572000"/>
            <a:ext cx="1371600" cy="11430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kumimoji="1" lang="en-US" altLang="zh-CN" dirty="0">
                <a:latin typeface="Times New Roman" pitchFamily="18" charset="0"/>
              </a:rPr>
              <a:t>S</a:t>
            </a:r>
            <a:r>
              <a:rPr kumimoji="1" lang="zh-CN" altLang="en-US" dirty="0">
                <a:latin typeface="Times New Roman" pitchFamily="18" charset="0"/>
              </a:rPr>
              <a:t>盒</a:t>
            </a:r>
          </a:p>
          <a:p>
            <a:pPr algn="ctr"/>
            <a:r>
              <a:rPr kumimoji="1" lang="en-US" altLang="zh-CN" dirty="0" smtClean="0">
                <a:latin typeface="Times New Roman" pitchFamily="18" charset="0"/>
              </a:rPr>
              <a:t>(</a:t>
            </a:r>
            <a:r>
              <a:rPr kumimoji="1" lang="zh-CN" altLang="en-US" dirty="0" smtClean="0">
                <a:latin typeface="Times New Roman" pitchFamily="18" charset="0"/>
              </a:rPr>
              <a:t>置换</a:t>
            </a:r>
            <a:r>
              <a:rPr kumimoji="1" lang="en-US" altLang="zh-CN" dirty="0" smtClean="0">
                <a:latin typeface="Times New Roman" pitchFamily="18" charset="0"/>
              </a:rPr>
              <a:t>)</a:t>
            </a:r>
            <a:endParaRPr kumimoji="1" lang="zh-CN" altLang="en-US" dirty="0">
              <a:latin typeface="Times New Roman" pitchFamily="18" charset="0"/>
            </a:endParaRPr>
          </a:p>
        </p:txBody>
      </p:sp>
      <p:sp>
        <p:nvSpPr>
          <p:cNvPr id="10" name="AutoShape 7"/>
          <p:cNvSpPr>
            <a:spLocks noChangeArrowheads="1"/>
          </p:cNvSpPr>
          <p:nvPr/>
        </p:nvSpPr>
        <p:spPr bwMode="auto">
          <a:xfrm>
            <a:off x="2133600" y="4114800"/>
            <a:ext cx="457200" cy="457200"/>
          </a:xfrm>
          <a:prstGeom prst="downArrow">
            <a:avLst>
              <a:gd name="adj1" fmla="val 50000"/>
              <a:gd name="adj2" fmla="val 25000"/>
            </a:avLst>
          </a:prstGeom>
          <a:ln>
            <a:headEnd/>
            <a:tailEnd/>
          </a:ln>
        </p:spPr>
        <p:style>
          <a:lnRef idx="0">
            <a:schemeClr val="accent1"/>
          </a:lnRef>
          <a:fillRef idx="3">
            <a:schemeClr val="accent1"/>
          </a:fillRef>
          <a:effectRef idx="3">
            <a:schemeClr val="accent1"/>
          </a:effectRef>
          <a:fontRef idx="minor">
            <a:schemeClr val="lt1"/>
          </a:fontRef>
        </p:style>
        <p:txBody>
          <a:bodyPr vert="eaVert" wrap="none" anchor="ctr"/>
          <a:lstStyle/>
          <a:p>
            <a:endParaRPr lang="zh-CN" altLang="en-US"/>
          </a:p>
        </p:txBody>
      </p:sp>
      <p:sp>
        <p:nvSpPr>
          <p:cNvPr id="11" name="AutoShape 8"/>
          <p:cNvSpPr>
            <a:spLocks noChangeArrowheads="1"/>
          </p:cNvSpPr>
          <p:nvPr/>
        </p:nvSpPr>
        <p:spPr bwMode="auto">
          <a:xfrm>
            <a:off x="2133600" y="5715000"/>
            <a:ext cx="457200" cy="457200"/>
          </a:xfrm>
          <a:prstGeom prst="downArrow">
            <a:avLst>
              <a:gd name="adj1" fmla="val 50000"/>
              <a:gd name="adj2" fmla="val 25000"/>
            </a:avLst>
          </a:prstGeom>
          <a:ln>
            <a:headEnd/>
            <a:tailEnd/>
          </a:ln>
        </p:spPr>
        <p:style>
          <a:lnRef idx="0">
            <a:schemeClr val="accent1"/>
          </a:lnRef>
          <a:fillRef idx="3">
            <a:schemeClr val="accent1"/>
          </a:fillRef>
          <a:effectRef idx="3">
            <a:schemeClr val="accent1"/>
          </a:effectRef>
          <a:fontRef idx="minor">
            <a:schemeClr val="lt1"/>
          </a:fontRef>
        </p:style>
        <p:txBody>
          <a:bodyPr vert="eaVert" wrap="none" anchor="ctr"/>
          <a:lstStyle/>
          <a:p>
            <a:endParaRPr lang="zh-CN" altLang="en-US"/>
          </a:p>
        </p:txBody>
      </p:sp>
      <p:sp>
        <p:nvSpPr>
          <p:cNvPr id="12" name="Rectangle 9"/>
          <p:cNvSpPr>
            <a:spLocks noChangeArrowheads="1"/>
          </p:cNvSpPr>
          <p:nvPr/>
        </p:nvSpPr>
        <p:spPr bwMode="auto">
          <a:xfrm>
            <a:off x="3048000" y="3810000"/>
            <a:ext cx="13716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dirty="0">
                <a:latin typeface="Times New Roman" pitchFamily="18" charset="0"/>
              </a:rPr>
              <a:t>8</a:t>
            </a:r>
            <a:r>
              <a:rPr kumimoji="1" lang="zh-CN" altLang="en-US" dirty="0">
                <a:latin typeface="Times New Roman" pitchFamily="18" charset="0"/>
              </a:rPr>
              <a:t>位输入</a:t>
            </a:r>
            <a:r>
              <a:rPr kumimoji="1" lang="en-US" altLang="zh-CN" i="1" dirty="0">
                <a:latin typeface="Times New Roman" pitchFamily="18" charset="0"/>
                <a:sym typeface="Symbol" pitchFamily="18" charset="2"/>
              </a:rPr>
              <a:t>a</a:t>
            </a:r>
            <a:r>
              <a:rPr kumimoji="1" lang="en-US" altLang="zh-CN" baseline="-25000" dirty="0">
                <a:latin typeface="Times New Roman" pitchFamily="18" charset="0"/>
                <a:sym typeface="Symbol" pitchFamily="18" charset="2"/>
              </a:rPr>
              <a:t>1</a:t>
            </a:r>
          </a:p>
        </p:txBody>
      </p:sp>
      <p:sp>
        <p:nvSpPr>
          <p:cNvPr id="13" name="Rectangle 10"/>
          <p:cNvSpPr>
            <a:spLocks noChangeArrowheads="1"/>
          </p:cNvSpPr>
          <p:nvPr/>
        </p:nvSpPr>
        <p:spPr bwMode="auto">
          <a:xfrm>
            <a:off x="3048000" y="6172200"/>
            <a:ext cx="1371600" cy="3048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kumimoji="1" lang="en-US" altLang="zh-CN">
                <a:latin typeface="Times New Roman" pitchFamily="18" charset="0"/>
              </a:rPr>
              <a:t>8</a:t>
            </a:r>
            <a:r>
              <a:rPr kumimoji="1" lang="zh-CN" altLang="en-US">
                <a:latin typeface="Times New Roman" pitchFamily="18" charset="0"/>
              </a:rPr>
              <a:t>位输出</a:t>
            </a:r>
            <a:r>
              <a:rPr kumimoji="1" lang="en-US" altLang="zh-CN" i="1">
                <a:latin typeface="Times New Roman" pitchFamily="18" charset="0"/>
                <a:sym typeface="Symbol" pitchFamily="18" charset="2"/>
              </a:rPr>
              <a:t>b</a:t>
            </a:r>
            <a:r>
              <a:rPr kumimoji="1" lang="en-US" altLang="zh-CN" baseline="-25000">
                <a:latin typeface="Times New Roman" pitchFamily="18" charset="0"/>
                <a:sym typeface="Symbol" pitchFamily="18" charset="2"/>
              </a:rPr>
              <a:t>1</a:t>
            </a:r>
          </a:p>
        </p:txBody>
      </p:sp>
      <p:sp>
        <p:nvSpPr>
          <p:cNvPr id="14" name="Rectangle 11"/>
          <p:cNvSpPr>
            <a:spLocks noChangeArrowheads="1"/>
          </p:cNvSpPr>
          <p:nvPr/>
        </p:nvSpPr>
        <p:spPr bwMode="auto">
          <a:xfrm>
            <a:off x="3048000" y="4572000"/>
            <a:ext cx="1371600" cy="11430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kumimoji="1" lang="en-US" altLang="zh-CN" dirty="0">
                <a:latin typeface="Times New Roman" pitchFamily="18" charset="0"/>
              </a:rPr>
              <a:t>S</a:t>
            </a:r>
            <a:r>
              <a:rPr kumimoji="1" lang="zh-CN" altLang="en-US" dirty="0">
                <a:latin typeface="Times New Roman" pitchFamily="18" charset="0"/>
              </a:rPr>
              <a:t>盒</a:t>
            </a:r>
          </a:p>
          <a:p>
            <a:pPr algn="ctr"/>
            <a:r>
              <a:rPr kumimoji="1" lang="en-US" altLang="zh-CN" dirty="0" smtClean="0">
                <a:latin typeface="Times New Roman" pitchFamily="18" charset="0"/>
              </a:rPr>
              <a:t>(</a:t>
            </a:r>
            <a:r>
              <a:rPr kumimoji="1" lang="zh-CN" altLang="en-US" dirty="0" smtClean="0">
                <a:latin typeface="Times New Roman" pitchFamily="18" charset="0"/>
              </a:rPr>
              <a:t>置换</a:t>
            </a:r>
            <a:r>
              <a:rPr kumimoji="1" lang="en-US" altLang="zh-CN" dirty="0" smtClean="0">
                <a:latin typeface="Times New Roman" pitchFamily="18" charset="0"/>
              </a:rPr>
              <a:t>)</a:t>
            </a:r>
            <a:endParaRPr kumimoji="1" lang="zh-CN" altLang="en-US" dirty="0">
              <a:latin typeface="Times New Roman" pitchFamily="18" charset="0"/>
            </a:endParaRPr>
          </a:p>
        </p:txBody>
      </p:sp>
      <p:sp>
        <p:nvSpPr>
          <p:cNvPr id="15" name="AutoShape 12"/>
          <p:cNvSpPr>
            <a:spLocks noChangeArrowheads="1"/>
          </p:cNvSpPr>
          <p:nvPr/>
        </p:nvSpPr>
        <p:spPr bwMode="auto">
          <a:xfrm>
            <a:off x="3505200" y="4114800"/>
            <a:ext cx="457200" cy="457200"/>
          </a:xfrm>
          <a:prstGeom prst="downArrow">
            <a:avLst>
              <a:gd name="adj1" fmla="val 50000"/>
              <a:gd name="adj2" fmla="val 25000"/>
            </a:avLst>
          </a:prstGeom>
          <a:ln>
            <a:headEnd/>
            <a:tailEnd/>
          </a:ln>
        </p:spPr>
        <p:style>
          <a:lnRef idx="0">
            <a:schemeClr val="accent1"/>
          </a:lnRef>
          <a:fillRef idx="3">
            <a:schemeClr val="accent1"/>
          </a:fillRef>
          <a:effectRef idx="3">
            <a:schemeClr val="accent1"/>
          </a:effectRef>
          <a:fontRef idx="minor">
            <a:schemeClr val="lt1"/>
          </a:fontRef>
        </p:style>
        <p:txBody>
          <a:bodyPr vert="eaVert" wrap="none" anchor="ctr"/>
          <a:lstStyle/>
          <a:p>
            <a:endParaRPr lang="zh-CN" altLang="en-US"/>
          </a:p>
        </p:txBody>
      </p:sp>
      <p:sp>
        <p:nvSpPr>
          <p:cNvPr id="16" name="AutoShape 13"/>
          <p:cNvSpPr>
            <a:spLocks noChangeArrowheads="1"/>
          </p:cNvSpPr>
          <p:nvPr/>
        </p:nvSpPr>
        <p:spPr bwMode="auto">
          <a:xfrm>
            <a:off x="3505200" y="5715000"/>
            <a:ext cx="457200" cy="457200"/>
          </a:xfrm>
          <a:prstGeom prst="downArrow">
            <a:avLst>
              <a:gd name="adj1" fmla="val 50000"/>
              <a:gd name="adj2" fmla="val 25000"/>
            </a:avLst>
          </a:prstGeom>
          <a:ln>
            <a:headEnd/>
            <a:tailEnd/>
          </a:ln>
        </p:spPr>
        <p:style>
          <a:lnRef idx="0">
            <a:schemeClr val="accent1"/>
          </a:lnRef>
          <a:fillRef idx="3">
            <a:schemeClr val="accent1"/>
          </a:fillRef>
          <a:effectRef idx="3">
            <a:schemeClr val="accent1"/>
          </a:effectRef>
          <a:fontRef idx="minor">
            <a:schemeClr val="lt1"/>
          </a:fontRef>
        </p:style>
        <p:txBody>
          <a:bodyPr vert="eaVert" wrap="none" anchor="ctr"/>
          <a:lstStyle/>
          <a:p>
            <a:endParaRPr lang="zh-CN" altLang="en-US"/>
          </a:p>
        </p:txBody>
      </p:sp>
      <p:sp>
        <p:nvSpPr>
          <p:cNvPr id="17" name="Rectangle 14"/>
          <p:cNvSpPr>
            <a:spLocks noChangeArrowheads="1"/>
          </p:cNvSpPr>
          <p:nvPr/>
        </p:nvSpPr>
        <p:spPr bwMode="auto">
          <a:xfrm>
            <a:off x="4419600" y="3810000"/>
            <a:ext cx="13716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a:latin typeface="Times New Roman" pitchFamily="18" charset="0"/>
              </a:rPr>
              <a:t>8</a:t>
            </a:r>
            <a:r>
              <a:rPr kumimoji="1" lang="zh-CN" altLang="en-US">
                <a:latin typeface="Times New Roman" pitchFamily="18" charset="0"/>
              </a:rPr>
              <a:t>位输入</a:t>
            </a:r>
            <a:r>
              <a:rPr kumimoji="1" lang="en-US" altLang="zh-CN" i="1">
                <a:latin typeface="Times New Roman" pitchFamily="18" charset="0"/>
                <a:sym typeface="Symbol" pitchFamily="18" charset="2"/>
              </a:rPr>
              <a:t>a</a:t>
            </a:r>
            <a:r>
              <a:rPr kumimoji="1" lang="en-US" altLang="zh-CN" baseline="-25000">
                <a:latin typeface="Times New Roman" pitchFamily="18" charset="0"/>
                <a:sym typeface="Symbol" pitchFamily="18" charset="2"/>
              </a:rPr>
              <a:t>2</a:t>
            </a:r>
          </a:p>
        </p:txBody>
      </p:sp>
      <p:sp>
        <p:nvSpPr>
          <p:cNvPr id="18" name="Rectangle 15"/>
          <p:cNvSpPr>
            <a:spLocks noChangeArrowheads="1"/>
          </p:cNvSpPr>
          <p:nvPr/>
        </p:nvSpPr>
        <p:spPr bwMode="auto">
          <a:xfrm>
            <a:off x="4419600" y="6172200"/>
            <a:ext cx="1371600" cy="3048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kumimoji="1" lang="en-US" altLang="zh-CN">
                <a:latin typeface="Times New Roman" pitchFamily="18" charset="0"/>
              </a:rPr>
              <a:t>8</a:t>
            </a:r>
            <a:r>
              <a:rPr kumimoji="1" lang="zh-CN" altLang="en-US">
                <a:latin typeface="Times New Roman" pitchFamily="18" charset="0"/>
              </a:rPr>
              <a:t>位输出</a:t>
            </a:r>
            <a:r>
              <a:rPr kumimoji="1" lang="en-US" altLang="zh-CN" i="1">
                <a:latin typeface="Times New Roman" pitchFamily="18" charset="0"/>
                <a:sym typeface="Symbol" pitchFamily="18" charset="2"/>
              </a:rPr>
              <a:t>b</a:t>
            </a:r>
            <a:r>
              <a:rPr kumimoji="1" lang="en-US" altLang="zh-CN" baseline="-25000">
                <a:latin typeface="Times New Roman" pitchFamily="18" charset="0"/>
                <a:sym typeface="Symbol" pitchFamily="18" charset="2"/>
              </a:rPr>
              <a:t>2</a:t>
            </a:r>
          </a:p>
        </p:txBody>
      </p:sp>
      <p:sp>
        <p:nvSpPr>
          <p:cNvPr id="19" name="Rectangle 16"/>
          <p:cNvSpPr>
            <a:spLocks noChangeArrowheads="1"/>
          </p:cNvSpPr>
          <p:nvPr/>
        </p:nvSpPr>
        <p:spPr bwMode="auto">
          <a:xfrm>
            <a:off x="4419600" y="4572000"/>
            <a:ext cx="1371600" cy="11430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kumimoji="1" lang="en-US" altLang="zh-CN" dirty="0">
                <a:latin typeface="Times New Roman" pitchFamily="18" charset="0"/>
              </a:rPr>
              <a:t>S</a:t>
            </a:r>
            <a:r>
              <a:rPr kumimoji="1" lang="zh-CN" altLang="en-US" dirty="0">
                <a:latin typeface="Times New Roman" pitchFamily="18" charset="0"/>
              </a:rPr>
              <a:t>盒</a:t>
            </a:r>
          </a:p>
          <a:p>
            <a:pPr algn="ctr"/>
            <a:r>
              <a:rPr kumimoji="1" lang="en-US" altLang="zh-CN" dirty="0" smtClean="0">
                <a:latin typeface="Times New Roman" pitchFamily="18" charset="0"/>
              </a:rPr>
              <a:t>(</a:t>
            </a:r>
            <a:r>
              <a:rPr kumimoji="1" lang="zh-CN" altLang="en-US" dirty="0" smtClean="0">
                <a:latin typeface="Times New Roman" pitchFamily="18" charset="0"/>
              </a:rPr>
              <a:t>置换</a:t>
            </a:r>
            <a:r>
              <a:rPr kumimoji="1" lang="en-US" altLang="zh-CN" dirty="0" smtClean="0">
                <a:latin typeface="Times New Roman" pitchFamily="18" charset="0"/>
              </a:rPr>
              <a:t>)</a:t>
            </a:r>
            <a:endParaRPr kumimoji="1" lang="zh-CN" altLang="en-US" dirty="0">
              <a:latin typeface="Times New Roman" pitchFamily="18" charset="0"/>
            </a:endParaRPr>
          </a:p>
        </p:txBody>
      </p:sp>
      <p:sp>
        <p:nvSpPr>
          <p:cNvPr id="20" name="AutoShape 17"/>
          <p:cNvSpPr>
            <a:spLocks noChangeArrowheads="1"/>
          </p:cNvSpPr>
          <p:nvPr/>
        </p:nvSpPr>
        <p:spPr bwMode="auto">
          <a:xfrm>
            <a:off x="4876800" y="4114800"/>
            <a:ext cx="457200" cy="457200"/>
          </a:xfrm>
          <a:prstGeom prst="downArrow">
            <a:avLst>
              <a:gd name="adj1" fmla="val 50000"/>
              <a:gd name="adj2" fmla="val 25000"/>
            </a:avLst>
          </a:prstGeom>
          <a:ln>
            <a:headEnd/>
            <a:tailEnd/>
          </a:ln>
        </p:spPr>
        <p:style>
          <a:lnRef idx="0">
            <a:schemeClr val="accent1"/>
          </a:lnRef>
          <a:fillRef idx="3">
            <a:schemeClr val="accent1"/>
          </a:fillRef>
          <a:effectRef idx="3">
            <a:schemeClr val="accent1"/>
          </a:effectRef>
          <a:fontRef idx="minor">
            <a:schemeClr val="lt1"/>
          </a:fontRef>
        </p:style>
        <p:txBody>
          <a:bodyPr vert="eaVert" wrap="none" anchor="ctr"/>
          <a:lstStyle/>
          <a:p>
            <a:endParaRPr lang="zh-CN" altLang="en-US"/>
          </a:p>
        </p:txBody>
      </p:sp>
      <p:sp>
        <p:nvSpPr>
          <p:cNvPr id="21" name="AutoShape 18"/>
          <p:cNvSpPr>
            <a:spLocks noChangeArrowheads="1"/>
          </p:cNvSpPr>
          <p:nvPr/>
        </p:nvSpPr>
        <p:spPr bwMode="auto">
          <a:xfrm>
            <a:off x="4876800" y="5715000"/>
            <a:ext cx="457200" cy="457200"/>
          </a:xfrm>
          <a:prstGeom prst="downArrow">
            <a:avLst>
              <a:gd name="adj1" fmla="val 50000"/>
              <a:gd name="adj2" fmla="val 25000"/>
            </a:avLst>
          </a:prstGeom>
          <a:ln>
            <a:headEnd/>
            <a:tailEnd/>
          </a:ln>
        </p:spPr>
        <p:style>
          <a:lnRef idx="0">
            <a:schemeClr val="accent1"/>
          </a:lnRef>
          <a:fillRef idx="3">
            <a:schemeClr val="accent1"/>
          </a:fillRef>
          <a:effectRef idx="3">
            <a:schemeClr val="accent1"/>
          </a:effectRef>
          <a:fontRef idx="minor">
            <a:schemeClr val="lt1"/>
          </a:fontRef>
        </p:style>
        <p:txBody>
          <a:bodyPr vert="eaVert" wrap="none" anchor="ctr"/>
          <a:lstStyle/>
          <a:p>
            <a:endParaRPr lang="zh-CN" altLang="en-US"/>
          </a:p>
        </p:txBody>
      </p:sp>
      <p:sp>
        <p:nvSpPr>
          <p:cNvPr id="22" name="Rectangle 19"/>
          <p:cNvSpPr>
            <a:spLocks noChangeArrowheads="1"/>
          </p:cNvSpPr>
          <p:nvPr/>
        </p:nvSpPr>
        <p:spPr bwMode="auto">
          <a:xfrm>
            <a:off x="5791200" y="3810000"/>
            <a:ext cx="1371600" cy="3048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kumimoji="1" lang="en-US" altLang="zh-CN">
                <a:latin typeface="Times New Roman" pitchFamily="18" charset="0"/>
              </a:rPr>
              <a:t>8</a:t>
            </a:r>
            <a:r>
              <a:rPr kumimoji="1" lang="zh-CN" altLang="en-US">
                <a:latin typeface="Times New Roman" pitchFamily="18" charset="0"/>
              </a:rPr>
              <a:t>位输入</a:t>
            </a:r>
            <a:r>
              <a:rPr kumimoji="1" lang="en-US" altLang="zh-CN" i="1">
                <a:latin typeface="Times New Roman" pitchFamily="18" charset="0"/>
                <a:sym typeface="Symbol" pitchFamily="18" charset="2"/>
              </a:rPr>
              <a:t>a</a:t>
            </a:r>
            <a:r>
              <a:rPr kumimoji="1" lang="en-US" altLang="zh-CN" baseline="-25000">
                <a:latin typeface="Times New Roman" pitchFamily="18" charset="0"/>
                <a:sym typeface="Symbol" pitchFamily="18" charset="2"/>
              </a:rPr>
              <a:t>3</a:t>
            </a:r>
          </a:p>
        </p:txBody>
      </p:sp>
      <p:sp>
        <p:nvSpPr>
          <p:cNvPr id="23" name="Rectangle 20"/>
          <p:cNvSpPr>
            <a:spLocks noChangeArrowheads="1"/>
          </p:cNvSpPr>
          <p:nvPr/>
        </p:nvSpPr>
        <p:spPr bwMode="auto">
          <a:xfrm>
            <a:off x="5791200" y="6172200"/>
            <a:ext cx="1371600" cy="3048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r>
              <a:rPr kumimoji="1" lang="en-US" altLang="zh-CN">
                <a:latin typeface="Times New Roman" pitchFamily="18" charset="0"/>
              </a:rPr>
              <a:t>8</a:t>
            </a:r>
            <a:r>
              <a:rPr kumimoji="1" lang="zh-CN" altLang="en-US">
                <a:latin typeface="Times New Roman" pitchFamily="18" charset="0"/>
              </a:rPr>
              <a:t>位输出</a:t>
            </a:r>
            <a:r>
              <a:rPr kumimoji="1" lang="en-US" altLang="zh-CN" i="1">
                <a:latin typeface="Times New Roman" pitchFamily="18" charset="0"/>
                <a:sym typeface="Symbol" pitchFamily="18" charset="2"/>
              </a:rPr>
              <a:t>b</a:t>
            </a:r>
            <a:r>
              <a:rPr kumimoji="1" lang="en-US" altLang="zh-CN" baseline="-25000">
                <a:latin typeface="Times New Roman" pitchFamily="18" charset="0"/>
                <a:sym typeface="Symbol" pitchFamily="18" charset="2"/>
              </a:rPr>
              <a:t>3</a:t>
            </a:r>
          </a:p>
        </p:txBody>
      </p:sp>
      <p:sp>
        <p:nvSpPr>
          <p:cNvPr id="24" name="Rectangle 21"/>
          <p:cNvSpPr>
            <a:spLocks noChangeArrowheads="1"/>
          </p:cNvSpPr>
          <p:nvPr/>
        </p:nvSpPr>
        <p:spPr bwMode="auto">
          <a:xfrm>
            <a:off x="5791200" y="4572000"/>
            <a:ext cx="1371600" cy="114300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kumimoji="1" lang="en-US" altLang="zh-CN" dirty="0">
                <a:latin typeface="Times New Roman" pitchFamily="18" charset="0"/>
              </a:rPr>
              <a:t>S</a:t>
            </a:r>
            <a:r>
              <a:rPr kumimoji="1" lang="zh-CN" altLang="en-US" dirty="0">
                <a:latin typeface="Times New Roman" pitchFamily="18" charset="0"/>
              </a:rPr>
              <a:t>盒</a:t>
            </a:r>
          </a:p>
          <a:p>
            <a:pPr algn="ctr"/>
            <a:r>
              <a:rPr kumimoji="1" lang="en-US" altLang="zh-CN" dirty="0" smtClean="0">
                <a:latin typeface="Times New Roman" pitchFamily="18" charset="0"/>
              </a:rPr>
              <a:t>(</a:t>
            </a:r>
            <a:r>
              <a:rPr kumimoji="1" lang="zh-CN" altLang="en-US" dirty="0" smtClean="0">
                <a:latin typeface="Times New Roman" pitchFamily="18" charset="0"/>
              </a:rPr>
              <a:t>置换</a:t>
            </a:r>
            <a:r>
              <a:rPr kumimoji="1" lang="en-US" altLang="zh-CN" dirty="0" smtClean="0">
                <a:latin typeface="Times New Roman" pitchFamily="18" charset="0"/>
              </a:rPr>
              <a:t>)</a:t>
            </a:r>
            <a:endParaRPr kumimoji="1" lang="zh-CN" altLang="en-US" dirty="0">
              <a:latin typeface="Times New Roman" pitchFamily="18" charset="0"/>
            </a:endParaRPr>
          </a:p>
        </p:txBody>
      </p:sp>
      <p:sp>
        <p:nvSpPr>
          <p:cNvPr id="25" name="AutoShape 22"/>
          <p:cNvSpPr>
            <a:spLocks noChangeArrowheads="1"/>
          </p:cNvSpPr>
          <p:nvPr/>
        </p:nvSpPr>
        <p:spPr bwMode="auto">
          <a:xfrm>
            <a:off x="6248400" y="4114800"/>
            <a:ext cx="457200" cy="457200"/>
          </a:xfrm>
          <a:prstGeom prst="downArrow">
            <a:avLst>
              <a:gd name="adj1" fmla="val 50000"/>
              <a:gd name="adj2" fmla="val 25000"/>
            </a:avLst>
          </a:prstGeom>
          <a:ln>
            <a:headEnd/>
            <a:tailEnd/>
          </a:ln>
        </p:spPr>
        <p:style>
          <a:lnRef idx="0">
            <a:schemeClr val="accent1"/>
          </a:lnRef>
          <a:fillRef idx="3">
            <a:schemeClr val="accent1"/>
          </a:fillRef>
          <a:effectRef idx="3">
            <a:schemeClr val="accent1"/>
          </a:effectRef>
          <a:fontRef idx="minor">
            <a:schemeClr val="lt1"/>
          </a:fontRef>
        </p:style>
        <p:txBody>
          <a:bodyPr vert="eaVert" wrap="none" anchor="ctr"/>
          <a:lstStyle/>
          <a:p>
            <a:endParaRPr lang="zh-CN" altLang="en-US"/>
          </a:p>
        </p:txBody>
      </p:sp>
      <p:sp>
        <p:nvSpPr>
          <p:cNvPr id="26" name="AutoShape 23"/>
          <p:cNvSpPr>
            <a:spLocks noChangeArrowheads="1"/>
          </p:cNvSpPr>
          <p:nvPr/>
        </p:nvSpPr>
        <p:spPr bwMode="auto">
          <a:xfrm>
            <a:off x="6248400" y="5715000"/>
            <a:ext cx="457200" cy="457200"/>
          </a:xfrm>
          <a:prstGeom prst="downArrow">
            <a:avLst>
              <a:gd name="adj1" fmla="val 50000"/>
              <a:gd name="adj2" fmla="val 25000"/>
            </a:avLst>
          </a:prstGeom>
          <a:ln>
            <a:headEnd/>
            <a:tailEnd/>
          </a:ln>
        </p:spPr>
        <p:style>
          <a:lnRef idx="0">
            <a:schemeClr val="accent1"/>
          </a:lnRef>
          <a:fillRef idx="3">
            <a:schemeClr val="accent1"/>
          </a:fillRef>
          <a:effectRef idx="3">
            <a:schemeClr val="accent1"/>
          </a:effectRef>
          <a:fontRef idx="minor">
            <a:schemeClr val="lt1"/>
          </a:fontRef>
        </p:style>
        <p:txBody>
          <a:bodyPr vert="eaVert" wrap="none" anchor="ctr"/>
          <a:lstStyle/>
          <a:p>
            <a:endParaRPr lang="zh-CN" altLang="en-US"/>
          </a:p>
        </p:txBody>
      </p:sp>
      <p:sp>
        <p:nvSpPr>
          <p:cNvPr id="27" name="矩形 26"/>
          <p:cNvSpPr/>
          <p:nvPr/>
        </p:nvSpPr>
        <p:spPr>
          <a:xfrm>
            <a:off x="7391400" y="4800600"/>
            <a:ext cx="1066800" cy="923330"/>
          </a:xfrm>
          <a:prstGeom prst="rect">
            <a:avLst/>
          </a:prstGeom>
        </p:spPr>
        <p:txBody>
          <a:bodyPr wrap="square">
            <a:spAutoFit/>
          </a:bodyPr>
          <a:lstStyle/>
          <a:p>
            <a:pPr>
              <a:lnSpc>
                <a:spcPct val="90000"/>
              </a:lnSpc>
              <a:buFontTx/>
              <a:buNone/>
            </a:pPr>
            <a:r>
              <a:rPr lang="zh-CN" altLang="en-US" sz="2000" dirty="0" smtClean="0">
                <a:solidFill>
                  <a:srgbClr val="FF0000"/>
                </a:solidFill>
                <a:latin typeface="Times New Roman" pitchFamily="18" charset="0"/>
                <a:sym typeface="Symbol" pitchFamily="18" charset="2"/>
              </a:rPr>
              <a:t>非线性                                                                 </a:t>
            </a:r>
          </a:p>
          <a:p>
            <a:pPr>
              <a:lnSpc>
                <a:spcPct val="90000"/>
              </a:lnSpc>
              <a:buFontTx/>
              <a:buNone/>
            </a:pPr>
            <a:r>
              <a:rPr lang="zh-CN" altLang="en-US" sz="2000" dirty="0" smtClean="0">
                <a:solidFill>
                  <a:srgbClr val="FF0000"/>
                </a:solidFill>
                <a:latin typeface="Times New Roman" pitchFamily="18" charset="0"/>
                <a:sym typeface="Symbol" pitchFamily="18" charset="2"/>
              </a:rPr>
              <a:t>                                                                           变换</a:t>
            </a:r>
            <a:endParaRPr lang="zh-CN" altLang="en-US" sz="2000" dirty="0">
              <a:solidFill>
                <a:srgbClr val="FF0000"/>
              </a:solidFill>
              <a:latin typeface="Times New Roman" pitchFamily="18" charset="0"/>
              <a:sym typeface="Symbol" pitchFamily="18" charset="2"/>
            </a:endParaRPr>
          </a:p>
        </p:txBody>
      </p:sp>
    </p:spTree>
    <p:extLst>
      <p:ext uri="{BB962C8B-B14F-4D97-AF65-F5344CB8AC3E}">
        <p14:creationId xmlns:p14="http://schemas.microsoft.com/office/powerpoint/2010/main" val="418879865"/>
      </p:ext>
    </p:extLst>
  </p:cSld>
  <p:clrMapOvr>
    <a:masterClrMapping/>
  </p:clrMapOvr>
  <p:transition>
    <p:wedge/>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752600"/>
                <a:ext cx="8229600" cy="4572000"/>
              </a:xfrm>
            </p:spPr>
            <p:txBody>
              <a:bodyPr/>
              <a:lstStyle/>
              <a:p>
                <a:r>
                  <a:rPr lang="en-US" altLang="zh-CN" b="1" dirty="0" smtClean="0">
                    <a:solidFill>
                      <a:srgbClr val="FF0000"/>
                    </a:solidFill>
                    <a:latin typeface="Times New Roman" pitchFamily="18" charset="0"/>
                  </a:rPr>
                  <a:t>S</a:t>
                </a:r>
                <a:r>
                  <a:rPr lang="zh-CN" altLang="en-US" b="1" dirty="0" smtClean="0">
                    <a:solidFill>
                      <a:srgbClr val="FF0000"/>
                    </a:solidFill>
                    <a:latin typeface="Times New Roman" pitchFamily="18" charset="0"/>
                  </a:rPr>
                  <a:t>盒的置换规则</a:t>
                </a:r>
                <a:r>
                  <a:rPr lang="zh-CN" altLang="en-US" dirty="0" smtClean="0">
                    <a:latin typeface="Times New Roman" pitchFamily="18" charset="0"/>
                  </a:rPr>
                  <a:t>：</a:t>
                </a:r>
                <a:endParaRPr lang="en-US" altLang="zh-CN" dirty="0" smtClean="0">
                  <a:latin typeface="Times New Roman" pitchFamily="18" charset="0"/>
                </a:endParaRPr>
              </a:p>
              <a:p>
                <a:pPr lvl="1"/>
                <a:r>
                  <a:rPr lang="zh-CN" altLang="en-US" dirty="0" smtClean="0">
                    <a:latin typeface="宋体" pitchFamily="2" charset="-122"/>
                  </a:rPr>
                  <a:t>以</a:t>
                </a:r>
                <a:r>
                  <a:rPr lang="zh-CN" altLang="en-US" dirty="0" smtClean="0">
                    <a:latin typeface="Times New Roman" pitchFamily="18" charset="0"/>
                  </a:rPr>
                  <a:t>输入的前半字节为行号，后半字节为列号，行</a:t>
                </a:r>
              </a:p>
              <a:p>
                <a:pPr lvl="1">
                  <a:buFontTx/>
                  <a:buNone/>
                </a:pPr>
                <a:r>
                  <a:rPr lang="zh-CN" altLang="en-US" dirty="0" smtClean="0">
                    <a:latin typeface="Times New Roman" pitchFamily="18" charset="0"/>
                  </a:rPr>
                  <a:t>列交叉点处的数据即为输出</a:t>
                </a:r>
                <a:endParaRPr lang="en-US" altLang="zh-CN" dirty="0" smtClean="0">
                  <a:latin typeface="Times New Roman" pitchFamily="18" charset="0"/>
                </a:endParaRPr>
              </a:p>
              <a:p>
                <a:pPr lvl="1">
                  <a:buFontTx/>
                  <a:buNone/>
                </a:pPr>
                <a:endParaRPr lang="zh-CN" altLang="en-US" dirty="0" smtClean="0">
                  <a:latin typeface="Times New Roman" pitchFamily="18" charset="0"/>
                </a:endParaRPr>
              </a:p>
              <a:p>
                <a:r>
                  <a:rPr lang="zh-CN" altLang="en-US" b="1" dirty="0" smtClean="0">
                    <a:solidFill>
                      <a:srgbClr val="FF00FF"/>
                    </a:solidFill>
                    <a:latin typeface="Times New Roman" pitchFamily="18" charset="0"/>
                  </a:rPr>
                  <a:t>例</a:t>
                </a:r>
                <a:r>
                  <a:rPr lang="zh-CN" altLang="en-US" dirty="0" smtClean="0">
                    <a:latin typeface="Times New Roman" pitchFamily="18" charset="0"/>
                  </a:rPr>
                  <a:t>：设输入为“</a:t>
                </a:r>
                <a:r>
                  <a:rPr lang="en-US" altLang="zh-CN" dirty="0" err="1" smtClean="0">
                    <a:latin typeface="Times New Roman" pitchFamily="18" charset="0"/>
                  </a:rPr>
                  <a:t>ef</a:t>
                </a:r>
                <a:r>
                  <a:rPr lang="en-US" altLang="zh-CN" dirty="0" smtClean="0">
                    <a:latin typeface="Times New Roman" pitchFamily="18" charset="0"/>
                  </a:rPr>
                  <a:t> ”</a:t>
                </a:r>
                <a:r>
                  <a:rPr lang="zh-CN" altLang="en-US" dirty="0" smtClean="0">
                    <a:latin typeface="Times New Roman" pitchFamily="18" charset="0"/>
                  </a:rPr>
                  <a:t>，则行号为</a:t>
                </a:r>
                <a:r>
                  <a:rPr lang="en-US" altLang="zh-CN" dirty="0" smtClean="0">
                    <a:latin typeface="Times New Roman" pitchFamily="18" charset="0"/>
                  </a:rPr>
                  <a:t>e</a:t>
                </a:r>
                <a:r>
                  <a:rPr lang="zh-CN" altLang="en-US" dirty="0" smtClean="0">
                    <a:latin typeface="Times New Roman" pitchFamily="18" charset="0"/>
                  </a:rPr>
                  <a:t>，列号为</a:t>
                </a:r>
                <a:r>
                  <a:rPr lang="en-US" altLang="zh-CN" dirty="0" smtClean="0">
                    <a:latin typeface="Times New Roman" pitchFamily="18" charset="0"/>
                  </a:rPr>
                  <a:t>f </a:t>
                </a:r>
                <a:r>
                  <a:rPr lang="zh-CN" altLang="en-US" dirty="0" smtClean="0">
                    <a:latin typeface="Times New Roman" pitchFamily="18" charset="0"/>
                  </a:rPr>
                  <a:t>，于是</a:t>
                </a:r>
                <a:r>
                  <a:rPr lang="en-US" altLang="zh-CN" dirty="0" smtClean="0">
                    <a:latin typeface="Times New Roman" pitchFamily="18" charset="0"/>
                  </a:rPr>
                  <a:t>S</a:t>
                </a:r>
                <a:r>
                  <a:rPr lang="zh-CN" altLang="en-US" dirty="0" smtClean="0">
                    <a:latin typeface="Times New Roman" pitchFamily="18" charset="0"/>
                  </a:rPr>
                  <a:t>盒的输出值为表中第</a:t>
                </a:r>
                <a:r>
                  <a:rPr lang="en-US" altLang="zh-CN" dirty="0" smtClean="0">
                    <a:latin typeface="Times New Roman" pitchFamily="18" charset="0"/>
                  </a:rPr>
                  <a:t>e </a:t>
                </a:r>
                <a:r>
                  <a:rPr lang="zh-CN" altLang="en-US" dirty="0" smtClean="0">
                    <a:latin typeface="Times New Roman" pitchFamily="18" charset="0"/>
                  </a:rPr>
                  <a:t>行和第</a:t>
                </a:r>
                <a:r>
                  <a:rPr lang="en-US" altLang="zh-CN" dirty="0" smtClean="0">
                    <a:latin typeface="Times New Roman" pitchFamily="18" charset="0"/>
                  </a:rPr>
                  <a:t>f </a:t>
                </a:r>
                <a:r>
                  <a:rPr lang="zh-CN" altLang="en-US" dirty="0" smtClean="0">
                    <a:latin typeface="Times New Roman" pitchFamily="18" charset="0"/>
                  </a:rPr>
                  <a:t>列交叉点的值：</a:t>
                </a:r>
              </a:p>
              <a:p>
                <a:pPr lvl="1">
                  <a:buFontTx/>
                  <a:buNone/>
                </a:pPr>
                <a:r>
                  <a:rPr lang="zh-CN" altLang="en-US" dirty="0" smtClean="0">
                    <a:latin typeface="Times New Roman" pitchFamily="18" charset="0"/>
                  </a:rPr>
                  <a:t>                          </a:t>
                </a:r>
                <a14:m>
                  <m:oMath xmlns:m="http://schemas.openxmlformats.org/officeDocument/2006/math">
                    <m:r>
                      <a:rPr lang="en-US" altLang="zh-CN" i="1" dirty="0" smtClean="0">
                        <a:latin typeface="Cambria Math"/>
                      </a:rPr>
                      <m:t>𝑆</m:t>
                    </m:r>
                    <m:r>
                      <a:rPr lang="en-US" altLang="zh-CN" i="1" dirty="0" smtClean="0">
                        <a:latin typeface="Cambria Math"/>
                      </a:rPr>
                      <m:t>_</m:t>
                    </m:r>
                    <m:r>
                      <a:rPr lang="en-US" altLang="zh-CN" i="1" dirty="0" smtClean="0">
                        <a:latin typeface="Cambria Math"/>
                      </a:rPr>
                      <m:t>𝑏𝑜𝑥</m:t>
                    </m:r>
                    <m:r>
                      <a:rPr lang="en-US" altLang="zh-CN" i="1" dirty="0" smtClean="0">
                        <a:latin typeface="Cambria Math"/>
                      </a:rPr>
                      <m:t>(‘</m:t>
                    </m:r>
                    <m:r>
                      <a:rPr lang="en-US" altLang="zh-CN" i="1" dirty="0" err="1" smtClean="0">
                        <a:latin typeface="Cambria Math"/>
                      </a:rPr>
                      <m:t>𝑒𝑓</m:t>
                    </m:r>
                    <m:r>
                      <a:rPr lang="en-US" altLang="zh-CN" i="1" dirty="0" smtClean="0">
                        <a:latin typeface="Cambria Math"/>
                      </a:rPr>
                      <m:t>’)= ‘84’</m:t>
                    </m:r>
                  </m:oMath>
                </a14:m>
                <a:endParaRPr lang="zh-CN" altLang="en-US"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752600"/>
                <a:ext cx="8229600" cy="4572000"/>
              </a:xfrm>
              <a:blipFill rotWithShape="1">
                <a:blip r:embed="rId2" cstate="print"/>
                <a:stretch>
                  <a:fillRect l="-1259" t="-1733" r="-66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201</a:t>
            </a:fld>
            <a:endParaRPr lang="en-US" altLang="zh-CN" dirty="0"/>
          </a:p>
        </p:txBody>
      </p:sp>
    </p:spTree>
    <p:extLst>
      <p:ext uri="{BB962C8B-B14F-4D97-AF65-F5344CB8AC3E}">
        <p14:creationId xmlns:p14="http://schemas.microsoft.com/office/powerpoint/2010/main" val="3181600699"/>
      </p:ext>
    </p:extLst>
  </p:cSld>
  <p:clrMapOvr>
    <a:masterClrMapping/>
  </p:clrMapOvr>
  <p:transition>
    <p:wedge/>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152400"/>
            <a:ext cx="7391400" cy="563563"/>
          </a:xfrm>
        </p:spPr>
        <p:txBody>
          <a:bodyPr/>
          <a:lstStyle/>
          <a:p>
            <a:r>
              <a:rPr lang="en-US" altLang="zh-CN" dirty="0" smtClean="0">
                <a:latin typeface="Times New Roman" pitchFamily="18" charset="0"/>
              </a:rPr>
              <a:t>S</a:t>
            </a:r>
            <a:r>
              <a:rPr lang="zh-CN" altLang="en-US" dirty="0" smtClean="0">
                <a:latin typeface="Times New Roman" pitchFamily="18" charset="0"/>
              </a:rPr>
              <a:t>盒</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202</a:t>
            </a:fld>
            <a:endParaRPr lang="en-US" altLang="zh-CN" dirty="0"/>
          </a:p>
        </p:txBody>
      </p:sp>
      <p:graphicFrame>
        <p:nvGraphicFramePr>
          <p:cNvPr id="7" name="Group 1970"/>
          <p:cNvGraphicFramePr>
            <a:graphicFrameLocks/>
          </p:cNvGraphicFramePr>
          <p:nvPr/>
        </p:nvGraphicFramePr>
        <p:xfrm>
          <a:off x="457200" y="762000"/>
          <a:ext cx="8229600" cy="5699760"/>
        </p:xfrm>
        <a:graphic>
          <a:graphicData uri="http://schemas.openxmlformats.org/drawingml/2006/table">
            <a:tbl>
              <a:tblPr/>
              <a:tblGrid>
                <a:gridCol w="314325">
                  <a:extLst>
                    <a:ext uri="{9D8B030D-6E8A-4147-A177-3AD203B41FA5}">
                      <a16:colId xmlns:a16="http://schemas.microsoft.com/office/drawing/2014/main" val="20000"/>
                    </a:ext>
                  </a:extLst>
                </a:gridCol>
                <a:gridCol w="446088">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gridCol w="477837">
                  <a:extLst>
                    <a:ext uri="{9D8B030D-6E8A-4147-A177-3AD203B41FA5}">
                      <a16:colId xmlns:a16="http://schemas.microsoft.com/office/drawing/2014/main" val="20003"/>
                    </a:ext>
                  </a:extLst>
                </a:gridCol>
                <a:gridCol w="433388">
                  <a:extLst>
                    <a:ext uri="{9D8B030D-6E8A-4147-A177-3AD203B41FA5}">
                      <a16:colId xmlns:a16="http://schemas.microsoft.com/office/drawing/2014/main" val="20004"/>
                    </a:ext>
                  </a:extLst>
                </a:gridCol>
                <a:gridCol w="409575">
                  <a:extLst>
                    <a:ext uri="{9D8B030D-6E8A-4147-A177-3AD203B41FA5}">
                      <a16:colId xmlns:a16="http://schemas.microsoft.com/office/drawing/2014/main" val="20005"/>
                    </a:ext>
                  </a:extLst>
                </a:gridCol>
                <a:gridCol w="581025">
                  <a:extLst>
                    <a:ext uri="{9D8B030D-6E8A-4147-A177-3AD203B41FA5}">
                      <a16:colId xmlns:a16="http://schemas.microsoft.com/office/drawing/2014/main" val="20006"/>
                    </a:ext>
                  </a:extLst>
                </a:gridCol>
                <a:gridCol w="519112">
                  <a:extLst>
                    <a:ext uri="{9D8B030D-6E8A-4147-A177-3AD203B41FA5}">
                      <a16:colId xmlns:a16="http://schemas.microsoft.com/office/drawing/2014/main" val="20007"/>
                    </a:ext>
                  </a:extLst>
                </a:gridCol>
                <a:gridCol w="520700">
                  <a:extLst>
                    <a:ext uri="{9D8B030D-6E8A-4147-A177-3AD203B41FA5}">
                      <a16:colId xmlns:a16="http://schemas.microsoft.com/office/drawing/2014/main" val="20008"/>
                    </a:ext>
                  </a:extLst>
                </a:gridCol>
                <a:gridCol w="557213">
                  <a:extLst>
                    <a:ext uri="{9D8B030D-6E8A-4147-A177-3AD203B41FA5}">
                      <a16:colId xmlns:a16="http://schemas.microsoft.com/office/drawing/2014/main" val="20009"/>
                    </a:ext>
                  </a:extLst>
                </a:gridCol>
                <a:gridCol w="522287">
                  <a:extLst>
                    <a:ext uri="{9D8B030D-6E8A-4147-A177-3AD203B41FA5}">
                      <a16:colId xmlns:a16="http://schemas.microsoft.com/office/drawing/2014/main" val="20010"/>
                    </a:ext>
                  </a:extLst>
                </a:gridCol>
                <a:gridCol w="422275">
                  <a:extLst>
                    <a:ext uri="{9D8B030D-6E8A-4147-A177-3AD203B41FA5}">
                      <a16:colId xmlns:a16="http://schemas.microsoft.com/office/drawing/2014/main" val="20011"/>
                    </a:ext>
                  </a:extLst>
                </a:gridCol>
                <a:gridCol w="584200">
                  <a:extLst>
                    <a:ext uri="{9D8B030D-6E8A-4147-A177-3AD203B41FA5}">
                      <a16:colId xmlns:a16="http://schemas.microsoft.com/office/drawing/2014/main" val="20012"/>
                    </a:ext>
                  </a:extLst>
                </a:gridCol>
                <a:gridCol w="503238">
                  <a:extLst>
                    <a:ext uri="{9D8B030D-6E8A-4147-A177-3AD203B41FA5}">
                      <a16:colId xmlns:a16="http://schemas.microsoft.com/office/drawing/2014/main" val="20013"/>
                    </a:ext>
                  </a:extLst>
                </a:gridCol>
                <a:gridCol w="536575">
                  <a:extLst>
                    <a:ext uri="{9D8B030D-6E8A-4147-A177-3AD203B41FA5}">
                      <a16:colId xmlns:a16="http://schemas.microsoft.com/office/drawing/2014/main" val="20014"/>
                    </a:ext>
                  </a:extLst>
                </a:gridCol>
                <a:gridCol w="422275">
                  <a:extLst>
                    <a:ext uri="{9D8B030D-6E8A-4147-A177-3AD203B41FA5}">
                      <a16:colId xmlns:a16="http://schemas.microsoft.com/office/drawing/2014/main" val="20015"/>
                    </a:ext>
                  </a:extLst>
                </a:gridCol>
                <a:gridCol w="500062">
                  <a:extLst>
                    <a:ext uri="{9D8B030D-6E8A-4147-A177-3AD203B41FA5}">
                      <a16:colId xmlns:a16="http://schemas.microsoft.com/office/drawing/2014/main" val="20016"/>
                    </a:ext>
                  </a:extLst>
                </a:gridCol>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0</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6</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00FF"/>
                          </a:solidFill>
                          <a:effectLst/>
                          <a:latin typeface="Times New Roman" pitchFamily="18" charset="0"/>
                          <a:ea typeface="宋体" pitchFamily="2" charset="-122"/>
                          <a:cs typeface="Times New Roman" pitchFamily="18" charset="0"/>
                        </a:rPr>
                        <a:t>f</a:t>
                      </a:r>
                      <a:endParaRPr kumimoji="0" lang="en-US" altLang="zh-CN" sz="1600" b="0" i="0" u="none" strike="noStrike" cap="none" normalizeH="0" baseline="0" dirty="0" smtClean="0">
                        <a:ln>
                          <a:noFill/>
                        </a:ln>
                        <a:solidFill>
                          <a:srgbClr val="FF00FF"/>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d6</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90</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e9</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fe</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cc</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e1</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3d</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b7</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16</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b6</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14</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c2</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28</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fb</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2c</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05</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2333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2b</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67</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9a</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76</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2a</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be</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04</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c3</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aa</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44</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13</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26</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49</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86</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06</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99</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9c</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42</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50</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f4</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91</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ef</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98</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7a</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33</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54</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0b</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43</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ed</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cf</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ac</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62</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e4</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b3</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1c</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a9</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c9</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08</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e8</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95</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80</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df</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94</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fa</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75</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8f</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3f</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a6</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47</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07</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a7</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fc</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f3</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73</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17</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ba</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83</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59</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3c</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19</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e6</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85</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4f</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a8</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5"/>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68</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6b</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81</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b2</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71</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64</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da</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8b</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f8</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eb</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0f</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4b</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70</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56</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9d</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35</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6"/>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6</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1e</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24</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0e</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5e</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63</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58</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d1</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a2</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25</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22</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7c</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3b</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01</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21</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78</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87</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7"/>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d4</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00</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46</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57</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9f</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d3</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27</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52</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4c</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36</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02</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e7</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a0</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c4</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c8</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9e</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8"/>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ea</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bf</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8a</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d2</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40</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c7</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38</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b5</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a3</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f7</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f2</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ce</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f9</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61</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15</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a1</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9"/>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e0</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ae</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5d</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a4</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9b</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34</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1a</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55</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ad</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93</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32</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30</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f5</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8c</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b1</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e3</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0"/>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1d</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f6</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e2</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2e</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82</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66</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ca</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60</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c0</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29</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23</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ab</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0d</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53</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4e</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6f</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1"/>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d5</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db</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37</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45</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de</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fd</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8e</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2f</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03</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ff</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6a</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72</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6d</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6c</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5b</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51</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2"/>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8d</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1b</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af</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92</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bb</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dd</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bc</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7f</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11</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d9</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5c</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41</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1f</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10</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5a</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d8</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3"/>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0a</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c1</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31</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88</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a5</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cd</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7b</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bd</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2d</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74</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d0</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12</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b8</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e5</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b4</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b0</a:t>
                      </a:r>
                      <a:endParaRPr kumimoji="0" lang="en-US"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4"/>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00FF"/>
                          </a:solidFill>
                          <a:effectLst/>
                          <a:latin typeface="Times New Roman" pitchFamily="18" charset="0"/>
                          <a:ea typeface="宋体" pitchFamily="2" charset="-122"/>
                          <a:cs typeface="Times New Roman" pitchFamily="18" charset="0"/>
                        </a:rPr>
                        <a:t>e</a:t>
                      </a:r>
                      <a:endParaRPr kumimoji="0" lang="en-US" altLang="zh-CN" sz="1600" b="0" i="0" u="none" strike="noStrike" cap="none" normalizeH="0" baseline="0" dirty="0" smtClean="0">
                        <a:ln>
                          <a:noFill/>
                        </a:ln>
                        <a:solidFill>
                          <a:srgbClr val="FF00FF"/>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89</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69</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97</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4a</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0c</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96</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77</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7e</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65</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b9</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f1</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09</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c5</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6e</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c6</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00FF"/>
                          </a:solidFill>
                          <a:effectLst/>
                          <a:latin typeface="Times New Roman" pitchFamily="18" charset="0"/>
                          <a:ea typeface="宋体" pitchFamily="2" charset="-122"/>
                          <a:cs typeface="Times New Roman" pitchFamily="18" charset="0"/>
                        </a:rPr>
                        <a:t>84</a:t>
                      </a:r>
                      <a:endParaRPr kumimoji="0" lang="de-DE" altLang="zh-CN" sz="1600" b="0" i="0" u="none" strike="noStrike" cap="none" normalizeH="0" baseline="0" dirty="0" smtClean="0">
                        <a:ln>
                          <a:noFill/>
                        </a:ln>
                        <a:solidFill>
                          <a:srgbClr val="FF00FF"/>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5"/>
                  </a:ext>
                </a:extLst>
              </a:tr>
              <a:tr h="2555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f</a:t>
                      </a:r>
                      <a:endParaRPr kumimoji="0" lang="en-US"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18</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f0</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7d</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ec</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3a</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dc</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4d</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20</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79</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ee</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5f</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3e</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d7</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smtClean="0">
                          <a:ln>
                            <a:noFill/>
                          </a:ln>
                          <a:solidFill>
                            <a:srgbClr val="FFFF00"/>
                          </a:solidFill>
                          <a:effectLst/>
                          <a:latin typeface="Times New Roman" pitchFamily="18" charset="0"/>
                          <a:ea typeface="宋体" pitchFamily="2" charset="-122"/>
                          <a:cs typeface="Times New Roman" pitchFamily="18" charset="0"/>
                        </a:rPr>
                        <a:t>cb</a:t>
                      </a:r>
                      <a:endParaRPr kumimoji="0" lang="de-DE" altLang="zh-CN" sz="1600" b="0" i="0" u="none" strike="noStrike" cap="none" normalizeH="0" baseline="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39</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de-DE" altLang="zh-CN" sz="1600" b="0" i="0" u="none" strike="noStrike" cap="none" normalizeH="0" baseline="0" dirty="0" smtClean="0">
                          <a:ln>
                            <a:noFill/>
                          </a:ln>
                          <a:solidFill>
                            <a:srgbClr val="FFFF00"/>
                          </a:solidFill>
                          <a:effectLst/>
                          <a:latin typeface="Times New Roman" pitchFamily="18" charset="0"/>
                          <a:ea typeface="宋体" pitchFamily="2" charset="-122"/>
                          <a:cs typeface="Times New Roman" pitchFamily="18" charset="0"/>
                        </a:rPr>
                        <a:t>48</a:t>
                      </a:r>
                      <a:endParaRPr kumimoji="0" lang="de-DE" altLang="zh-CN" sz="1600" b="0" i="0" u="none" strike="noStrike" cap="none" normalizeH="0" baseline="0" dirty="0" smtClean="0">
                        <a:ln>
                          <a:noFill/>
                        </a:ln>
                        <a:solidFill>
                          <a:srgbClr val="FFFF00"/>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1410637937"/>
      </p:ext>
    </p:extLst>
  </p:cSld>
  <p:clrMapOvr>
    <a:masterClrMapping/>
  </p:clrMapOvr>
  <p:transition>
    <p:wedge/>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b="1" dirty="0" smtClean="0">
                    <a:solidFill>
                      <a:srgbClr val="FF00FF"/>
                    </a:solidFill>
                    <a:latin typeface="Times New Roman" pitchFamily="18" charset="0"/>
                  </a:rPr>
                  <a:t>字线性部件</a:t>
                </a:r>
                <a:r>
                  <a:rPr lang="en-US" altLang="zh-CN" b="1" i="1" dirty="0" smtClean="0">
                    <a:solidFill>
                      <a:srgbClr val="FF00FF"/>
                    </a:solidFill>
                    <a:latin typeface="Times New Roman" pitchFamily="18" charset="0"/>
                  </a:rPr>
                  <a:t>L</a:t>
                </a:r>
                <a:r>
                  <a:rPr lang="zh-CN" altLang="en-US" b="1" dirty="0" smtClean="0">
                    <a:solidFill>
                      <a:srgbClr val="FF00FF"/>
                    </a:solidFill>
                    <a:latin typeface="Times New Roman" pitchFamily="18" charset="0"/>
                  </a:rPr>
                  <a:t>变换：</a:t>
                </a:r>
              </a:p>
              <a:p>
                <a:pPr>
                  <a:buFontTx/>
                  <a:buNone/>
                </a:pPr>
                <a:r>
                  <a:rPr lang="zh-CN" altLang="en-US" i="1" dirty="0" smtClean="0">
                    <a:latin typeface="Times New Roman" pitchFamily="18" charset="0"/>
                  </a:rPr>
                  <a:t>	   </a:t>
                </a:r>
                <a:r>
                  <a:rPr lang="en-US" altLang="zh-CN" dirty="0" smtClean="0">
                    <a:latin typeface="Times New Roman" pitchFamily="18" charset="0"/>
                  </a:rPr>
                  <a:t>32</a:t>
                </a:r>
                <a:r>
                  <a:rPr lang="zh-CN" altLang="en-US" dirty="0" smtClean="0">
                    <a:latin typeface="Times New Roman" pitchFamily="18" charset="0"/>
                  </a:rPr>
                  <a:t>位输入、</a:t>
                </a:r>
                <a:r>
                  <a:rPr lang="en-US" altLang="zh-CN" dirty="0" smtClean="0">
                    <a:latin typeface="Times New Roman" pitchFamily="18" charset="0"/>
                  </a:rPr>
                  <a:t>32</a:t>
                </a:r>
                <a:r>
                  <a:rPr lang="zh-CN" altLang="en-US" dirty="0" smtClean="0">
                    <a:latin typeface="Times New Roman" pitchFamily="18" charset="0"/>
                  </a:rPr>
                  <a:t>位输出</a:t>
                </a:r>
              </a:p>
              <a:p>
                <a:pPr>
                  <a:buFontTx/>
                  <a:buNone/>
                </a:pPr>
                <a:r>
                  <a:rPr lang="zh-CN" altLang="en-US" dirty="0" smtClean="0">
                    <a:latin typeface="Times New Roman" pitchFamily="18" charset="0"/>
                  </a:rPr>
                  <a:t>       设输入位</a:t>
                </a:r>
                <a14:m>
                  <m:oMath xmlns:m="http://schemas.openxmlformats.org/officeDocument/2006/math">
                    <m:r>
                      <a:rPr lang="en-US" altLang="zh-CN" i="1" dirty="0" smtClean="0">
                        <a:latin typeface="Cambria Math"/>
                      </a:rPr>
                      <m:t>𝐵</m:t>
                    </m:r>
                  </m:oMath>
                </a14:m>
                <a:r>
                  <a:rPr lang="zh-CN" altLang="en-US" dirty="0" smtClean="0">
                    <a:latin typeface="Times New Roman" pitchFamily="18" charset="0"/>
                  </a:rPr>
                  <a:t>，输出位</a:t>
                </a:r>
                <a14:m>
                  <m:oMath xmlns:m="http://schemas.openxmlformats.org/officeDocument/2006/math">
                    <m:r>
                      <a:rPr lang="en-US" altLang="zh-CN" i="1" dirty="0" smtClean="0">
                        <a:latin typeface="Cambria Math"/>
                      </a:rPr>
                      <m:t>𝐶</m:t>
                    </m:r>
                  </m:oMath>
                </a14:m>
                <a:r>
                  <a:rPr lang="zh-CN" altLang="en-US" dirty="0" smtClean="0">
                    <a:latin typeface="Times New Roman" pitchFamily="18" charset="0"/>
                  </a:rPr>
                  <a:t>，表示为：</a:t>
                </a:r>
                <a:r>
                  <a:rPr lang="en-US" altLang="zh-CN" dirty="0" smtClean="0">
                    <a:latin typeface="Times New Roman" pitchFamily="18" charset="0"/>
                  </a:rPr>
                  <a:t> </a:t>
                </a:r>
                <a14:m>
                  <m:oMath xmlns:m="http://schemas.openxmlformats.org/officeDocument/2006/math">
                    <m:r>
                      <a:rPr lang="en-US" altLang="zh-CN" i="1" dirty="0" smtClean="0">
                        <a:latin typeface="Cambria Math"/>
                      </a:rPr>
                      <m:t>𝐶</m:t>
                    </m:r>
                    <m:r>
                      <a:rPr lang="en-US" altLang="zh-CN" i="1" dirty="0" smtClean="0">
                        <a:latin typeface="Cambria Math"/>
                      </a:rPr>
                      <m:t>=</m:t>
                    </m:r>
                    <m:r>
                      <a:rPr lang="en-US" altLang="zh-CN" i="1" dirty="0" smtClean="0">
                        <a:latin typeface="Cambria Math"/>
                      </a:rPr>
                      <m:t>𝐿</m:t>
                    </m:r>
                    <m:r>
                      <a:rPr lang="en-US" altLang="zh-CN" i="1" dirty="0" smtClean="0">
                        <a:latin typeface="Cambria Math"/>
                      </a:rPr>
                      <m:t>(</m:t>
                    </m:r>
                    <m:r>
                      <a:rPr lang="en-US" altLang="zh-CN" i="1" dirty="0" smtClean="0">
                        <a:latin typeface="Cambria Math"/>
                      </a:rPr>
                      <m:t>𝐵</m:t>
                    </m:r>
                    <m:r>
                      <a:rPr lang="en-US" altLang="zh-CN" i="1" dirty="0" smtClean="0">
                        <a:latin typeface="Cambria Math"/>
                      </a:rPr>
                      <m:t>)</m:t>
                    </m:r>
                  </m:oMath>
                </a14:m>
                <a:endParaRPr lang="en-US" altLang="zh-CN" dirty="0" smtClean="0">
                  <a:latin typeface="Times New Roman" pitchFamily="18" charset="0"/>
                </a:endParaRPr>
              </a:p>
              <a:p>
                <a:pPr>
                  <a:buFontTx/>
                  <a:buNone/>
                </a:pPr>
                <a:endParaRPr lang="zh-CN" altLang="en-US" dirty="0" smtClean="0">
                  <a:latin typeface="Times New Roman" pitchFamily="18" charset="0"/>
                </a:endParaRPr>
              </a:p>
              <a:p>
                <a:pPr>
                  <a:buFontTx/>
                  <a:buNone/>
                </a:pPr>
                <a:r>
                  <a:rPr lang="zh-CN" altLang="en-US" dirty="0" smtClean="0">
                    <a:latin typeface="Times New Roman" pitchFamily="18" charset="0"/>
                  </a:rPr>
                  <a:t>        运算规则：</a:t>
                </a:r>
                <a:endParaRPr lang="zh-CN" altLang="en-US" u="sng" dirty="0" smtClean="0">
                  <a:latin typeface="Times New Roman" pitchFamily="18" charset="0"/>
                </a:endParaRPr>
              </a:p>
              <a:p>
                <a:pPr>
                  <a:buFontTx/>
                  <a:buNone/>
                </a:pPr>
                <a:r>
                  <a:rPr lang="zh-CN" altLang="en-US" dirty="0" smtClean="0">
                    <a:latin typeface="Times New Roman" pitchFamily="18" charset="0"/>
                  </a:rPr>
                  <a:t>		</a:t>
                </a:r>
                <a14:m>
                  <m:oMath xmlns:m="http://schemas.openxmlformats.org/officeDocument/2006/math">
                    <m:r>
                      <a:rPr lang="en-US" altLang="zh-CN" i="1" dirty="0" smtClean="0">
                        <a:latin typeface="Cambria Math"/>
                      </a:rPr>
                      <m:t>𝐶</m:t>
                    </m:r>
                    <m:r>
                      <a:rPr lang="en-US" altLang="zh-CN" i="1" dirty="0" smtClean="0">
                        <a:latin typeface="Cambria Math"/>
                      </a:rPr>
                      <m:t>=</m:t>
                    </m:r>
                    <m:r>
                      <a:rPr lang="en-US" altLang="zh-CN" i="1" dirty="0" smtClean="0">
                        <a:latin typeface="Cambria Math"/>
                      </a:rPr>
                      <m:t>𝐿</m:t>
                    </m:r>
                    <m:r>
                      <a:rPr lang="en-US" altLang="zh-CN" i="1" dirty="0" smtClean="0">
                        <a:latin typeface="Cambria Math"/>
                      </a:rPr>
                      <m:t>(</m:t>
                    </m:r>
                    <m:r>
                      <a:rPr lang="en-US" altLang="zh-CN" i="1" dirty="0" smtClean="0">
                        <a:latin typeface="Cambria Math"/>
                      </a:rPr>
                      <m:t>𝐵</m:t>
                    </m:r>
                    <m:r>
                      <a:rPr lang="en-US" altLang="zh-CN" i="1" dirty="0" smtClean="0">
                        <a:latin typeface="Cambria Math"/>
                      </a:rPr>
                      <m:t>)</m:t>
                    </m:r>
                  </m:oMath>
                </a14:m>
                <a:endParaRPr lang="zh-CN" altLang="en-US" dirty="0" smtClean="0">
                  <a:latin typeface="Times New Roman" pitchFamily="18" charset="0"/>
                </a:endParaRPr>
              </a:p>
              <a:p>
                <a:pPr>
                  <a:buFontTx/>
                  <a:buNone/>
                </a:pPr>
                <a14:m>
                  <m:oMathPara xmlns:m="http://schemas.openxmlformats.org/officeDocument/2006/math">
                    <m:oMathParaPr>
                      <m:jc m:val="centerGroup"/>
                    </m:oMathParaPr>
                    <m:oMath xmlns:m="http://schemas.openxmlformats.org/officeDocument/2006/math">
                      <m:r>
                        <a:rPr lang="zh-CN" altLang="en-US" sz="2000" i="1" dirty="0" smtClean="0">
                          <a:latin typeface="Cambria Math"/>
                        </a:rPr>
                        <m:t>		   </m:t>
                      </m:r>
                      <m:r>
                        <a:rPr lang="en-US" altLang="zh-CN" sz="2000" i="1" dirty="0" smtClean="0">
                          <a:latin typeface="Cambria Math"/>
                        </a:rPr>
                        <m:t>=</m:t>
                      </m:r>
                      <m:r>
                        <a:rPr lang="en-US" altLang="zh-CN" sz="2000" i="1" dirty="0" smtClean="0">
                          <a:latin typeface="Cambria Math"/>
                        </a:rPr>
                        <m:t>𝐵</m:t>
                      </m:r>
                      <m:r>
                        <a:rPr lang="en-US" altLang="zh-CN" sz="2000" i="1" dirty="0" smtClean="0">
                          <a:latin typeface="Cambria Math"/>
                        </a:rPr>
                        <m:t>⊕(</m:t>
                      </m:r>
                      <m:r>
                        <a:rPr lang="en-US" altLang="zh-CN" sz="2000" i="1" dirty="0" smtClean="0">
                          <a:latin typeface="Cambria Math"/>
                        </a:rPr>
                        <m:t>𝐵</m:t>
                      </m:r>
                      <m:r>
                        <a:rPr lang="en-US" altLang="zh-CN" sz="2000" i="1" dirty="0" smtClean="0">
                          <a:latin typeface="Cambria Math"/>
                        </a:rPr>
                        <m:t>&lt;&lt;&lt;2)⊕(</m:t>
                      </m:r>
                      <m:r>
                        <a:rPr lang="en-US" altLang="zh-CN" sz="2000" i="1" dirty="0" smtClean="0">
                          <a:latin typeface="Cambria Math"/>
                        </a:rPr>
                        <m:t>𝐵</m:t>
                      </m:r>
                      <m:r>
                        <a:rPr lang="en-US" altLang="zh-CN" sz="2000" i="1" dirty="0" smtClean="0">
                          <a:latin typeface="Cambria Math"/>
                        </a:rPr>
                        <m:t>&lt;&lt;&lt;10)⊕(</m:t>
                      </m:r>
                      <m:r>
                        <a:rPr lang="en-US" altLang="zh-CN" sz="2000" i="1" dirty="0" smtClean="0">
                          <a:latin typeface="Cambria Math"/>
                        </a:rPr>
                        <m:t>𝐵</m:t>
                      </m:r>
                      <m:r>
                        <a:rPr lang="en-US" altLang="zh-CN" sz="2000" i="1" dirty="0" smtClean="0">
                          <a:latin typeface="Cambria Math"/>
                        </a:rPr>
                        <m:t>&lt;&lt;&lt;18) ⊕(</m:t>
                      </m:r>
                      <m:r>
                        <a:rPr lang="en-US" altLang="zh-CN" sz="2000" i="1" dirty="0" smtClean="0">
                          <a:latin typeface="Cambria Math"/>
                        </a:rPr>
                        <m:t>𝐵</m:t>
                      </m:r>
                      <m:r>
                        <a:rPr lang="en-US" altLang="zh-CN" sz="2000" i="1" dirty="0" smtClean="0">
                          <a:latin typeface="Cambria Math"/>
                        </a:rPr>
                        <m:t>&lt;&lt;&lt;24)</m:t>
                      </m:r>
                    </m:oMath>
                  </m:oMathPara>
                </a14:m>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259" t="-176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203</a:t>
            </a:fld>
            <a:endParaRPr lang="en-US" altLang="zh-CN" dirty="0"/>
          </a:p>
        </p:txBody>
      </p:sp>
    </p:spTree>
    <p:extLst>
      <p:ext uri="{BB962C8B-B14F-4D97-AF65-F5344CB8AC3E}">
        <p14:creationId xmlns:p14="http://schemas.microsoft.com/office/powerpoint/2010/main" val="4162983212"/>
      </p:ext>
    </p:extLst>
  </p:cSld>
  <p:clrMapOvr>
    <a:masterClrMapping/>
  </p:clrMapOvr>
  <p:transition>
    <p:wedge/>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rPr>
              <a:t>SMS4</a:t>
            </a:r>
            <a:r>
              <a:rPr lang="zh-CN" altLang="en-US" dirty="0" smtClean="0">
                <a:latin typeface="Times New Roman" pitchFamily="18" charset="0"/>
              </a:rPr>
              <a:t>密钥扩展算法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buClr>
                    <a:schemeClr val="accent2"/>
                  </a:buClr>
                  <a:buFontTx/>
                  <a:buNone/>
                </a:pPr>
                <a:r>
                  <a:rPr lang="zh-CN" altLang="en-US" sz="2400" b="1" dirty="0" smtClean="0">
                    <a:solidFill>
                      <a:srgbClr val="FF0000"/>
                    </a:solidFill>
                    <a:latin typeface="Times New Roman" pitchFamily="18" charset="0"/>
                  </a:rPr>
                  <a:t>输入加密密钥</a:t>
                </a:r>
                <a:r>
                  <a:rPr lang="zh-CN" altLang="en-US" sz="2400" dirty="0" smtClean="0">
                    <a:latin typeface="Times New Roman" pitchFamily="18" charset="0"/>
                  </a:rPr>
                  <a:t>：</a:t>
                </a:r>
                <a14:m>
                  <m:oMath xmlns:m="http://schemas.openxmlformats.org/officeDocument/2006/math">
                    <m:r>
                      <a:rPr lang="en-US" altLang="zh-CN" sz="2400" i="1" dirty="0" smtClean="0">
                        <a:latin typeface="Cambria Math"/>
                      </a:rPr>
                      <m:t>𝑀𝐾</m:t>
                    </m:r>
                    <m:r>
                      <a:rPr lang="en-US" altLang="zh-CN" sz="2400" i="1" dirty="0" smtClean="0">
                        <a:latin typeface="Cambria Math"/>
                      </a:rPr>
                      <m:t>=(</m:t>
                    </m:r>
                    <m:r>
                      <a:rPr lang="en-US" altLang="zh-CN" sz="2400" i="1" dirty="0" smtClean="0">
                        <a:latin typeface="Cambria Math"/>
                      </a:rPr>
                      <m:t>𝑀𝐾</m:t>
                    </m:r>
                    <m:r>
                      <a:rPr lang="en-US" altLang="zh-CN" sz="2400" i="1" baseline="-25000" dirty="0" smtClean="0">
                        <a:latin typeface="Cambria Math"/>
                      </a:rPr>
                      <m:t>0</m:t>
                    </m:r>
                    <m:r>
                      <a:rPr lang="zh-CN" altLang="en-US" sz="2400" i="1" dirty="0" smtClean="0">
                        <a:latin typeface="Cambria Math"/>
                      </a:rPr>
                      <m:t>，</m:t>
                    </m:r>
                    <m:r>
                      <a:rPr lang="en-US" altLang="zh-CN" sz="2400" i="1" dirty="0" smtClean="0">
                        <a:latin typeface="Cambria Math"/>
                      </a:rPr>
                      <m:t>𝑀𝐾</m:t>
                    </m:r>
                    <m:r>
                      <a:rPr lang="en-US" altLang="zh-CN" sz="2400" i="1" baseline="-25000" dirty="0" smtClean="0">
                        <a:latin typeface="Cambria Math"/>
                      </a:rPr>
                      <m:t>1</m:t>
                    </m:r>
                    <m:r>
                      <a:rPr lang="zh-CN" altLang="en-US" sz="2400" i="1" dirty="0" smtClean="0">
                        <a:latin typeface="Cambria Math"/>
                      </a:rPr>
                      <m:t>，</m:t>
                    </m:r>
                    <m:r>
                      <a:rPr lang="en-US" altLang="zh-CN" sz="2400" i="1" dirty="0" smtClean="0">
                        <a:latin typeface="Cambria Math"/>
                      </a:rPr>
                      <m:t>𝑀𝐾</m:t>
                    </m:r>
                    <m:r>
                      <a:rPr lang="en-US" altLang="zh-CN" sz="2400" i="1" baseline="-25000" dirty="0" smtClean="0">
                        <a:latin typeface="Cambria Math"/>
                      </a:rPr>
                      <m:t>2</m:t>
                    </m:r>
                    <m:r>
                      <a:rPr lang="zh-CN" altLang="en-US" sz="2400" i="1" dirty="0" smtClean="0">
                        <a:latin typeface="Cambria Math"/>
                      </a:rPr>
                      <m:t>，</m:t>
                    </m:r>
                    <m:r>
                      <a:rPr lang="en-US" altLang="zh-CN" sz="2400" i="1" dirty="0" smtClean="0">
                        <a:latin typeface="Cambria Math"/>
                      </a:rPr>
                      <m:t>𝑀𝐾</m:t>
                    </m:r>
                    <m:r>
                      <a:rPr lang="en-US" altLang="zh-CN" sz="2400" i="1" baseline="-25000" dirty="0" smtClean="0">
                        <a:latin typeface="Cambria Math"/>
                      </a:rPr>
                      <m:t>3</m:t>
                    </m:r>
                    <m:r>
                      <a:rPr lang="en-US" altLang="zh-CN" sz="2400" i="1" dirty="0" smtClean="0">
                        <a:latin typeface="Cambria Math"/>
                      </a:rPr>
                      <m:t>)</m:t>
                    </m:r>
                  </m:oMath>
                </a14:m>
                <a:endParaRPr lang="zh-CN" altLang="en-US" sz="2400" dirty="0" smtClean="0">
                  <a:latin typeface="Times New Roman" pitchFamily="18" charset="0"/>
                </a:endParaRPr>
              </a:p>
              <a:p>
                <a:pPr>
                  <a:buClr>
                    <a:schemeClr val="accent2"/>
                  </a:buClr>
                  <a:buFontTx/>
                  <a:buNone/>
                </a:pPr>
                <a:r>
                  <a:rPr lang="zh-CN" altLang="en-US" sz="2400" b="1" dirty="0" smtClean="0">
                    <a:solidFill>
                      <a:srgbClr val="FF0000"/>
                    </a:solidFill>
                    <a:latin typeface="Times New Roman" pitchFamily="18" charset="0"/>
                  </a:rPr>
                  <a:t>输出轮密钥</a:t>
                </a:r>
                <a:r>
                  <a:rPr lang="zh-CN" altLang="en-US" sz="2400" dirty="0" smtClean="0">
                    <a:latin typeface="Times New Roman" pitchFamily="18" charset="0"/>
                  </a:rPr>
                  <a:t>：</a:t>
                </a:r>
                <a14:m>
                  <m:oMath xmlns:m="http://schemas.openxmlformats.org/officeDocument/2006/math">
                    <m:r>
                      <a:rPr lang="en-US" altLang="zh-CN" sz="2400" i="1" dirty="0" smtClean="0">
                        <a:latin typeface="Cambria Math"/>
                      </a:rPr>
                      <m:t>𝑟𝑘</m:t>
                    </m:r>
                    <m:r>
                      <a:rPr lang="en-US" altLang="zh-CN" sz="2400" i="1" baseline="-25000" dirty="0" err="1" smtClean="0">
                        <a:latin typeface="Cambria Math"/>
                      </a:rPr>
                      <m:t>𝑖</m:t>
                    </m:r>
                    <m:r>
                      <a:rPr lang="en-US" altLang="zh-CN" sz="2400" i="1" dirty="0" smtClean="0">
                        <a:latin typeface="Cambria Math"/>
                      </a:rPr>
                      <m:t> </m:t>
                    </m:r>
                    <m:r>
                      <a:rPr lang="zh-CN" altLang="en-US" sz="2400" i="1" dirty="0" smtClean="0">
                        <a:latin typeface="Cambria Math"/>
                      </a:rPr>
                      <m:t>，</m:t>
                    </m:r>
                    <m:r>
                      <a:rPr lang="en-US" altLang="zh-CN" sz="2400" i="1" dirty="0" err="1" smtClean="0">
                        <a:latin typeface="Cambria Math"/>
                      </a:rPr>
                      <m:t>𝑖</m:t>
                    </m:r>
                    <m:r>
                      <a:rPr lang="en-US" altLang="zh-CN" sz="2400" i="1" dirty="0" smtClean="0">
                        <a:latin typeface="Cambria Math"/>
                      </a:rPr>
                      <m:t>=0</m:t>
                    </m:r>
                    <m:r>
                      <a:rPr lang="zh-CN" altLang="en-US" sz="2400" i="1" dirty="0" smtClean="0">
                        <a:latin typeface="Cambria Math"/>
                      </a:rPr>
                      <m:t>，</m:t>
                    </m:r>
                    <m:r>
                      <a:rPr lang="en-US" altLang="zh-CN" sz="2400" i="1" dirty="0" smtClean="0">
                        <a:latin typeface="Cambria Math"/>
                      </a:rPr>
                      <m:t>1…,30</m:t>
                    </m:r>
                    <m:r>
                      <a:rPr lang="zh-CN" altLang="en-US" sz="2400" i="1" dirty="0" smtClean="0">
                        <a:latin typeface="Cambria Math"/>
                      </a:rPr>
                      <m:t>，</m:t>
                    </m:r>
                    <m:r>
                      <a:rPr lang="en-US" altLang="zh-CN" sz="2400" i="1" dirty="0" smtClean="0">
                        <a:latin typeface="Cambria Math"/>
                      </a:rPr>
                      <m:t>31</m:t>
                    </m:r>
                  </m:oMath>
                </a14:m>
                <a:endParaRPr lang="en-US" altLang="zh-CN" sz="2400" dirty="0" smtClean="0">
                  <a:latin typeface="Times New Roman" pitchFamily="18" charset="0"/>
                </a:endParaRPr>
              </a:p>
              <a:p>
                <a:pPr>
                  <a:buClr>
                    <a:schemeClr val="accent2"/>
                  </a:buClr>
                  <a:buFontTx/>
                  <a:buNone/>
                </a:pPr>
                <a:r>
                  <a:rPr lang="zh-CN" altLang="en-US" sz="2400" b="1" dirty="0" smtClean="0">
                    <a:solidFill>
                      <a:srgbClr val="FF0000"/>
                    </a:solidFill>
                    <a:latin typeface="Times New Roman" pitchFamily="18" charset="0"/>
                  </a:rPr>
                  <a:t>中间数据</a:t>
                </a:r>
                <a:r>
                  <a:rPr lang="zh-CN" altLang="en-US" sz="2400" dirty="0" smtClean="0">
                    <a:latin typeface="Times New Roman" pitchFamily="18" charset="0"/>
                  </a:rPr>
                  <a:t>：</a:t>
                </a:r>
                <a14:m>
                  <m:oMath xmlns:m="http://schemas.openxmlformats.org/officeDocument/2006/math">
                    <m:r>
                      <a:rPr lang="en-US" altLang="zh-CN" sz="2400" i="1" dirty="0" smtClean="0">
                        <a:latin typeface="Cambria Math"/>
                      </a:rPr>
                      <m:t>𝐾</m:t>
                    </m:r>
                    <m:r>
                      <a:rPr lang="en-US" altLang="zh-CN" sz="2400" i="1" baseline="-25000" dirty="0" err="1" smtClean="0">
                        <a:latin typeface="Cambria Math"/>
                      </a:rPr>
                      <m:t>𝑖</m:t>
                    </m:r>
                    <m:r>
                      <a:rPr lang="zh-CN" altLang="en-US" sz="2400" i="1" dirty="0" smtClean="0">
                        <a:latin typeface="Cambria Math"/>
                      </a:rPr>
                      <m:t>，</m:t>
                    </m:r>
                    <m:r>
                      <a:rPr lang="en-US" altLang="zh-CN" sz="2400" i="1" dirty="0" err="1" smtClean="0">
                        <a:latin typeface="Cambria Math"/>
                      </a:rPr>
                      <m:t>𝑖</m:t>
                    </m:r>
                    <m:r>
                      <a:rPr lang="en-US" altLang="zh-CN" sz="2400" i="1" dirty="0" smtClean="0">
                        <a:latin typeface="Cambria Math"/>
                      </a:rPr>
                      <m:t>=0</m:t>
                    </m:r>
                    <m:r>
                      <a:rPr lang="zh-CN" altLang="en-US" sz="2400" i="1" dirty="0" smtClean="0">
                        <a:latin typeface="Cambria Math"/>
                      </a:rPr>
                      <m:t>，</m:t>
                    </m:r>
                    <m:r>
                      <a:rPr lang="en-US" altLang="zh-CN" sz="2400" i="1" dirty="0" smtClean="0">
                        <a:latin typeface="Cambria Math"/>
                      </a:rPr>
                      <m:t>1…,34</m:t>
                    </m:r>
                    <m:r>
                      <a:rPr lang="zh-CN" altLang="en-US" sz="2400" i="1" dirty="0" smtClean="0">
                        <a:latin typeface="Cambria Math"/>
                      </a:rPr>
                      <m:t>，</m:t>
                    </m:r>
                    <m:r>
                      <a:rPr lang="en-US" altLang="zh-CN" sz="2400" i="1" dirty="0" smtClean="0">
                        <a:latin typeface="Cambria Math"/>
                      </a:rPr>
                      <m:t>35</m:t>
                    </m:r>
                  </m:oMath>
                </a14:m>
                <a:endParaRPr lang="en-US" altLang="zh-CN" sz="2400" dirty="0" smtClean="0">
                  <a:latin typeface="Times New Roman" pitchFamily="18" charset="0"/>
                </a:endParaRPr>
              </a:p>
              <a:p>
                <a:pPr>
                  <a:buClr>
                    <a:schemeClr val="accent2"/>
                  </a:buClr>
                  <a:buFontTx/>
                  <a:buNone/>
                </a:pPr>
                <a:r>
                  <a:rPr lang="zh-CN" altLang="en-US" sz="2400" b="1" dirty="0" smtClean="0">
                    <a:solidFill>
                      <a:srgbClr val="FF0000"/>
                    </a:solidFill>
                    <a:latin typeface="Times New Roman" pitchFamily="18" charset="0"/>
                  </a:rPr>
                  <a:t>密钥扩展算法：</a:t>
                </a:r>
                <a:endParaRPr lang="en-US" altLang="zh-CN" sz="2400" dirty="0" smtClean="0">
                  <a:latin typeface="Times New Roman" pitchFamily="18" charset="0"/>
                </a:endParaRPr>
              </a:p>
              <a:p>
                <a:pPr marL="92075" indent="-92075" defTabSz="265113">
                  <a:buClr>
                    <a:schemeClr val="accent2"/>
                  </a:buClr>
                  <a:buFontTx/>
                  <a:buNone/>
                  <a:tabLst>
                    <a:tab pos="542925" algn="l"/>
                  </a:tabLst>
                </a:pPr>
                <a14:m>
                  <m:oMathPara xmlns:m="http://schemas.openxmlformats.org/officeDocument/2006/math">
                    <m:oMathParaPr>
                      <m:jc m:val="centerGroup"/>
                    </m:oMathParaPr>
                    <m:oMath xmlns:m="http://schemas.openxmlformats.org/officeDocument/2006/math">
                      <m:r>
                        <a:rPr lang="en-US" altLang="zh-CN" sz="2400" i="1" dirty="0" smtClean="0">
                          <a:latin typeface="Cambria Math"/>
                        </a:rPr>
                        <m:t>(</m:t>
                      </m:r>
                      <m:r>
                        <a:rPr lang="en-US" altLang="zh-CN" sz="2400" i="1" dirty="0" smtClean="0">
                          <a:latin typeface="Cambria Math"/>
                        </a:rPr>
                        <m:t>𝐾</m:t>
                      </m:r>
                      <m:r>
                        <a:rPr lang="en-US" altLang="zh-CN" sz="2400" i="1" baseline="-25000" dirty="0" smtClean="0">
                          <a:latin typeface="Cambria Math"/>
                        </a:rPr>
                        <m:t>0</m:t>
                      </m:r>
                      <m:r>
                        <a:rPr lang="en-US" altLang="zh-CN" sz="2400" i="1" dirty="0" smtClean="0">
                          <a:latin typeface="Cambria Math"/>
                        </a:rPr>
                        <m:t>,</m:t>
                      </m:r>
                      <m:r>
                        <a:rPr lang="en-US" altLang="zh-CN" sz="2400" i="1" dirty="0" smtClean="0">
                          <a:latin typeface="Cambria Math"/>
                        </a:rPr>
                        <m:t>𝐾</m:t>
                      </m:r>
                      <m:r>
                        <a:rPr lang="en-US" altLang="zh-CN" sz="2400" i="1" baseline="-25000" dirty="0" smtClean="0">
                          <a:latin typeface="Cambria Math"/>
                        </a:rPr>
                        <m:t>1</m:t>
                      </m:r>
                      <m:r>
                        <a:rPr lang="en-US" altLang="zh-CN" sz="2400" i="1" dirty="0" smtClean="0">
                          <a:latin typeface="Cambria Math"/>
                        </a:rPr>
                        <m:t>,</m:t>
                      </m:r>
                      <m:r>
                        <a:rPr lang="en-US" altLang="zh-CN" sz="2400" i="1" dirty="0" smtClean="0">
                          <a:latin typeface="Cambria Math"/>
                        </a:rPr>
                        <m:t>𝐾</m:t>
                      </m:r>
                      <m:r>
                        <a:rPr lang="en-US" altLang="zh-CN" sz="2400" i="1" baseline="-25000" dirty="0" smtClean="0">
                          <a:latin typeface="Cambria Math"/>
                        </a:rPr>
                        <m:t>2</m:t>
                      </m:r>
                      <m:r>
                        <a:rPr lang="en-US" altLang="zh-CN" sz="2400" i="1" dirty="0" smtClean="0">
                          <a:latin typeface="Cambria Math"/>
                        </a:rPr>
                        <m:t>,</m:t>
                      </m:r>
                      <m:r>
                        <a:rPr lang="en-US" altLang="zh-CN" sz="2400" i="1" dirty="0" smtClean="0">
                          <a:latin typeface="Cambria Math"/>
                        </a:rPr>
                        <m:t>𝐾</m:t>
                      </m:r>
                      <m:r>
                        <a:rPr lang="en-US" altLang="zh-CN" sz="2400" i="1" baseline="-25000" dirty="0" smtClean="0">
                          <a:latin typeface="Cambria Math"/>
                        </a:rPr>
                        <m:t>3</m:t>
                      </m:r>
                      <m:r>
                        <a:rPr lang="en-US" altLang="zh-CN" sz="2400" i="1" dirty="0" smtClean="0">
                          <a:latin typeface="Cambria Math"/>
                        </a:rPr>
                        <m:t>)=(</m:t>
                      </m:r>
                      <m:r>
                        <a:rPr lang="en-US" altLang="zh-CN" sz="2400" i="1" dirty="0" smtClean="0">
                          <a:latin typeface="Cambria Math"/>
                        </a:rPr>
                        <m:t>𝑀𝐾</m:t>
                      </m:r>
                      <m:r>
                        <a:rPr lang="en-US" altLang="zh-CN" sz="2400" i="1" baseline="-25000" dirty="0" smtClean="0">
                          <a:latin typeface="Cambria Math"/>
                        </a:rPr>
                        <m:t>0</m:t>
                      </m:r>
                      <m:r>
                        <a:rPr lang="en-US" altLang="zh-CN" sz="2400" i="1" dirty="0" smtClean="0">
                          <a:latin typeface="Cambria Math"/>
                        </a:rPr>
                        <m:t>⊕</m:t>
                      </m:r>
                      <m:r>
                        <a:rPr lang="en-US" altLang="zh-CN" sz="2400" i="1" dirty="0" smtClean="0">
                          <a:solidFill>
                            <a:srgbClr val="FF00FF"/>
                          </a:solidFill>
                          <a:latin typeface="Cambria Math"/>
                        </a:rPr>
                        <m:t>𝐹𝐾</m:t>
                      </m:r>
                      <m:r>
                        <a:rPr lang="en-US" altLang="zh-CN" sz="2400" i="1" baseline="-25000" dirty="0" smtClean="0">
                          <a:solidFill>
                            <a:srgbClr val="FF00FF"/>
                          </a:solidFill>
                          <a:latin typeface="Cambria Math"/>
                        </a:rPr>
                        <m:t>0</m:t>
                      </m:r>
                      <m:r>
                        <a:rPr lang="en-US" altLang="zh-CN" sz="2400" i="1" dirty="0" smtClean="0">
                          <a:latin typeface="Cambria Math"/>
                        </a:rPr>
                        <m:t>,</m:t>
                      </m:r>
                      <m:r>
                        <a:rPr lang="en-US" altLang="zh-CN" sz="2400" i="1" dirty="0" smtClean="0">
                          <a:latin typeface="Cambria Math"/>
                        </a:rPr>
                        <m:t>𝑀𝐾</m:t>
                      </m:r>
                      <m:r>
                        <a:rPr lang="en-US" altLang="zh-CN" sz="2400" i="1" baseline="-25000" dirty="0" smtClean="0">
                          <a:latin typeface="Cambria Math"/>
                        </a:rPr>
                        <m:t>1</m:t>
                      </m:r>
                      <m:r>
                        <a:rPr lang="en-US" altLang="zh-CN" sz="2400" i="1" dirty="0" smtClean="0">
                          <a:latin typeface="Cambria Math"/>
                        </a:rPr>
                        <m:t>⊕</m:t>
                      </m:r>
                      <m:r>
                        <a:rPr lang="en-US" altLang="zh-CN" sz="2400" i="1" dirty="0" smtClean="0">
                          <a:solidFill>
                            <a:srgbClr val="FF00FF"/>
                          </a:solidFill>
                          <a:latin typeface="Cambria Math"/>
                        </a:rPr>
                        <m:t>𝐹𝐾</m:t>
                      </m:r>
                      <m:r>
                        <a:rPr lang="en-US" altLang="zh-CN" sz="2400" i="1" baseline="-25000" dirty="0" smtClean="0">
                          <a:solidFill>
                            <a:srgbClr val="FF00FF"/>
                          </a:solidFill>
                          <a:latin typeface="Cambria Math"/>
                        </a:rPr>
                        <m:t>1</m:t>
                      </m:r>
                      <m:r>
                        <a:rPr lang="en-US" altLang="zh-CN" sz="2400" i="1" dirty="0" smtClean="0">
                          <a:latin typeface="Cambria Math"/>
                        </a:rPr>
                        <m:t>,</m:t>
                      </m:r>
                      <m:r>
                        <a:rPr lang="en-US" altLang="zh-CN" sz="2400" i="1" dirty="0" smtClean="0">
                          <a:latin typeface="Cambria Math"/>
                        </a:rPr>
                        <m:t>𝑀𝐾</m:t>
                      </m:r>
                      <m:r>
                        <a:rPr lang="en-US" altLang="zh-CN" sz="2400" i="1" baseline="-25000" dirty="0" smtClean="0">
                          <a:latin typeface="Cambria Math"/>
                        </a:rPr>
                        <m:t>2</m:t>
                      </m:r>
                      <m:r>
                        <a:rPr lang="en-US" altLang="zh-CN" sz="2400" i="1" dirty="0" smtClean="0">
                          <a:latin typeface="Cambria Math"/>
                        </a:rPr>
                        <m:t>⊕</m:t>
                      </m:r>
                      <m:r>
                        <a:rPr lang="en-US" altLang="zh-CN" sz="2400" i="1" dirty="0" smtClean="0">
                          <a:solidFill>
                            <a:srgbClr val="FF00FF"/>
                          </a:solidFill>
                          <a:latin typeface="Cambria Math"/>
                        </a:rPr>
                        <m:t>𝐹𝐾</m:t>
                      </m:r>
                      <m:r>
                        <a:rPr lang="en-US" altLang="zh-CN" sz="2400" i="1" baseline="-25000" dirty="0" smtClean="0">
                          <a:solidFill>
                            <a:srgbClr val="FF00FF"/>
                          </a:solidFill>
                          <a:latin typeface="Cambria Math"/>
                        </a:rPr>
                        <m:t>2</m:t>
                      </m:r>
                      <m:r>
                        <a:rPr lang="en-US" altLang="zh-CN" sz="2400" i="1" dirty="0" smtClean="0">
                          <a:latin typeface="Cambria Math"/>
                        </a:rPr>
                        <m:t>,</m:t>
                      </m:r>
                      <m:r>
                        <a:rPr lang="en-US" altLang="zh-CN" sz="2400" i="1" dirty="0" smtClean="0">
                          <a:latin typeface="Cambria Math"/>
                        </a:rPr>
                        <m:t>𝑀𝐾</m:t>
                      </m:r>
                      <m:r>
                        <a:rPr lang="en-US" altLang="zh-CN" sz="2400" i="1" baseline="-25000" dirty="0" smtClean="0">
                          <a:latin typeface="Cambria Math"/>
                        </a:rPr>
                        <m:t>3</m:t>
                      </m:r>
                      <m:r>
                        <a:rPr lang="en-US" altLang="zh-CN" sz="2400" i="1" dirty="0" smtClean="0">
                          <a:latin typeface="Cambria Math"/>
                        </a:rPr>
                        <m:t>⊕</m:t>
                      </m:r>
                      <m:r>
                        <a:rPr lang="en-US" altLang="zh-CN" sz="2400" i="1" dirty="0" smtClean="0">
                          <a:solidFill>
                            <a:srgbClr val="FF00FF"/>
                          </a:solidFill>
                          <a:latin typeface="Cambria Math"/>
                        </a:rPr>
                        <m:t>𝐹𝐾</m:t>
                      </m:r>
                      <m:r>
                        <a:rPr lang="en-US" altLang="zh-CN" sz="2400" i="1" baseline="-25000" dirty="0" smtClean="0">
                          <a:solidFill>
                            <a:srgbClr val="FF00FF"/>
                          </a:solidFill>
                          <a:latin typeface="Cambria Math"/>
                        </a:rPr>
                        <m:t>3</m:t>
                      </m:r>
                      <m:r>
                        <a:rPr lang="en-US" altLang="zh-CN" sz="2400" i="1" dirty="0" smtClean="0">
                          <a:latin typeface="Cambria Math"/>
                        </a:rPr>
                        <m:t>)</m:t>
                      </m:r>
                    </m:oMath>
                  </m:oMathPara>
                </a14:m>
                <a:endParaRPr lang="en-US" altLang="zh-CN" sz="2400" dirty="0" smtClean="0">
                  <a:latin typeface="Times New Roman" pitchFamily="18" charset="0"/>
                </a:endParaRPr>
              </a:p>
              <a:p>
                <a:pPr>
                  <a:buClr>
                    <a:schemeClr val="accent2"/>
                  </a:buClr>
                  <a:buFontTx/>
                  <a:buNone/>
                </a:pPr>
                <a:endParaRPr lang="en-US" altLang="zh-CN" sz="2400" dirty="0">
                  <a:latin typeface="Times New Roman" pitchFamily="18" charset="0"/>
                </a:endParaRPr>
              </a:p>
              <a:p>
                <a:pPr>
                  <a:buClr>
                    <a:schemeClr val="accent2"/>
                  </a:buClr>
                  <a:buFontTx/>
                  <a:buNone/>
                </a:pPr>
                <a14:m>
                  <m:oMathPara xmlns:m="http://schemas.openxmlformats.org/officeDocument/2006/math">
                    <m:oMathParaPr>
                      <m:jc m:val="left"/>
                    </m:oMathParaPr>
                    <m:oMath xmlns:m="http://schemas.openxmlformats.org/officeDocument/2006/math">
                      <m:r>
                        <a:rPr lang="en-US" altLang="zh-CN" sz="2400" i="1" dirty="0" smtClean="0">
                          <a:latin typeface="Cambria Math"/>
                        </a:rPr>
                        <m:t>𝐹𝑜𝑟</m:t>
                      </m:r>
                      <m:r>
                        <a:rPr lang="en-US" altLang="zh-CN" sz="2400" i="1" dirty="0" smtClean="0">
                          <a:latin typeface="Cambria Math"/>
                        </a:rPr>
                        <m:t>  </m:t>
                      </m:r>
                      <m:r>
                        <a:rPr lang="en-US" altLang="zh-CN" sz="2400" i="1" dirty="0" err="1" smtClean="0">
                          <a:latin typeface="Cambria Math"/>
                        </a:rPr>
                        <m:t>𝑖</m:t>
                      </m:r>
                      <m:r>
                        <a:rPr lang="en-US" altLang="zh-CN" sz="2400" i="1" dirty="0" smtClean="0">
                          <a:latin typeface="Cambria Math"/>
                        </a:rPr>
                        <m:t>=0</m:t>
                      </m:r>
                      <m:r>
                        <a:rPr lang="zh-CN" altLang="en-US" sz="2400" i="1" dirty="0" smtClean="0">
                          <a:latin typeface="Cambria Math"/>
                        </a:rPr>
                        <m:t>，</m:t>
                      </m:r>
                      <m:r>
                        <a:rPr lang="en-US" altLang="zh-CN" sz="2400" i="1" dirty="0" smtClean="0">
                          <a:latin typeface="Cambria Math"/>
                        </a:rPr>
                        <m:t>1…,30</m:t>
                      </m:r>
                      <m:r>
                        <a:rPr lang="zh-CN" altLang="en-US" sz="2400" i="1" dirty="0" smtClean="0">
                          <a:latin typeface="Cambria Math"/>
                        </a:rPr>
                        <m:t>，</m:t>
                      </m:r>
                      <m:r>
                        <a:rPr lang="en-US" altLang="zh-CN" sz="2400" i="1" dirty="0" smtClean="0">
                          <a:latin typeface="Cambria Math"/>
                        </a:rPr>
                        <m:t>31</m:t>
                      </m:r>
                    </m:oMath>
                  </m:oMathPara>
                </a14:m>
                <a:endParaRPr lang="en-US" altLang="zh-CN" sz="2400" dirty="0" smtClean="0">
                  <a:latin typeface="Times New Roman" pitchFamily="18" charset="0"/>
                </a:endParaRPr>
              </a:p>
              <a:p>
                <a:pPr>
                  <a:buClr>
                    <a:schemeClr val="accent2"/>
                  </a:buClr>
                  <a:buFontTx/>
                  <a:buNone/>
                </a:pPr>
                <a14:m>
                  <m:oMathPara xmlns:m="http://schemas.openxmlformats.org/officeDocument/2006/math">
                    <m:oMathParaPr>
                      <m:jc m:val="centerGroup"/>
                    </m:oMathParaPr>
                    <m:oMath xmlns:m="http://schemas.openxmlformats.org/officeDocument/2006/math">
                      <m:r>
                        <a:rPr lang="en-US" altLang="zh-CN" sz="2400" i="1" dirty="0" smtClean="0">
                          <a:latin typeface="Cambria Math"/>
                        </a:rPr>
                        <m:t>		</m:t>
                      </m:r>
                      <m:r>
                        <a:rPr lang="en-US" altLang="zh-CN" sz="2400" b="0" i="1" dirty="0" smtClean="0">
                          <a:latin typeface="Cambria Math"/>
                        </a:rPr>
                        <m:t>𝑟</m:t>
                      </m:r>
                      <m:r>
                        <a:rPr lang="en-US" altLang="zh-CN" sz="2400" i="1" dirty="0" err="1" smtClean="0">
                          <a:latin typeface="Cambria Math"/>
                        </a:rPr>
                        <m:t>𝑘</m:t>
                      </m:r>
                      <m:r>
                        <a:rPr lang="en-US" altLang="zh-CN" sz="2400" i="1" baseline="-25000" dirty="0" err="1" smtClean="0">
                          <a:latin typeface="Cambria Math"/>
                        </a:rPr>
                        <m:t>𝑖</m:t>
                      </m:r>
                      <m:r>
                        <a:rPr lang="en-US" altLang="zh-CN" sz="2400" i="1" dirty="0" smtClean="0">
                          <a:latin typeface="Cambria Math"/>
                        </a:rPr>
                        <m:t>= </m:t>
                      </m:r>
                      <m:sSub>
                        <m:sSubPr>
                          <m:ctrlPr>
                            <a:rPr lang="en-US" altLang="zh-CN" sz="2400" i="1" dirty="0" smtClean="0">
                              <a:latin typeface="Cambria Math" panose="02040503050406030204" pitchFamily="18" charset="0"/>
                            </a:rPr>
                          </m:ctrlPr>
                        </m:sSubPr>
                        <m:e>
                          <m:r>
                            <a:rPr lang="en-US" altLang="zh-CN" sz="2400" b="0" i="1" dirty="0" smtClean="0">
                              <a:latin typeface="Cambria Math"/>
                            </a:rPr>
                            <m:t>𝐾</m:t>
                          </m:r>
                        </m:e>
                        <m:sub>
                          <m:r>
                            <a:rPr lang="en-US" altLang="zh-CN" sz="2400" b="0" i="1" dirty="0" smtClean="0">
                              <a:latin typeface="Cambria Math"/>
                            </a:rPr>
                            <m:t>𝑖</m:t>
                          </m:r>
                          <m:r>
                            <a:rPr lang="en-US" altLang="zh-CN" sz="2400" b="0" i="1" dirty="0" smtClean="0">
                              <a:latin typeface="Cambria Math"/>
                            </a:rPr>
                            <m:t>+4</m:t>
                          </m:r>
                        </m:sub>
                      </m:sSub>
                      <m:r>
                        <a:rPr lang="en-US" altLang="zh-CN" sz="2400" i="1" dirty="0" smtClean="0">
                          <a:latin typeface="Cambria Math"/>
                        </a:rPr>
                        <m:t>= </m:t>
                      </m:r>
                      <m:r>
                        <a:rPr lang="en-US" altLang="zh-CN" sz="2400" i="1" dirty="0" err="1" smtClean="0">
                          <a:latin typeface="Cambria Math"/>
                        </a:rPr>
                        <m:t>𝐾</m:t>
                      </m:r>
                      <m:r>
                        <a:rPr lang="en-US" altLang="zh-CN" sz="2400" i="1" baseline="-25000" dirty="0" err="1" smtClean="0">
                          <a:latin typeface="Cambria Math"/>
                        </a:rPr>
                        <m:t>𝑖</m:t>
                      </m:r>
                      <m:r>
                        <a:rPr lang="en-US" altLang="zh-CN" sz="2400" i="1" dirty="0" err="1" smtClean="0">
                          <a:latin typeface="Cambria Math"/>
                        </a:rPr>
                        <m:t>⊕</m:t>
                      </m:r>
                      <m:r>
                        <a:rPr lang="en-US" altLang="zh-CN" sz="2400" i="1" dirty="0" err="1" smtClean="0">
                          <a:latin typeface="Cambria Math"/>
                        </a:rPr>
                        <m:t>𝑇</m:t>
                      </m:r>
                      <m:r>
                        <a:rPr lang="en-US" altLang="zh-CN" sz="2400" i="1" dirty="0" smtClean="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𝐾</m:t>
                          </m:r>
                        </m:e>
                        <m:sub>
                          <m:r>
                            <a:rPr lang="en-US" altLang="zh-CN" sz="2400" i="1" dirty="0">
                              <a:latin typeface="Cambria Math"/>
                            </a:rPr>
                            <m:t>𝑖</m:t>
                          </m:r>
                          <m:r>
                            <a:rPr lang="en-US" altLang="zh-CN" sz="2400" i="1" dirty="0">
                              <a:latin typeface="Cambria Math"/>
                            </a:rPr>
                            <m:t>+1</m:t>
                          </m:r>
                        </m:sub>
                      </m:sSub>
                      <m:r>
                        <a:rPr lang="en-US" altLang="zh-CN" sz="2400" i="1" dirty="0" smtClean="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𝐾</m:t>
                          </m:r>
                        </m:e>
                        <m:sub>
                          <m:r>
                            <a:rPr lang="en-US" altLang="zh-CN" sz="2400" i="1" dirty="0">
                              <a:latin typeface="Cambria Math"/>
                            </a:rPr>
                            <m:t>𝑖</m:t>
                          </m:r>
                          <m:r>
                            <a:rPr lang="en-US" altLang="zh-CN" sz="2400" i="1" dirty="0">
                              <a:latin typeface="Cambria Math"/>
                            </a:rPr>
                            <m:t>+2</m:t>
                          </m:r>
                        </m:sub>
                      </m:sSub>
                      <m:r>
                        <a:rPr lang="en-US" altLang="zh-CN" sz="2400" i="1" dirty="0" smtClean="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𝐾</m:t>
                          </m:r>
                        </m:e>
                        <m:sub>
                          <m:r>
                            <a:rPr lang="en-US" altLang="zh-CN" sz="2400" i="1" dirty="0">
                              <a:latin typeface="Cambria Math"/>
                            </a:rPr>
                            <m:t>𝑖</m:t>
                          </m:r>
                          <m:r>
                            <a:rPr lang="en-US" altLang="zh-CN" sz="2400" i="1" dirty="0">
                              <a:latin typeface="Cambria Math"/>
                            </a:rPr>
                            <m:t>+3</m:t>
                          </m:r>
                        </m:sub>
                      </m:sSub>
                      <m:r>
                        <a:rPr lang="en-US" altLang="zh-CN" sz="2400" i="1" dirty="0" smtClean="0">
                          <a:latin typeface="Cambria Math"/>
                        </a:rPr>
                        <m:t>⊕</m:t>
                      </m:r>
                      <m:r>
                        <a:rPr lang="en-US" altLang="zh-CN" sz="2400" i="1" dirty="0" err="1" smtClean="0">
                          <a:solidFill>
                            <a:srgbClr val="FF00FF"/>
                          </a:solidFill>
                          <a:latin typeface="Cambria Math"/>
                        </a:rPr>
                        <m:t>𝐶𝐾</m:t>
                      </m:r>
                      <m:r>
                        <a:rPr lang="en-US" altLang="zh-CN" sz="2400" i="1" baseline="-25000" dirty="0" err="1" smtClean="0">
                          <a:solidFill>
                            <a:srgbClr val="FF00FF"/>
                          </a:solidFill>
                          <a:latin typeface="Cambria Math"/>
                        </a:rPr>
                        <m:t>𝑖</m:t>
                      </m:r>
                      <m:r>
                        <a:rPr lang="en-US" altLang="zh-CN" sz="2400" i="1" dirty="0" smtClean="0">
                          <a:latin typeface="Cambria Math"/>
                        </a:rPr>
                        <m:t>)</m:t>
                      </m:r>
                    </m:oMath>
                  </m:oMathPara>
                </a14:m>
                <a:endParaRPr lang="en-US" altLang="zh-CN" sz="2400" dirty="0" smtClean="0">
                  <a:latin typeface="Times New Roman" pitchFamily="18" charset="0"/>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cstate="print"/>
                <a:stretch>
                  <a:fillRect l="-1111" t="-149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204</a:t>
            </a:fld>
            <a:endParaRPr lang="en-US" altLang="zh-CN" dirty="0"/>
          </a:p>
        </p:txBody>
      </p:sp>
    </p:spTree>
    <p:extLst>
      <p:ext uri="{BB962C8B-B14F-4D97-AF65-F5344CB8AC3E}">
        <p14:creationId xmlns:p14="http://schemas.microsoft.com/office/powerpoint/2010/main" val="2809099167"/>
      </p:ext>
    </p:extLst>
  </p:cSld>
  <p:clrMapOvr>
    <a:masterClrMapping/>
  </p:clrMapOvr>
  <p:transition>
    <p:wedge/>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buClr>
                    <a:schemeClr val="accent2"/>
                  </a:buClr>
                  <a:buFontTx/>
                  <a:buNone/>
                </a:pPr>
                <a:r>
                  <a:rPr lang="zh-CN" altLang="en-US" sz="3200" b="1" dirty="0" smtClean="0">
                    <a:solidFill>
                      <a:srgbClr val="FF0000"/>
                    </a:solidFill>
                    <a:latin typeface="Times New Roman" pitchFamily="18" charset="0"/>
                  </a:rPr>
                  <a:t>常数</a:t>
                </a:r>
                <a14:m>
                  <m:oMath xmlns:m="http://schemas.openxmlformats.org/officeDocument/2006/math">
                    <m:r>
                      <a:rPr lang="en-US" altLang="zh-CN" sz="3200" b="1" i="1" dirty="0" smtClean="0">
                        <a:solidFill>
                          <a:srgbClr val="FF0000"/>
                        </a:solidFill>
                        <a:latin typeface="Cambria Math"/>
                      </a:rPr>
                      <m:t>𝑭𝑲</m:t>
                    </m:r>
                  </m:oMath>
                </a14:m>
                <a:r>
                  <a:rPr lang="zh-CN" altLang="en-US" sz="3200" b="1" dirty="0" smtClean="0">
                    <a:solidFill>
                      <a:srgbClr val="FF0000"/>
                    </a:solidFill>
                    <a:latin typeface="Times New Roman" pitchFamily="18" charset="0"/>
                  </a:rPr>
                  <a:t>：</a:t>
                </a:r>
                <a:r>
                  <a:rPr lang="zh-CN" altLang="en-US" dirty="0" smtClean="0">
                    <a:latin typeface="Times New Roman" pitchFamily="18" charset="0"/>
                  </a:rPr>
                  <a:t>在密钥扩展中使用一些常数</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852" t="-216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205</a:t>
            </a:fld>
            <a:endParaRPr lang="en-US" altLang="zh-CN" dirty="0"/>
          </a:p>
        </p:txBody>
      </p:sp>
      <mc:AlternateContent xmlns:mc="http://schemas.openxmlformats.org/markup-compatibility/2006" xmlns:a14="http://schemas.microsoft.com/office/drawing/2010/main">
        <mc:Choice Requires="a14">
          <p:graphicFrame>
            <p:nvGraphicFramePr>
              <p:cNvPr id="7" name="Group 55"/>
              <p:cNvGraphicFramePr>
                <a:graphicFrameLocks/>
              </p:cNvGraphicFramePr>
              <p:nvPr>
                <p:extLst/>
              </p:nvPr>
            </p:nvGraphicFramePr>
            <p:xfrm>
              <a:off x="3048000" y="2590800"/>
              <a:ext cx="3048000" cy="2438400"/>
            </p:xfrm>
            <a:graphic>
              <a:graphicData uri="http://schemas.openxmlformats.org/drawingml/2006/table">
                <a:tbl>
                  <a:tblPr>
                    <a:tableStyleId>{775DCB02-9BB8-47FD-8907-85C794F793BA}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tblGrid>
                  <a:tr h="6096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2000" i="1" u="none" strike="noStrike" cap="none" normalizeH="0" baseline="0" dirty="0" smtClean="0">
                                    <a:ln>
                                      <a:noFill/>
                                    </a:ln>
                                    <a:effectLst/>
                                    <a:latin typeface="Cambria Math"/>
                                  </a:rPr>
                                  <m:t>𝐹𝐾</m:t>
                                </m:r>
                                <m:r>
                                  <a:rPr kumimoji="0" lang="en-US" altLang="zh-CN" sz="2000" i="1" u="none" strike="noStrike" cap="none" normalizeH="0" baseline="-30000" dirty="0" smtClean="0">
                                    <a:ln>
                                      <a:noFill/>
                                    </a:ln>
                                    <a:effectLst/>
                                    <a:latin typeface="Cambria Math"/>
                                  </a:rPr>
                                  <m:t>0</m:t>
                                </m:r>
                              </m:oMath>
                            </m:oMathPara>
                          </a14:m>
                          <a:endParaRPr kumimoji="0" lang="en-US" altLang="zh-CN" sz="20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smtClean="0">
                              <a:ln>
                                <a:noFill/>
                              </a:ln>
                              <a:effectLst/>
                            </a:rPr>
                            <a:t>A3B1BAC6</a:t>
                          </a:r>
                          <a:endParaRPr kumimoji="0" lang="en-US" altLang="zh-CN" sz="20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0"/>
                      </a:ext>
                    </a:extLst>
                  </a:tr>
                  <a:tr h="6096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2000" i="1" u="none" strike="noStrike" cap="none" normalizeH="0" baseline="0" dirty="0" smtClean="0">
                                    <a:ln>
                                      <a:noFill/>
                                    </a:ln>
                                    <a:effectLst/>
                                    <a:latin typeface="Cambria Math"/>
                                  </a:rPr>
                                  <m:t>𝐹𝐾</m:t>
                                </m:r>
                                <m:r>
                                  <a:rPr kumimoji="0" lang="en-US" altLang="zh-CN" sz="2000" i="1" u="none" strike="noStrike" cap="none" normalizeH="0" baseline="-30000" dirty="0" smtClean="0">
                                    <a:ln>
                                      <a:noFill/>
                                    </a:ln>
                                    <a:effectLst/>
                                    <a:latin typeface="Cambria Math"/>
                                  </a:rPr>
                                  <m:t>1</m:t>
                                </m:r>
                              </m:oMath>
                            </m:oMathPara>
                          </a14:m>
                          <a:endParaRPr kumimoji="0" lang="en-US" altLang="zh-CN" sz="20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rPr>
                            <a:t>56AA3350</a:t>
                          </a:r>
                          <a:endParaRPr kumimoji="0" lang="en-US" altLang="zh-CN" sz="20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1"/>
                      </a:ext>
                    </a:extLst>
                  </a:tr>
                  <a:tr h="6096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2000" i="1" u="none" strike="noStrike" cap="none" normalizeH="0" baseline="0" dirty="0" smtClean="0">
                                    <a:ln>
                                      <a:noFill/>
                                    </a:ln>
                                    <a:effectLst/>
                                    <a:latin typeface="Cambria Math"/>
                                  </a:rPr>
                                  <m:t>𝐹𝐾</m:t>
                                </m:r>
                                <m:r>
                                  <a:rPr kumimoji="0" lang="en-US" altLang="zh-CN" sz="2000" i="1" u="none" strike="noStrike" cap="none" normalizeH="0" baseline="-30000" dirty="0" smtClean="0">
                                    <a:ln>
                                      <a:noFill/>
                                    </a:ln>
                                    <a:effectLst/>
                                    <a:latin typeface="Cambria Math"/>
                                  </a:rPr>
                                  <m:t>2</m:t>
                                </m:r>
                              </m:oMath>
                            </m:oMathPara>
                          </a14:m>
                          <a:endParaRPr kumimoji="0" lang="en-US" altLang="zh-CN" sz="20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smtClean="0">
                              <a:ln>
                                <a:noFill/>
                              </a:ln>
                              <a:effectLst/>
                            </a:rPr>
                            <a:t>677D9197</a:t>
                          </a:r>
                          <a:endParaRPr kumimoji="0" lang="en-US" altLang="zh-CN" sz="20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2"/>
                      </a:ext>
                    </a:extLst>
                  </a:tr>
                  <a:tr h="6096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2000" i="1" u="none" strike="noStrike" cap="none" normalizeH="0" baseline="0" dirty="0" smtClean="0">
                                    <a:ln>
                                      <a:noFill/>
                                    </a:ln>
                                    <a:effectLst/>
                                    <a:latin typeface="Cambria Math"/>
                                  </a:rPr>
                                  <m:t>𝐹𝐾</m:t>
                                </m:r>
                                <m:r>
                                  <a:rPr kumimoji="0" lang="en-US" altLang="zh-CN" sz="2000" i="1" u="none" strike="noStrike" cap="none" normalizeH="0" baseline="-30000" dirty="0" smtClean="0">
                                    <a:ln>
                                      <a:noFill/>
                                    </a:ln>
                                    <a:effectLst/>
                                    <a:latin typeface="Cambria Math"/>
                                  </a:rPr>
                                  <m:t>3</m:t>
                                </m:r>
                              </m:oMath>
                            </m:oMathPara>
                          </a14:m>
                          <a:endParaRPr kumimoji="0" lang="en-US" altLang="zh-CN" sz="20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rPr>
                            <a:t>B27022DC</a:t>
                          </a:r>
                          <a:endParaRPr kumimoji="0" lang="en-US" altLang="zh-CN" sz="20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3"/>
                      </a:ext>
                    </a:extLst>
                  </a:tr>
                </a:tbl>
              </a:graphicData>
            </a:graphic>
          </p:graphicFrame>
        </mc:Choice>
        <mc:Fallback xmlns="">
          <p:graphicFrame>
            <p:nvGraphicFramePr>
              <p:cNvPr id="7" name="Group 55"/>
              <p:cNvGraphicFramePr>
                <a:graphicFrameLocks/>
              </p:cNvGraphicFramePr>
              <p:nvPr>
                <p:extLst>
                  <p:ext uri="{D42A27DB-BD31-4B8C-83A1-F6EECF244321}">
                    <p14:modId xmlns:a14="http://schemas.microsoft.com/office/drawing/2010/main" xmlns="" xmlns:p14="http://schemas.microsoft.com/office/powerpoint/2010/main" val="2621638668"/>
                  </p:ext>
                </p:extLst>
              </p:nvPr>
            </p:nvGraphicFramePr>
            <p:xfrm>
              <a:off x="3048000" y="2590800"/>
              <a:ext cx="3048000" cy="2438400"/>
            </p:xfrm>
            <a:graphic>
              <a:graphicData uri="http://schemas.openxmlformats.org/drawingml/2006/table">
                <a:tbl>
                  <a:tblPr>
                    <a:tableStyleId>{775DCB02-9BB8-47FD-8907-85C794F793BA}</a:tableStyleId>
                  </a:tblPr>
                  <a:tblGrid>
                    <a:gridCol w="1524000"/>
                    <a:gridCol w="1524000"/>
                  </a:tblGrid>
                  <a:tr h="609600">
                    <a:tc>
                      <a:txBody>
                        <a:bodyPr/>
                        <a:lstStyle/>
                        <a:p>
                          <a:endParaRPr lang="zh-CN"/>
                        </a:p>
                      </a:txBody>
                      <a:tcPr anchor="ctr" horzOverflow="overflow">
                        <a:blipFill rotWithShape="1">
                          <a:blip r:embed="rId3"/>
                          <a:stretch>
                            <a:fillRect l="-2800" t="-4000" r="-102800" b="-310000"/>
                          </a:stretch>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smtClean="0">
                              <a:ln>
                                <a:noFill/>
                              </a:ln>
                              <a:effectLst/>
                            </a:rPr>
                            <a:t>A3B1BAC6</a:t>
                          </a:r>
                          <a:endParaRPr kumimoji="0" lang="en-US" altLang="zh-CN" sz="20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r>
                  <a:tr h="609600">
                    <a:tc>
                      <a:txBody>
                        <a:bodyPr/>
                        <a:lstStyle/>
                        <a:p>
                          <a:endParaRPr lang="zh-CN"/>
                        </a:p>
                      </a:txBody>
                      <a:tcPr anchor="ctr" horzOverflow="overflow">
                        <a:blipFill rotWithShape="1">
                          <a:blip r:embed="rId3"/>
                          <a:stretch>
                            <a:fillRect l="-2800" t="-104000" r="-102800" b="-210000"/>
                          </a:stretch>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rPr>
                            <a:t>56AA3350</a:t>
                          </a:r>
                          <a:endParaRPr kumimoji="0" lang="en-US" altLang="zh-CN" sz="20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tr>
                  <a:tr h="609600">
                    <a:tc>
                      <a:txBody>
                        <a:bodyPr/>
                        <a:lstStyle/>
                        <a:p>
                          <a:endParaRPr lang="zh-CN"/>
                        </a:p>
                      </a:txBody>
                      <a:tcPr anchor="ctr" horzOverflow="overflow">
                        <a:blipFill rotWithShape="1">
                          <a:blip r:embed="rId3"/>
                          <a:stretch>
                            <a:fillRect l="-2800" t="-204000" r="-102800" b="-110000"/>
                          </a:stretch>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smtClean="0">
                              <a:ln>
                                <a:noFill/>
                              </a:ln>
                              <a:effectLst/>
                            </a:rPr>
                            <a:t>677D9197</a:t>
                          </a:r>
                          <a:endParaRPr kumimoji="0" lang="en-US" altLang="zh-CN" sz="20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r>
                  <a:tr h="609600">
                    <a:tc>
                      <a:txBody>
                        <a:bodyPr/>
                        <a:lstStyle/>
                        <a:p>
                          <a:endParaRPr lang="zh-CN"/>
                        </a:p>
                      </a:txBody>
                      <a:tcPr anchor="ctr" horzOverflow="overflow">
                        <a:blipFill rotWithShape="1">
                          <a:blip r:embed="rId3"/>
                          <a:stretch>
                            <a:fillRect l="-2800" t="-304000" r="-102800" b="-10000"/>
                          </a:stretch>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rPr>
                            <a:t>B27022DC</a:t>
                          </a:r>
                          <a:endParaRPr kumimoji="0" lang="en-US" altLang="zh-CN" sz="20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tr>
                </a:tbl>
              </a:graphicData>
            </a:graphic>
          </p:graphicFrame>
        </mc:Fallback>
      </mc:AlternateContent>
    </p:spTree>
    <p:extLst>
      <p:ext uri="{BB962C8B-B14F-4D97-AF65-F5344CB8AC3E}">
        <p14:creationId xmlns:p14="http://schemas.microsoft.com/office/powerpoint/2010/main" val="1495606796"/>
      </p:ext>
    </p:extLst>
  </p:cSld>
  <p:clrMapOvr>
    <a:masterClrMapping/>
  </p:clrMapOvr>
  <p:transition>
    <p:wedge/>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752600"/>
                <a:ext cx="8229600" cy="4572000"/>
              </a:xfrm>
            </p:spPr>
            <p:txBody>
              <a:bodyPr/>
              <a:lstStyle/>
              <a:p>
                <a:pPr>
                  <a:lnSpc>
                    <a:spcPct val="90000"/>
                  </a:lnSpc>
                  <a:buFontTx/>
                  <a:buNone/>
                </a:pPr>
                <a:r>
                  <a:rPr lang="zh-CN" altLang="en-US" b="1" dirty="0" smtClean="0">
                    <a:solidFill>
                      <a:srgbClr val="FF0000"/>
                    </a:solidFill>
                    <a:latin typeface="Times New Roman" pitchFamily="18" charset="0"/>
                  </a:rPr>
                  <a:t>固定参数</a:t>
                </a:r>
                <a:r>
                  <a:rPr lang="en-US" altLang="zh-CN" b="1" dirty="0" smtClean="0">
                    <a:solidFill>
                      <a:srgbClr val="FF0000"/>
                    </a:solidFill>
                    <a:latin typeface="Times New Roman" pitchFamily="18" charset="0"/>
                  </a:rPr>
                  <a:t>CK </a:t>
                </a:r>
                <a:r>
                  <a:rPr lang="zh-CN" altLang="en-US" b="1" dirty="0" smtClean="0">
                    <a:solidFill>
                      <a:srgbClr val="FF0000"/>
                    </a:solidFill>
                    <a:latin typeface="Times New Roman" pitchFamily="18" charset="0"/>
                  </a:rPr>
                  <a:t>：</a:t>
                </a:r>
                <a:r>
                  <a:rPr lang="en-US" altLang="zh-CN" dirty="0" smtClean="0">
                    <a:latin typeface="Times New Roman" pitchFamily="18" charset="0"/>
                  </a:rPr>
                  <a:t>32 </a:t>
                </a:r>
                <a:r>
                  <a:rPr lang="zh-CN" altLang="en-US" dirty="0" smtClean="0">
                    <a:latin typeface="Times New Roman" pitchFamily="18" charset="0"/>
                  </a:rPr>
                  <a:t>个固定参数</a:t>
                </a:r>
                <a14:m>
                  <m:oMath xmlns:m="http://schemas.openxmlformats.org/officeDocument/2006/math">
                    <m:r>
                      <a:rPr lang="en-US" altLang="zh-CN" i="1" dirty="0" smtClean="0">
                        <a:latin typeface="Cambria Math"/>
                      </a:rPr>
                      <m:t>𝐶</m:t>
                    </m:r>
                    <m:r>
                      <a:rPr lang="en-US" altLang="zh-CN" b="0" i="1" dirty="0" smtClean="0">
                        <a:latin typeface="Cambria Math"/>
                      </a:rPr>
                      <m:t>𝐾</m:t>
                    </m:r>
                    <m:r>
                      <a:rPr lang="en-US" altLang="zh-CN" i="1" baseline="-25000" dirty="0" err="1" smtClean="0">
                        <a:latin typeface="Cambria Math"/>
                      </a:rPr>
                      <m:t>𝑖</m:t>
                    </m:r>
                    <m:r>
                      <a:rPr lang="zh-CN" altLang="en-US" i="1" dirty="0" smtClean="0">
                        <a:latin typeface="Cambria Math"/>
                      </a:rPr>
                      <m:t>，</m:t>
                    </m:r>
                    <m:r>
                      <a:rPr lang="en-US" altLang="zh-CN" i="1" dirty="0" err="1" smtClean="0">
                        <a:latin typeface="Cambria Math"/>
                      </a:rPr>
                      <m:t>𝑖</m:t>
                    </m:r>
                    <m:r>
                      <a:rPr lang="en-US" altLang="zh-CN" i="1" dirty="0" smtClean="0">
                        <a:latin typeface="Cambria Math"/>
                      </a:rPr>
                      <m:t>=0,1,2…31</m:t>
                    </m:r>
                  </m:oMath>
                </a14:m>
                <a:endParaRPr lang="en-US" altLang="zh-CN" baseline="-25000" dirty="0" smtClean="0">
                  <a:latin typeface="Times New Roman" pitchFamily="18" charset="0"/>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752600"/>
                <a:ext cx="8229600" cy="4572000"/>
              </a:xfrm>
              <a:blipFill>
                <a:blip r:embed="rId2" cstate="print"/>
                <a:stretch>
                  <a:fillRect l="-1481" t="-280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206</a:t>
            </a:fld>
            <a:endParaRPr lang="en-US" altLang="zh-CN" dirty="0"/>
          </a:p>
        </p:txBody>
      </p:sp>
      <p:graphicFrame>
        <p:nvGraphicFramePr>
          <p:cNvPr id="7" name="Group 218"/>
          <p:cNvGraphicFramePr>
            <a:graphicFrameLocks/>
          </p:cNvGraphicFramePr>
          <p:nvPr>
            <p:extLst>
              <p:ext uri="{D42A27DB-BD31-4B8C-83A1-F6EECF244321}">
                <p14:modId xmlns:p14="http://schemas.microsoft.com/office/powerpoint/2010/main" val="3711292091"/>
              </p:ext>
            </p:extLst>
          </p:nvPr>
        </p:nvGraphicFramePr>
        <p:xfrm>
          <a:off x="1981200" y="2438400"/>
          <a:ext cx="5486400" cy="3657600"/>
        </p:xfrm>
        <a:graphic>
          <a:graphicData uri="http://schemas.openxmlformats.org/drawingml/2006/table">
            <a:tbl>
              <a:tblPr>
                <a:tableStyleId>{69CF1AB2-1976-4502-BF36-3FF5EA218861}</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effectLst/>
                        </a:rPr>
                        <a:t>00070e15</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effectLst/>
                        </a:rPr>
                        <a:t>1c232a31</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383f464d</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545b6269</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0"/>
                  </a:ext>
                </a:extLst>
              </a:tr>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70777e85</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8c939aa1</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a8afb6bd</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effectLst/>
                        </a:rPr>
                        <a:t>c4cbd2d9</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1"/>
                  </a:ext>
                </a:extLst>
              </a:tr>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e0e7eef5</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fc030a11</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181f262d</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343b4249</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2"/>
                  </a:ext>
                </a:extLst>
              </a:tr>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effectLst/>
                        </a:rPr>
                        <a:t>50575e65</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6c737a81</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888f969d</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a4abb2b9</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3"/>
                  </a:ext>
                </a:extLst>
              </a:tr>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c0c7ced5</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effectLst/>
                        </a:rPr>
                        <a:t>dce3eaf1</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f8ff060d</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effectLst/>
                        </a:rPr>
                        <a:t>141b2229</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4"/>
                  </a:ext>
                </a:extLst>
              </a:tr>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30373e45</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effectLst/>
                        </a:rPr>
                        <a:t>4c535a61</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686f767d</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848b9299</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5"/>
                  </a:ext>
                </a:extLst>
              </a:tr>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a0a7aeb5</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bcc3cad1</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d8dfe6ed</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f4fb0209</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6"/>
                  </a:ext>
                </a:extLst>
              </a:tr>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effectLst/>
                        </a:rPr>
                        <a:t>10171e25</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effectLst/>
                        </a:rPr>
                        <a:t>2c333a41</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smtClean="0">
                          <a:ln>
                            <a:noFill/>
                          </a:ln>
                          <a:effectLst/>
                        </a:rPr>
                        <a:t>484f565d</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u="none" strike="noStrike" cap="none" normalizeH="0" baseline="0" dirty="0" smtClean="0">
                          <a:ln>
                            <a:noFill/>
                          </a:ln>
                          <a:effectLst/>
                        </a:rPr>
                        <a:t>646b7279</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txBody>
                  <a:tcPr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863931437"/>
      </p:ext>
    </p:extLst>
  </p:cSld>
  <p:clrMapOvr>
    <a:masterClrMapping/>
  </p:clrMapOvr>
  <p:transition>
    <p:wedge/>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207</a:t>
            </a:fld>
            <a:endParaRPr lang="en-US" altLang="zh-CN" dirty="0"/>
          </a:p>
        </p:txBody>
      </p:sp>
      <p:grpSp>
        <p:nvGrpSpPr>
          <p:cNvPr id="7" name="Group 4"/>
          <p:cNvGrpSpPr>
            <a:grpSpLocks/>
          </p:cNvGrpSpPr>
          <p:nvPr/>
        </p:nvGrpSpPr>
        <p:grpSpPr bwMode="auto">
          <a:xfrm>
            <a:off x="1447800" y="1752600"/>
            <a:ext cx="5791200" cy="3962400"/>
            <a:chOff x="0" y="0"/>
            <a:chExt cx="5940" cy="3328"/>
          </a:xfrm>
        </p:grpSpPr>
        <p:sp>
          <p:nvSpPr>
            <p:cNvPr id="8" name="AutoShape 5"/>
            <p:cNvSpPr>
              <a:spLocks noChangeAspect="1" noChangeArrowheads="1"/>
            </p:cNvSpPr>
            <p:nvPr/>
          </p:nvSpPr>
          <p:spPr bwMode="auto">
            <a:xfrm>
              <a:off x="0" y="0"/>
              <a:ext cx="5940" cy="3328"/>
            </a:xfrm>
            <a:prstGeom prst="rect">
              <a:avLst/>
            </a:prstGeom>
            <a:noFill/>
            <a:ln w="9525">
              <a:noFill/>
              <a:miter lim="800000"/>
              <a:headEnd/>
              <a:tailEnd/>
            </a:ln>
          </p:spPr>
          <p:txBody>
            <a:bodyPr/>
            <a:lstStyle/>
            <a:p>
              <a:endParaRPr lang="zh-CN" altLang="en-US"/>
            </a:p>
          </p:txBody>
        </p:sp>
        <p:sp>
          <p:nvSpPr>
            <p:cNvPr id="9" name="Text Box 6"/>
            <p:cNvSpPr txBox="1">
              <a:spLocks noChangeArrowheads="1"/>
            </p:cNvSpPr>
            <p:nvPr/>
          </p:nvSpPr>
          <p:spPr bwMode="auto">
            <a:xfrm>
              <a:off x="1440" y="0"/>
              <a:ext cx="866"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a:latin typeface="Times New Roman" pitchFamily="18" charset="0"/>
                </a:rPr>
                <a:t>    K</a:t>
              </a:r>
              <a:r>
                <a:rPr lang="en-US" altLang="zh-CN" sz="1600" baseline="-25000">
                  <a:latin typeface="Times New Roman" pitchFamily="18" charset="0"/>
                </a:rPr>
                <a:t>i+1</a:t>
              </a:r>
              <a:endParaRPr lang="en-US" altLang="zh-CN" sz="1600"/>
            </a:p>
          </p:txBody>
        </p:sp>
        <p:sp>
          <p:nvSpPr>
            <p:cNvPr id="10" name="Text Box 7"/>
            <p:cNvSpPr txBox="1">
              <a:spLocks noChangeArrowheads="1"/>
            </p:cNvSpPr>
            <p:nvPr/>
          </p:nvSpPr>
          <p:spPr bwMode="auto">
            <a:xfrm>
              <a:off x="2386" y="0"/>
              <a:ext cx="865" cy="313"/>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a:latin typeface="Times New Roman" pitchFamily="18" charset="0"/>
                </a:rPr>
                <a:t>K</a:t>
              </a:r>
              <a:r>
                <a:rPr lang="en-US" altLang="zh-CN" sz="1600" baseline="-25000">
                  <a:latin typeface="Times New Roman" pitchFamily="18" charset="0"/>
                </a:rPr>
                <a:t>i+2</a:t>
              </a:r>
              <a:endParaRPr lang="en-US" altLang="zh-CN" sz="1600"/>
            </a:p>
          </p:txBody>
        </p:sp>
        <p:sp>
          <p:nvSpPr>
            <p:cNvPr id="11" name="Text Box 8"/>
            <p:cNvSpPr txBox="1">
              <a:spLocks noChangeArrowheads="1"/>
            </p:cNvSpPr>
            <p:nvPr/>
          </p:nvSpPr>
          <p:spPr bwMode="auto">
            <a:xfrm>
              <a:off x="3420" y="0"/>
              <a:ext cx="865" cy="313"/>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a:latin typeface="Times New Roman" pitchFamily="18" charset="0"/>
                </a:rPr>
                <a:t>K</a:t>
              </a:r>
              <a:r>
                <a:rPr lang="en-US" altLang="zh-CN" sz="1600" baseline="-25000">
                  <a:latin typeface="Times New Roman" pitchFamily="18" charset="0"/>
                </a:rPr>
                <a:t>i+3</a:t>
              </a:r>
              <a:endParaRPr lang="en-US" altLang="zh-CN" sz="1600"/>
            </a:p>
          </p:txBody>
        </p:sp>
        <p:sp>
          <p:nvSpPr>
            <p:cNvPr id="12" name="Text Box 9"/>
            <p:cNvSpPr txBox="1">
              <a:spLocks noChangeArrowheads="1"/>
            </p:cNvSpPr>
            <p:nvPr/>
          </p:nvSpPr>
          <p:spPr bwMode="auto">
            <a:xfrm>
              <a:off x="3600" y="780"/>
              <a:ext cx="1220"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1600" dirty="0">
                  <a:latin typeface="Times New Roman" pitchFamily="18" charset="0"/>
                </a:rPr>
                <a:t>固定参数</a:t>
              </a:r>
              <a:r>
                <a:rPr lang="en-US" altLang="zh-CN" sz="1600" dirty="0" err="1">
                  <a:latin typeface="Times New Roman" pitchFamily="18" charset="0"/>
                </a:rPr>
                <a:t>CK</a:t>
              </a:r>
              <a:r>
                <a:rPr lang="en-US" altLang="zh-CN" sz="1600" baseline="-25000" dirty="0" err="1">
                  <a:latin typeface="Times New Roman" pitchFamily="18" charset="0"/>
                </a:rPr>
                <a:t>i</a:t>
              </a:r>
              <a:endParaRPr lang="en-US" altLang="zh-CN" sz="1600" dirty="0"/>
            </a:p>
          </p:txBody>
        </p:sp>
        <p:sp>
          <p:nvSpPr>
            <p:cNvPr id="13" name="AutoShape 10"/>
            <p:cNvSpPr>
              <a:spLocks noChangeArrowheads="1"/>
            </p:cNvSpPr>
            <p:nvPr/>
          </p:nvSpPr>
          <p:spPr bwMode="auto">
            <a:xfrm>
              <a:off x="2700" y="624"/>
              <a:ext cx="232" cy="312"/>
            </a:xfrm>
            <a:prstGeom prst="flowChartOr">
              <a:avLst/>
            </a:prstGeom>
            <a:solidFill>
              <a:srgbClr val="FFFFFF"/>
            </a:solidFill>
            <a:ln w="28575">
              <a:solidFill>
                <a:srgbClr val="C6062F"/>
              </a:solidFill>
              <a:round/>
              <a:headEnd/>
              <a:tailEnd/>
            </a:ln>
          </p:spPr>
          <p:txBody>
            <a:bodyPr/>
            <a:lstStyle/>
            <a:p>
              <a:endParaRPr lang="zh-CN" altLang="en-US"/>
            </a:p>
          </p:txBody>
        </p:sp>
        <p:sp>
          <p:nvSpPr>
            <p:cNvPr id="14" name="AutoShape 11"/>
            <p:cNvSpPr>
              <a:spLocks noChangeArrowheads="1"/>
            </p:cNvSpPr>
            <p:nvPr/>
          </p:nvSpPr>
          <p:spPr bwMode="auto">
            <a:xfrm>
              <a:off x="2739" y="2457"/>
              <a:ext cx="220" cy="312"/>
            </a:xfrm>
            <a:prstGeom prst="flowChartOr">
              <a:avLst/>
            </a:prstGeom>
            <a:solidFill>
              <a:srgbClr val="FFFFFF"/>
            </a:solidFill>
            <a:ln w="28575">
              <a:solidFill>
                <a:srgbClr val="C6062F"/>
              </a:solidFill>
              <a:round/>
              <a:headEnd/>
              <a:tailEnd/>
            </a:ln>
          </p:spPr>
          <p:txBody>
            <a:bodyPr/>
            <a:lstStyle/>
            <a:p>
              <a:endParaRPr lang="zh-CN" altLang="en-US"/>
            </a:p>
          </p:txBody>
        </p:sp>
        <p:sp>
          <p:nvSpPr>
            <p:cNvPr id="15" name="Text Box 12"/>
            <p:cNvSpPr txBox="1">
              <a:spLocks noChangeArrowheads="1"/>
            </p:cNvSpPr>
            <p:nvPr/>
          </p:nvSpPr>
          <p:spPr bwMode="auto">
            <a:xfrm>
              <a:off x="2335" y="1366"/>
              <a:ext cx="970" cy="312"/>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lIns="18000" tIns="10800" rIns="18000" bIns="10800"/>
            <a:lstStyle/>
            <a:p>
              <a:pPr algn="ctr"/>
              <a:r>
                <a:rPr lang="en-US" altLang="zh-CN" sz="1600">
                  <a:latin typeface="Times New Roman" pitchFamily="18" charset="0"/>
                </a:rPr>
                <a:t>   S</a:t>
              </a:r>
              <a:r>
                <a:rPr lang="zh-CN" altLang="en-US" sz="1600">
                  <a:latin typeface="Times New Roman" pitchFamily="18" charset="0"/>
                </a:rPr>
                <a:t>变换 </a:t>
              </a:r>
              <a:endParaRPr lang="zh-CN" altLang="en-US" sz="1600"/>
            </a:p>
          </p:txBody>
        </p:sp>
        <p:sp>
          <p:nvSpPr>
            <p:cNvPr id="16" name="Text Box 13"/>
            <p:cNvSpPr txBox="1">
              <a:spLocks noChangeArrowheads="1"/>
            </p:cNvSpPr>
            <p:nvPr/>
          </p:nvSpPr>
          <p:spPr bwMode="auto">
            <a:xfrm>
              <a:off x="2340" y="1989"/>
              <a:ext cx="970" cy="312"/>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lIns="18000" tIns="10800" rIns="18000" bIns="10800"/>
            <a:lstStyle/>
            <a:p>
              <a:pPr algn="ctr"/>
              <a:r>
                <a:rPr lang="en-US" altLang="zh-CN" sz="1600" dirty="0">
                  <a:latin typeface="Times New Roman" pitchFamily="18" charset="0"/>
                </a:rPr>
                <a:t>   </a:t>
              </a:r>
              <a:r>
                <a:rPr lang="en-US" altLang="zh-CN" sz="1600" dirty="0" smtClean="0">
                  <a:latin typeface="Times New Roman" pitchFamily="18" charset="0"/>
                </a:rPr>
                <a:t>L</a:t>
              </a:r>
              <a:r>
                <a:rPr lang="zh-CN" altLang="en-US" sz="1600" dirty="0" smtClean="0">
                  <a:latin typeface="Times New Roman" pitchFamily="18" charset="0"/>
                </a:rPr>
                <a:t>‘变</a:t>
              </a:r>
              <a:r>
                <a:rPr lang="zh-CN" altLang="en-US" sz="1600" dirty="0">
                  <a:latin typeface="Times New Roman" pitchFamily="18" charset="0"/>
                </a:rPr>
                <a:t>换</a:t>
              </a:r>
              <a:endParaRPr lang="zh-CN" altLang="en-US" sz="1600" dirty="0"/>
            </a:p>
          </p:txBody>
        </p:sp>
        <p:sp>
          <p:nvSpPr>
            <p:cNvPr id="17" name="Text Box 14"/>
            <p:cNvSpPr txBox="1">
              <a:spLocks noChangeArrowheads="1"/>
            </p:cNvSpPr>
            <p:nvPr/>
          </p:nvSpPr>
          <p:spPr bwMode="auto">
            <a:xfrm>
              <a:off x="1299" y="2457"/>
              <a:ext cx="866" cy="31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dirty="0" err="1">
                  <a:latin typeface="Times New Roman" pitchFamily="18" charset="0"/>
                </a:rPr>
                <a:t>K</a:t>
              </a:r>
              <a:r>
                <a:rPr lang="en-US" altLang="zh-CN" sz="1600" baseline="-25000" dirty="0" err="1">
                  <a:latin typeface="Times New Roman" pitchFamily="18" charset="0"/>
                </a:rPr>
                <a:t>i</a:t>
              </a:r>
              <a:endParaRPr lang="en-US" altLang="zh-CN" sz="1600" dirty="0"/>
            </a:p>
          </p:txBody>
        </p:sp>
        <p:sp>
          <p:nvSpPr>
            <p:cNvPr id="18" name="Text Box 15"/>
            <p:cNvSpPr txBox="1">
              <a:spLocks noChangeArrowheads="1"/>
            </p:cNvSpPr>
            <p:nvPr/>
          </p:nvSpPr>
          <p:spPr bwMode="auto">
            <a:xfrm>
              <a:off x="2303" y="3016"/>
              <a:ext cx="1080" cy="312"/>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lIns="18000" tIns="10800" rIns="18000" bIns="10800"/>
            <a:lstStyle/>
            <a:p>
              <a:pPr algn="ctr"/>
              <a:r>
                <a:rPr lang="en-US" altLang="zh-CN" sz="1600" dirty="0" smtClean="0">
                  <a:latin typeface="Times New Roman" pitchFamily="18" charset="0"/>
                </a:rPr>
                <a:t>K</a:t>
              </a:r>
              <a:r>
                <a:rPr lang="en-US" altLang="zh-CN" sz="1600" baseline="-25000" dirty="0" smtClean="0">
                  <a:latin typeface="Times New Roman" pitchFamily="18" charset="0"/>
                </a:rPr>
                <a:t>i+4</a:t>
              </a:r>
              <a:r>
                <a:rPr lang="en-US" altLang="zh-CN" sz="1600" dirty="0" smtClean="0">
                  <a:latin typeface="Times New Roman" pitchFamily="18" charset="0"/>
                </a:rPr>
                <a:t>(</a:t>
              </a:r>
              <a:r>
                <a:rPr lang="en-US" altLang="zh-CN" sz="1600" dirty="0" err="1" smtClean="0">
                  <a:latin typeface="Times New Roman" pitchFamily="18" charset="0"/>
                </a:rPr>
                <a:t>rK</a:t>
              </a:r>
              <a:r>
                <a:rPr lang="en-US" altLang="zh-CN" sz="1600" baseline="-25000" dirty="0" err="1" smtClean="0">
                  <a:latin typeface="Times New Roman" pitchFamily="18" charset="0"/>
                </a:rPr>
                <a:t>i</a:t>
              </a:r>
              <a:r>
                <a:rPr lang="en-US" altLang="zh-CN" sz="1600" dirty="0" smtClean="0">
                  <a:latin typeface="Times New Roman" pitchFamily="18" charset="0"/>
                </a:rPr>
                <a:t>)</a:t>
              </a:r>
              <a:endParaRPr lang="en-US" altLang="zh-CN" sz="1600" dirty="0"/>
            </a:p>
          </p:txBody>
        </p:sp>
        <p:cxnSp>
          <p:nvCxnSpPr>
            <p:cNvPr id="19" name="AutoShape 16"/>
            <p:cNvCxnSpPr>
              <a:cxnSpLocks noChangeShapeType="1"/>
              <a:stCxn id="9" idx="2"/>
              <a:endCxn id="13" idx="1"/>
            </p:cNvCxnSpPr>
            <p:nvPr/>
          </p:nvCxnSpPr>
          <p:spPr bwMode="auto">
            <a:xfrm>
              <a:off x="1873" y="312"/>
              <a:ext cx="861" cy="358"/>
            </a:xfrm>
            <a:prstGeom prst="straightConnector1">
              <a:avLst/>
            </a:prstGeom>
            <a:noFill/>
            <a:ln w="9525">
              <a:solidFill>
                <a:srgbClr val="333333"/>
              </a:solidFill>
              <a:round/>
              <a:headEnd/>
              <a:tailEnd type="stealth" w="sm" len="med"/>
            </a:ln>
            <a:effectLst/>
          </p:spPr>
        </p:cxnSp>
        <p:cxnSp>
          <p:nvCxnSpPr>
            <p:cNvPr id="20" name="AutoShape 17"/>
            <p:cNvCxnSpPr>
              <a:cxnSpLocks noChangeShapeType="1"/>
              <a:stCxn id="10" idx="2"/>
              <a:endCxn id="13" idx="0"/>
            </p:cNvCxnSpPr>
            <p:nvPr/>
          </p:nvCxnSpPr>
          <p:spPr bwMode="auto">
            <a:xfrm flipH="1">
              <a:off x="2816" y="313"/>
              <a:ext cx="3" cy="311"/>
            </a:xfrm>
            <a:prstGeom prst="straightConnector1">
              <a:avLst/>
            </a:prstGeom>
            <a:noFill/>
            <a:ln w="9525">
              <a:solidFill>
                <a:srgbClr val="333333"/>
              </a:solidFill>
              <a:round/>
              <a:headEnd/>
              <a:tailEnd type="stealth" w="sm" len="med"/>
            </a:ln>
            <a:effectLst/>
          </p:spPr>
        </p:cxnSp>
        <p:cxnSp>
          <p:nvCxnSpPr>
            <p:cNvPr id="21" name="AutoShape 18"/>
            <p:cNvCxnSpPr>
              <a:cxnSpLocks noChangeShapeType="1"/>
              <a:stCxn id="11" idx="2"/>
              <a:endCxn id="13" idx="7"/>
            </p:cNvCxnSpPr>
            <p:nvPr/>
          </p:nvCxnSpPr>
          <p:spPr bwMode="auto">
            <a:xfrm flipH="1">
              <a:off x="2898" y="313"/>
              <a:ext cx="955" cy="357"/>
            </a:xfrm>
            <a:prstGeom prst="straightConnector1">
              <a:avLst/>
            </a:prstGeom>
            <a:noFill/>
            <a:ln w="9525">
              <a:solidFill>
                <a:srgbClr val="333333"/>
              </a:solidFill>
              <a:round/>
              <a:headEnd/>
              <a:tailEnd type="stealth" w="sm" len="med"/>
            </a:ln>
            <a:effectLst/>
          </p:spPr>
        </p:cxnSp>
        <p:cxnSp>
          <p:nvCxnSpPr>
            <p:cNvPr id="22" name="AutoShape 19"/>
            <p:cNvCxnSpPr>
              <a:cxnSpLocks noChangeShapeType="1"/>
              <a:stCxn id="12" idx="1"/>
              <a:endCxn id="13" idx="6"/>
            </p:cNvCxnSpPr>
            <p:nvPr/>
          </p:nvCxnSpPr>
          <p:spPr bwMode="auto">
            <a:xfrm flipH="1" flipV="1">
              <a:off x="2932" y="780"/>
              <a:ext cx="668" cy="156"/>
            </a:xfrm>
            <a:prstGeom prst="straightConnector1">
              <a:avLst/>
            </a:prstGeom>
            <a:noFill/>
            <a:ln w="9525">
              <a:solidFill>
                <a:srgbClr val="333333"/>
              </a:solidFill>
              <a:round/>
              <a:headEnd/>
              <a:tailEnd type="stealth" w="sm" len="med"/>
            </a:ln>
            <a:effectLst/>
          </p:spPr>
        </p:cxnSp>
        <p:cxnSp>
          <p:nvCxnSpPr>
            <p:cNvPr id="23" name="AutoShape 20"/>
            <p:cNvCxnSpPr>
              <a:cxnSpLocks noChangeShapeType="1"/>
              <a:stCxn id="13" idx="4"/>
              <a:endCxn id="15" idx="0"/>
            </p:cNvCxnSpPr>
            <p:nvPr/>
          </p:nvCxnSpPr>
          <p:spPr bwMode="auto">
            <a:xfrm>
              <a:off x="2816" y="936"/>
              <a:ext cx="4" cy="430"/>
            </a:xfrm>
            <a:prstGeom prst="straightConnector1">
              <a:avLst/>
            </a:prstGeom>
            <a:noFill/>
            <a:ln w="9525">
              <a:solidFill>
                <a:srgbClr val="333333"/>
              </a:solidFill>
              <a:round/>
              <a:headEnd/>
              <a:tailEnd type="stealth" w="sm" len="med"/>
            </a:ln>
            <a:effectLst/>
          </p:spPr>
        </p:cxnSp>
        <p:cxnSp>
          <p:nvCxnSpPr>
            <p:cNvPr id="24" name="AutoShape 21"/>
            <p:cNvCxnSpPr>
              <a:cxnSpLocks noChangeShapeType="1"/>
              <a:stCxn id="15" idx="2"/>
              <a:endCxn id="16" idx="0"/>
            </p:cNvCxnSpPr>
            <p:nvPr/>
          </p:nvCxnSpPr>
          <p:spPr bwMode="auto">
            <a:xfrm>
              <a:off x="2820" y="1678"/>
              <a:ext cx="5" cy="311"/>
            </a:xfrm>
            <a:prstGeom prst="straightConnector1">
              <a:avLst/>
            </a:prstGeom>
            <a:noFill/>
            <a:ln w="9525">
              <a:solidFill>
                <a:srgbClr val="333333"/>
              </a:solidFill>
              <a:round/>
              <a:headEnd/>
              <a:tailEnd type="stealth" w="sm" len="med"/>
            </a:ln>
            <a:effectLst/>
          </p:spPr>
        </p:cxnSp>
        <p:cxnSp>
          <p:nvCxnSpPr>
            <p:cNvPr id="25" name="AutoShape 22"/>
            <p:cNvCxnSpPr>
              <a:cxnSpLocks noChangeShapeType="1"/>
              <a:stCxn id="16" idx="2"/>
              <a:endCxn id="14" idx="0"/>
            </p:cNvCxnSpPr>
            <p:nvPr/>
          </p:nvCxnSpPr>
          <p:spPr bwMode="auto">
            <a:xfrm>
              <a:off x="2825" y="2301"/>
              <a:ext cx="24" cy="156"/>
            </a:xfrm>
            <a:prstGeom prst="straightConnector1">
              <a:avLst/>
            </a:prstGeom>
            <a:noFill/>
            <a:ln w="9525">
              <a:solidFill>
                <a:srgbClr val="333333"/>
              </a:solidFill>
              <a:round/>
              <a:headEnd/>
              <a:tailEnd type="stealth" w="sm" len="med"/>
            </a:ln>
            <a:effectLst/>
          </p:spPr>
        </p:cxnSp>
        <p:cxnSp>
          <p:nvCxnSpPr>
            <p:cNvPr id="26" name="AutoShape 23"/>
            <p:cNvCxnSpPr>
              <a:cxnSpLocks noChangeShapeType="1"/>
              <a:stCxn id="17" idx="3"/>
              <a:endCxn id="14" idx="2"/>
            </p:cNvCxnSpPr>
            <p:nvPr/>
          </p:nvCxnSpPr>
          <p:spPr bwMode="auto">
            <a:xfrm flipV="1">
              <a:off x="2165" y="2613"/>
              <a:ext cx="574" cy="2"/>
            </a:xfrm>
            <a:prstGeom prst="straightConnector1">
              <a:avLst/>
            </a:prstGeom>
            <a:noFill/>
            <a:ln w="9525">
              <a:solidFill>
                <a:srgbClr val="333333"/>
              </a:solidFill>
              <a:round/>
              <a:headEnd/>
              <a:tailEnd type="stealth" w="sm" len="med"/>
            </a:ln>
            <a:effectLst/>
          </p:spPr>
        </p:cxnSp>
        <p:cxnSp>
          <p:nvCxnSpPr>
            <p:cNvPr id="27" name="AutoShape 24"/>
            <p:cNvCxnSpPr>
              <a:cxnSpLocks noChangeShapeType="1"/>
              <a:stCxn id="14" idx="4"/>
              <a:endCxn id="18" idx="0"/>
            </p:cNvCxnSpPr>
            <p:nvPr/>
          </p:nvCxnSpPr>
          <p:spPr bwMode="auto">
            <a:xfrm flipH="1">
              <a:off x="2843" y="2769"/>
              <a:ext cx="6" cy="247"/>
            </a:xfrm>
            <a:prstGeom prst="straightConnector1">
              <a:avLst/>
            </a:prstGeom>
            <a:noFill/>
            <a:ln w="9525">
              <a:solidFill>
                <a:srgbClr val="333333"/>
              </a:solidFill>
              <a:round/>
              <a:headEnd/>
              <a:tailEnd type="stealth" w="sm" len="med"/>
            </a:ln>
            <a:effectLst/>
          </p:spPr>
        </p:cxnSp>
      </p:grpSp>
      <p:sp>
        <p:nvSpPr>
          <p:cNvPr id="28" name="Rectangle 25"/>
          <p:cNvSpPr>
            <a:spLocks noChangeArrowheads="1"/>
          </p:cNvSpPr>
          <p:nvPr/>
        </p:nvSpPr>
        <p:spPr bwMode="auto">
          <a:xfrm>
            <a:off x="2743200" y="5867400"/>
            <a:ext cx="3449638" cy="4572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spAutoFit/>
          </a:bodyPr>
          <a:lstStyle/>
          <a:p>
            <a:r>
              <a:rPr lang="en-US" altLang="zh-CN" sz="2400" dirty="0">
                <a:latin typeface="Times New Roman" pitchFamily="18" charset="0"/>
              </a:rPr>
              <a:t>SMS4</a:t>
            </a:r>
            <a:r>
              <a:rPr lang="zh-CN" altLang="en-US" sz="2400" dirty="0">
                <a:latin typeface="Times New Roman" pitchFamily="18" charset="0"/>
              </a:rPr>
              <a:t>算法轮密钥的生成</a:t>
            </a:r>
            <a:r>
              <a:rPr lang="zh-CN" altLang="en-US" dirty="0"/>
              <a:t> </a:t>
            </a:r>
          </a:p>
        </p:txBody>
      </p:sp>
    </p:spTree>
    <p:extLst>
      <p:ext uri="{BB962C8B-B14F-4D97-AF65-F5344CB8AC3E}">
        <p14:creationId xmlns:p14="http://schemas.microsoft.com/office/powerpoint/2010/main" val="2780611136"/>
      </p:ext>
    </p:extLst>
  </p:cSld>
  <p:clrMapOvr>
    <a:masterClrMapping/>
  </p:clrMapOvr>
  <p:transition>
    <p:wedge/>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lnSpc>
                    <a:spcPct val="90000"/>
                  </a:lnSpc>
                  <a:buClr>
                    <a:schemeClr val="accent2"/>
                  </a:buClr>
                  <a:buFontTx/>
                  <a:buNone/>
                </a:pPr>
                <a:r>
                  <a:rPr lang="zh-CN" altLang="en-US" sz="2400" b="1" dirty="0" smtClean="0">
                    <a:solidFill>
                      <a:srgbClr val="FF00FF"/>
                    </a:solidFill>
                    <a:latin typeface="Times New Roman" pitchFamily="18" charset="0"/>
                  </a:rPr>
                  <a:t>说明：</a:t>
                </a:r>
                <a14:m>
                  <m:oMath xmlns:m="http://schemas.openxmlformats.org/officeDocument/2006/math">
                    <m:r>
                      <a:rPr lang="en-US" altLang="zh-CN" sz="2400" i="1" dirty="0" smtClean="0">
                        <a:latin typeface="Cambria Math"/>
                      </a:rPr>
                      <m:t>𝑇</m:t>
                    </m:r>
                    <m:r>
                      <a:rPr lang="en-US" altLang="zh-CN" sz="2400" i="1" dirty="0" smtClean="0">
                        <a:latin typeface="Cambria Math"/>
                      </a:rPr>
                      <m:t>’</m:t>
                    </m:r>
                  </m:oMath>
                </a14:m>
                <a:r>
                  <a:rPr lang="en-US" altLang="zh-CN" sz="2400" dirty="0" smtClean="0">
                    <a:latin typeface="Times New Roman" pitchFamily="18" charset="0"/>
                  </a:rPr>
                  <a:t> </a:t>
                </a:r>
                <a:r>
                  <a:rPr lang="zh-CN" altLang="en-US" sz="2400" dirty="0" smtClean="0">
                    <a:latin typeface="Times New Roman" pitchFamily="18" charset="0"/>
                  </a:rPr>
                  <a:t>变换与加密算法轮函数中的</a:t>
                </a:r>
                <a:r>
                  <a:rPr lang="en-US" altLang="zh-CN" sz="2400" dirty="0" smtClean="0">
                    <a:latin typeface="Times New Roman" pitchFamily="18" charset="0"/>
                  </a:rPr>
                  <a:t>T </a:t>
                </a:r>
                <a:r>
                  <a:rPr lang="zh-CN" altLang="en-US" sz="2400" dirty="0" smtClean="0">
                    <a:latin typeface="Times New Roman" pitchFamily="18" charset="0"/>
                  </a:rPr>
                  <a:t>基本相同，只将其</a:t>
                </a:r>
              </a:p>
              <a:p>
                <a:pPr>
                  <a:lnSpc>
                    <a:spcPct val="90000"/>
                  </a:lnSpc>
                  <a:buClr>
                    <a:schemeClr val="accent2"/>
                  </a:buClr>
                  <a:buFontTx/>
                  <a:buNone/>
                </a:pPr>
                <a:r>
                  <a:rPr lang="zh-CN" altLang="en-US" sz="2400" dirty="0" smtClean="0">
                    <a:latin typeface="Times New Roman" pitchFamily="18" charset="0"/>
                  </a:rPr>
                  <a:t>中的</a:t>
                </a:r>
                <a:r>
                  <a:rPr lang="zh-CN" altLang="en-US" sz="2400" b="1" dirty="0" smtClean="0">
                    <a:solidFill>
                      <a:srgbClr val="FF00FF"/>
                    </a:solidFill>
                    <a:latin typeface="Times New Roman" pitchFamily="18" charset="0"/>
                  </a:rPr>
                  <a:t>线性变换</a:t>
                </a:r>
                <a:r>
                  <a:rPr lang="en-US" altLang="zh-CN" sz="2400" b="1" dirty="0" smtClean="0">
                    <a:solidFill>
                      <a:srgbClr val="FF00FF"/>
                    </a:solidFill>
                    <a:latin typeface="Times New Roman" pitchFamily="18" charset="0"/>
                  </a:rPr>
                  <a:t>L </a:t>
                </a:r>
                <a:r>
                  <a:rPr lang="zh-CN" altLang="en-US" sz="2400" b="1" dirty="0" smtClean="0">
                    <a:solidFill>
                      <a:srgbClr val="FF00FF"/>
                    </a:solidFill>
                    <a:latin typeface="Times New Roman" pitchFamily="18" charset="0"/>
                  </a:rPr>
                  <a:t>修改为</a:t>
                </a:r>
                <a:r>
                  <a:rPr lang="zh-CN" altLang="en-US" sz="2400" dirty="0" smtClean="0">
                    <a:latin typeface="Times New Roman" pitchFamily="18" charset="0"/>
                  </a:rPr>
                  <a:t>：</a:t>
                </a:r>
              </a:p>
              <a:p>
                <a:pPr>
                  <a:lnSpc>
                    <a:spcPct val="90000"/>
                  </a:lnSpc>
                  <a:buClr>
                    <a:schemeClr val="accent2"/>
                  </a:buClr>
                  <a:buFontTx/>
                  <a:buNone/>
                </a:pPr>
                <a:r>
                  <a:rPr lang="zh-CN" altLang="en-US" sz="2400" dirty="0" smtClean="0">
                    <a:latin typeface="Times New Roman" pitchFamily="18" charset="0"/>
                  </a:rPr>
                  <a:t> 		       </a:t>
                </a:r>
                <a14:m>
                  <m:oMath xmlns:m="http://schemas.openxmlformats.org/officeDocument/2006/math">
                    <m:r>
                      <a:rPr lang="en-US" altLang="zh-CN" sz="2400" i="1" dirty="0" smtClean="0">
                        <a:latin typeface="Cambria Math"/>
                      </a:rPr>
                      <m:t>𝐿</m:t>
                    </m:r>
                    <m:r>
                      <a:rPr lang="en-US" altLang="zh-CN" sz="2400" i="1" dirty="0" smtClean="0">
                        <a:latin typeface="Cambria Math"/>
                      </a:rPr>
                      <m:t>’ </m:t>
                    </m:r>
                  </m:oMath>
                </a14:m>
                <a:r>
                  <a:rPr lang="en-US" altLang="zh-CN" sz="2400" dirty="0" smtClean="0">
                    <a:latin typeface="Times New Roman" pitchFamily="18" charset="0"/>
                  </a:rPr>
                  <a:t>(B)=B⊕(B&lt;&lt;&lt; 13)⊕(B</a:t>
                </a:r>
                <a:r>
                  <a:rPr lang="en-US" altLang="zh-CN" sz="2400" dirty="0" smtClean="0">
                    <a:latin typeface="Times New Roman" pitchFamily="18" charset="0"/>
                    <a:ea typeface="SymbolMT" charset="-122"/>
                  </a:rPr>
                  <a:t>&lt;&lt;&lt; </a:t>
                </a:r>
                <a:r>
                  <a:rPr lang="en-US" altLang="zh-CN" sz="2400" dirty="0" smtClean="0">
                    <a:latin typeface="Times New Roman" pitchFamily="18" charset="0"/>
                  </a:rPr>
                  <a:t>23)</a:t>
                </a: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111" t="-230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208</a:t>
            </a:fld>
            <a:endParaRPr lang="en-US" altLang="zh-CN" dirty="0"/>
          </a:p>
        </p:txBody>
      </p:sp>
      <p:grpSp>
        <p:nvGrpSpPr>
          <p:cNvPr id="7" name="Group 4"/>
          <p:cNvGrpSpPr>
            <a:grpSpLocks/>
          </p:cNvGrpSpPr>
          <p:nvPr/>
        </p:nvGrpSpPr>
        <p:grpSpPr bwMode="auto">
          <a:xfrm>
            <a:off x="1676400" y="3200400"/>
            <a:ext cx="5029200" cy="3048000"/>
            <a:chOff x="0" y="0"/>
            <a:chExt cx="4140" cy="2653"/>
          </a:xfrm>
        </p:grpSpPr>
        <p:sp>
          <p:nvSpPr>
            <p:cNvPr id="8" name="AutoShape 5"/>
            <p:cNvSpPr>
              <a:spLocks noChangeAspect="1" noChangeArrowheads="1"/>
            </p:cNvSpPr>
            <p:nvPr/>
          </p:nvSpPr>
          <p:spPr bwMode="auto">
            <a:xfrm>
              <a:off x="0" y="0"/>
              <a:ext cx="4140" cy="2653"/>
            </a:xfrm>
            <a:prstGeom prst="rect">
              <a:avLst/>
            </a:prstGeom>
            <a:noFill/>
            <a:ln w="9525">
              <a:noFill/>
              <a:miter lim="800000"/>
              <a:headEnd/>
              <a:tailEnd/>
            </a:ln>
          </p:spPr>
          <p:txBody>
            <a:bodyPr/>
            <a:lstStyle/>
            <a:p>
              <a:endParaRPr lang="zh-CN" altLang="en-US"/>
            </a:p>
          </p:txBody>
        </p:sp>
        <p:sp>
          <p:nvSpPr>
            <p:cNvPr id="9" name="Text Box 6"/>
            <p:cNvSpPr txBox="1">
              <a:spLocks noChangeArrowheads="1"/>
            </p:cNvSpPr>
            <p:nvPr/>
          </p:nvSpPr>
          <p:spPr bwMode="auto">
            <a:xfrm>
              <a:off x="1080" y="0"/>
              <a:ext cx="2159"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dirty="0">
                  <a:latin typeface="Times New Roman" pitchFamily="18" charset="0"/>
                </a:rPr>
                <a:t>32</a:t>
              </a:r>
              <a:r>
                <a:rPr lang="zh-CN" altLang="en-US" sz="1600" dirty="0">
                  <a:latin typeface="Times New Roman" pitchFamily="18" charset="0"/>
                </a:rPr>
                <a:t>位的密钥输入</a:t>
              </a:r>
              <a:endParaRPr lang="zh-CN" altLang="en-US" sz="1600" dirty="0"/>
            </a:p>
          </p:txBody>
        </p:sp>
        <p:sp>
          <p:nvSpPr>
            <p:cNvPr id="10" name="Text Box 7"/>
            <p:cNvSpPr txBox="1">
              <a:spLocks noChangeArrowheads="1"/>
            </p:cNvSpPr>
            <p:nvPr/>
          </p:nvSpPr>
          <p:spPr bwMode="auto">
            <a:xfrm>
              <a:off x="1067" y="2340"/>
              <a:ext cx="2158" cy="313"/>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a:latin typeface="Times New Roman" pitchFamily="18" charset="0"/>
                </a:rPr>
                <a:t>32</a:t>
              </a:r>
              <a:r>
                <a:rPr lang="zh-CN" altLang="en-US" sz="1600">
                  <a:latin typeface="Times New Roman" pitchFamily="18" charset="0"/>
                </a:rPr>
                <a:t>位的密钥输出</a:t>
              </a:r>
              <a:endParaRPr lang="zh-CN" altLang="en-US" sz="1600"/>
            </a:p>
          </p:txBody>
        </p:sp>
        <p:sp>
          <p:nvSpPr>
            <p:cNvPr id="11" name="Oval 8"/>
            <p:cNvSpPr>
              <a:spLocks noChangeArrowheads="1"/>
            </p:cNvSpPr>
            <p:nvPr/>
          </p:nvSpPr>
          <p:spPr bwMode="auto">
            <a:xfrm>
              <a:off x="1852" y="780"/>
              <a:ext cx="581" cy="468"/>
            </a:xfrm>
            <a:prstGeom prst="ellipse">
              <a:avLst/>
            </a:prstGeom>
            <a:ln>
              <a:headEnd/>
              <a:tailEnd/>
            </a:ln>
          </p:spPr>
          <p:style>
            <a:lnRef idx="1">
              <a:schemeClr val="dk1"/>
            </a:lnRef>
            <a:fillRef idx="2">
              <a:schemeClr val="dk1"/>
            </a:fillRef>
            <a:effectRef idx="1">
              <a:schemeClr val="dk1"/>
            </a:effectRef>
            <a:fontRef idx="minor">
              <a:schemeClr val="dk1"/>
            </a:fontRef>
          </p:style>
          <p:txBody>
            <a:bodyPr lIns="0" tIns="0" rIns="0" bIns="0"/>
            <a:lstStyle/>
            <a:p>
              <a:pPr algn="ctr"/>
              <a:r>
                <a:rPr lang="en-US" altLang="zh-CN" sz="1600">
                  <a:latin typeface="Times New Roman" pitchFamily="18" charset="0"/>
                </a:rPr>
                <a:t>SLS</a:t>
              </a:r>
              <a:r>
                <a:rPr lang="en-US" altLang="zh-CN" sz="1600" baseline="-25000">
                  <a:latin typeface="Times New Roman" pitchFamily="18" charset="0"/>
                </a:rPr>
                <a:t>13</a:t>
              </a:r>
              <a:endParaRPr lang="en-US" altLang="zh-CN" sz="1600"/>
            </a:p>
          </p:txBody>
        </p:sp>
        <p:sp>
          <p:nvSpPr>
            <p:cNvPr id="12" name="Oval 9"/>
            <p:cNvSpPr>
              <a:spLocks noChangeArrowheads="1"/>
            </p:cNvSpPr>
            <p:nvPr/>
          </p:nvSpPr>
          <p:spPr bwMode="auto">
            <a:xfrm>
              <a:off x="2596" y="624"/>
              <a:ext cx="603" cy="468"/>
            </a:xfrm>
            <a:prstGeom prst="ellipse">
              <a:avLst/>
            </a:prstGeom>
            <a:ln>
              <a:headEnd/>
              <a:tailEnd/>
            </a:ln>
          </p:spPr>
          <p:style>
            <a:lnRef idx="1">
              <a:schemeClr val="dk1"/>
            </a:lnRef>
            <a:fillRef idx="2">
              <a:schemeClr val="dk1"/>
            </a:fillRef>
            <a:effectRef idx="1">
              <a:schemeClr val="dk1"/>
            </a:effectRef>
            <a:fontRef idx="minor">
              <a:schemeClr val="dk1"/>
            </a:fontRef>
          </p:style>
          <p:txBody>
            <a:bodyPr lIns="0" tIns="0" rIns="0" bIns="0"/>
            <a:lstStyle/>
            <a:p>
              <a:pPr algn="ctr"/>
              <a:r>
                <a:rPr lang="en-US" altLang="zh-CN" sz="1600" dirty="0">
                  <a:latin typeface="Times New Roman" pitchFamily="18" charset="0"/>
                </a:rPr>
                <a:t>SLS</a:t>
              </a:r>
              <a:r>
                <a:rPr lang="en-US" altLang="zh-CN" sz="1600" baseline="-25000" dirty="0">
                  <a:latin typeface="Times New Roman" pitchFamily="18" charset="0"/>
                </a:rPr>
                <a:t>23</a:t>
              </a:r>
              <a:endParaRPr lang="en-US" altLang="zh-CN" sz="1600" dirty="0"/>
            </a:p>
          </p:txBody>
        </p:sp>
        <p:sp>
          <p:nvSpPr>
            <p:cNvPr id="13" name="Line 10"/>
            <p:cNvSpPr>
              <a:spLocks noChangeShapeType="1"/>
            </p:cNvSpPr>
            <p:nvPr/>
          </p:nvSpPr>
          <p:spPr bwMode="auto">
            <a:xfrm>
              <a:off x="2149" y="312"/>
              <a:ext cx="1" cy="468"/>
            </a:xfrm>
            <a:prstGeom prst="line">
              <a:avLst/>
            </a:prstGeom>
            <a:noFill/>
            <a:ln w="9525">
              <a:solidFill>
                <a:srgbClr val="000000"/>
              </a:solidFill>
              <a:round/>
              <a:headEnd/>
              <a:tailEnd/>
            </a:ln>
          </p:spPr>
          <p:txBody>
            <a:bodyPr/>
            <a:lstStyle/>
            <a:p>
              <a:endParaRPr lang="zh-CN" altLang="en-US"/>
            </a:p>
          </p:txBody>
        </p:sp>
        <p:sp>
          <p:nvSpPr>
            <p:cNvPr id="14" name="Line 11"/>
            <p:cNvSpPr>
              <a:spLocks noChangeShapeType="1"/>
            </p:cNvSpPr>
            <p:nvPr/>
          </p:nvSpPr>
          <p:spPr bwMode="auto">
            <a:xfrm>
              <a:off x="2880" y="312"/>
              <a:ext cx="1" cy="312"/>
            </a:xfrm>
            <a:prstGeom prst="line">
              <a:avLst/>
            </a:prstGeom>
            <a:noFill/>
            <a:ln w="9525">
              <a:solidFill>
                <a:srgbClr val="000000"/>
              </a:solidFill>
              <a:round/>
              <a:headEnd/>
              <a:tailEnd/>
            </a:ln>
          </p:spPr>
          <p:txBody>
            <a:bodyPr/>
            <a:lstStyle/>
            <a:p>
              <a:endParaRPr lang="zh-CN" altLang="en-US"/>
            </a:p>
          </p:txBody>
        </p:sp>
        <p:sp>
          <p:nvSpPr>
            <p:cNvPr id="15" name="Line 12"/>
            <p:cNvSpPr>
              <a:spLocks noChangeShapeType="1"/>
            </p:cNvSpPr>
            <p:nvPr/>
          </p:nvSpPr>
          <p:spPr bwMode="auto">
            <a:xfrm>
              <a:off x="1440" y="312"/>
              <a:ext cx="1" cy="624"/>
            </a:xfrm>
            <a:prstGeom prst="line">
              <a:avLst/>
            </a:prstGeom>
            <a:noFill/>
            <a:ln w="9525">
              <a:solidFill>
                <a:srgbClr val="000000"/>
              </a:solidFill>
              <a:round/>
              <a:headEnd/>
              <a:tailEnd/>
            </a:ln>
          </p:spPr>
          <p:txBody>
            <a:bodyPr/>
            <a:lstStyle/>
            <a:p>
              <a:endParaRPr lang="zh-CN" altLang="en-US"/>
            </a:p>
          </p:txBody>
        </p:sp>
        <p:sp>
          <p:nvSpPr>
            <p:cNvPr id="16" name="AutoShape 13"/>
            <p:cNvSpPr>
              <a:spLocks noChangeArrowheads="1"/>
            </p:cNvSpPr>
            <p:nvPr/>
          </p:nvSpPr>
          <p:spPr bwMode="auto">
            <a:xfrm>
              <a:off x="1967" y="1716"/>
              <a:ext cx="360" cy="312"/>
            </a:xfrm>
            <a:prstGeom prst="flowChartOr">
              <a:avLst/>
            </a:prstGeom>
            <a:solidFill>
              <a:srgbClr val="FFFFFF"/>
            </a:solidFill>
            <a:ln w="9525">
              <a:solidFill>
                <a:srgbClr val="000000"/>
              </a:solidFill>
              <a:round/>
              <a:headEnd/>
              <a:tailEnd/>
            </a:ln>
          </p:spPr>
          <p:txBody>
            <a:bodyPr/>
            <a:lstStyle/>
            <a:p>
              <a:endParaRPr lang="zh-CN" altLang="en-US">
                <a:ln w="38100">
                  <a:solidFill>
                    <a:srgbClr val="FF0000"/>
                  </a:solidFill>
                </a:ln>
              </a:endParaRPr>
            </a:p>
          </p:txBody>
        </p:sp>
        <p:cxnSp>
          <p:nvCxnSpPr>
            <p:cNvPr id="17" name="AutoShape 14"/>
            <p:cNvCxnSpPr>
              <a:cxnSpLocks noChangeShapeType="1"/>
              <a:stCxn id="11" idx="4"/>
              <a:endCxn id="16" idx="0"/>
            </p:cNvCxnSpPr>
            <p:nvPr/>
          </p:nvCxnSpPr>
          <p:spPr bwMode="auto">
            <a:xfrm>
              <a:off x="2143" y="1248"/>
              <a:ext cx="4" cy="468"/>
            </a:xfrm>
            <a:prstGeom prst="straightConnector1">
              <a:avLst/>
            </a:prstGeom>
            <a:noFill/>
            <a:ln w="9525">
              <a:solidFill>
                <a:srgbClr val="333333"/>
              </a:solidFill>
              <a:round/>
              <a:headEnd/>
              <a:tailEnd type="stealth" w="sm" len="med"/>
            </a:ln>
            <a:effectLst/>
          </p:spPr>
        </p:cxnSp>
        <p:cxnSp>
          <p:nvCxnSpPr>
            <p:cNvPr id="18" name="AutoShape 15"/>
            <p:cNvCxnSpPr>
              <a:cxnSpLocks noChangeShapeType="1"/>
              <a:stCxn id="15" idx="1"/>
              <a:endCxn id="16" idx="2"/>
            </p:cNvCxnSpPr>
            <p:nvPr/>
          </p:nvCxnSpPr>
          <p:spPr bwMode="auto">
            <a:xfrm>
              <a:off x="1441" y="936"/>
              <a:ext cx="526" cy="936"/>
            </a:xfrm>
            <a:prstGeom prst="straightConnector1">
              <a:avLst/>
            </a:prstGeom>
            <a:noFill/>
            <a:ln w="9525">
              <a:solidFill>
                <a:srgbClr val="333333"/>
              </a:solidFill>
              <a:round/>
              <a:headEnd/>
              <a:tailEnd type="stealth" w="sm" len="med"/>
            </a:ln>
            <a:effectLst/>
          </p:spPr>
        </p:cxnSp>
        <p:cxnSp>
          <p:nvCxnSpPr>
            <p:cNvPr id="19" name="AutoShape 16"/>
            <p:cNvCxnSpPr>
              <a:cxnSpLocks noChangeShapeType="1"/>
              <a:stCxn id="12" idx="4"/>
              <a:endCxn id="16" idx="6"/>
            </p:cNvCxnSpPr>
            <p:nvPr/>
          </p:nvCxnSpPr>
          <p:spPr bwMode="auto">
            <a:xfrm rot="5400000">
              <a:off x="2222" y="1197"/>
              <a:ext cx="780" cy="571"/>
            </a:xfrm>
            <a:prstGeom prst="straightConnector1">
              <a:avLst/>
            </a:prstGeom>
            <a:noFill/>
            <a:ln w="9525">
              <a:solidFill>
                <a:srgbClr val="333333"/>
              </a:solidFill>
              <a:round/>
              <a:headEnd/>
              <a:tailEnd type="stealth" w="sm" len="med"/>
            </a:ln>
            <a:effectLst/>
          </p:spPr>
        </p:cxnSp>
        <p:cxnSp>
          <p:nvCxnSpPr>
            <p:cNvPr id="20" name="AutoShape 17"/>
            <p:cNvCxnSpPr>
              <a:cxnSpLocks noChangeShapeType="1"/>
              <a:stCxn id="16" idx="4"/>
              <a:endCxn id="10" idx="0"/>
            </p:cNvCxnSpPr>
            <p:nvPr/>
          </p:nvCxnSpPr>
          <p:spPr bwMode="auto">
            <a:xfrm flipH="1">
              <a:off x="2146" y="2028"/>
              <a:ext cx="1" cy="312"/>
            </a:xfrm>
            <a:prstGeom prst="straightConnector1">
              <a:avLst/>
            </a:prstGeom>
            <a:noFill/>
            <a:ln w="9525">
              <a:solidFill>
                <a:srgbClr val="333333"/>
              </a:solidFill>
              <a:round/>
              <a:headEnd/>
              <a:tailEnd type="stealth" w="sm" len="med"/>
            </a:ln>
            <a:effectLst/>
          </p:spPr>
        </p:cxnSp>
      </p:grpSp>
      <mc:AlternateContent xmlns:mc="http://schemas.openxmlformats.org/markup-compatibility/2006" xmlns:a14="http://schemas.microsoft.com/office/drawing/2010/main">
        <mc:Choice Requires="a14">
          <p:sp>
            <p:nvSpPr>
              <p:cNvPr id="21" name="Rectangle 18"/>
              <p:cNvSpPr>
                <a:spLocks noChangeArrowheads="1"/>
              </p:cNvSpPr>
              <p:nvPr/>
            </p:nvSpPr>
            <p:spPr bwMode="auto">
              <a:xfrm>
                <a:off x="5943600" y="4343400"/>
                <a:ext cx="2744788" cy="457200"/>
              </a:xfrm>
              <a:prstGeom prst="rect">
                <a:avLst/>
              </a:prstGeom>
              <a:noFill/>
              <a:ln w="9525">
                <a:noFill/>
                <a:miter lim="800000"/>
                <a:headEnd/>
                <a:tailEnd/>
              </a:ln>
              <a:effectLst/>
            </p:spPr>
            <p:txBody>
              <a:bodyPr wrap="none" anchor="ctr">
                <a:spAutoFit/>
              </a:bodyPr>
              <a:lstStyle/>
              <a:p>
                <a:r>
                  <a:rPr lang="zh-CN" altLang="en-US" sz="2400" b="1" dirty="0">
                    <a:solidFill>
                      <a:srgbClr val="FF0000"/>
                    </a:solidFill>
                    <a:latin typeface="Times New Roman" pitchFamily="18" charset="0"/>
                  </a:rPr>
                  <a:t>密钥的</a:t>
                </a:r>
                <a14:m>
                  <m:oMath xmlns:m="http://schemas.openxmlformats.org/officeDocument/2006/math">
                    <m:r>
                      <a:rPr lang="en-US" altLang="zh-CN" sz="2400" b="1" i="1" dirty="0" smtClean="0">
                        <a:solidFill>
                          <a:srgbClr val="FF0000"/>
                        </a:solidFill>
                        <a:latin typeface="Cambria Math"/>
                      </a:rPr>
                      <m:t>𝑳</m:t>
                    </m:r>
                    <m:r>
                      <a:rPr lang="en-US" altLang="zh-CN" sz="2400" b="1" i="1" dirty="0" smtClean="0">
                        <a:solidFill>
                          <a:srgbClr val="FF0000"/>
                        </a:solidFill>
                        <a:latin typeface="Cambria Math"/>
                      </a:rPr>
                      <m:t> ’</m:t>
                    </m:r>
                  </m:oMath>
                </a14:m>
                <a:r>
                  <a:rPr lang="zh-CN" altLang="en-US" sz="2400" b="1" dirty="0">
                    <a:solidFill>
                      <a:srgbClr val="FF0000"/>
                    </a:solidFill>
                    <a:latin typeface="Times New Roman" pitchFamily="18" charset="0"/>
                  </a:rPr>
                  <a:t>线性变换</a:t>
                </a:r>
                <a:r>
                  <a:rPr lang="zh-CN" altLang="en-US" b="1" dirty="0">
                    <a:solidFill>
                      <a:srgbClr val="FF0000"/>
                    </a:solidFill>
                  </a:rPr>
                  <a:t> </a:t>
                </a:r>
              </a:p>
            </p:txBody>
          </p:sp>
        </mc:Choice>
        <mc:Fallback xmlns="">
          <p:sp>
            <p:nvSpPr>
              <p:cNvPr id="21" name="Rectangle 18"/>
              <p:cNvSpPr>
                <a:spLocks noRot="1" noChangeAspect="1" noMove="1" noResize="1" noEditPoints="1" noAdjustHandles="1" noChangeArrowheads="1" noChangeShapeType="1" noTextEdit="1"/>
              </p:cNvSpPr>
              <p:nvPr/>
            </p:nvSpPr>
            <p:spPr bwMode="auto">
              <a:xfrm>
                <a:off x="5943600" y="4343400"/>
                <a:ext cx="2744788" cy="457200"/>
              </a:xfrm>
              <a:prstGeom prst="rect">
                <a:avLst/>
              </a:prstGeom>
              <a:blipFill rotWithShape="1">
                <a:blip r:embed="rId3" cstate="print"/>
                <a:stretch>
                  <a:fillRect l="-3333" t="-14667" b="-25333"/>
                </a:stretch>
              </a:blipFill>
              <a:ln w="9525">
                <a:noFill/>
                <a:miter lim="800000"/>
                <a:headEnd/>
                <a:tailEnd/>
              </a:ln>
              <a:effectLst/>
            </p:spPr>
            <p:txBody>
              <a:bodyPr/>
              <a:lstStyle/>
              <a:p>
                <a:r>
                  <a:rPr lang="zh-CN" altLang="en-US">
                    <a:noFill/>
                  </a:rPr>
                  <a:t> </a:t>
                </a:r>
              </a:p>
            </p:txBody>
          </p:sp>
        </mc:Fallback>
      </mc:AlternateContent>
    </p:spTree>
    <p:extLst>
      <p:ext uri="{BB962C8B-B14F-4D97-AF65-F5344CB8AC3E}">
        <p14:creationId xmlns:p14="http://schemas.microsoft.com/office/powerpoint/2010/main" val="3649115008"/>
      </p:ext>
    </p:extLst>
  </p:cSld>
  <p:clrMapOvr>
    <a:masterClrMapping/>
  </p:clrMapOvr>
  <p:transition>
    <p:wedge/>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分组密码的工作模式</a:t>
            </a:r>
            <a:endParaRPr lang="zh-CN" altLang="en-US" dirty="0"/>
          </a:p>
        </p:txBody>
      </p:sp>
      <p:sp>
        <p:nvSpPr>
          <p:cNvPr id="3" name="内容占位符 2"/>
          <p:cNvSpPr>
            <a:spLocks noGrp="1"/>
          </p:cNvSpPr>
          <p:nvPr>
            <p:ph idx="1"/>
          </p:nvPr>
        </p:nvSpPr>
        <p:spPr/>
        <p:txBody>
          <a:bodyPr/>
          <a:lstStyle/>
          <a:p>
            <a:r>
              <a:rPr lang="zh-CN" altLang="en-US" b="1" dirty="0" smtClean="0">
                <a:solidFill>
                  <a:srgbClr val="FF0000"/>
                </a:solidFill>
              </a:rPr>
              <a:t>实际应用：</a:t>
            </a:r>
            <a:r>
              <a:rPr lang="zh-CN" altLang="en-US" dirty="0" smtClean="0"/>
              <a:t>即使有安全的分组密码算法，也需采用适当的工作模式来隐蔽明文的统计特性、数据格式等，以提高整体的安全性，降低删除、重放、插入和伪造成功的机会</a:t>
            </a:r>
            <a:endParaRPr lang="en-US" altLang="zh-CN" dirty="0" smtClean="0"/>
          </a:p>
          <a:p>
            <a:r>
              <a:rPr lang="zh-CN" altLang="en-US" dirty="0" smtClean="0"/>
              <a:t>美国在</a:t>
            </a:r>
            <a:r>
              <a:rPr lang="en-US" altLang="zh-CN" dirty="0" smtClean="0"/>
              <a:t>FIPS</a:t>
            </a:r>
            <a:r>
              <a:rPr lang="zh-CN" altLang="en-US" dirty="0" smtClean="0"/>
              <a:t>中定义了五种</a:t>
            </a:r>
            <a:r>
              <a:rPr lang="zh-CN" altLang="en-US" dirty="0"/>
              <a:t>工作</a:t>
            </a:r>
            <a:r>
              <a:rPr lang="zh-CN" altLang="en-US" dirty="0" smtClean="0"/>
              <a:t>模式</a:t>
            </a:r>
            <a:r>
              <a:rPr lang="en-US" altLang="zh-CN" dirty="0" smtClean="0"/>
              <a:t>(*)</a:t>
            </a:r>
            <a:r>
              <a:rPr lang="zh-CN" altLang="en-US" dirty="0" smtClean="0"/>
              <a:t>：</a:t>
            </a:r>
          </a:p>
          <a:p>
            <a:pPr marL="914400" lvl="1" indent="-514350" algn="just">
              <a:lnSpc>
                <a:spcPct val="90000"/>
              </a:lnSpc>
              <a:spcBef>
                <a:spcPts val="600"/>
              </a:spcBef>
              <a:buClr>
                <a:schemeClr val="folHlink"/>
              </a:buClr>
              <a:buSzPct val="60000"/>
              <a:buFont typeface="+mj-lt"/>
              <a:buAutoNum type="arabicPeriod"/>
            </a:pPr>
            <a:r>
              <a:rPr lang="zh-CN" altLang="en-US" b="1" dirty="0" smtClean="0">
                <a:solidFill>
                  <a:srgbClr val="FF00FF"/>
                </a:solidFill>
              </a:rPr>
              <a:t>电码本模式</a:t>
            </a:r>
            <a:r>
              <a:rPr lang="en-US" altLang="zh-CN" b="1" dirty="0" smtClean="0">
                <a:solidFill>
                  <a:srgbClr val="FF00FF"/>
                </a:solidFill>
              </a:rPr>
              <a:t>(ECB</a:t>
            </a:r>
            <a:r>
              <a:rPr lang="zh-CN" altLang="en-US" dirty="0"/>
              <a:t> </a:t>
            </a:r>
            <a:r>
              <a:rPr lang="zh-CN" altLang="en-US" b="1" dirty="0">
                <a:solidFill>
                  <a:srgbClr val="FF00FF"/>
                </a:solidFill>
              </a:rPr>
              <a:t>，</a:t>
            </a:r>
            <a:r>
              <a:rPr lang="en-US" altLang="zh-CN" b="1" dirty="0">
                <a:solidFill>
                  <a:srgbClr val="FF00FF"/>
                </a:solidFill>
              </a:rPr>
              <a:t>Electronic Code Book</a:t>
            </a:r>
            <a:r>
              <a:rPr lang="en-US" altLang="zh-CN" b="1" dirty="0" smtClean="0">
                <a:solidFill>
                  <a:srgbClr val="FF00FF"/>
                </a:solidFill>
              </a:rPr>
              <a:t>)</a:t>
            </a:r>
          </a:p>
          <a:p>
            <a:pPr marL="914400" lvl="1" indent="-514350" algn="just">
              <a:spcBef>
                <a:spcPts val="600"/>
              </a:spcBef>
              <a:buClr>
                <a:schemeClr val="folHlink"/>
              </a:buClr>
              <a:buSzPct val="60000"/>
              <a:buFont typeface="+mj-lt"/>
              <a:buAutoNum type="arabicPeriod"/>
            </a:pPr>
            <a:r>
              <a:rPr lang="zh-CN" altLang="en-US" b="1" dirty="0" smtClean="0">
                <a:solidFill>
                  <a:srgbClr val="FF00FF"/>
                </a:solidFill>
              </a:rPr>
              <a:t>密码分组链接模式</a:t>
            </a:r>
            <a:r>
              <a:rPr lang="en-US" altLang="zh-CN" b="1" dirty="0" smtClean="0">
                <a:solidFill>
                  <a:srgbClr val="FF00FF"/>
                </a:solidFill>
              </a:rPr>
              <a:t>(</a:t>
            </a:r>
            <a:r>
              <a:rPr lang="en-US" altLang="zh-CN" b="1" dirty="0">
                <a:solidFill>
                  <a:srgbClr val="FF00FF"/>
                </a:solidFill>
              </a:rPr>
              <a:t>CBC</a:t>
            </a:r>
            <a:r>
              <a:rPr lang="zh-CN" altLang="en-US" b="1" dirty="0">
                <a:solidFill>
                  <a:srgbClr val="FF00FF"/>
                </a:solidFill>
              </a:rPr>
              <a:t> ，</a:t>
            </a:r>
            <a:r>
              <a:rPr lang="en-US" altLang="zh-CN" b="1" dirty="0" smtClean="0">
                <a:solidFill>
                  <a:srgbClr val="FF00FF"/>
                </a:solidFill>
              </a:rPr>
              <a:t>Cipher </a:t>
            </a:r>
            <a:r>
              <a:rPr lang="en-US" altLang="zh-CN" b="1" dirty="0">
                <a:solidFill>
                  <a:srgbClr val="FF00FF"/>
                </a:solidFill>
              </a:rPr>
              <a:t>Block Chaining</a:t>
            </a:r>
            <a:r>
              <a:rPr lang="en-US" altLang="zh-CN" b="1" dirty="0" smtClean="0">
                <a:solidFill>
                  <a:srgbClr val="FF00FF"/>
                </a:solidFill>
              </a:rPr>
              <a:t>) </a:t>
            </a:r>
          </a:p>
          <a:p>
            <a:pPr marL="914400" lvl="1" indent="-514350" algn="just">
              <a:spcBef>
                <a:spcPts val="600"/>
              </a:spcBef>
              <a:buClr>
                <a:schemeClr val="folHlink"/>
              </a:buClr>
              <a:buSzPct val="60000"/>
              <a:buFont typeface="+mj-lt"/>
              <a:buAutoNum type="arabicPeriod"/>
            </a:pPr>
            <a:r>
              <a:rPr lang="zh-CN" altLang="en-US" b="1" dirty="0" smtClean="0">
                <a:solidFill>
                  <a:srgbClr val="FF00FF"/>
                </a:solidFill>
              </a:rPr>
              <a:t>输出反馈模</a:t>
            </a:r>
            <a:r>
              <a:rPr lang="zh-CN" altLang="en-US" b="1" dirty="0">
                <a:solidFill>
                  <a:srgbClr val="FF00FF"/>
                </a:solidFill>
              </a:rPr>
              <a:t>式</a:t>
            </a:r>
            <a:r>
              <a:rPr lang="en-US" altLang="zh-CN" b="1" dirty="0">
                <a:solidFill>
                  <a:srgbClr val="FF00FF"/>
                </a:solidFill>
              </a:rPr>
              <a:t>(OFB</a:t>
            </a:r>
            <a:r>
              <a:rPr lang="zh-CN" altLang="en-US" b="1" dirty="0">
                <a:solidFill>
                  <a:srgbClr val="FF00FF"/>
                </a:solidFill>
              </a:rPr>
              <a:t>，</a:t>
            </a:r>
            <a:r>
              <a:rPr lang="en-US" altLang="zh-CN" b="1" dirty="0">
                <a:solidFill>
                  <a:srgbClr val="FF00FF"/>
                </a:solidFill>
              </a:rPr>
              <a:t>Output Feedback)</a:t>
            </a:r>
          </a:p>
          <a:p>
            <a:pPr marL="914400" lvl="1" indent="-514350" algn="just">
              <a:spcBef>
                <a:spcPts val="600"/>
              </a:spcBef>
              <a:buClr>
                <a:schemeClr val="folHlink"/>
              </a:buClr>
              <a:buSzPct val="60000"/>
              <a:buFont typeface="+mj-lt"/>
              <a:buAutoNum type="arabicPeriod"/>
            </a:pPr>
            <a:r>
              <a:rPr lang="zh-CN" altLang="en-US" b="1" dirty="0">
                <a:solidFill>
                  <a:srgbClr val="FF00FF"/>
                </a:solidFill>
              </a:rPr>
              <a:t>密码反馈模式</a:t>
            </a:r>
            <a:r>
              <a:rPr lang="en-US" altLang="zh-CN" b="1" dirty="0">
                <a:solidFill>
                  <a:srgbClr val="FF00FF"/>
                </a:solidFill>
              </a:rPr>
              <a:t>(CFB</a:t>
            </a:r>
            <a:r>
              <a:rPr lang="zh-CN" altLang="en-US" b="1" dirty="0">
                <a:solidFill>
                  <a:srgbClr val="FF00FF"/>
                </a:solidFill>
              </a:rPr>
              <a:t>，</a:t>
            </a:r>
            <a:r>
              <a:rPr lang="en-US" altLang="zh-CN" b="1" dirty="0">
                <a:solidFill>
                  <a:srgbClr val="FF00FF"/>
                </a:solidFill>
              </a:rPr>
              <a:t>Cipher Feedback)</a:t>
            </a:r>
          </a:p>
          <a:p>
            <a:pPr marL="914400" lvl="1" indent="-514350" algn="just">
              <a:spcBef>
                <a:spcPts val="600"/>
              </a:spcBef>
              <a:buClr>
                <a:schemeClr val="folHlink"/>
              </a:buClr>
              <a:buSzPct val="60000"/>
              <a:buFont typeface="+mj-lt"/>
              <a:buAutoNum type="arabicPeriod"/>
            </a:pPr>
            <a:r>
              <a:rPr lang="zh-CN" altLang="en-US" b="1" dirty="0" smtClean="0">
                <a:solidFill>
                  <a:srgbClr val="FF00FF"/>
                </a:solidFill>
              </a:rPr>
              <a:t>计数器模式</a:t>
            </a:r>
            <a:r>
              <a:rPr lang="en-US" altLang="zh-CN" b="1" dirty="0" smtClean="0">
                <a:solidFill>
                  <a:srgbClr val="FF00FF"/>
                </a:solidFill>
              </a:rPr>
              <a:t>(CTR</a:t>
            </a:r>
            <a:r>
              <a:rPr lang="zh-CN" altLang="en-US" b="1" dirty="0" smtClean="0">
                <a:solidFill>
                  <a:srgbClr val="FF00FF"/>
                </a:solidFill>
              </a:rPr>
              <a:t>，</a:t>
            </a:r>
            <a:r>
              <a:rPr lang="en-US" altLang="zh-CN" b="1" dirty="0" smtClean="0">
                <a:solidFill>
                  <a:srgbClr val="FF00FF"/>
                </a:solidFill>
              </a:rPr>
              <a:t>Counter)</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209</a:t>
            </a:fld>
            <a:endParaRPr lang="en-US" altLang="zh-CN" dirty="0"/>
          </a:p>
        </p:txBody>
      </p:sp>
    </p:spTree>
    <p:extLst>
      <p:ext uri="{BB962C8B-B14F-4D97-AF65-F5344CB8AC3E}">
        <p14:creationId xmlns:p14="http://schemas.microsoft.com/office/powerpoint/2010/main" val="618188157"/>
      </p:ext>
    </p:extLst>
  </p:cSld>
  <p:clrMapOvr>
    <a:masterClrMapping/>
  </p:clrMapOvr>
  <p:transition>
    <p:wedg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600200"/>
            <a:ext cx="5410200" cy="563563"/>
          </a:xfrm>
        </p:spPr>
        <p:txBody>
          <a:bodyPr/>
          <a:lstStyle/>
          <a:p>
            <a:r>
              <a:rPr lang="en-US" altLang="zh-CN" dirty="0" err="1"/>
              <a:t>Feistel</a:t>
            </a:r>
            <a:r>
              <a:rPr lang="zh-CN" altLang="en-US" dirty="0"/>
              <a:t>网</a:t>
            </a:r>
            <a:r>
              <a:rPr lang="zh-CN" altLang="en-US" dirty="0" smtClean="0"/>
              <a:t>络的雪崩效应</a:t>
            </a:r>
            <a:endParaRPr lang="zh-CN" altLang="en-US" dirty="0"/>
          </a:p>
        </p:txBody>
      </p:sp>
      <p:sp>
        <p:nvSpPr>
          <p:cNvPr id="4" name="日期占位符 3"/>
          <p:cNvSpPr>
            <a:spLocks noGrp="1"/>
          </p:cNvSpPr>
          <p:nvPr>
            <p:ph type="dt" sz="half" idx="10"/>
          </p:nvPr>
        </p:nvSpPr>
        <p:spPr/>
        <p:txBody>
          <a:bodyPr/>
          <a:lstStyle/>
          <a:p>
            <a:fld id="{F8F767E2-4B0C-4D6B-BC16-744F3E0FAA8C}"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21</a:t>
            </a:fld>
            <a:endParaRPr lang="en-US" altLang="zh-CN" dirty="0"/>
          </a:p>
        </p:txBody>
      </p:sp>
      <p:pic>
        <p:nvPicPr>
          <p:cNvPr id="8" name="图片 7"/>
          <p:cNvPicPr>
            <a:picLocks noChangeAspect="1"/>
          </p:cNvPicPr>
          <p:nvPr/>
        </p:nvPicPr>
        <p:blipFill>
          <a:blip r:embed="rId2" cstate="print"/>
          <a:stretch>
            <a:fillRect/>
          </a:stretch>
        </p:blipFill>
        <p:spPr>
          <a:xfrm>
            <a:off x="5182082" y="38010"/>
            <a:ext cx="3929123" cy="6650670"/>
          </a:xfrm>
          <a:prstGeom prst="rect">
            <a:avLst/>
          </a:prstGeom>
        </p:spPr>
      </p:pic>
      <p:sp>
        <p:nvSpPr>
          <p:cNvPr id="9" name="文本框 8"/>
          <p:cNvSpPr txBox="1"/>
          <p:nvPr/>
        </p:nvSpPr>
        <p:spPr>
          <a:xfrm>
            <a:off x="343141" y="3200400"/>
            <a:ext cx="4495800" cy="1200329"/>
          </a:xfrm>
          <a:prstGeom prst="rect">
            <a:avLst/>
          </a:prstGeom>
          <a:noFill/>
        </p:spPr>
        <p:txBody>
          <a:bodyPr wrap="square" rtlCol="0">
            <a:spAutoFit/>
          </a:bodyPr>
          <a:lstStyle/>
          <a:p>
            <a:r>
              <a:rPr lang="zh-CN" altLang="en-US" sz="2400" dirty="0" smtClean="0"/>
              <a:t>假设轮函数的输入最右边</a:t>
            </a:r>
            <a:r>
              <a:rPr lang="en-US" altLang="zh-CN" sz="2400" dirty="0" smtClean="0"/>
              <a:t>1</a:t>
            </a:r>
            <a:r>
              <a:rPr lang="zh-CN" altLang="en-US" sz="2400" dirty="0" smtClean="0"/>
              <a:t>比特的变化，至少影响轮函数输出两比特的变化</a:t>
            </a:r>
            <a:endParaRPr lang="zh-CN" altLang="en-US" sz="2400" dirty="0"/>
          </a:p>
        </p:txBody>
      </p:sp>
    </p:spTree>
    <p:extLst>
      <p:ext uri="{BB962C8B-B14F-4D97-AF65-F5344CB8AC3E}">
        <p14:creationId xmlns:p14="http://schemas.microsoft.com/office/powerpoint/2010/main" val="1066738284"/>
      </p:ext>
    </p:extLst>
  </p:cSld>
  <p:clrMapOvr>
    <a:masterClrMapping/>
  </p:clrMapOvr>
  <p:transition>
    <p:wedge/>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smtClean="0">
                <a:solidFill>
                  <a:srgbClr val="FF00FF"/>
                </a:solidFill>
              </a:rPr>
              <a:t>电码本模式</a:t>
            </a:r>
            <a:r>
              <a:rPr lang="en-US" altLang="zh-CN" dirty="0" smtClean="0">
                <a:solidFill>
                  <a:srgbClr val="FF00FF"/>
                </a:solidFill>
              </a:rPr>
              <a:t>(ECB)</a:t>
            </a:r>
            <a:endParaRPr lang="zh-CN" altLang="en-US" dirty="0"/>
          </a:p>
        </p:txBody>
      </p:sp>
      <p:sp>
        <p:nvSpPr>
          <p:cNvPr id="3" name="内容占位符 2"/>
          <p:cNvSpPr>
            <a:spLocks noGrp="1"/>
          </p:cNvSpPr>
          <p:nvPr>
            <p:ph idx="1"/>
          </p:nvPr>
        </p:nvSpPr>
        <p:spPr/>
        <p:txBody>
          <a:bodyPr/>
          <a:lstStyle/>
          <a:p>
            <a:pPr algn="just"/>
            <a:r>
              <a:rPr lang="zh-CN" altLang="en-US" dirty="0" smtClean="0">
                <a:latin typeface="Times New Roman" pitchFamily="18" charset="0"/>
              </a:rPr>
              <a:t>直接用分组密码算法来进行消息的加密和解密</a:t>
            </a:r>
          </a:p>
          <a:p>
            <a:pPr lvl="1" algn="just"/>
            <a:r>
              <a:rPr lang="zh-CN" altLang="en-US" dirty="0" smtClean="0">
                <a:latin typeface="Times New Roman" pitchFamily="18" charset="0"/>
              </a:rPr>
              <a:t>一个明文分组被加密成一个密文分组，</a:t>
            </a:r>
            <a:r>
              <a:rPr lang="zh-CN" altLang="en-US" dirty="0" smtClean="0">
                <a:solidFill>
                  <a:srgbClr val="FF00FF"/>
                </a:solidFill>
                <a:latin typeface="Times New Roman" pitchFamily="18" charset="0"/>
              </a:rPr>
              <a:t>相同的明文分组加密成相同的密文分组</a:t>
            </a:r>
            <a:endParaRPr lang="en-US" altLang="zh-CN" dirty="0" smtClean="0">
              <a:solidFill>
                <a:srgbClr val="FF00FF"/>
              </a:solidFill>
              <a:latin typeface="Times New Roman" pitchFamily="18" charset="0"/>
            </a:endParaRPr>
          </a:p>
          <a:p>
            <a:pPr lvl="1" algn="just"/>
            <a:r>
              <a:rPr lang="zh-CN" altLang="en-US" dirty="0" smtClean="0">
                <a:latin typeface="Times New Roman" pitchFamily="18" charset="0"/>
              </a:rPr>
              <a:t>明文分成64</a:t>
            </a:r>
            <a:r>
              <a:rPr lang="en-US" altLang="zh-CN" dirty="0" smtClean="0">
                <a:latin typeface="Times New Roman" pitchFamily="18" charset="0"/>
              </a:rPr>
              <a:t>(</a:t>
            </a:r>
            <a:r>
              <a:rPr lang="zh-CN" altLang="en-US" dirty="0" smtClean="0">
                <a:latin typeface="Times New Roman" pitchFamily="18" charset="0"/>
              </a:rPr>
              <a:t>根据算法确定</a:t>
            </a:r>
            <a:r>
              <a:rPr lang="en-US" altLang="zh-CN" dirty="0" smtClean="0">
                <a:latin typeface="Times New Roman" pitchFamily="18" charset="0"/>
              </a:rPr>
              <a:t>)</a:t>
            </a:r>
            <a:r>
              <a:rPr lang="zh-CN" altLang="en-US" dirty="0" smtClean="0">
                <a:latin typeface="Times New Roman" pitchFamily="18" charset="0"/>
              </a:rPr>
              <a:t>的分组进行加密，必要时填充</a:t>
            </a:r>
            <a:endParaRPr lang="en-US" altLang="zh-CN" dirty="0" smtClean="0">
              <a:latin typeface="Times New Roman" pitchFamily="18" charset="0"/>
            </a:endParaRPr>
          </a:p>
          <a:p>
            <a:pPr lvl="1" algn="just"/>
            <a:r>
              <a:rPr lang="en-US" altLang="zh-CN" b="1" dirty="0" smtClean="0">
                <a:solidFill>
                  <a:srgbClr val="FF00FF"/>
                </a:solidFill>
              </a:rPr>
              <a:t>Padding(</a:t>
            </a:r>
            <a:r>
              <a:rPr lang="zh-CN" altLang="en-US" b="1" dirty="0" smtClean="0">
                <a:solidFill>
                  <a:srgbClr val="FF00FF"/>
                </a:solidFill>
              </a:rPr>
              <a:t>填充</a:t>
            </a:r>
            <a:r>
              <a:rPr lang="en-US" altLang="zh-CN" b="1" dirty="0" smtClean="0">
                <a:solidFill>
                  <a:srgbClr val="FF00FF"/>
                </a:solidFill>
              </a:rPr>
              <a:t>)：</a:t>
            </a:r>
            <a:r>
              <a:rPr lang="zh-CN" altLang="en-US" dirty="0" smtClean="0"/>
              <a:t>加密消息按64</a:t>
            </a:r>
            <a:r>
              <a:rPr lang="en-US" altLang="zh-CN" dirty="0" smtClean="0"/>
              <a:t>bit</a:t>
            </a:r>
            <a:r>
              <a:rPr lang="zh-CN" altLang="en-US" dirty="0" smtClean="0"/>
              <a:t>分组时，最后一组消息长度可能不足64</a:t>
            </a:r>
            <a:r>
              <a:rPr lang="en-US" altLang="zh-CN" dirty="0" smtClean="0"/>
              <a:t>bit</a:t>
            </a:r>
            <a:r>
              <a:rPr lang="zh-CN" altLang="en-US" dirty="0"/>
              <a:t>时</a:t>
            </a:r>
            <a:r>
              <a:rPr lang="zh-CN" altLang="en-US" dirty="0" smtClean="0"/>
              <a:t>可以填充一些字符</a:t>
            </a:r>
          </a:p>
          <a:p>
            <a:pPr lvl="1" algn="just"/>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210</a:t>
            </a:fld>
            <a:endParaRPr lang="en-US" altLang="zh-CN" dirty="0"/>
          </a:p>
        </p:txBody>
      </p:sp>
    </p:spTree>
    <p:extLst>
      <p:ext uri="{BB962C8B-B14F-4D97-AF65-F5344CB8AC3E}">
        <p14:creationId xmlns:p14="http://schemas.microsoft.com/office/powerpoint/2010/main" val="74330797"/>
      </p:ext>
    </p:extLst>
  </p:cSld>
  <p:clrMapOvr>
    <a:masterClrMapping/>
  </p:clrMapOvr>
  <p:transition>
    <p:wedge/>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FF"/>
                </a:solidFill>
              </a:rPr>
              <a:t>电码本模式</a:t>
            </a:r>
            <a:r>
              <a:rPr lang="en-US" altLang="zh-CN" dirty="0">
                <a:solidFill>
                  <a:srgbClr val="FF00FF"/>
                </a:solidFill>
              </a:rPr>
              <a:t>(ECB)</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211</a:t>
            </a:fld>
            <a:endParaRPr lang="en-US" altLang="zh-CN" dirty="0"/>
          </a:p>
        </p:txBody>
      </p:sp>
      <p:graphicFrame>
        <p:nvGraphicFramePr>
          <p:cNvPr id="45" name="Object 4"/>
          <p:cNvGraphicFramePr>
            <a:graphicFrameLocks noGrp="1" noChangeAspect="1"/>
          </p:cNvGraphicFramePr>
          <p:nvPr>
            <p:ph idx="1"/>
            <p:extLst>
              <p:ext uri="{D42A27DB-BD31-4B8C-83A1-F6EECF244321}">
                <p14:modId xmlns:p14="http://schemas.microsoft.com/office/powerpoint/2010/main" val="302794993"/>
              </p:ext>
            </p:extLst>
          </p:nvPr>
        </p:nvGraphicFramePr>
        <p:xfrm>
          <a:off x="-31348" y="1274762"/>
          <a:ext cx="8153400" cy="5126038"/>
        </p:xfrm>
        <a:graphic>
          <a:graphicData uri="http://schemas.openxmlformats.org/presentationml/2006/ole">
            <mc:AlternateContent xmlns:mc="http://schemas.openxmlformats.org/markup-compatibility/2006">
              <mc:Choice xmlns:v="urn:schemas-microsoft-com:vml" Requires="v">
                <p:oleObj spid="_x0000_s93224" name="Visio" r:id="rId3" imgW="5843321" imgH="4943856" progId="">
                  <p:embed/>
                </p:oleObj>
              </mc:Choice>
              <mc:Fallback>
                <p:oleObj name="Visio" r:id="rId3" imgW="5843321" imgH="4943856" progId="">
                  <p:embed/>
                  <p:pic>
                    <p:nvPicPr>
                      <p:cNvPr id="0" name="Picture 3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48" y="1274762"/>
                        <a:ext cx="8153400" cy="512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96052601"/>
      </p:ext>
    </p:extLst>
  </p:cSld>
  <p:clrMapOvr>
    <a:masterClrMapping/>
  </p:clrMapOvr>
  <p:transition>
    <p:wedge/>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28600" y="1611905"/>
            <a:ext cx="8686800" cy="4495800"/>
          </a:xfrm>
        </p:spPr>
        <p:txBody>
          <a:bodyPr/>
          <a:lstStyle/>
          <a:p>
            <a:pPr>
              <a:lnSpc>
                <a:spcPct val="110000"/>
              </a:lnSpc>
            </a:pPr>
            <a:r>
              <a:rPr kumimoji="1" lang="zh-CN" altLang="en-US" b="1" dirty="0" smtClean="0">
                <a:solidFill>
                  <a:srgbClr val="FF00FF"/>
                </a:solidFill>
                <a:latin typeface="黑体" pitchFamily="2" charset="-122"/>
                <a:ea typeface="黑体" pitchFamily="2" charset="-122"/>
              </a:rPr>
              <a:t>特点</a:t>
            </a:r>
            <a:r>
              <a:rPr kumimoji="1" lang="zh-CN" altLang="en-US" b="1" dirty="0" smtClean="0">
                <a:solidFill>
                  <a:srgbClr val="FF00FF"/>
                </a:solidFill>
                <a:latin typeface="黑体" pitchFamily="2" charset="-122"/>
                <a:ea typeface="黑体" pitchFamily="2" charset="-122"/>
                <a:sym typeface="Wingdings" pitchFamily="2" charset="2"/>
              </a:rPr>
              <a:t> ：</a:t>
            </a:r>
          </a:p>
          <a:p>
            <a:pPr lvl="1">
              <a:lnSpc>
                <a:spcPct val="135000"/>
              </a:lnSpc>
              <a:defRPr/>
            </a:pPr>
            <a:r>
              <a:rPr lang="zh-CN" altLang="en-US" dirty="0" smtClean="0"/>
              <a:t>操</a:t>
            </a:r>
            <a:r>
              <a:rPr lang="zh-CN" altLang="en-US" dirty="0"/>
              <a:t>作简单，主要用于内容</a:t>
            </a:r>
            <a:r>
              <a:rPr lang="zh-CN" altLang="en-US" dirty="0">
                <a:solidFill>
                  <a:srgbClr val="0000FF"/>
                </a:solidFill>
              </a:rPr>
              <a:t>较短且随机</a:t>
            </a:r>
            <a:r>
              <a:rPr lang="zh-CN" altLang="en-US" dirty="0"/>
              <a:t>的报文的加</a:t>
            </a:r>
            <a:r>
              <a:rPr lang="zh-CN" altLang="en-US" dirty="0" smtClean="0"/>
              <a:t>密；</a:t>
            </a:r>
            <a:endParaRPr lang="zh-CN" altLang="en-US" dirty="0"/>
          </a:p>
          <a:p>
            <a:pPr lvl="1">
              <a:lnSpc>
                <a:spcPct val="135000"/>
              </a:lnSpc>
              <a:defRPr/>
            </a:pPr>
            <a:r>
              <a:rPr lang="zh-CN" altLang="en-US" dirty="0"/>
              <a:t>相同明文（在相同密钥下）得出相同的密文，即明文中的重复内容将在密文中表现出来，容易实现统计分析攻击、分组重放攻击和代换攻击；</a:t>
            </a:r>
          </a:p>
          <a:p>
            <a:pPr lvl="1">
              <a:lnSpc>
                <a:spcPct val="135000"/>
              </a:lnSpc>
              <a:defRPr/>
            </a:pPr>
            <a:r>
              <a:rPr lang="zh-CN" altLang="en-US" dirty="0"/>
              <a:t>链接依赖性：各组的加密都独立于其它分组，可实现并行处理；</a:t>
            </a:r>
          </a:p>
          <a:p>
            <a:pPr lvl="1">
              <a:lnSpc>
                <a:spcPct val="135000"/>
              </a:lnSpc>
              <a:defRPr/>
            </a:pPr>
            <a:r>
              <a:rPr lang="zh-CN" altLang="en-US" dirty="0"/>
              <a:t>错误传播：单个密文分组中有一个或多个比特错误只会影响该分组的解密结</a:t>
            </a:r>
            <a:r>
              <a:rPr lang="zh-CN" altLang="en-US" dirty="0" smtClean="0"/>
              <a:t>果</a:t>
            </a:r>
            <a:endParaRPr lang="zh-CN" altLang="en-US" dirty="0"/>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212</a:t>
            </a:fld>
            <a:endParaRPr lang="en-US" altLang="zh-CN" dirty="0"/>
          </a:p>
        </p:txBody>
      </p:sp>
    </p:spTree>
    <p:extLst>
      <p:ext uri="{BB962C8B-B14F-4D97-AF65-F5344CB8AC3E}">
        <p14:creationId xmlns:p14="http://schemas.microsoft.com/office/powerpoint/2010/main" val="3235178683"/>
      </p:ext>
    </p:extLst>
  </p:cSld>
  <p:clrMapOvr>
    <a:masterClrMapping/>
  </p:clrMapOvr>
  <p:transition>
    <p:wedge/>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密码分组链接模式</a:t>
            </a:r>
            <a:r>
              <a:rPr lang="en-US" altLang="zh-CN" dirty="0" smtClean="0"/>
              <a:t>(CBC)</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213</a:t>
            </a:fld>
            <a:endParaRPr lang="en-US" altLang="zh-CN" dirty="0"/>
          </a:p>
        </p:txBody>
      </p:sp>
      <p:graphicFrame>
        <p:nvGraphicFramePr>
          <p:cNvPr id="43" name="Object 4"/>
          <p:cNvGraphicFramePr>
            <a:graphicFrameLocks noGrp="1" noChangeAspect="1"/>
          </p:cNvGraphicFramePr>
          <p:nvPr>
            <p:ph idx="1"/>
            <p:extLst>
              <p:ext uri="{D42A27DB-BD31-4B8C-83A1-F6EECF244321}">
                <p14:modId xmlns:p14="http://schemas.microsoft.com/office/powerpoint/2010/main" val="1171604575"/>
              </p:ext>
            </p:extLst>
          </p:nvPr>
        </p:nvGraphicFramePr>
        <p:xfrm>
          <a:off x="152400" y="1249363"/>
          <a:ext cx="8229600" cy="5202238"/>
        </p:xfrm>
        <a:graphic>
          <a:graphicData uri="http://schemas.openxmlformats.org/presentationml/2006/ole">
            <mc:AlternateContent xmlns:mc="http://schemas.openxmlformats.org/markup-compatibility/2006">
              <mc:Choice xmlns:v="urn:schemas-microsoft-com:vml" Requires="v">
                <p:oleObj spid="_x0000_s94248" name="Visio" r:id="rId3" imgW="5473598" imgH="4971898" progId="">
                  <p:embed/>
                </p:oleObj>
              </mc:Choice>
              <mc:Fallback>
                <p:oleObj name="Visio" r:id="rId3" imgW="5473598" imgH="4971898" progId="">
                  <p:embed/>
                  <p:pic>
                    <p:nvPicPr>
                      <p:cNvPr id="0" name="Picture 3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249363"/>
                        <a:ext cx="8229600" cy="5202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04051999"/>
      </p:ext>
    </p:extLst>
  </p:cSld>
  <p:clrMapOvr>
    <a:masterClrMapping/>
  </p:clrMapOvr>
  <p:transition>
    <p:wedge/>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CBC</a:t>
            </a:r>
            <a:r>
              <a:rPr lang="zh-CN" altLang="en-US" dirty="0"/>
              <a:t>特点</a:t>
            </a:r>
          </a:p>
        </p:txBody>
      </p:sp>
      <p:sp>
        <p:nvSpPr>
          <p:cNvPr id="3" name="内容占位符 2"/>
          <p:cNvSpPr>
            <a:spLocks noGrp="1"/>
          </p:cNvSpPr>
          <p:nvPr>
            <p:ph idx="1"/>
          </p:nvPr>
        </p:nvSpPr>
        <p:spPr>
          <a:xfrm>
            <a:off x="266700" y="1611905"/>
            <a:ext cx="8686800" cy="4495800"/>
          </a:xfrm>
        </p:spPr>
        <p:txBody>
          <a:bodyPr/>
          <a:lstStyle/>
          <a:p>
            <a:pPr eaLnBrk="1" hangingPunct="1">
              <a:lnSpc>
                <a:spcPct val="135000"/>
              </a:lnSpc>
              <a:defRPr/>
            </a:pPr>
            <a:r>
              <a:rPr lang="zh-CN" altLang="en-US" sz="2400" dirty="0"/>
              <a:t>一种反馈机制在分组密码中的应用，每个密文分组不仅依赖于产生它的明文分组，还依赖于它前面的所有分组；</a:t>
            </a:r>
          </a:p>
          <a:p>
            <a:pPr eaLnBrk="1" hangingPunct="1">
              <a:lnSpc>
                <a:spcPct val="135000"/>
              </a:lnSpc>
              <a:defRPr/>
            </a:pPr>
            <a:r>
              <a:rPr lang="zh-CN" altLang="en-US" sz="2400" dirty="0"/>
              <a:t>相同的明文，即使相同的密钥下也会得到不同的密文分组，隐藏了明文的统计特性；</a:t>
            </a:r>
          </a:p>
          <a:p>
            <a:pPr eaLnBrk="1" hangingPunct="1">
              <a:lnSpc>
                <a:spcPct val="135000"/>
              </a:lnSpc>
              <a:defRPr/>
            </a:pPr>
            <a:r>
              <a:rPr lang="zh-CN" altLang="en-US" sz="2400" dirty="0"/>
              <a:t>链接依赖性：对于一个正确密文分组的正确解密要求它之前的那个密文分组也正确，不能实现并行处理；</a:t>
            </a:r>
          </a:p>
          <a:p>
            <a:pPr eaLnBrk="1" hangingPunct="1">
              <a:lnSpc>
                <a:spcPct val="135000"/>
              </a:lnSpc>
              <a:defRPr/>
            </a:pPr>
            <a:r>
              <a:rPr lang="zh-CN" altLang="en-US" sz="2400" dirty="0"/>
              <a:t>错误传播：密文分组中的一个单比特错误会影响到本组和其后分组的解密，错误传播为两组；</a:t>
            </a:r>
          </a:p>
          <a:p>
            <a:pPr eaLnBrk="1" hangingPunct="1">
              <a:lnSpc>
                <a:spcPct val="135000"/>
              </a:lnSpc>
              <a:defRPr/>
            </a:pPr>
            <a:r>
              <a:rPr lang="zh-CN" altLang="en-US" sz="2400" dirty="0"/>
              <a:t>初始化向量</a:t>
            </a:r>
            <a:r>
              <a:rPr lang="en-US" altLang="zh-CN" sz="2400" dirty="0"/>
              <a:t>IV</a:t>
            </a:r>
            <a:r>
              <a:rPr lang="zh-CN" altLang="en-US" sz="2400" dirty="0"/>
              <a:t>不需要保密，它可以明文形式与密文一起传送 </a:t>
            </a:r>
          </a:p>
          <a:p>
            <a:endParaRPr lang="zh-CN" altLang="en-US" sz="2400" dirty="0"/>
          </a:p>
        </p:txBody>
      </p:sp>
      <p:sp>
        <p:nvSpPr>
          <p:cNvPr id="4" name="日期占位符 3"/>
          <p:cNvSpPr>
            <a:spLocks noGrp="1"/>
          </p:cNvSpPr>
          <p:nvPr>
            <p:ph type="dt" sz="half" idx="10"/>
          </p:nvPr>
        </p:nvSpPr>
        <p:spPr/>
        <p:txBody>
          <a:bodyPr/>
          <a:lstStyle/>
          <a:p>
            <a:fld id="{F8F767E2-4B0C-4D6B-BC16-744F3E0FAA8C}"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214</a:t>
            </a:fld>
            <a:endParaRPr lang="en-US" altLang="zh-CN" dirty="0"/>
          </a:p>
        </p:txBody>
      </p:sp>
    </p:spTree>
    <p:extLst>
      <p:ext uri="{BB962C8B-B14F-4D97-AF65-F5344CB8AC3E}">
        <p14:creationId xmlns:p14="http://schemas.microsoft.com/office/powerpoint/2010/main" val="4177984367"/>
      </p:ext>
    </p:extLst>
  </p:cSld>
  <p:clrMapOvr>
    <a:masterClrMapping/>
  </p:clrMapOvr>
  <p:transition>
    <p:wedge/>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密码反馈模式</a:t>
            </a:r>
            <a:r>
              <a:rPr lang="en-US" altLang="zh-CN" dirty="0" smtClean="0"/>
              <a:t>(CFB)</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215</a:t>
            </a:fld>
            <a:endParaRPr lang="en-US" altLang="zh-CN" dirty="0"/>
          </a:p>
        </p:txBody>
      </p:sp>
      <p:grpSp>
        <p:nvGrpSpPr>
          <p:cNvPr id="7" name="Group 6"/>
          <p:cNvGrpSpPr>
            <a:grpSpLocks/>
          </p:cNvGrpSpPr>
          <p:nvPr/>
        </p:nvGrpSpPr>
        <p:grpSpPr bwMode="auto">
          <a:xfrm>
            <a:off x="457200" y="1981200"/>
            <a:ext cx="8305800" cy="4191000"/>
            <a:chOff x="0" y="0"/>
            <a:chExt cx="6840" cy="3336"/>
          </a:xfrm>
        </p:grpSpPr>
        <p:sp>
          <p:nvSpPr>
            <p:cNvPr id="8" name="AutoShape 7"/>
            <p:cNvSpPr>
              <a:spLocks noChangeAspect="1" noChangeArrowheads="1"/>
            </p:cNvSpPr>
            <p:nvPr/>
          </p:nvSpPr>
          <p:spPr bwMode="auto">
            <a:xfrm>
              <a:off x="0" y="0"/>
              <a:ext cx="6840" cy="3336"/>
            </a:xfrm>
            <a:prstGeom prst="rect">
              <a:avLst/>
            </a:prstGeom>
            <a:noFill/>
            <a:ln w="9525">
              <a:noFill/>
              <a:miter lim="800000"/>
              <a:headEnd/>
              <a:tailEnd/>
            </a:ln>
          </p:spPr>
          <p:txBody>
            <a:bodyPr/>
            <a:lstStyle/>
            <a:p>
              <a:endParaRPr lang="zh-CN" altLang="en-US"/>
            </a:p>
          </p:txBody>
        </p:sp>
        <p:sp>
          <p:nvSpPr>
            <p:cNvPr id="9" name="Text Box 8"/>
            <p:cNvSpPr txBox="1">
              <a:spLocks noChangeArrowheads="1"/>
            </p:cNvSpPr>
            <p:nvPr/>
          </p:nvSpPr>
          <p:spPr bwMode="auto">
            <a:xfrm>
              <a:off x="3060" y="2616"/>
              <a:ext cx="390" cy="295"/>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lstStyle/>
            <a:p>
              <a:pPr algn="ctr"/>
              <a:r>
                <a:rPr lang="en-US" altLang="zh-CN" sz="1600">
                  <a:latin typeface="Times New Roman" pitchFamily="18" charset="0"/>
                </a:rPr>
                <a:t>C</a:t>
              </a:r>
              <a:r>
                <a:rPr lang="en-US" altLang="zh-CN" sz="1600" baseline="-25000">
                  <a:latin typeface="Times New Roman" pitchFamily="18" charset="0"/>
                </a:rPr>
                <a:t>2</a:t>
              </a:r>
              <a:endParaRPr lang="en-US" altLang="zh-CN" sz="1600"/>
            </a:p>
          </p:txBody>
        </p:sp>
        <p:sp>
          <p:nvSpPr>
            <p:cNvPr id="10" name="Text Box 9"/>
            <p:cNvSpPr txBox="1">
              <a:spLocks noChangeArrowheads="1"/>
            </p:cNvSpPr>
            <p:nvPr/>
          </p:nvSpPr>
          <p:spPr bwMode="auto">
            <a:xfrm>
              <a:off x="5580" y="2616"/>
              <a:ext cx="300" cy="283"/>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lstStyle/>
            <a:p>
              <a:pPr algn="just"/>
              <a:r>
                <a:rPr lang="en-US" altLang="zh-CN" sz="1600">
                  <a:latin typeface="Times New Roman" pitchFamily="18" charset="0"/>
                </a:rPr>
                <a:t>C</a:t>
              </a:r>
              <a:r>
                <a:rPr lang="en-US" altLang="zh-CN" sz="1600" baseline="-25000">
                  <a:latin typeface="Times New Roman" pitchFamily="18" charset="0"/>
                </a:rPr>
                <a:t>m</a:t>
              </a:r>
              <a:endParaRPr lang="en-US" altLang="zh-CN" sz="1600"/>
            </a:p>
          </p:txBody>
        </p:sp>
        <p:sp>
          <p:nvSpPr>
            <p:cNvPr id="11" name="Text Box 10"/>
            <p:cNvSpPr txBox="1">
              <a:spLocks noChangeArrowheads="1"/>
            </p:cNvSpPr>
            <p:nvPr/>
          </p:nvSpPr>
          <p:spPr bwMode="auto">
            <a:xfrm>
              <a:off x="1080" y="2616"/>
              <a:ext cx="255" cy="295"/>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lstStyle/>
            <a:p>
              <a:pPr algn="ctr"/>
              <a:r>
                <a:rPr lang="en-US" altLang="zh-CN" sz="1600" dirty="0">
                  <a:latin typeface="Times New Roman" pitchFamily="18" charset="0"/>
                </a:rPr>
                <a:t>C</a:t>
              </a:r>
              <a:r>
                <a:rPr lang="en-US" altLang="zh-CN" sz="1600" baseline="-25000" dirty="0">
                  <a:latin typeface="Times New Roman" pitchFamily="18" charset="0"/>
                </a:rPr>
                <a:t>1</a:t>
              </a:r>
              <a:endParaRPr lang="en-US" altLang="zh-CN" sz="1600" dirty="0"/>
            </a:p>
          </p:txBody>
        </p:sp>
        <p:grpSp>
          <p:nvGrpSpPr>
            <p:cNvPr id="12" name="Group 11"/>
            <p:cNvGrpSpPr>
              <a:grpSpLocks/>
            </p:cNvGrpSpPr>
            <p:nvPr/>
          </p:nvGrpSpPr>
          <p:grpSpPr bwMode="auto">
            <a:xfrm>
              <a:off x="2505" y="432"/>
              <a:ext cx="1251" cy="312"/>
              <a:chOff x="0" y="0"/>
              <a:chExt cx="1251" cy="312"/>
            </a:xfrm>
          </p:grpSpPr>
          <p:sp>
            <p:nvSpPr>
              <p:cNvPr id="68" name="Text Box 12"/>
              <p:cNvSpPr txBox="1">
                <a:spLocks noChangeArrowheads="1"/>
              </p:cNvSpPr>
              <p:nvPr/>
            </p:nvSpPr>
            <p:spPr bwMode="auto">
              <a:xfrm>
                <a:off x="0" y="0"/>
                <a:ext cx="706"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just"/>
                <a:r>
                  <a:rPr lang="en-US" altLang="zh-CN" sz="1600">
                    <a:latin typeface="Times New Roman" pitchFamily="18" charset="0"/>
                  </a:rPr>
                  <a:t>64 -j</a:t>
                </a:r>
                <a:r>
                  <a:rPr lang="zh-CN" altLang="en-US" sz="1600">
                    <a:latin typeface="Times New Roman" pitchFamily="18" charset="0"/>
                  </a:rPr>
                  <a:t>比特</a:t>
                </a:r>
                <a:endParaRPr lang="zh-CN" altLang="en-US" sz="1600"/>
              </a:p>
            </p:txBody>
          </p:sp>
          <p:sp>
            <p:nvSpPr>
              <p:cNvPr id="69" name="Text Box 13"/>
              <p:cNvSpPr txBox="1">
                <a:spLocks noChangeArrowheads="1"/>
              </p:cNvSpPr>
              <p:nvPr/>
            </p:nvSpPr>
            <p:spPr bwMode="auto">
              <a:xfrm>
                <a:off x="711" y="0"/>
                <a:ext cx="540" cy="31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just"/>
                <a:r>
                  <a:rPr lang="en-US" altLang="zh-CN" sz="1600">
                    <a:latin typeface="Times New Roman" pitchFamily="18" charset="0"/>
                  </a:rPr>
                  <a:t>j</a:t>
                </a:r>
                <a:r>
                  <a:rPr lang="zh-CN" altLang="en-US" sz="1600">
                    <a:latin typeface="Times New Roman" pitchFamily="18" charset="0"/>
                  </a:rPr>
                  <a:t>比特</a:t>
                </a:r>
                <a:endParaRPr lang="zh-CN" altLang="en-US" sz="1600"/>
              </a:p>
            </p:txBody>
          </p:sp>
        </p:grpSp>
        <p:grpSp>
          <p:nvGrpSpPr>
            <p:cNvPr id="13" name="Group 14"/>
            <p:cNvGrpSpPr>
              <a:grpSpLocks/>
            </p:cNvGrpSpPr>
            <p:nvPr/>
          </p:nvGrpSpPr>
          <p:grpSpPr bwMode="auto">
            <a:xfrm>
              <a:off x="192" y="1944"/>
              <a:ext cx="1695" cy="312"/>
              <a:chOff x="0" y="0"/>
              <a:chExt cx="1695" cy="312"/>
            </a:xfrm>
          </p:grpSpPr>
          <p:sp>
            <p:nvSpPr>
              <p:cNvPr id="66" name="Text Box 15"/>
              <p:cNvSpPr txBox="1">
                <a:spLocks noChangeArrowheads="1"/>
              </p:cNvSpPr>
              <p:nvPr/>
            </p:nvSpPr>
            <p:spPr bwMode="auto">
              <a:xfrm>
                <a:off x="615" y="0"/>
                <a:ext cx="1080" cy="312"/>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18000" tIns="10800" rIns="18000" bIns="10800"/>
              <a:lstStyle/>
              <a:p>
                <a:pPr algn="ctr"/>
                <a:r>
                  <a:rPr lang="zh-CN" altLang="en-US" sz="1600">
                    <a:latin typeface="Times New Roman" pitchFamily="18" charset="0"/>
                  </a:rPr>
                  <a:t>丢弃</a:t>
                </a:r>
                <a:r>
                  <a:rPr lang="en-US" altLang="zh-CN" sz="1600">
                    <a:latin typeface="Times New Roman" pitchFamily="18" charset="0"/>
                  </a:rPr>
                  <a:t>64 -j</a:t>
                </a:r>
                <a:r>
                  <a:rPr lang="zh-CN" altLang="en-US" sz="1600">
                    <a:latin typeface="Times New Roman" pitchFamily="18" charset="0"/>
                  </a:rPr>
                  <a:t>比特</a:t>
                </a:r>
                <a:endParaRPr lang="zh-CN" altLang="en-US" sz="1600"/>
              </a:p>
            </p:txBody>
          </p:sp>
          <p:sp>
            <p:nvSpPr>
              <p:cNvPr id="67" name="Text Box 16"/>
              <p:cNvSpPr txBox="1">
                <a:spLocks noChangeArrowheads="1"/>
              </p:cNvSpPr>
              <p:nvPr/>
            </p:nvSpPr>
            <p:spPr bwMode="auto">
              <a:xfrm>
                <a:off x="0" y="0"/>
                <a:ext cx="615" cy="312"/>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lIns="18000" tIns="10800" rIns="18000" bIns="10800"/>
              <a:lstStyle/>
              <a:p>
                <a:pPr algn="ctr"/>
                <a:r>
                  <a:rPr lang="zh-CN" altLang="en-US" sz="1600">
                    <a:latin typeface="Times New Roman" pitchFamily="18" charset="0"/>
                  </a:rPr>
                  <a:t>选</a:t>
                </a:r>
                <a:r>
                  <a:rPr lang="en-US" altLang="zh-CN" sz="1600">
                    <a:latin typeface="Times New Roman" pitchFamily="18" charset="0"/>
                  </a:rPr>
                  <a:t>j</a:t>
                </a:r>
                <a:r>
                  <a:rPr lang="zh-CN" altLang="en-US" sz="1600">
                    <a:latin typeface="Times New Roman" pitchFamily="18" charset="0"/>
                  </a:rPr>
                  <a:t>比特</a:t>
                </a:r>
                <a:endParaRPr lang="zh-CN" altLang="en-US" sz="1600"/>
              </a:p>
            </p:txBody>
          </p:sp>
        </p:grpSp>
        <p:sp>
          <p:nvSpPr>
            <p:cNvPr id="14" name="Text Box 17"/>
            <p:cNvSpPr txBox="1">
              <a:spLocks noChangeArrowheads="1"/>
            </p:cNvSpPr>
            <p:nvPr/>
          </p:nvSpPr>
          <p:spPr bwMode="auto">
            <a:xfrm>
              <a:off x="984" y="1092"/>
              <a:ext cx="705" cy="31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lstStyle/>
            <a:p>
              <a:pPr algn="ctr"/>
              <a:r>
                <a:rPr lang="en-US" altLang="zh-CN" sz="1600">
                  <a:latin typeface="Times New Roman" pitchFamily="18" charset="0"/>
                </a:rPr>
                <a:t>DES</a:t>
              </a:r>
              <a:r>
                <a:rPr lang="zh-CN" altLang="en-US" sz="1600">
                  <a:latin typeface="Times New Roman" pitchFamily="18" charset="0"/>
                </a:rPr>
                <a:t>加密</a:t>
              </a:r>
              <a:endParaRPr lang="zh-CN" altLang="en-US" sz="1600"/>
            </a:p>
          </p:txBody>
        </p:sp>
        <p:sp>
          <p:nvSpPr>
            <p:cNvPr id="15" name="Text Box 18"/>
            <p:cNvSpPr txBox="1">
              <a:spLocks noChangeArrowheads="1"/>
            </p:cNvSpPr>
            <p:nvPr/>
          </p:nvSpPr>
          <p:spPr bwMode="auto">
            <a:xfrm>
              <a:off x="314" y="1092"/>
              <a:ext cx="226" cy="312"/>
            </a:xfrm>
            <a:prstGeom prst="rect">
              <a:avLst/>
            </a:prstGeom>
            <a:ln>
              <a:headEnd/>
              <a:tailEnd/>
            </a:ln>
          </p:spPr>
          <p:style>
            <a:lnRef idx="2">
              <a:schemeClr val="dk1"/>
            </a:lnRef>
            <a:fillRef idx="1">
              <a:schemeClr val="lt1"/>
            </a:fillRef>
            <a:effectRef idx="0">
              <a:schemeClr val="dk1"/>
            </a:effectRef>
            <a:fontRef idx="minor">
              <a:schemeClr val="dk1"/>
            </a:fontRef>
          </p:style>
          <p:txBody>
            <a:bodyPr lIns="18000" tIns="10800" rIns="18000" bIns="10800"/>
            <a:lstStyle/>
            <a:p>
              <a:pPr algn="ctr"/>
              <a:r>
                <a:rPr lang="en-US" altLang="zh-CN" sz="1600" dirty="0">
                  <a:latin typeface="Times New Roman" pitchFamily="18" charset="0"/>
                </a:rPr>
                <a:t>K</a:t>
              </a:r>
              <a:endParaRPr lang="en-US" altLang="zh-CN" sz="1600" dirty="0"/>
            </a:p>
          </p:txBody>
        </p:sp>
        <p:grpSp>
          <p:nvGrpSpPr>
            <p:cNvPr id="16" name="Group 19"/>
            <p:cNvGrpSpPr>
              <a:grpSpLocks/>
            </p:cNvGrpSpPr>
            <p:nvPr/>
          </p:nvGrpSpPr>
          <p:grpSpPr bwMode="auto">
            <a:xfrm>
              <a:off x="270" y="432"/>
              <a:ext cx="1338" cy="312"/>
              <a:chOff x="0" y="0"/>
              <a:chExt cx="1338" cy="312"/>
            </a:xfrm>
          </p:grpSpPr>
          <p:sp>
            <p:nvSpPr>
              <p:cNvPr id="64" name="Text Box 20"/>
              <p:cNvSpPr txBox="1">
                <a:spLocks noChangeArrowheads="1"/>
              </p:cNvSpPr>
              <p:nvPr/>
            </p:nvSpPr>
            <p:spPr bwMode="auto">
              <a:xfrm>
                <a:off x="798" y="0"/>
                <a:ext cx="540" cy="31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en-US" altLang="zh-CN" sz="1600" dirty="0">
                    <a:latin typeface="Times New Roman" pitchFamily="18" charset="0"/>
                  </a:rPr>
                  <a:t>j</a:t>
                </a:r>
                <a:r>
                  <a:rPr lang="zh-CN" altLang="en-US" sz="1600" dirty="0">
                    <a:latin typeface="Times New Roman" pitchFamily="18" charset="0"/>
                  </a:rPr>
                  <a:t>比特</a:t>
                </a:r>
                <a:endParaRPr lang="zh-CN" altLang="en-US" sz="1600" dirty="0"/>
              </a:p>
            </p:txBody>
          </p:sp>
          <p:sp>
            <p:nvSpPr>
              <p:cNvPr id="65" name="Text Box 21"/>
              <p:cNvSpPr txBox="1">
                <a:spLocks noChangeArrowheads="1"/>
              </p:cNvSpPr>
              <p:nvPr/>
            </p:nvSpPr>
            <p:spPr bwMode="auto">
              <a:xfrm>
                <a:off x="0" y="0"/>
                <a:ext cx="81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dirty="0">
                    <a:latin typeface="Times New Roman" pitchFamily="18" charset="0"/>
                  </a:rPr>
                  <a:t>64 -j</a:t>
                </a:r>
                <a:r>
                  <a:rPr lang="zh-CN" altLang="en-US" sz="1600" dirty="0">
                    <a:latin typeface="Times New Roman" pitchFamily="18" charset="0"/>
                  </a:rPr>
                  <a:t>比特</a:t>
                </a:r>
                <a:endParaRPr lang="zh-CN" altLang="en-US" sz="1600" dirty="0"/>
              </a:p>
            </p:txBody>
          </p:sp>
        </p:grpSp>
        <p:sp>
          <p:nvSpPr>
            <p:cNvPr id="17" name="Text Box 22"/>
            <p:cNvSpPr txBox="1">
              <a:spLocks noChangeArrowheads="1"/>
            </p:cNvSpPr>
            <p:nvPr/>
          </p:nvSpPr>
          <p:spPr bwMode="auto">
            <a:xfrm>
              <a:off x="3132" y="1092"/>
              <a:ext cx="720" cy="31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lstStyle/>
            <a:p>
              <a:pPr algn="ctr"/>
              <a:r>
                <a:rPr lang="en-US" altLang="zh-CN" sz="1600">
                  <a:latin typeface="Times New Roman" pitchFamily="18" charset="0"/>
                </a:rPr>
                <a:t>DES</a:t>
              </a:r>
              <a:r>
                <a:rPr lang="zh-CN" altLang="en-US" sz="1600">
                  <a:latin typeface="Times New Roman" pitchFamily="18" charset="0"/>
                </a:rPr>
                <a:t>加密</a:t>
              </a:r>
              <a:endParaRPr lang="zh-CN" altLang="en-US" sz="1600"/>
            </a:p>
          </p:txBody>
        </p:sp>
        <p:sp>
          <p:nvSpPr>
            <p:cNvPr id="18" name="Text Box 23"/>
            <p:cNvSpPr txBox="1">
              <a:spLocks noChangeArrowheads="1"/>
            </p:cNvSpPr>
            <p:nvPr/>
          </p:nvSpPr>
          <p:spPr bwMode="auto">
            <a:xfrm>
              <a:off x="2520" y="1092"/>
              <a:ext cx="270" cy="312"/>
            </a:xfrm>
            <a:prstGeom prst="rect">
              <a:avLst/>
            </a:prstGeom>
            <a:ln>
              <a:headEnd/>
              <a:tailEnd/>
            </a:ln>
          </p:spPr>
          <p:style>
            <a:lnRef idx="2">
              <a:schemeClr val="dk1"/>
            </a:lnRef>
            <a:fillRef idx="1">
              <a:schemeClr val="lt1"/>
            </a:fillRef>
            <a:effectRef idx="0">
              <a:schemeClr val="dk1"/>
            </a:effectRef>
            <a:fontRef idx="minor">
              <a:schemeClr val="dk1"/>
            </a:fontRef>
          </p:style>
          <p:txBody>
            <a:bodyPr lIns="18000" tIns="10800" rIns="18000" bIns="10800"/>
            <a:lstStyle/>
            <a:p>
              <a:pPr algn="ctr"/>
              <a:r>
                <a:rPr lang="en-US" altLang="zh-CN" sz="1600" dirty="0">
                  <a:latin typeface="Times New Roman" pitchFamily="18" charset="0"/>
                </a:rPr>
                <a:t>K</a:t>
              </a:r>
              <a:endParaRPr lang="en-US" altLang="zh-CN" sz="1600" dirty="0"/>
            </a:p>
          </p:txBody>
        </p:sp>
        <p:sp>
          <p:nvSpPr>
            <p:cNvPr id="19" name="Text Box 24"/>
            <p:cNvSpPr txBox="1">
              <a:spLocks noChangeArrowheads="1"/>
            </p:cNvSpPr>
            <p:nvPr/>
          </p:nvSpPr>
          <p:spPr bwMode="auto">
            <a:xfrm>
              <a:off x="5496" y="1056"/>
              <a:ext cx="690" cy="31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lstStyle/>
            <a:p>
              <a:pPr algn="ctr"/>
              <a:r>
                <a:rPr lang="en-US" altLang="zh-CN" sz="1600">
                  <a:latin typeface="Times New Roman" pitchFamily="18" charset="0"/>
                </a:rPr>
                <a:t>DES</a:t>
              </a:r>
              <a:r>
                <a:rPr lang="zh-CN" altLang="en-US" sz="1600">
                  <a:latin typeface="Times New Roman" pitchFamily="18" charset="0"/>
                </a:rPr>
                <a:t>加密</a:t>
              </a:r>
              <a:endParaRPr lang="zh-CN" altLang="en-US" sz="1600"/>
            </a:p>
          </p:txBody>
        </p:sp>
        <p:sp>
          <p:nvSpPr>
            <p:cNvPr id="20" name="Text Box 25"/>
            <p:cNvSpPr txBox="1">
              <a:spLocks noChangeArrowheads="1"/>
            </p:cNvSpPr>
            <p:nvPr/>
          </p:nvSpPr>
          <p:spPr bwMode="auto">
            <a:xfrm>
              <a:off x="4848" y="1056"/>
              <a:ext cx="360" cy="312"/>
            </a:xfrm>
            <a:prstGeom prst="rect">
              <a:avLst/>
            </a:prstGeom>
            <a:ln>
              <a:headEnd/>
              <a:tailEnd/>
            </a:ln>
          </p:spPr>
          <p:style>
            <a:lnRef idx="2">
              <a:schemeClr val="dk1"/>
            </a:lnRef>
            <a:fillRef idx="1">
              <a:schemeClr val="lt1"/>
            </a:fillRef>
            <a:effectRef idx="0">
              <a:schemeClr val="dk1"/>
            </a:effectRef>
            <a:fontRef idx="minor">
              <a:schemeClr val="dk1"/>
            </a:fontRef>
          </p:style>
          <p:txBody>
            <a:bodyPr lIns="18000" tIns="10800" rIns="18000" bIns="10800"/>
            <a:lstStyle/>
            <a:p>
              <a:pPr algn="ctr"/>
              <a:r>
                <a:rPr lang="en-US" altLang="zh-CN" sz="1600" dirty="0">
                  <a:latin typeface="Times New Roman" pitchFamily="18" charset="0"/>
                </a:rPr>
                <a:t>K</a:t>
              </a:r>
              <a:endParaRPr lang="en-US" altLang="zh-CN" sz="1600" dirty="0"/>
            </a:p>
          </p:txBody>
        </p:sp>
        <p:sp>
          <p:nvSpPr>
            <p:cNvPr id="21" name="AutoShape 26"/>
            <p:cNvSpPr>
              <a:spLocks noChangeArrowheads="1"/>
            </p:cNvSpPr>
            <p:nvPr/>
          </p:nvSpPr>
          <p:spPr bwMode="auto">
            <a:xfrm>
              <a:off x="408" y="2412"/>
              <a:ext cx="180" cy="156"/>
            </a:xfrm>
            <a:prstGeom prst="flowChartOr">
              <a:avLst/>
            </a:prstGeom>
            <a:solidFill>
              <a:srgbClr val="FFFFFF"/>
            </a:solidFill>
            <a:ln w="38100">
              <a:solidFill>
                <a:srgbClr val="FF0000"/>
              </a:solidFill>
              <a:round/>
              <a:headEnd/>
              <a:tailEnd/>
            </a:ln>
            <a:effectLst/>
          </p:spPr>
          <p:txBody>
            <a:bodyPr/>
            <a:lstStyle/>
            <a:p>
              <a:endParaRPr lang="zh-CN" altLang="en-US"/>
            </a:p>
          </p:txBody>
        </p:sp>
        <p:sp>
          <p:nvSpPr>
            <p:cNvPr id="22" name="Text Box 27"/>
            <p:cNvSpPr txBox="1">
              <a:spLocks noChangeArrowheads="1"/>
            </p:cNvSpPr>
            <p:nvPr/>
          </p:nvSpPr>
          <p:spPr bwMode="auto">
            <a:xfrm>
              <a:off x="348" y="2916"/>
              <a:ext cx="300" cy="312"/>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18000" tIns="10800" rIns="18000" bIns="10800"/>
            <a:lstStyle/>
            <a:p>
              <a:pPr algn="ctr"/>
              <a:r>
                <a:rPr lang="en-US" altLang="zh-CN" sz="1600" dirty="0">
                  <a:latin typeface="Times New Roman" pitchFamily="18" charset="0"/>
                </a:rPr>
                <a:t>P</a:t>
              </a:r>
              <a:r>
                <a:rPr lang="en-US" altLang="zh-CN" sz="1600" baseline="-25000" dirty="0">
                  <a:latin typeface="Times New Roman" pitchFamily="18" charset="0"/>
                </a:rPr>
                <a:t>1</a:t>
              </a:r>
              <a:endParaRPr lang="en-US" altLang="zh-CN" sz="1600" dirty="0"/>
            </a:p>
          </p:txBody>
        </p:sp>
        <p:sp>
          <p:nvSpPr>
            <p:cNvPr id="23" name="Line 28"/>
            <p:cNvSpPr>
              <a:spLocks noChangeShapeType="1"/>
            </p:cNvSpPr>
            <p:nvPr/>
          </p:nvSpPr>
          <p:spPr bwMode="auto">
            <a:xfrm>
              <a:off x="1977" y="132"/>
              <a:ext cx="1623" cy="1"/>
            </a:xfrm>
            <a:prstGeom prst="line">
              <a:avLst/>
            </a:prstGeom>
            <a:noFill/>
            <a:ln w="28575">
              <a:solidFill>
                <a:srgbClr val="FF00FF"/>
              </a:solidFill>
              <a:round/>
              <a:headEnd/>
              <a:tailEnd/>
            </a:ln>
            <a:effectLst/>
          </p:spPr>
          <p:txBody>
            <a:bodyPr/>
            <a:lstStyle/>
            <a:p>
              <a:endParaRPr lang="zh-CN" altLang="en-US"/>
            </a:p>
          </p:txBody>
        </p:sp>
        <p:sp>
          <p:nvSpPr>
            <p:cNvPr id="24" name="Line 29"/>
            <p:cNvSpPr>
              <a:spLocks noChangeShapeType="1"/>
            </p:cNvSpPr>
            <p:nvPr/>
          </p:nvSpPr>
          <p:spPr bwMode="auto">
            <a:xfrm>
              <a:off x="3597" y="132"/>
              <a:ext cx="1" cy="312"/>
            </a:xfrm>
            <a:prstGeom prst="line">
              <a:avLst/>
            </a:prstGeom>
            <a:noFill/>
            <a:ln w="28575">
              <a:solidFill>
                <a:srgbClr val="FF00FF"/>
              </a:solidFill>
              <a:round/>
              <a:headEnd/>
              <a:tailEnd type="stealth" w="sm" len="med"/>
            </a:ln>
            <a:effectLst/>
          </p:spPr>
          <p:txBody>
            <a:bodyPr/>
            <a:lstStyle/>
            <a:p>
              <a:endParaRPr lang="zh-CN" altLang="en-US"/>
            </a:p>
          </p:txBody>
        </p:sp>
        <p:sp>
          <p:nvSpPr>
            <p:cNvPr id="25" name="Line 30"/>
            <p:cNvSpPr>
              <a:spLocks noChangeShapeType="1"/>
            </p:cNvSpPr>
            <p:nvPr/>
          </p:nvSpPr>
          <p:spPr bwMode="auto">
            <a:xfrm flipH="1">
              <a:off x="1976" y="144"/>
              <a:ext cx="1" cy="2340"/>
            </a:xfrm>
            <a:prstGeom prst="line">
              <a:avLst/>
            </a:prstGeom>
            <a:noFill/>
            <a:ln w="28575">
              <a:solidFill>
                <a:srgbClr val="FF00FF"/>
              </a:solidFill>
              <a:round/>
              <a:headEnd/>
              <a:tailEnd/>
            </a:ln>
            <a:effectLst/>
          </p:spPr>
          <p:txBody>
            <a:bodyPr/>
            <a:lstStyle/>
            <a:p>
              <a:endParaRPr lang="zh-CN" altLang="en-US"/>
            </a:p>
          </p:txBody>
        </p:sp>
        <p:sp>
          <p:nvSpPr>
            <p:cNvPr id="26" name="Line 31"/>
            <p:cNvSpPr>
              <a:spLocks noChangeShapeType="1"/>
            </p:cNvSpPr>
            <p:nvPr/>
          </p:nvSpPr>
          <p:spPr bwMode="auto">
            <a:xfrm>
              <a:off x="576" y="2496"/>
              <a:ext cx="1404" cy="1"/>
            </a:xfrm>
            <a:prstGeom prst="line">
              <a:avLst/>
            </a:prstGeom>
            <a:noFill/>
            <a:ln w="28575">
              <a:solidFill>
                <a:srgbClr val="FF00FF"/>
              </a:solidFill>
              <a:round/>
              <a:headEnd/>
              <a:tailEnd type="stealth" w="sm" len="med"/>
            </a:ln>
            <a:effectLst/>
          </p:spPr>
          <p:txBody>
            <a:bodyPr/>
            <a:lstStyle/>
            <a:p>
              <a:endParaRPr lang="zh-CN" altLang="en-US"/>
            </a:p>
          </p:txBody>
        </p:sp>
        <p:sp>
          <p:nvSpPr>
            <p:cNvPr id="27" name="Text Box 32"/>
            <p:cNvSpPr txBox="1">
              <a:spLocks noChangeArrowheads="1"/>
            </p:cNvSpPr>
            <p:nvPr/>
          </p:nvSpPr>
          <p:spPr bwMode="auto">
            <a:xfrm>
              <a:off x="2484" y="3024"/>
              <a:ext cx="345" cy="312"/>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18000" tIns="10800" rIns="18000" bIns="10800"/>
            <a:lstStyle/>
            <a:p>
              <a:pPr algn="ctr"/>
              <a:r>
                <a:rPr lang="en-US" altLang="zh-CN" sz="1600">
                  <a:latin typeface="Times New Roman" pitchFamily="18" charset="0"/>
                </a:rPr>
                <a:t>P</a:t>
              </a:r>
              <a:r>
                <a:rPr lang="en-US" altLang="zh-CN" sz="1600" baseline="-25000">
                  <a:latin typeface="Times New Roman" pitchFamily="18" charset="0"/>
                </a:rPr>
                <a:t>2</a:t>
              </a:r>
              <a:endParaRPr lang="en-US" altLang="zh-CN" sz="1600"/>
            </a:p>
          </p:txBody>
        </p:sp>
        <p:sp>
          <p:nvSpPr>
            <p:cNvPr id="28" name="Line 33"/>
            <p:cNvSpPr>
              <a:spLocks noChangeShapeType="1"/>
            </p:cNvSpPr>
            <p:nvPr/>
          </p:nvSpPr>
          <p:spPr bwMode="auto">
            <a:xfrm>
              <a:off x="2736" y="2508"/>
              <a:ext cx="1080" cy="1"/>
            </a:xfrm>
            <a:prstGeom prst="line">
              <a:avLst/>
            </a:prstGeom>
            <a:noFill/>
            <a:ln w="28575">
              <a:solidFill>
                <a:srgbClr val="FF00FF"/>
              </a:solidFill>
              <a:round/>
              <a:headEnd/>
              <a:tailEnd type="stealth" w="sm" len="med"/>
            </a:ln>
            <a:effectLst/>
          </p:spPr>
          <p:txBody>
            <a:bodyPr lIns="18000" tIns="10800" rIns="18000" bIns="10800"/>
            <a:lstStyle/>
            <a:p>
              <a:endParaRPr lang="zh-CN" altLang="en-US"/>
            </a:p>
          </p:txBody>
        </p:sp>
        <p:sp>
          <p:nvSpPr>
            <p:cNvPr id="29" name="Text Box 34"/>
            <p:cNvSpPr txBox="1">
              <a:spLocks noChangeArrowheads="1"/>
            </p:cNvSpPr>
            <p:nvPr/>
          </p:nvSpPr>
          <p:spPr bwMode="auto">
            <a:xfrm>
              <a:off x="4812" y="2988"/>
              <a:ext cx="345" cy="312"/>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18000" tIns="10800" rIns="18000" bIns="10800"/>
            <a:lstStyle/>
            <a:p>
              <a:pPr algn="just"/>
              <a:r>
                <a:rPr lang="en-US" altLang="zh-CN" sz="1600">
                  <a:latin typeface="Times New Roman" pitchFamily="18" charset="0"/>
                </a:rPr>
                <a:t>P</a:t>
              </a:r>
              <a:r>
                <a:rPr lang="en-US" altLang="zh-CN" sz="1600" baseline="-25000">
                  <a:latin typeface="Times New Roman" pitchFamily="18" charset="0"/>
                </a:rPr>
                <a:t>m</a:t>
              </a:r>
              <a:endParaRPr lang="en-US" altLang="zh-CN" sz="1600"/>
            </a:p>
          </p:txBody>
        </p:sp>
        <p:sp>
          <p:nvSpPr>
            <p:cNvPr id="30" name="Line 35"/>
            <p:cNvSpPr>
              <a:spLocks noChangeShapeType="1"/>
            </p:cNvSpPr>
            <p:nvPr/>
          </p:nvSpPr>
          <p:spPr bwMode="auto">
            <a:xfrm>
              <a:off x="5076" y="2520"/>
              <a:ext cx="1260" cy="1"/>
            </a:xfrm>
            <a:prstGeom prst="line">
              <a:avLst/>
            </a:prstGeom>
            <a:noFill/>
            <a:ln w="28575">
              <a:solidFill>
                <a:srgbClr val="FF00FF"/>
              </a:solidFill>
              <a:round/>
              <a:headEnd/>
              <a:tailEnd type="stealth" w="sm" len="med"/>
            </a:ln>
            <a:effectLst/>
          </p:spPr>
          <p:txBody>
            <a:bodyPr/>
            <a:lstStyle/>
            <a:p>
              <a:endParaRPr lang="zh-CN" altLang="en-US"/>
            </a:p>
          </p:txBody>
        </p:sp>
        <p:sp>
          <p:nvSpPr>
            <p:cNvPr id="31" name="Line 36"/>
            <p:cNvSpPr>
              <a:spLocks noChangeShapeType="1"/>
            </p:cNvSpPr>
            <p:nvPr/>
          </p:nvSpPr>
          <p:spPr bwMode="auto">
            <a:xfrm>
              <a:off x="4527" y="120"/>
              <a:ext cx="1305" cy="1"/>
            </a:xfrm>
            <a:prstGeom prst="line">
              <a:avLst/>
            </a:prstGeom>
            <a:noFill/>
            <a:ln w="28575">
              <a:solidFill>
                <a:srgbClr val="FF00FF"/>
              </a:solidFill>
              <a:round/>
              <a:headEnd/>
              <a:tailEnd/>
            </a:ln>
            <a:effectLst/>
          </p:spPr>
          <p:txBody>
            <a:bodyPr/>
            <a:lstStyle/>
            <a:p>
              <a:endParaRPr lang="zh-CN" altLang="en-US"/>
            </a:p>
          </p:txBody>
        </p:sp>
        <p:sp>
          <p:nvSpPr>
            <p:cNvPr id="32" name="Line 37"/>
            <p:cNvSpPr>
              <a:spLocks noChangeShapeType="1"/>
            </p:cNvSpPr>
            <p:nvPr/>
          </p:nvSpPr>
          <p:spPr bwMode="auto">
            <a:xfrm>
              <a:off x="5838" y="120"/>
              <a:ext cx="1" cy="312"/>
            </a:xfrm>
            <a:prstGeom prst="line">
              <a:avLst/>
            </a:prstGeom>
            <a:noFill/>
            <a:ln w="28575">
              <a:solidFill>
                <a:srgbClr val="FF00FF"/>
              </a:solidFill>
              <a:round/>
              <a:headEnd/>
              <a:tailEnd type="stealth" w="sm" len="med"/>
            </a:ln>
            <a:effectLst/>
          </p:spPr>
          <p:txBody>
            <a:bodyPr/>
            <a:lstStyle/>
            <a:p>
              <a:endParaRPr lang="zh-CN" altLang="en-US"/>
            </a:p>
          </p:txBody>
        </p:sp>
        <p:sp>
          <p:nvSpPr>
            <p:cNvPr id="33" name="Text Box 38"/>
            <p:cNvSpPr txBox="1">
              <a:spLocks noChangeArrowheads="1"/>
            </p:cNvSpPr>
            <p:nvPr/>
          </p:nvSpPr>
          <p:spPr bwMode="auto">
            <a:xfrm>
              <a:off x="4152" y="0"/>
              <a:ext cx="525"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a:latin typeface="Times New Roman" pitchFamily="18" charset="0"/>
                </a:rPr>
                <a:t>C</a:t>
              </a:r>
              <a:r>
                <a:rPr lang="en-US" altLang="zh-CN" sz="1600" baseline="-25000">
                  <a:latin typeface="Times New Roman" pitchFamily="18" charset="0"/>
                </a:rPr>
                <a:t>m-1</a:t>
              </a:r>
              <a:endParaRPr lang="en-US" altLang="zh-CN" sz="1600"/>
            </a:p>
          </p:txBody>
        </p:sp>
        <p:sp>
          <p:nvSpPr>
            <p:cNvPr id="34" name="Line 39"/>
            <p:cNvSpPr>
              <a:spLocks noChangeShapeType="1"/>
            </p:cNvSpPr>
            <p:nvPr/>
          </p:nvSpPr>
          <p:spPr bwMode="auto">
            <a:xfrm flipH="1">
              <a:off x="4860" y="276"/>
              <a:ext cx="708" cy="1"/>
            </a:xfrm>
            <a:prstGeom prst="line">
              <a:avLst/>
            </a:prstGeom>
            <a:noFill/>
            <a:ln w="38100">
              <a:solidFill>
                <a:srgbClr val="7030A0"/>
              </a:solidFill>
              <a:round/>
              <a:headEnd/>
              <a:tailEnd type="stealth" w="sm" len="med"/>
            </a:ln>
            <a:effectLst/>
          </p:spPr>
          <p:txBody>
            <a:bodyPr/>
            <a:lstStyle/>
            <a:p>
              <a:endParaRPr lang="zh-CN" altLang="en-US"/>
            </a:p>
          </p:txBody>
        </p:sp>
        <p:sp>
          <p:nvSpPr>
            <p:cNvPr id="35" name="Line 40"/>
            <p:cNvSpPr>
              <a:spLocks noChangeShapeType="1"/>
            </p:cNvSpPr>
            <p:nvPr/>
          </p:nvSpPr>
          <p:spPr bwMode="auto">
            <a:xfrm flipH="1">
              <a:off x="2481" y="300"/>
              <a:ext cx="939" cy="1"/>
            </a:xfrm>
            <a:prstGeom prst="line">
              <a:avLst/>
            </a:prstGeom>
            <a:noFill/>
            <a:ln w="38100">
              <a:solidFill>
                <a:srgbClr val="7030A0"/>
              </a:solidFill>
              <a:round/>
              <a:headEnd/>
              <a:tailEnd type="stealth" w="sm" len="med"/>
            </a:ln>
            <a:effectLst/>
          </p:spPr>
          <p:txBody>
            <a:bodyPr/>
            <a:lstStyle/>
            <a:p>
              <a:endParaRPr lang="zh-CN" altLang="en-US"/>
            </a:p>
          </p:txBody>
        </p:sp>
        <p:sp>
          <p:nvSpPr>
            <p:cNvPr id="36" name="Text Box 41"/>
            <p:cNvSpPr txBox="1">
              <a:spLocks noChangeArrowheads="1"/>
            </p:cNvSpPr>
            <p:nvPr/>
          </p:nvSpPr>
          <p:spPr bwMode="auto">
            <a:xfrm>
              <a:off x="375" y="60"/>
              <a:ext cx="1470" cy="312"/>
            </a:xfrm>
            <a:prstGeom prst="rect">
              <a:avLst/>
            </a:prstGeom>
            <a:solidFill>
              <a:srgbClr val="FFFFFF"/>
            </a:solidFill>
            <a:ln w="9525">
              <a:noFill/>
              <a:miter lim="800000"/>
              <a:headEnd/>
              <a:tailEnd/>
            </a:ln>
            <a:effectLst/>
          </p:spPr>
          <p:txBody>
            <a:bodyPr lIns="18000" tIns="10800" rIns="18000" bIns="10800"/>
            <a:lstStyle/>
            <a:p>
              <a:pPr algn="just"/>
              <a:r>
                <a:rPr lang="en-US" altLang="zh-CN" sz="1600" dirty="0" smtClean="0">
                  <a:latin typeface="Times New Roman" pitchFamily="18" charset="0"/>
                </a:rPr>
                <a:t>IV(</a:t>
              </a:r>
              <a:r>
                <a:rPr lang="zh-CN" altLang="en-US" sz="1600" dirty="0" smtClean="0">
                  <a:latin typeface="Times New Roman" pitchFamily="18" charset="0"/>
                </a:rPr>
                <a:t>移位寄存器</a:t>
              </a:r>
              <a:r>
                <a:rPr lang="en-US" altLang="zh-CN" sz="1600" dirty="0" smtClean="0">
                  <a:latin typeface="Times New Roman" pitchFamily="18" charset="0"/>
                </a:rPr>
                <a:t>)</a:t>
              </a:r>
              <a:endParaRPr lang="en-US" altLang="zh-CN" sz="1600" dirty="0"/>
            </a:p>
          </p:txBody>
        </p:sp>
        <p:sp>
          <p:nvSpPr>
            <p:cNvPr id="37" name="Text Box 42"/>
            <p:cNvSpPr txBox="1">
              <a:spLocks noChangeArrowheads="1"/>
            </p:cNvSpPr>
            <p:nvPr/>
          </p:nvSpPr>
          <p:spPr bwMode="auto">
            <a:xfrm>
              <a:off x="3960" y="1392"/>
              <a:ext cx="96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a:latin typeface="Times New Roman" pitchFamily="18" charset="0"/>
                </a:rPr>
                <a:t>………</a:t>
              </a:r>
              <a:endParaRPr lang="en-US" altLang="zh-CN" sz="1600"/>
            </a:p>
          </p:txBody>
        </p:sp>
        <p:grpSp>
          <p:nvGrpSpPr>
            <p:cNvPr id="38" name="Group 43"/>
            <p:cNvGrpSpPr>
              <a:grpSpLocks/>
            </p:cNvGrpSpPr>
            <p:nvPr/>
          </p:nvGrpSpPr>
          <p:grpSpPr bwMode="auto">
            <a:xfrm>
              <a:off x="2340" y="1920"/>
              <a:ext cx="1695" cy="312"/>
              <a:chOff x="0" y="0"/>
              <a:chExt cx="1695" cy="312"/>
            </a:xfrm>
          </p:grpSpPr>
          <p:sp>
            <p:nvSpPr>
              <p:cNvPr id="62" name="Text Box 44"/>
              <p:cNvSpPr txBox="1">
                <a:spLocks noChangeArrowheads="1"/>
              </p:cNvSpPr>
              <p:nvPr/>
            </p:nvSpPr>
            <p:spPr bwMode="auto">
              <a:xfrm>
                <a:off x="615" y="0"/>
                <a:ext cx="1080" cy="312"/>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18000" tIns="10800" rIns="18000" bIns="10800"/>
              <a:lstStyle/>
              <a:p>
                <a:pPr algn="ctr"/>
                <a:r>
                  <a:rPr lang="zh-CN" altLang="en-US" sz="1600">
                    <a:latin typeface="Times New Roman" pitchFamily="18" charset="0"/>
                  </a:rPr>
                  <a:t>丢弃</a:t>
                </a:r>
                <a:r>
                  <a:rPr lang="en-US" altLang="zh-CN" sz="1600">
                    <a:latin typeface="Times New Roman" pitchFamily="18" charset="0"/>
                  </a:rPr>
                  <a:t>64 -j</a:t>
                </a:r>
                <a:r>
                  <a:rPr lang="zh-CN" altLang="en-US" sz="1600">
                    <a:latin typeface="Times New Roman" pitchFamily="18" charset="0"/>
                  </a:rPr>
                  <a:t>比特</a:t>
                </a:r>
                <a:endParaRPr lang="zh-CN" altLang="en-US" sz="1600"/>
              </a:p>
            </p:txBody>
          </p:sp>
          <p:sp>
            <p:nvSpPr>
              <p:cNvPr id="63" name="Text Box 45"/>
              <p:cNvSpPr txBox="1">
                <a:spLocks noChangeArrowheads="1"/>
              </p:cNvSpPr>
              <p:nvPr/>
            </p:nvSpPr>
            <p:spPr bwMode="auto">
              <a:xfrm>
                <a:off x="0" y="0"/>
                <a:ext cx="615" cy="312"/>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lIns="18000" tIns="10800" rIns="18000" bIns="10800"/>
              <a:lstStyle/>
              <a:p>
                <a:pPr algn="ctr"/>
                <a:r>
                  <a:rPr lang="zh-CN" altLang="en-US" sz="1600">
                    <a:latin typeface="Times New Roman" pitchFamily="18" charset="0"/>
                  </a:rPr>
                  <a:t>选</a:t>
                </a:r>
                <a:r>
                  <a:rPr lang="en-US" altLang="zh-CN" sz="1600">
                    <a:latin typeface="Times New Roman" pitchFamily="18" charset="0"/>
                  </a:rPr>
                  <a:t>j</a:t>
                </a:r>
                <a:r>
                  <a:rPr lang="zh-CN" altLang="en-US" sz="1600">
                    <a:latin typeface="Times New Roman" pitchFamily="18" charset="0"/>
                  </a:rPr>
                  <a:t>比特</a:t>
                </a:r>
                <a:endParaRPr lang="zh-CN" altLang="en-US" sz="1600"/>
              </a:p>
            </p:txBody>
          </p:sp>
        </p:grpSp>
        <p:grpSp>
          <p:nvGrpSpPr>
            <p:cNvPr id="39" name="Group 46"/>
            <p:cNvGrpSpPr>
              <a:grpSpLocks/>
            </p:cNvGrpSpPr>
            <p:nvPr/>
          </p:nvGrpSpPr>
          <p:grpSpPr bwMode="auto">
            <a:xfrm>
              <a:off x="4680" y="1920"/>
              <a:ext cx="1695" cy="312"/>
              <a:chOff x="0" y="0"/>
              <a:chExt cx="1695" cy="312"/>
            </a:xfrm>
          </p:grpSpPr>
          <p:sp>
            <p:nvSpPr>
              <p:cNvPr id="60" name="Text Box 47"/>
              <p:cNvSpPr txBox="1">
                <a:spLocks noChangeArrowheads="1"/>
              </p:cNvSpPr>
              <p:nvPr/>
            </p:nvSpPr>
            <p:spPr bwMode="auto">
              <a:xfrm>
                <a:off x="615" y="0"/>
                <a:ext cx="1080" cy="312"/>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lIns="18000" tIns="10800" rIns="18000" bIns="10800"/>
              <a:lstStyle/>
              <a:p>
                <a:pPr algn="ctr"/>
                <a:r>
                  <a:rPr lang="zh-CN" altLang="en-US" sz="1600">
                    <a:latin typeface="Times New Roman" pitchFamily="18" charset="0"/>
                  </a:rPr>
                  <a:t>丢弃</a:t>
                </a:r>
                <a:r>
                  <a:rPr lang="en-US" altLang="zh-CN" sz="1600">
                    <a:latin typeface="Times New Roman" pitchFamily="18" charset="0"/>
                  </a:rPr>
                  <a:t>64 -j</a:t>
                </a:r>
                <a:r>
                  <a:rPr lang="zh-CN" altLang="en-US" sz="1600">
                    <a:latin typeface="Times New Roman" pitchFamily="18" charset="0"/>
                  </a:rPr>
                  <a:t>比特</a:t>
                </a:r>
                <a:endParaRPr lang="zh-CN" altLang="en-US" sz="1600"/>
              </a:p>
            </p:txBody>
          </p:sp>
          <p:sp>
            <p:nvSpPr>
              <p:cNvPr id="61" name="Text Box 48"/>
              <p:cNvSpPr txBox="1">
                <a:spLocks noChangeArrowheads="1"/>
              </p:cNvSpPr>
              <p:nvPr/>
            </p:nvSpPr>
            <p:spPr bwMode="auto">
              <a:xfrm>
                <a:off x="0" y="0"/>
                <a:ext cx="615" cy="312"/>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lIns="18000" tIns="10800" rIns="18000" bIns="10800"/>
              <a:lstStyle/>
              <a:p>
                <a:pPr algn="ctr"/>
                <a:r>
                  <a:rPr lang="zh-CN" altLang="en-US" sz="1600">
                    <a:latin typeface="Times New Roman" pitchFamily="18" charset="0"/>
                  </a:rPr>
                  <a:t>选</a:t>
                </a:r>
                <a:r>
                  <a:rPr lang="en-US" altLang="zh-CN" sz="1600">
                    <a:latin typeface="Times New Roman" pitchFamily="18" charset="0"/>
                  </a:rPr>
                  <a:t>j</a:t>
                </a:r>
                <a:r>
                  <a:rPr lang="zh-CN" altLang="en-US" sz="1600">
                    <a:latin typeface="Times New Roman" pitchFamily="18" charset="0"/>
                  </a:rPr>
                  <a:t>比特</a:t>
                </a:r>
                <a:endParaRPr lang="zh-CN" altLang="en-US" sz="1600"/>
              </a:p>
            </p:txBody>
          </p:sp>
        </p:grpSp>
        <p:grpSp>
          <p:nvGrpSpPr>
            <p:cNvPr id="40" name="Group 49"/>
            <p:cNvGrpSpPr>
              <a:grpSpLocks/>
            </p:cNvGrpSpPr>
            <p:nvPr/>
          </p:nvGrpSpPr>
          <p:grpSpPr bwMode="auto">
            <a:xfrm>
              <a:off x="4857" y="432"/>
              <a:ext cx="1251" cy="312"/>
              <a:chOff x="0" y="0"/>
              <a:chExt cx="1251" cy="312"/>
            </a:xfrm>
          </p:grpSpPr>
          <p:sp>
            <p:nvSpPr>
              <p:cNvPr id="58" name="Text Box 50"/>
              <p:cNvSpPr txBox="1">
                <a:spLocks noChangeArrowheads="1"/>
              </p:cNvSpPr>
              <p:nvPr/>
            </p:nvSpPr>
            <p:spPr bwMode="auto">
              <a:xfrm>
                <a:off x="0" y="0"/>
                <a:ext cx="706"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a:latin typeface="Times New Roman" pitchFamily="18" charset="0"/>
                  </a:rPr>
                  <a:t>64 -j</a:t>
                </a:r>
                <a:r>
                  <a:rPr lang="zh-CN" altLang="en-US" sz="1600">
                    <a:latin typeface="Times New Roman" pitchFamily="18" charset="0"/>
                  </a:rPr>
                  <a:t>比特</a:t>
                </a:r>
                <a:endParaRPr lang="zh-CN" altLang="en-US" sz="1600"/>
              </a:p>
            </p:txBody>
          </p:sp>
          <p:sp>
            <p:nvSpPr>
              <p:cNvPr id="59" name="Text Box 51"/>
              <p:cNvSpPr txBox="1">
                <a:spLocks noChangeArrowheads="1"/>
              </p:cNvSpPr>
              <p:nvPr/>
            </p:nvSpPr>
            <p:spPr bwMode="auto">
              <a:xfrm>
                <a:off x="711" y="0"/>
                <a:ext cx="540" cy="31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en-US" altLang="zh-CN" sz="1600">
                    <a:latin typeface="Times New Roman" pitchFamily="18" charset="0"/>
                  </a:rPr>
                  <a:t>j</a:t>
                </a:r>
                <a:r>
                  <a:rPr lang="zh-CN" altLang="en-US" sz="1600">
                    <a:latin typeface="Times New Roman" pitchFamily="18" charset="0"/>
                  </a:rPr>
                  <a:t>比特</a:t>
                </a:r>
                <a:endParaRPr lang="zh-CN" altLang="en-US" sz="1600"/>
              </a:p>
            </p:txBody>
          </p:sp>
        </p:grpSp>
        <p:cxnSp>
          <p:nvCxnSpPr>
            <p:cNvPr id="41" name="AutoShape 52"/>
            <p:cNvCxnSpPr>
              <a:cxnSpLocks noChangeShapeType="1"/>
              <a:stCxn id="64" idx="2"/>
              <a:endCxn id="14" idx="0"/>
            </p:cNvCxnSpPr>
            <p:nvPr/>
          </p:nvCxnSpPr>
          <p:spPr bwMode="auto">
            <a:xfrm flipH="1">
              <a:off x="1337" y="744"/>
              <a:ext cx="1" cy="348"/>
            </a:xfrm>
            <a:prstGeom prst="straightConnector1">
              <a:avLst/>
            </a:prstGeom>
            <a:noFill/>
            <a:ln w="28575">
              <a:solidFill>
                <a:srgbClr val="FF00FF"/>
              </a:solidFill>
              <a:round/>
              <a:headEnd/>
              <a:tailEnd type="stealth" w="sm" len="med"/>
            </a:ln>
            <a:effectLst/>
          </p:spPr>
        </p:cxnSp>
        <p:cxnSp>
          <p:nvCxnSpPr>
            <p:cNvPr id="42" name="AutoShape 53"/>
            <p:cNvCxnSpPr>
              <a:cxnSpLocks noChangeShapeType="1"/>
              <a:stCxn id="69" idx="2"/>
              <a:endCxn id="17" idx="0"/>
            </p:cNvCxnSpPr>
            <p:nvPr/>
          </p:nvCxnSpPr>
          <p:spPr bwMode="auto">
            <a:xfrm>
              <a:off x="3486" y="744"/>
              <a:ext cx="6" cy="348"/>
            </a:xfrm>
            <a:prstGeom prst="straightConnector1">
              <a:avLst/>
            </a:prstGeom>
            <a:noFill/>
            <a:ln w="28575">
              <a:solidFill>
                <a:srgbClr val="FF00FF"/>
              </a:solidFill>
              <a:round/>
              <a:headEnd/>
              <a:tailEnd type="stealth" w="sm" len="med"/>
            </a:ln>
            <a:effectLst/>
          </p:spPr>
        </p:cxnSp>
        <p:cxnSp>
          <p:nvCxnSpPr>
            <p:cNvPr id="43" name="AutoShape 54"/>
            <p:cNvCxnSpPr>
              <a:cxnSpLocks noChangeShapeType="1"/>
              <a:stCxn id="59" idx="2"/>
              <a:endCxn id="19" idx="0"/>
            </p:cNvCxnSpPr>
            <p:nvPr/>
          </p:nvCxnSpPr>
          <p:spPr bwMode="auto">
            <a:xfrm>
              <a:off x="5838" y="744"/>
              <a:ext cx="3" cy="312"/>
            </a:xfrm>
            <a:prstGeom prst="straightConnector1">
              <a:avLst/>
            </a:prstGeom>
            <a:noFill/>
            <a:ln w="28575">
              <a:solidFill>
                <a:srgbClr val="FF00FF"/>
              </a:solidFill>
              <a:round/>
              <a:headEnd/>
              <a:tailEnd type="stealth" w="sm" len="med"/>
            </a:ln>
            <a:effectLst/>
          </p:spPr>
        </p:cxnSp>
        <p:cxnSp>
          <p:nvCxnSpPr>
            <p:cNvPr id="44" name="AutoShape 55"/>
            <p:cNvCxnSpPr>
              <a:cxnSpLocks noChangeShapeType="1"/>
              <a:stCxn id="14" idx="2"/>
              <a:endCxn id="66" idx="0"/>
            </p:cNvCxnSpPr>
            <p:nvPr/>
          </p:nvCxnSpPr>
          <p:spPr bwMode="auto">
            <a:xfrm>
              <a:off x="1337" y="1403"/>
              <a:ext cx="10" cy="541"/>
            </a:xfrm>
            <a:prstGeom prst="straightConnector1">
              <a:avLst/>
            </a:prstGeom>
            <a:noFill/>
            <a:ln w="28575">
              <a:solidFill>
                <a:srgbClr val="FF00FF"/>
              </a:solidFill>
              <a:round/>
              <a:headEnd/>
              <a:tailEnd type="stealth" w="sm" len="med"/>
            </a:ln>
            <a:effectLst/>
          </p:spPr>
        </p:cxnSp>
        <p:cxnSp>
          <p:nvCxnSpPr>
            <p:cNvPr id="45" name="AutoShape 56"/>
            <p:cNvCxnSpPr>
              <a:cxnSpLocks noChangeShapeType="1"/>
              <a:stCxn id="17" idx="2"/>
              <a:endCxn id="62" idx="0"/>
            </p:cNvCxnSpPr>
            <p:nvPr/>
          </p:nvCxnSpPr>
          <p:spPr bwMode="auto">
            <a:xfrm>
              <a:off x="3492" y="1403"/>
              <a:ext cx="3" cy="517"/>
            </a:xfrm>
            <a:prstGeom prst="straightConnector1">
              <a:avLst/>
            </a:prstGeom>
            <a:noFill/>
            <a:ln w="28575">
              <a:solidFill>
                <a:srgbClr val="FF00FF"/>
              </a:solidFill>
              <a:round/>
              <a:headEnd/>
              <a:tailEnd type="stealth" w="sm" len="med"/>
            </a:ln>
            <a:effectLst/>
          </p:spPr>
        </p:cxnSp>
        <p:cxnSp>
          <p:nvCxnSpPr>
            <p:cNvPr id="46" name="AutoShape 57"/>
            <p:cNvCxnSpPr>
              <a:cxnSpLocks noChangeShapeType="1"/>
              <a:stCxn id="19" idx="2"/>
              <a:endCxn id="60" idx="0"/>
            </p:cNvCxnSpPr>
            <p:nvPr/>
          </p:nvCxnSpPr>
          <p:spPr bwMode="auto">
            <a:xfrm flipH="1">
              <a:off x="5835" y="1367"/>
              <a:ext cx="6" cy="553"/>
            </a:xfrm>
            <a:prstGeom prst="straightConnector1">
              <a:avLst/>
            </a:prstGeom>
            <a:noFill/>
            <a:ln w="28575">
              <a:solidFill>
                <a:srgbClr val="FF00FF"/>
              </a:solidFill>
              <a:round/>
              <a:headEnd/>
              <a:tailEnd type="stealth" w="sm" len="med"/>
            </a:ln>
            <a:effectLst/>
          </p:spPr>
        </p:cxnSp>
        <p:sp>
          <p:nvSpPr>
            <p:cNvPr id="47" name="AutoShape 58"/>
            <p:cNvSpPr>
              <a:spLocks noChangeArrowheads="1"/>
            </p:cNvSpPr>
            <p:nvPr/>
          </p:nvSpPr>
          <p:spPr bwMode="auto">
            <a:xfrm>
              <a:off x="2556" y="2436"/>
              <a:ext cx="180" cy="156"/>
            </a:xfrm>
            <a:prstGeom prst="flowChartOr">
              <a:avLst/>
            </a:prstGeom>
            <a:solidFill>
              <a:srgbClr val="FFFFFF"/>
            </a:solidFill>
            <a:ln w="38100">
              <a:solidFill>
                <a:srgbClr val="FF0000"/>
              </a:solidFill>
              <a:round/>
              <a:headEnd/>
              <a:tailEnd/>
            </a:ln>
            <a:effectLst/>
          </p:spPr>
          <p:txBody>
            <a:bodyPr/>
            <a:lstStyle/>
            <a:p>
              <a:endParaRPr lang="zh-CN" altLang="en-US"/>
            </a:p>
          </p:txBody>
        </p:sp>
        <p:sp>
          <p:nvSpPr>
            <p:cNvPr id="48" name="AutoShape 59"/>
            <p:cNvSpPr>
              <a:spLocks noChangeArrowheads="1"/>
            </p:cNvSpPr>
            <p:nvPr/>
          </p:nvSpPr>
          <p:spPr bwMode="auto">
            <a:xfrm>
              <a:off x="4896" y="2448"/>
              <a:ext cx="180" cy="156"/>
            </a:xfrm>
            <a:prstGeom prst="flowChartOr">
              <a:avLst/>
            </a:prstGeom>
            <a:solidFill>
              <a:srgbClr val="FFFFFF"/>
            </a:solidFill>
            <a:ln w="38100">
              <a:solidFill>
                <a:srgbClr val="FF0000"/>
              </a:solidFill>
              <a:round/>
              <a:headEnd/>
              <a:tailEnd/>
            </a:ln>
            <a:effectLst/>
          </p:spPr>
          <p:txBody>
            <a:bodyPr/>
            <a:lstStyle/>
            <a:p>
              <a:endParaRPr lang="zh-CN" altLang="en-US"/>
            </a:p>
          </p:txBody>
        </p:sp>
        <p:cxnSp>
          <p:nvCxnSpPr>
            <p:cNvPr id="49" name="AutoShape 60"/>
            <p:cNvCxnSpPr>
              <a:cxnSpLocks noChangeShapeType="1"/>
              <a:stCxn id="67" idx="2"/>
              <a:endCxn id="21" idx="0"/>
            </p:cNvCxnSpPr>
            <p:nvPr/>
          </p:nvCxnSpPr>
          <p:spPr bwMode="auto">
            <a:xfrm flipH="1">
              <a:off x="498" y="2256"/>
              <a:ext cx="2" cy="156"/>
            </a:xfrm>
            <a:prstGeom prst="straightConnector1">
              <a:avLst/>
            </a:prstGeom>
            <a:noFill/>
            <a:ln w="28575">
              <a:solidFill>
                <a:srgbClr val="FF00FF"/>
              </a:solidFill>
              <a:round/>
              <a:headEnd/>
              <a:tailEnd type="stealth" w="sm" len="med"/>
            </a:ln>
            <a:effectLst/>
          </p:spPr>
        </p:cxnSp>
        <p:cxnSp>
          <p:nvCxnSpPr>
            <p:cNvPr id="50" name="AutoShape 61"/>
            <p:cNvCxnSpPr>
              <a:cxnSpLocks noChangeShapeType="1"/>
              <a:stCxn id="63" idx="2"/>
              <a:endCxn id="47" idx="0"/>
            </p:cNvCxnSpPr>
            <p:nvPr/>
          </p:nvCxnSpPr>
          <p:spPr bwMode="auto">
            <a:xfrm flipH="1">
              <a:off x="2646" y="2232"/>
              <a:ext cx="2" cy="204"/>
            </a:xfrm>
            <a:prstGeom prst="straightConnector1">
              <a:avLst/>
            </a:prstGeom>
            <a:noFill/>
            <a:ln w="28575">
              <a:solidFill>
                <a:srgbClr val="FF00FF"/>
              </a:solidFill>
              <a:round/>
              <a:headEnd/>
              <a:tailEnd type="stealth" w="sm" len="med"/>
            </a:ln>
            <a:effectLst/>
          </p:spPr>
        </p:cxnSp>
        <p:cxnSp>
          <p:nvCxnSpPr>
            <p:cNvPr id="51" name="AutoShape 62"/>
            <p:cNvCxnSpPr>
              <a:cxnSpLocks noChangeShapeType="1"/>
              <a:stCxn id="61" idx="2"/>
              <a:endCxn id="48" idx="0"/>
            </p:cNvCxnSpPr>
            <p:nvPr/>
          </p:nvCxnSpPr>
          <p:spPr bwMode="auto">
            <a:xfrm flipH="1">
              <a:off x="4986" y="2232"/>
              <a:ext cx="2" cy="216"/>
            </a:xfrm>
            <a:prstGeom prst="straightConnector1">
              <a:avLst/>
            </a:prstGeom>
            <a:noFill/>
            <a:ln w="28575">
              <a:solidFill>
                <a:srgbClr val="FF00FF"/>
              </a:solidFill>
              <a:round/>
              <a:headEnd/>
              <a:tailEnd type="stealth" w="sm" len="med"/>
            </a:ln>
            <a:effectLst/>
          </p:spPr>
        </p:cxnSp>
        <p:cxnSp>
          <p:nvCxnSpPr>
            <p:cNvPr id="52" name="AutoShape 63"/>
            <p:cNvCxnSpPr>
              <a:cxnSpLocks noChangeShapeType="1"/>
              <a:stCxn id="15" idx="3"/>
              <a:endCxn id="14" idx="1"/>
            </p:cNvCxnSpPr>
            <p:nvPr/>
          </p:nvCxnSpPr>
          <p:spPr bwMode="auto">
            <a:xfrm flipV="1">
              <a:off x="540" y="1248"/>
              <a:ext cx="444" cy="0"/>
            </a:xfrm>
            <a:prstGeom prst="straightConnector1">
              <a:avLst/>
            </a:prstGeom>
            <a:noFill/>
            <a:ln w="28575">
              <a:solidFill>
                <a:srgbClr val="FF00FF"/>
              </a:solidFill>
              <a:round/>
              <a:headEnd/>
              <a:tailEnd type="stealth" w="sm" len="med"/>
            </a:ln>
            <a:effectLst/>
          </p:spPr>
        </p:cxnSp>
        <p:cxnSp>
          <p:nvCxnSpPr>
            <p:cNvPr id="53" name="AutoShape 64"/>
            <p:cNvCxnSpPr>
              <a:cxnSpLocks noChangeShapeType="1"/>
              <a:stCxn id="18" idx="3"/>
              <a:endCxn id="17" idx="1"/>
            </p:cNvCxnSpPr>
            <p:nvPr/>
          </p:nvCxnSpPr>
          <p:spPr bwMode="auto">
            <a:xfrm>
              <a:off x="2790" y="1248"/>
              <a:ext cx="342" cy="1"/>
            </a:xfrm>
            <a:prstGeom prst="straightConnector1">
              <a:avLst/>
            </a:prstGeom>
            <a:noFill/>
            <a:ln w="28575">
              <a:solidFill>
                <a:srgbClr val="FF00FF"/>
              </a:solidFill>
              <a:round/>
              <a:headEnd/>
              <a:tailEnd type="stealth" w="sm" len="med"/>
            </a:ln>
            <a:effectLst/>
          </p:spPr>
        </p:cxnSp>
        <p:cxnSp>
          <p:nvCxnSpPr>
            <p:cNvPr id="54" name="AutoShape 65"/>
            <p:cNvCxnSpPr>
              <a:cxnSpLocks noChangeShapeType="1"/>
              <a:stCxn id="20" idx="3"/>
              <a:endCxn id="19" idx="1"/>
            </p:cNvCxnSpPr>
            <p:nvPr/>
          </p:nvCxnSpPr>
          <p:spPr bwMode="auto">
            <a:xfrm>
              <a:off x="5208" y="1212"/>
              <a:ext cx="288" cy="1"/>
            </a:xfrm>
            <a:prstGeom prst="straightConnector1">
              <a:avLst/>
            </a:prstGeom>
            <a:noFill/>
            <a:ln w="28575">
              <a:solidFill>
                <a:srgbClr val="FF00FF"/>
              </a:solidFill>
              <a:round/>
              <a:headEnd/>
              <a:tailEnd type="stealth" w="sm" len="med"/>
            </a:ln>
            <a:effectLst/>
          </p:spPr>
        </p:cxnSp>
        <p:cxnSp>
          <p:nvCxnSpPr>
            <p:cNvPr id="55" name="AutoShape 66"/>
            <p:cNvCxnSpPr>
              <a:cxnSpLocks noChangeShapeType="1"/>
              <a:stCxn id="22" idx="0"/>
              <a:endCxn id="21" idx="4"/>
            </p:cNvCxnSpPr>
            <p:nvPr/>
          </p:nvCxnSpPr>
          <p:spPr bwMode="auto">
            <a:xfrm flipV="1">
              <a:off x="498" y="2568"/>
              <a:ext cx="1" cy="348"/>
            </a:xfrm>
            <a:prstGeom prst="straightConnector1">
              <a:avLst/>
            </a:prstGeom>
            <a:noFill/>
            <a:ln w="28575">
              <a:solidFill>
                <a:srgbClr val="FF00FF"/>
              </a:solidFill>
              <a:round/>
              <a:headEnd/>
              <a:tailEnd type="stealth" w="sm" len="med"/>
            </a:ln>
            <a:effectLst/>
          </p:spPr>
        </p:cxnSp>
        <p:cxnSp>
          <p:nvCxnSpPr>
            <p:cNvPr id="56" name="AutoShape 67"/>
            <p:cNvCxnSpPr>
              <a:cxnSpLocks noChangeShapeType="1"/>
              <a:stCxn id="27" idx="0"/>
              <a:endCxn id="47" idx="4"/>
            </p:cNvCxnSpPr>
            <p:nvPr/>
          </p:nvCxnSpPr>
          <p:spPr bwMode="auto">
            <a:xfrm flipH="1" flipV="1">
              <a:off x="2646" y="2592"/>
              <a:ext cx="11" cy="432"/>
            </a:xfrm>
            <a:prstGeom prst="straightConnector1">
              <a:avLst/>
            </a:prstGeom>
            <a:noFill/>
            <a:ln w="28575">
              <a:solidFill>
                <a:srgbClr val="FF00FF"/>
              </a:solidFill>
              <a:round/>
              <a:headEnd/>
              <a:tailEnd type="stealth" w="sm" len="med"/>
            </a:ln>
            <a:effectLst/>
          </p:spPr>
        </p:cxnSp>
        <p:cxnSp>
          <p:nvCxnSpPr>
            <p:cNvPr id="57" name="AutoShape 68"/>
            <p:cNvCxnSpPr>
              <a:cxnSpLocks noChangeShapeType="1"/>
              <a:stCxn id="29" idx="0"/>
              <a:endCxn id="48" idx="4"/>
            </p:cNvCxnSpPr>
            <p:nvPr/>
          </p:nvCxnSpPr>
          <p:spPr bwMode="auto">
            <a:xfrm flipV="1">
              <a:off x="4985" y="2604"/>
              <a:ext cx="1" cy="384"/>
            </a:xfrm>
            <a:prstGeom prst="straightConnector1">
              <a:avLst/>
            </a:prstGeom>
            <a:noFill/>
            <a:ln w="28575">
              <a:solidFill>
                <a:srgbClr val="FF00FF"/>
              </a:solidFill>
              <a:round/>
              <a:headEnd/>
              <a:tailEnd type="stealth" w="sm" len="med"/>
            </a:ln>
            <a:effectLst/>
          </p:spPr>
        </p:cxnSp>
      </p:grpSp>
      <p:sp>
        <p:nvSpPr>
          <p:cNvPr id="70" name="TextBox 69"/>
          <p:cNvSpPr txBox="1"/>
          <p:nvPr/>
        </p:nvSpPr>
        <p:spPr>
          <a:xfrm>
            <a:off x="2523690" y="1448543"/>
            <a:ext cx="3069138" cy="461665"/>
          </a:xfrm>
          <a:prstGeom prst="rect">
            <a:avLst/>
          </a:prstGeom>
          <a:noFill/>
        </p:spPr>
        <p:txBody>
          <a:bodyPr wrap="square" rtlCol="0">
            <a:spAutoFit/>
          </a:bodyPr>
          <a:lstStyle/>
          <a:p>
            <a:pPr algn="ctr"/>
            <a:r>
              <a:rPr lang="zh-CN" altLang="en-US" sz="2400" b="1" dirty="0" smtClean="0">
                <a:solidFill>
                  <a:srgbClr val="FF00FF"/>
                </a:solidFill>
              </a:rPr>
              <a:t>加密图示</a:t>
            </a:r>
            <a:endParaRPr lang="zh-CN" altLang="en-US" sz="2400" b="1" dirty="0">
              <a:solidFill>
                <a:srgbClr val="FF00FF"/>
              </a:solidFill>
            </a:endParaRPr>
          </a:p>
        </p:txBody>
      </p:sp>
      <p:sp>
        <p:nvSpPr>
          <p:cNvPr id="3" name="矩形 2"/>
          <p:cNvSpPr/>
          <p:nvPr/>
        </p:nvSpPr>
        <p:spPr bwMode="auto">
          <a:xfrm>
            <a:off x="2102648" y="2994109"/>
            <a:ext cx="430830" cy="27135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64</a:t>
            </a:r>
            <a:endParaRPr kumimoji="0" lang="zh-CN" altLang="en-US" sz="1400" b="0" i="0" u="none" strike="noStrike" cap="none" normalizeH="0" baseline="0" dirty="0" smtClean="0">
              <a:ln>
                <a:noFill/>
              </a:ln>
              <a:solidFill>
                <a:schemeClr val="tx1"/>
              </a:solidFill>
              <a:effectLst/>
              <a:latin typeface="Arial" charset="0"/>
              <a:ea typeface="宋体" pitchFamily="2" charset="-122"/>
            </a:endParaRPr>
          </a:p>
        </p:txBody>
      </p:sp>
      <p:sp>
        <p:nvSpPr>
          <p:cNvPr id="71" name="矩形 70"/>
          <p:cNvSpPr/>
          <p:nvPr/>
        </p:nvSpPr>
        <p:spPr bwMode="auto">
          <a:xfrm>
            <a:off x="2114939" y="3938172"/>
            <a:ext cx="430830" cy="27135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Arial" charset="0"/>
                <a:ea typeface="宋体" pitchFamily="2" charset="-122"/>
              </a:rPr>
              <a:t>64</a:t>
            </a:r>
            <a:endParaRPr kumimoji="0" lang="zh-CN" altLang="en-US" sz="1400" b="0" i="0" u="none" strike="noStrike" cap="none" normalizeH="0" baseline="0" dirty="0" smtClean="0">
              <a:ln>
                <a:noFill/>
              </a:ln>
              <a:solidFill>
                <a:schemeClr val="tx1"/>
              </a:solidFill>
              <a:effectLst/>
              <a:latin typeface="Arial" charset="0"/>
              <a:ea typeface="宋体" pitchFamily="2" charset="-122"/>
            </a:endParaRPr>
          </a:p>
        </p:txBody>
      </p:sp>
      <p:sp>
        <p:nvSpPr>
          <p:cNvPr id="72" name="矩形 71"/>
          <p:cNvSpPr/>
          <p:nvPr/>
        </p:nvSpPr>
        <p:spPr bwMode="auto">
          <a:xfrm>
            <a:off x="834363" y="4777712"/>
            <a:ext cx="430830" cy="2713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chemeClr val="tx1"/>
                </a:solidFill>
                <a:effectLst/>
                <a:latin typeface="Arial" charset="0"/>
                <a:ea typeface="宋体" pitchFamily="2" charset="-122"/>
              </a:rPr>
              <a:t>j</a:t>
            </a:r>
            <a:endParaRPr kumimoji="0" lang="zh-CN" altLang="en-US" sz="1400" b="1" i="0" u="none" strike="noStrike" cap="none" normalizeH="0" baseline="0" dirty="0" smtClean="0">
              <a:ln>
                <a:noFill/>
              </a:ln>
              <a:solidFill>
                <a:schemeClr val="tx1"/>
              </a:solidFill>
              <a:effectLst/>
              <a:latin typeface="Arial" charset="0"/>
              <a:ea typeface="宋体" pitchFamily="2" charset="-122"/>
            </a:endParaRPr>
          </a:p>
        </p:txBody>
      </p:sp>
      <p:sp>
        <p:nvSpPr>
          <p:cNvPr id="73" name="矩形 72"/>
          <p:cNvSpPr/>
          <p:nvPr/>
        </p:nvSpPr>
        <p:spPr bwMode="auto">
          <a:xfrm>
            <a:off x="1109094" y="5252593"/>
            <a:ext cx="430830" cy="2713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chemeClr val="tx1"/>
                </a:solidFill>
                <a:effectLst/>
                <a:latin typeface="Arial" charset="0"/>
                <a:ea typeface="宋体" pitchFamily="2" charset="-122"/>
              </a:rPr>
              <a:t>j</a:t>
            </a:r>
            <a:endParaRPr kumimoji="0" lang="zh-CN" altLang="en-US" sz="1400" b="1" i="0" u="none" strike="noStrike" cap="none" normalizeH="0" baseline="0" dirty="0" smtClean="0">
              <a:ln>
                <a:noFill/>
              </a:ln>
              <a:solidFill>
                <a:schemeClr val="tx1"/>
              </a:solidFill>
              <a:effectLst/>
              <a:latin typeface="Arial" charset="0"/>
              <a:ea typeface="宋体" pitchFamily="2" charset="-122"/>
            </a:endParaRPr>
          </a:p>
        </p:txBody>
      </p:sp>
      <p:sp>
        <p:nvSpPr>
          <p:cNvPr id="74" name="矩形 73"/>
          <p:cNvSpPr/>
          <p:nvPr/>
        </p:nvSpPr>
        <p:spPr bwMode="auto">
          <a:xfrm>
            <a:off x="2177661" y="4829062"/>
            <a:ext cx="430830" cy="27135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chemeClr val="tx1"/>
                </a:solidFill>
                <a:effectLst/>
                <a:latin typeface="Arial" charset="0"/>
                <a:ea typeface="宋体" pitchFamily="2" charset="-122"/>
              </a:rPr>
              <a:t>j</a:t>
            </a:r>
            <a:endParaRPr kumimoji="0" lang="zh-CN" altLang="en-US" sz="1400" b="1" i="0" u="none" strike="noStrike" cap="none" normalizeH="0" baseline="0" dirty="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3359734289"/>
      </p:ext>
    </p:extLst>
  </p:cSld>
  <p:clrMapOvr>
    <a:masterClrMapping/>
  </p:clrMapOvr>
  <p:transition>
    <p:wedge/>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lgn="just"/>
                <a:r>
                  <a:rPr lang="zh-CN" altLang="en-US" b="1" dirty="0" smtClean="0">
                    <a:solidFill>
                      <a:srgbClr val="FF00FF"/>
                    </a:solidFill>
                    <a:latin typeface="Times New Roman" pitchFamily="18" charset="0"/>
                  </a:rPr>
                  <a:t>加密</a:t>
                </a:r>
                <a:r>
                  <a:rPr lang="zh-CN" altLang="en-US" b="1" dirty="0">
                    <a:solidFill>
                      <a:srgbClr val="FF00FF"/>
                    </a:solidFill>
                    <a:latin typeface="Times New Roman" pitchFamily="18" charset="0"/>
                  </a:rPr>
                  <a:t>：</a:t>
                </a:r>
                <a:r>
                  <a:rPr lang="zh-CN" altLang="en-US" dirty="0" smtClean="0">
                    <a:latin typeface="Times New Roman" pitchFamily="18" charset="0"/>
                  </a:rPr>
                  <a:t>输入是</a:t>
                </a:r>
                <a:r>
                  <a:rPr lang="en-US" altLang="zh-CN" dirty="0" smtClean="0">
                    <a:latin typeface="Times New Roman" pitchFamily="18" charset="0"/>
                  </a:rPr>
                  <a:t>64</a:t>
                </a:r>
                <a:r>
                  <a:rPr lang="zh-CN" altLang="en-US" dirty="0" smtClean="0">
                    <a:latin typeface="Times New Roman" pitchFamily="18" charset="0"/>
                  </a:rPr>
                  <a:t>比特的移位寄存器，其初值为初始向量</a:t>
                </a:r>
                <a:r>
                  <a:rPr lang="en-US" altLang="zh-CN" dirty="0" smtClean="0">
                    <a:latin typeface="Times New Roman" pitchFamily="18" charset="0"/>
                  </a:rPr>
                  <a:t>IV</a:t>
                </a:r>
                <a:endParaRPr lang="zh-CN" altLang="en-US" dirty="0" smtClean="0">
                  <a:latin typeface="Times New Roman" pitchFamily="18" charset="0"/>
                </a:endParaRPr>
              </a:p>
              <a:p>
                <a:pPr algn="just"/>
                <a:r>
                  <a:rPr lang="zh-CN" altLang="en-US" dirty="0" smtClean="0">
                    <a:latin typeface="Times New Roman" pitchFamily="18" charset="0"/>
                  </a:rPr>
                  <a:t>输出最左边</a:t>
                </a:r>
                <a14:m>
                  <m:oMath xmlns:m="http://schemas.openxmlformats.org/officeDocument/2006/math">
                    <m:r>
                      <a:rPr lang="en-US" altLang="zh-CN" i="1" dirty="0" smtClean="0">
                        <a:latin typeface="Cambria Math"/>
                      </a:rPr>
                      <m:t>𝑗</m:t>
                    </m:r>
                  </m:oMath>
                </a14:m>
                <a:r>
                  <a:rPr lang="zh-CN" altLang="en-US" dirty="0" smtClean="0">
                    <a:latin typeface="Times New Roman" pitchFamily="18" charset="0"/>
                  </a:rPr>
                  <a:t>比特与明文第一个单元</a:t>
                </a:r>
                <a:r>
                  <a:rPr lang="en-US" altLang="zh-CN" dirty="0" smtClean="0">
                    <a:latin typeface="Times New Roman" pitchFamily="18" charset="0"/>
                  </a:rPr>
                  <a:t>P</a:t>
                </a:r>
                <a:r>
                  <a:rPr lang="en-US" altLang="zh-CN" baseline="-25000" dirty="0" smtClean="0">
                    <a:latin typeface="Times New Roman" pitchFamily="18" charset="0"/>
                  </a:rPr>
                  <a:t>1</a:t>
                </a:r>
                <a:r>
                  <a:rPr lang="zh-CN" altLang="en-US" dirty="0" smtClean="0">
                    <a:latin typeface="Times New Roman" pitchFamily="18" charset="0"/>
                  </a:rPr>
                  <a:t>进行异或，产生密文的第</a:t>
                </a:r>
                <a:r>
                  <a:rPr lang="en-US" altLang="zh-CN" dirty="0" smtClean="0">
                    <a:latin typeface="Times New Roman" pitchFamily="18" charset="0"/>
                  </a:rPr>
                  <a:t>1</a:t>
                </a:r>
                <a:r>
                  <a:rPr lang="zh-CN" altLang="en-US" dirty="0" smtClean="0">
                    <a:latin typeface="Times New Roman" pitchFamily="18" charset="0"/>
                  </a:rPr>
                  <a:t>个单元</a:t>
                </a:r>
                <a:r>
                  <a:rPr lang="en-US" altLang="zh-CN" dirty="0" smtClean="0">
                    <a:latin typeface="Times New Roman" pitchFamily="18" charset="0"/>
                  </a:rPr>
                  <a:t>C</a:t>
                </a:r>
                <a:r>
                  <a:rPr lang="en-US" altLang="zh-CN" baseline="-25000" dirty="0" smtClean="0">
                    <a:latin typeface="Times New Roman" pitchFamily="18" charset="0"/>
                  </a:rPr>
                  <a:t>1</a:t>
                </a:r>
                <a:r>
                  <a:rPr lang="zh-CN" altLang="en-US" dirty="0" smtClean="0">
                    <a:latin typeface="Times New Roman" pitchFamily="18" charset="0"/>
                  </a:rPr>
                  <a:t>。然后将移位寄存器左移</a:t>
                </a:r>
                <a14:m>
                  <m:oMath xmlns:m="http://schemas.openxmlformats.org/officeDocument/2006/math">
                    <m:r>
                      <a:rPr lang="en-US" altLang="zh-CN" i="1" dirty="0" smtClean="0">
                        <a:latin typeface="Cambria Math"/>
                      </a:rPr>
                      <m:t>𝑗</m:t>
                    </m:r>
                  </m:oMath>
                </a14:m>
                <a:r>
                  <a:rPr lang="zh-CN" altLang="en-US" dirty="0" smtClean="0">
                    <a:latin typeface="Times New Roman" pitchFamily="18" charset="0"/>
                  </a:rPr>
                  <a:t>位，并将</a:t>
                </a:r>
                <a:r>
                  <a:rPr lang="en-US" altLang="zh-CN" dirty="0" smtClean="0">
                    <a:latin typeface="Times New Roman" pitchFamily="18" charset="0"/>
                  </a:rPr>
                  <a:t>C</a:t>
                </a:r>
                <a:r>
                  <a:rPr lang="en-US" altLang="zh-CN" baseline="-25000" dirty="0" smtClean="0">
                    <a:latin typeface="Times New Roman" pitchFamily="18" charset="0"/>
                  </a:rPr>
                  <a:t>1</a:t>
                </a:r>
                <a:r>
                  <a:rPr lang="zh-CN" altLang="en-US" dirty="0" smtClean="0">
                    <a:latin typeface="Times New Roman" pitchFamily="18" charset="0"/>
                  </a:rPr>
                  <a:t>送入移位寄存器的最右边</a:t>
                </a:r>
                <a14:m>
                  <m:oMath xmlns:m="http://schemas.openxmlformats.org/officeDocument/2006/math">
                    <m:r>
                      <a:rPr lang="en-US" altLang="zh-CN" i="1" dirty="0" smtClean="0">
                        <a:latin typeface="Cambria Math"/>
                      </a:rPr>
                      <m:t>𝑗</m:t>
                    </m:r>
                  </m:oMath>
                </a14:m>
                <a:r>
                  <a:rPr lang="zh-CN" altLang="en-US" dirty="0" smtClean="0">
                    <a:latin typeface="Times New Roman" pitchFamily="18" charset="0"/>
                  </a:rPr>
                  <a:t>位</a:t>
                </a:r>
                <a:r>
                  <a:rPr lang="en-US" altLang="zh-CN" dirty="0" smtClean="0">
                    <a:latin typeface="Times New Roman" pitchFamily="18" charset="0"/>
                  </a:rPr>
                  <a:t>(</a:t>
                </a:r>
                <a:r>
                  <a:rPr lang="zh-CN" altLang="en-US" dirty="0" smtClean="0">
                    <a:latin typeface="Times New Roman" pitchFamily="18" charset="0"/>
                  </a:rPr>
                  <a:t>最低有效位</a:t>
                </a:r>
                <a:r>
                  <a:rPr lang="en-US" altLang="zh-CN" dirty="0" smtClean="0">
                    <a:latin typeface="Times New Roman" pitchFamily="18" charset="0"/>
                  </a:rPr>
                  <a:t>)</a:t>
                </a:r>
                <a:r>
                  <a:rPr lang="zh-CN" altLang="en-US" dirty="0" smtClean="0">
                    <a:latin typeface="Times New Roman" pitchFamily="18" charset="0"/>
                  </a:rPr>
                  <a:t>，直至明文所有单元被加密</a:t>
                </a:r>
                <a:endParaRPr lang="en-US" altLang="zh-CN" dirty="0" smtClean="0">
                  <a:latin typeface="Times New Roman" pitchFamily="18" charset="0"/>
                </a:endParaRPr>
              </a:p>
              <a:p>
                <a:pPr algn="just"/>
                <a:endParaRPr lang="en-US" altLang="zh-CN" dirty="0" smtClean="0">
                  <a:latin typeface="Times New Roman" pitchFamily="18" charset="0"/>
                </a:endParaRPr>
              </a:p>
              <a:p>
                <a:pPr algn="just"/>
                <a:r>
                  <a:rPr lang="en-US" altLang="zh-CN" dirty="0" smtClean="0"/>
                  <a:t>CFB</a:t>
                </a:r>
                <a:r>
                  <a:rPr lang="zh-CN" altLang="en-US" dirty="0" smtClean="0"/>
                  <a:t>实际上是将加密算法作为一个</a:t>
                </a:r>
                <a:r>
                  <a:rPr lang="zh-CN" altLang="en-US" b="1" dirty="0" smtClean="0">
                    <a:solidFill>
                      <a:srgbClr val="FF00FF"/>
                    </a:solidFill>
                  </a:rPr>
                  <a:t>密钥流产生器</a:t>
                </a:r>
                <a:r>
                  <a:rPr lang="zh-CN" altLang="en-US" dirty="0" smtClean="0"/>
                  <a:t>，</a:t>
                </a:r>
                <a14:m>
                  <m:oMath xmlns:m="http://schemas.openxmlformats.org/officeDocument/2006/math">
                    <m:r>
                      <a:rPr lang="en-US" altLang="zh-CN" i="1" dirty="0" smtClean="0">
                        <a:latin typeface="Cambria Math"/>
                      </a:rPr>
                      <m:t>𝑗</m:t>
                    </m:r>
                    <m:r>
                      <a:rPr lang="en-US" altLang="zh-CN" i="1" dirty="0" smtClean="0">
                        <a:latin typeface="Cambria Math"/>
                      </a:rPr>
                      <m:t>＝</m:t>
                    </m:r>
                    <m:r>
                      <a:rPr lang="en-US" altLang="zh-CN" i="1" dirty="0" smtClean="0">
                        <a:latin typeface="Cambria Math"/>
                      </a:rPr>
                      <m:t>1</m:t>
                    </m:r>
                  </m:oMath>
                </a14:m>
                <a:r>
                  <a:rPr lang="zh-CN" altLang="en-US" dirty="0" smtClean="0"/>
                  <a:t>时就退化为流密码</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259" t="-1762" r="-570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216</a:t>
            </a:fld>
            <a:endParaRPr lang="en-US" altLang="zh-CN" dirty="0"/>
          </a:p>
        </p:txBody>
      </p:sp>
    </p:spTree>
    <p:extLst>
      <p:ext uri="{BB962C8B-B14F-4D97-AF65-F5344CB8AC3E}">
        <p14:creationId xmlns:p14="http://schemas.microsoft.com/office/powerpoint/2010/main" val="793442025"/>
      </p:ext>
    </p:extLst>
  </p:cSld>
  <p:clrMapOvr>
    <a:masterClrMapping/>
  </p:clrMapOvr>
  <p:transition>
    <p:wedge/>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217</a:t>
            </a:fld>
            <a:endParaRPr lang="en-US" altLang="zh-CN" dirty="0"/>
          </a:p>
        </p:txBody>
      </p:sp>
      <p:grpSp>
        <p:nvGrpSpPr>
          <p:cNvPr id="7" name="Group 6"/>
          <p:cNvGrpSpPr>
            <a:grpSpLocks/>
          </p:cNvGrpSpPr>
          <p:nvPr/>
        </p:nvGrpSpPr>
        <p:grpSpPr bwMode="auto">
          <a:xfrm>
            <a:off x="381000" y="1828800"/>
            <a:ext cx="8534400" cy="4343400"/>
            <a:chOff x="0" y="0"/>
            <a:chExt cx="6840" cy="3432"/>
          </a:xfrm>
        </p:grpSpPr>
        <p:sp>
          <p:nvSpPr>
            <p:cNvPr id="8" name="AutoShape 7"/>
            <p:cNvSpPr>
              <a:spLocks noChangeAspect="1" noChangeArrowheads="1"/>
            </p:cNvSpPr>
            <p:nvPr/>
          </p:nvSpPr>
          <p:spPr bwMode="auto">
            <a:xfrm>
              <a:off x="0" y="0"/>
              <a:ext cx="6840" cy="3432"/>
            </a:xfrm>
            <a:prstGeom prst="rect">
              <a:avLst/>
            </a:prstGeom>
            <a:noFill/>
            <a:ln w="9525">
              <a:noFill/>
              <a:miter lim="800000"/>
              <a:headEnd/>
              <a:tailEnd/>
            </a:ln>
          </p:spPr>
          <p:txBody>
            <a:bodyPr/>
            <a:lstStyle/>
            <a:p>
              <a:endParaRPr lang="zh-CN" altLang="en-US"/>
            </a:p>
          </p:txBody>
        </p:sp>
        <p:sp>
          <p:nvSpPr>
            <p:cNvPr id="9" name="Text Box 8"/>
            <p:cNvSpPr txBox="1">
              <a:spLocks noChangeArrowheads="1"/>
            </p:cNvSpPr>
            <p:nvPr/>
          </p:nvSpPr>
          <p:spPr bwMode="auto">
            <a:xfrm>
              <a:off x="3359" y="2589"/>
              <a:ext cx="390" cy="213"/>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lstStyle/>
            <a:p>
              <a:pPr algn="ctr"/>
              <a:r>
                <a:rPr lang="en-US" altLang="zh-CN" sz="1600">
                  <a:latin typeface="Times New Roman" pitchFamily="18" charset="0"/>
                </a:rPr>
                <a:t>C</a:t>
              </a:r>
              <a:r>
                <a:rPr lang="en-US" altLang="zh-CN" sz="1600" baseline="-25000">
                  <a:latin typeface="Times New Roman" pitchFamily="18" charset="0"/>
                </a:rPr>
                <a:t>2</a:t>
              </a:r>
              <a:endParaRPr lang="en-US" altLang="zh-CN" sz="1600"/>
            </a:p>
          </p:txBody>
        </p:sp>
        <p:sp>
          <p:nvSpPr>
            <p:cNvPr id="10" name="Text Box 9"/>
            <p:cNvSpPr txBox="1">
              <a:spLocks noChangeArrowheads="1"/>
            </p:cNvSpPr>
            <p:nvPr/>
          </p:nvSpPr>
          <p:spPr bwMode="auto">
            <a:xfrm>
              <a:off x="5580" y="2616"/>
              <a:ext cx="300" cy="205"/>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lstStyle/>
            <a:p>
              <a:pPr algn="ctr"/>
              <a:r>
                <a:rPr lang="en-US" altLang="zh-CN" sz="1600">
                  <a:latin typeface="Times New Roman" pitchFamily="18" charset="0"/>
                </a:rPr>
                <a:t>C</a:t>
              </a:r>
              <a:r>
                <a:rPr lang="en-US" altLang="zh-CN" sz="1600" baseline="-25000">
                  <a:latin typeface="Times New Roman" pitchFamily="18" charset="0"/>
                </a:rPr>
                <a:t>m</a:t>
              </a:r>
              <a:endParaRPr lang="en-US" altLang="zh-CN" sz="1600"/>
            </a:p>
          </p:txBody>
        </p:sp>
        <p:sp>
          <p:nvSpPr>
            <p:cNvPr id="11" name="Text Box 10"/>
            <p:cNvSpPr txBox="1">
              <a:spLocks noChangeArrowheads="1"/>
            </p:cNvSpPr>
            <p:nvPr/>
          </p:nvSpPr>
          <p:spPr bwMode="auto">
            <a:xfrm>
              <a:off x="1710" y="2529"/>
              <a:ext cx="255" cy="214"/>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lstStyle/>
            <a:p>
              <a:pPr algn="ctr"/>
              <a:r>
                <a:rPr lang="en-US" altLang="zh-CN" sz="1600" dirty="0">
                  <a:latin typeface="Times New Roman" pitchFamily="18" charset="0"/>
                </a:rPr>
                <a:t>C</a:t>
              </a:r>
              <a:r>
                <a:rPr lang="en-US" altLang="zh-CN" sz="1600" baseline="-25000" dirty="0">
                  <a:latin typeface="Times New Roman" pitchFamily="18" charset="0"/>
                </a:rPr>
                <a:t>1</a:t>
              </a:r>
              <a:endParaRPr lang="en-US" altLang="zh-CN" sz="1600" dirty="0"/>
            </a:p>
          </p:txBody>
        </p:sp>
        <p:grpSp>
          <p:nvGrpSpPr>
            <p:cNvPr id="12" name="Group 11"/>
            <p:cNvGrpSpPr>
              <a:grpSpLocks/>
            </p:cNvGrpSpPr>
            <p:nvPr/>
          </p:nvGrpSpPr>
          <p:grpSpPr bwMode="auto">
            <a:xfrm>
              <a:off x="2505" y="432"/>
              <a:ext cx="1251" cy="312"/>
              <a:chOff x="0" y="0"/>
              <a:chExt cx="1251" cy="312"/>
            </a:xfrm>
          </p:grpSpPr>
          <p:sp>
            <p:nvSpPr>
              <p:cNvPr id="68" name="Text Box 12"/>
              <p:cNvSpPr txBox="1">
                <a:spLocks noChangeArrowheads="1"/>
              </p:cNvSpPr>
              <p:nvPr/>
            </p:nvSpPr>
            <p:spPr bwMode="auto">
              <a:xfrm>
                <a:off x="0" y="0"/>
                <a:ext cx="706"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a:latin typeface="Times New Roman" pitchFamily="18" charset="0"/>
                  </a:rPr>
                  <a:t>64 -j</a:t>
                </a:r>
                <a:r>
                  <a:rPr lang="zh-CN" altLang="en-US" sz="1600">
                    <a:latin typeface="Times New Roman" pitchFamily="18" charset="0"/>
                  </a:rPr>
                  <a:t>比特</a:t>
                </a:r>
                <a:endParaRPr lang="zh-CN" altLang="en-US" sz="1600"/>
              </a:p>
            </p:txBody>
          </p:sp>
          <p:sp>
            <p:nvSpPr>
              <p:cNvPr id="69" name="Text Box 13"/>
              <p:cNvSpPr txBox="1">
                <a:spLocks noChangeArrowheads="1"/>
              </p:cNvSpPr>
              <p:nvPr/>
            </p:nvSpPr>
            <p:spPr bwMode="auto">
              <a:xfrm>
                <a:off x="711" y="0"/>
                <a:ext cx="540" cy="31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en-US" altLang="zh-CN" sz="1600">
                    <a:latin typeface="Times New Roman" pitchFamily="18" charset="0"/>
                  </a:rPr>
                  <a:t>j</a:t>
                </a:r>
                <a:r>
                  <a:rPr lang="zh-CN" altLang="en-US" sz="1600">
                    <a:latin typeface="Times New Roman" pitchFamily="18" charset="0"/>
                  </a:rPr>
                  <a:t>比特</a:t>
                </a:r>
                <a:endParaRPr lang="zh-CN" altLang="en-US" sz="1600"/>
              </a:p>
            </p:txBody>
          </p:sp>
        </p:grpSp>
        <p:grpSp>
          <p:nvGrpSpPr>
            <p:cNvPr id="13" name="Group 14"/>
            <p:cNvGrpSpPr>
              <a:grpSpLocks/>
            </p:cNvGrpSpPr>
            <p:nvPr/>
          </p:nvGrpSpPr>
          <p:grpSpPr bwMode="auto">
            <a:xfrm>
              <a:off x="192" y="1944"/>
              <a:ext cx="1695" cy="312"/>
              <a:chOff x="0" y="0"/>
              <a:chExt cx="1695" cy="312"/>
            </a:xfrm>
          </p:grpSpPr>
          <p:sp>
            <p:nvSpPr>
              <p:cNvPr id="66" name="Text Box 15"/>
              <p:cNvSpPr txBox="1">
                <a:spLocks noChangeArrowheads="1"/>
              </p:cNvSpPr>
              <p:nvPr/>
            </p:nvSpPr>
            <p:spPr bwMode="auto">
              <a:xfrm>
                <a:off x="615" y="0"/>
                <a:ext cx="1080" cy="31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lIns="18000" tIns="10800" rIns="18000" bIns="10800"/>
              <a:lstStyle/>
              <a:p>
                <a:pPr algn="ctr"/>
                <a:r>
                  <a:rPr lang="zh-CN" altLang="en-US" sz="1600">
                    <a:latin typeface="Times New Roman" pitchFamily="18" charset="0"/>
                  </a:rPr>
                  <a:t>丢弃</a:t>
                </a:r>
                <a:r>
                  <a:rPr lang="en-US" altLang="zh-CN" sz="1600">
                    <a:latin typeface="Times New Roman" pitchFamily="18" charset="0"/>
                  </a:rPr>
                  <a:t>64 -j</a:t>
                </a:r>
                <a:r>
                  <a:rPr lang="zh-CN" altLang="en-US" sz="1600">
                    <a:latin typeface="Times New Roman" pitchFamily="18" charset="0"/>
                  </a:rPr>
                  <a:t>比特</a:t>
                </a:r>
                <a:endParaRPr lang="zh-CN" altLang="en-US" sz="1600"/>
              </a:p>
            </p:txBody>
          </p:sp>
          <p:sp>
            <p:nvSpPr>
              <p:cNvPr id="67" name="Text Box 16"/>
              <p:cNvSpPr txBox="1">
                <a:spLocks noChangeArrowheads="1"/>
              </p:cNvSpPr>
              <p:nvPr/>
            </p:nvSpPr>
            <p:spPr bwMode="auto">
              <a:xfrm>
                <a:off x="0" y="0"/>
                <a:ext cx="615"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1600">
                    <a:latin typeface="Times New Roman" pitchFamily="18" charset="0"/>
                  </a:rPr>
                  <a:t>选</a:t>
                </a:r>
                <a:r>
                  <a:rPr lang="en-US" altLang="zh-CN" sz="1600">
                    <a:latin typeface="Times New Roman" pitchFamily="18" charset="0"/>
                  </a:rPr>
                  <a:t>j</a:t>
                </a:r>
                <a:r>
                  <a:rPr lang="zh-CN" altLang="en-US" sz="1600">
                    <a:latin typeface="Times New Roman" pitchFamily="18" charset="0"/>
                  </a:rPr>
                  <a:t>比特</a:t>
                </a:r>
                <a:endParaRPr lang="zh-CN" altLang="en-US" sz="1600"/>
              </a:p>
            </p:txBody>
          </p:sp>
        </p:grpSp>
        <p:sp>
          <p:nvSpPr>
            <p:cNvPr id="14" name="Text Box 17"/>
            <p:cNvSpPr txBox="1">
              <a:spLocks noChangeArrowheads="1"/>
            </p:cNvSpPr>
            <p:nvPr/>
          </p:nvSpPr>
          <p:spPr bwMode="auto">
            <a:xfrm>
              <a:off x="984" y="1092"/>
              <a:ext cx="705" cy="31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lstStyle/>
            <a:p>
              <a:pPr algn="ctr"/>
              <a:r>
                <a:rPr lang="en-US" altLang="zh-CN" sz="1600">
                  <a:latin typeface="Times New Roman" pitchFamily="18" charset="0"/>
                </a:rPr>
                <a:t>DES</a:t>
              </a:r>
              <a:r>
                <a:rPr lang="zh-CN" altLang="en-US" sz="1600">
                  <a:latin typeface="Times New Roman" pitchFamily="18" charset="0"/>
                </a:rPr>
                <a:t>加密</a:t>
              </a:r>
              <a:endParaRPr lang="zh-CN" altLang="en-US" sz="1600"/>
            </a:p>
          </p:txBody>
        </p:sp>
        <p:sp>
          <p:nvSpPr>
            <p:cNvPr id="15" name="Text Box 18"/>
            <p:cNvSpPr txBox="1">
              <a:spLocks noChangeArrowheads="1"/>
            </p:cNvSpPr>
            <p:nvPr/>
          </p:nvSpPr>
          <p:spPr bwMode="auto">
            <a:xfrm>
              <a:off x="360" y="1092"/>
              <a:ext cx="18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a:latin typeface="Times New Roman" pitchFamily="18" charset="0"/>
                </a:rPr>
                <a:t>K</a:t>
              </a:r>
              <a:endParaRPr lang="en-US" altLang="zh-CN" sz="1600"/>
            </a:p>
          </p:txBody>
        </p:sp>
        <p:grpSp>
          <p:nvGrpSpPr>
            <p:cNvPr id="16" name="Group 19"/>
            <p:cNvGrpSpPr>
              <a:grpSpLocks/>
            </p:cNvGrpSpPr>
            <p:nvPr/>
          </p:nvGrpSpPr>
          <p:grpSpPr bwMode="auto">
            <a:xfrm>
              <a:off x="270" y="432"/>
              <a:ext cx="1338" cy="312"/>
              <a:chOff x="0" y="0"/>
              <a:chExt cx="1338" cy="312"/>
            </a:xfrm>
          </p:grpSpPr>
          <p:sp>
            <p:nvSpPr>
              <p:cNvPr id="64" name="Text Box 20"/>
              <p:cNvSpPr txBox="1">
                <a:spLocks noChangeArrowheads="1"/>
              </p:cNvSpPr>
              <p:nvPr/>
            </p:nvSpPr>
            <p:spPr bwMode="auto">
              <a:xfrm>
                <a:off x="798" y="0"/>
                <a:ext cx="540" cy="31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en-US" altLang="zh-CN" sz="1600">
                    <a:latin typeface="Times New Roman" pitchFamily="18" charset="0"/>
                  </a:rPr>
                  <a:t>j</a:t>
                </a:r>
                <a:r>
                  <a:rPr lang="zh-CN" altLang="en-US" sz="1600">
                    <a:latin typeface="Times New Roman" pitchFamily="18" charset="0"/>
                  </a:rPr>
                  <a:t>比特</a:t>
                </a:r>
                <a:endParaRPr lang="zh-CN" altLang="en-US" sz="1600"/>
              </a:p>
            </p:txBody>
          </p:sp>
          <p:sp>
            <p:nvSpPr>
              <p:cNvPr id="65" name="Text Box 21"/>
              <p:cNvSpPr txBox="1">
                <a:spLocks noChangeArrowheads="1"/>
              </p:cNvSpPr>
              <p:nvPr/>
            </p:nvSpPr>
            <p:spPr bwMode="auto">
              <a:xfrm>
                <a:off x="0" y="0"/>
                <a:ext cx="81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dirty="0">
                    <a:latin typeface="Times New Roman" pitchFamily="18" charset="0"/>
                  </a:rPr>
                  <a:t>64 -j</a:t>
                </a:r>
                <a:r>
                  <a:rPr lang="zh-CN" altLang="en-US" sz="1600" dirty="0">
                    <a:latin typeface="Times New Roman" pitchFamily="18" charset="0"/>
                  </a:rPr>
                  <a:t>比特</a:t>
                </a:r>
                <a:endParaRPr lang="zh-CN" altLang="en-US" sz="1600" dirty="0"/>
              </a:p>
            </p:txBody>
          </p:sp>
        </p:grpSp>
        <p:sp>
          <p:nvSpPr>
            <p:cNvPr id="17" name="Text Box 22"/>
            <p:cNvSpPr txBox="1">
              <a:spLocks noChangeArrowheads="1"/>
            </p:cNvSpPr>
            <p:nvPr/>
          </p:nvSpPr>
          <p:spPr bwMode="auto">
            <a:xfrm>
              <a:off x="3132" y="1092"/>
              <a:ext cx="720" cy="31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lstStyle/>
            <a:p>
              <a:pPr algn="ctr"/>
              <a:r>
                <a:rPr lang="en-US" altLang="zh-CN" sz="1600">
                  <a:latin typeface="Times New Roman" pitchFamily="18" charset="0"/>
                </a:rPr>
                <a:t>DES</a:t>
              </a:r>
              <a:r>
                <a:rPr lang="zh-CN" altLang="en-US" sz="1600">
                  <a:latin typeface="Times New Roman" pitchFamily="18" charset="0"/>
                </a:rPr>
                <a:t>加密</a:t>
              </a:r>
              <a:endParaRPr lang="zh-CN" altLang="en-US" sz="1600"/>
            </a:p>
          </p:txBody>
        </p:sp>
        <p:sp>
          <p:nvSpPr>
            <p:cNvPr id="18" name="Text Box 23"/>
            <p:cNvSpPr txBox="1">
              <a:spLocks noChangeArrowheads="1"/>
            </p:cNvSpPr>
            <p:nvPr/>
          </p:nvSpPr>
          <p:spPr bwMode="auto">
            <a:xfrm>
              <a:off x="2520" y="1092"/>
              <a:ext cx="270" cy="312"/>
            </a:xfrm>
            <a:prstGeom prst="rect">
              <a:avLst/>
            </a:prstGeom>
            <a:solidFill>
              <a:srgbClr val="FFFFFF"/>
            </a:solidFill>
            <a:ln w="9525">
              <a:noFill/>
              <a:miter lim="800000"/>
              <a:headEnd/>
              <a:tailEnd/>
            </a:ln>
            <a:effectLst/>
          </p:spPr>
          <p:txBody>
            <a:bodyPr lIns="18000" tIns="10800" rIns="18000" bIns="10800"/>
            <a:lstStyle/>
            <a:p>
              <a:pPr algn="just"/>
              <a:r>
                <a:rPr lang="en-US" altLang="zh-CN" sz="1600">
                  <a:latin typeface="Times New Roman" pitchFamily="18" charset="0"/>
                </a:rPr>
                <a:t>K</a:t>
              </a:r>
              <a:endParaRPr lang="en-US" altLang="zh-CN" sz="1600"/>
            </a:p>
          </p:txBody>
        </p:sp>
        <p:sp>
          <p:nvSpPr>
            <p:cNvPr id="19" name="Text Box 24"/>
            <p:cNvSpPr txBox="1">
              <a:spLocks noChangeArrowheads="1"/>
            </p:cNvSpPr>
            <p:nvPr/>
          </p:nvSpPr>
          <p:spPr bwMode="auto">
            <a:xfrm>
              <a:off x="5496" y="1056"/>
              <a:ext cx="690" cy="31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lstStyle/>
            <a:p>
              <a:pPr algn="ctr"/>
              <a:r>
                <a:rPr lang="en-US" altLang="zh-CN" sz="1600">
                  <a:latin typeface="Times New Roman" pitchFamily="18" charset="0"/>
                </a:rPr>
                <a:t>DES</a:t>
              </a:r>
              <a:r>
                <a:rPr lang="zh-CN" altLang="en-US" sz="1600">
                  <a:latin typeface="Times New Roman" pitchFamily="18" charset="0"/>
                </a:rPr>
                <a:t>加密</a:t>
              </a:r>
              <a:endParaRPr lang="zh-CN" altLang="en-US" sz="1600"/>
            </a:p>
          </p:txBody>
        </p:sp>
        <p:sp>
          <p:nvSpPr>
            <p:cNvPr id="20" name="Text Box 25"/>
            <p:cNvSpPr txBox="1">
              <a:spLocks noChangeArrowheads="1"/>
            </p:cNvSpPr>
            <p:nvPr/>
          </p:nvSpPr>
          <p:spPr bwMode="auto">
            <a:xfrm>
              <a:off x="4848" y="1056"/>
              <a:ext cx="36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a:latin typeface="Times New Roman" pitchFamily="18" charset="0"/>
                </a:rPr>
                <a:t>K</a:t>
              </a:r>
              <a:endParaRPr lang="en-US" altLang="zh-CN" sz="1600"/>
            </a:p>
          </p:txBody>
        </p:sp>
        <p:sp>
          <p:nvSpPr>
            <p:cNvPr id="21" name="AutoShape 26"/>
            <p:cNvSpPr>
              <a:spLocks noChangeArrowheads="1"/>
            </p:cNvSpPr>
            <p:nvPr/>
          </p:nvSpPr>
          <p:spPr bwMode="auto">
            <a:xfrm>
              <a:off x="408" y="2412"/>
              <a:ext cx="180" cy="156"/>
            </a:xfrm>
            <a:prstGeom prst="flowChartOr">
              <a:avLst/>
            </a:prstGeom>
            <a:solidFill>
              <a:srgbClr val="FFFFFF"/>
            </a:solidFill>
            <a:ln w="38100">
              <a:solidFill>
                <a:srgbClr val="FF0000"/>
              </a:solidFill>
              <a:round/>
              <a:headEnd/>
              <a:tailEnd/>
            </a:ln>
            <a:effectLst/>
          </p:spPr>
          <p:txBody>
            <a:bodyPr/>
            <a:lstStyle/>
            <a:p>
              <a:endParaRPr lang="zh-CN" altLang="en-US"/>
            </a:p>
          </p:txBody>
        </p:sp>
        <p:sp>
          <p:nvSpPr>
            <p:cNvPr id="22" name="Text Box 27"/>
            <p:cNvSpPr txBox="1">
              <a:spLocks noChangeArrowheads="1"/>
            </p:cNvSpPr>
            <p:nvPr/>
          </p:nvSpPr>
          <p:spPr bwMode="auto">
            <a:xfrm>
              <a:off x="348" y="2916"/>
              <a:ext cx="300" cy="312"/>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18000" tIns="10800" rIns="18000" bIns="10800"/>
            <a:lstStyle/>
            <a:p>
              <a:pPr algn="ctr"/>
              <a:r>
                <a:rPr lang="en-US" altLang="zh-CN" sz="1600" dirty="0">
                  <a:latin typeface="Times New Roman" pitchFamily="18" charset="0"/>
                </a:rPr>
                <a:t>P</a:t>
              </a:r>
              <a:r>
                <a:rPr lang="en-US" altLang="zh-CN" sz="1600" baseline="-25000" dirty="0">
                  <a:latin typeface="Times New Roman" pitchFamily="18" charset="0"/>
                </a:rPr>
                <a:t>1</a:t>
              </a:r>
              <a:endParaRPr lang="en-US" altLang="zh-CN" sz="1600" dirty="0"/>
            </a:p>
          </p:txBody>
        </p:sp>
        <p:sp>
          <p:nvSpPr>
            <p:cNvPr id="23" name="Line 28"/>
            <p:cNvSpPr>
              <a:spLocks noChangeShapeType="1"/>
            </p:cNvSpPr>
            <p:nvPr/>
          </p:nvSpPr>
          <p:spPr bwMode="auto">
            <a:xfrm>
              <a:off x="1977" y="132"/>
              <a:ext cx="1623" cy="1"/>
            </a:xfrm>
            <a:prstGeom prst="line">
              <a:avLst/>
            </a:prstGeom>
            <a:noFill/>
            <a:ln w="38100">
              <a:solidFill>
                <a:srgbClr val="FF00FF"/>
              </a:solidFill>
              <a:round/>
              <a:headEnd/>
              <a:tailEnd/>
            </a:ln>
            <a:effectLst/>
          </p:spPr>
          <p:txBody>
            <a:bodyPr/>
            <a:lstStyle/>
            <a:p>
              <a:endParaRPr lang="zh-CN" altLang="en-US"/>
            </a:p>
          </p:txBody>
        </p:sp>
        <p:sp>
          <p:nvSpPr>
            <p:cNvPr id="24" name="Line 29"/>
            <p:cNvSpPr>
              <a:spLocks noChangeShapeType="1"/>
            </p:cNvSpPr>
            <p:nvPr/>
          </p:nvSpPr>
          <p:spPr bwMode="auto">
            <a:xfrm>
              <a:off x="3597" y="132"/>
              <a:ext cx="1" cy="312"/>
            </a:xfrm>
            <a:prstGeom prst="line">
              <a:avLst/>
            </a:prstGeom>
            <a:noFill/>
            <a:ln w="38100">
              <a:solidFill>
                <a:srgbClr val="FF00FF"/>
              </a:solidFill>
              <a:round/>
              <a:headEnd/>
              <a:tailEnd type="stealth" w="sm" len="med"/>
            </a:ln>
            <a:effectLst/>
          </p:spPr>
          <p:txBody>
            <a:bodyPr/>
            <a:lstStyle/>
            <a:p>
              <a:endParaRPr lang="zh-CN" altLang="en-US"/>
            </a:p>
          </p:txBody>
        </p:sp>
        <p:sp>
          <p:nvSpPr>
            <p:cNvPr id="25" name="Line 30"/>
            <p:cNvSpPr>
              <a:spLocks noChangeShapeType="1"/>
            </p:cNvSpPr>
            <p:nvPr/>
          </p:nvSpPr>
          <p:spPr bwMode="auto">
            <a:xfrm flipH="1">
              <a:off x="1976" y="144"/>
              <a:ext cx="1" cy="2340"/>
            </a:xfrm>
            <a:prstGeom prst="line">
              <a:avLst/>
            </a:prstGeom>
            <a:noFill/>
            <a:ln w="38100">
              <a:solidFill>
                <a:srgbClr val="FF00FF"/>
              </a:solidFill>
              <a:round/>
              <a:headEnd/>
              <a:tailEnd/>
            </a:ln>
            <a:effectLst/>
          </p:spPr>
          <p:txBody>
            <a:bodyPr/>
            <a:lstStyle/>
            <a:p>
              <a:endParaRPr lang="zh-CN" altLang="en-US"/>
            </a:p>
          </p:txBody>
        </p:sp>
        <p:sp>
          <p:nvSpPr>
            <p:cNvPr id="26" name="Line 31"/>
            <p:cNvSpPr>
              <a:spLocks noChangeShapeType="1"/>
            </p:cNvSpPr>
            <p:nvPr/>
          </p:nvSpPr>
          <p:spPr bwMode="auto">
            <a:xfrm flipH="1">
              <a:off x="540" y="2488"/>
              <a:ext cx="1437" cy="8"/>
            </a:xfrm>
            <a:prstGeom prst="line">
              <a:avLst/>
            </a:prstGeom>
            <a:noFill/>
            <a:ln w="38100">
              <a:solidFill>
                <a:srgbClr val="FF00FF"/>
              </a:solidFill>
              <a:round/>
              <a:headEnd/>
              <a:tailEnd type="stealth" w="sm" len="med"/>
            </a:ln>
            <a:effectLst/>
          </p:spPr>
          <p:txBody>
            <a:bodyPr/>
            <a:lstStyle/>
            <a:p>
              <a:endParaRPr lang="zh-CN" altLang="en-US"/>
            </a:p>
          </p:txBody>
        </p:sp>
        <p:sp>
          <p:nvSpPr>
            <p:cNvPr id="27" name="Text Box 32"/>
            <p:cNvSpPr txBox="1">
              <a:spLocks noChangeArrowheads="1"/>
            </p:cNvSpPr>
            <p:nvPr/>
          </p:nvSpPr>
          <p:spPr bwMode="auto">
            <a:xfrm>
              <a:off x="2484" y="3024"/>
              <a:ext cx="345" cy="312"/>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18000" tIns="10800" rIns="18000" bIns="10800"/>
            <a:lstStyle/>
            <a:p>
              <a:pPr algn="ctr"/>
              <a:r>
                <a:rPr lang="en-US" altLang="zh-CN" sz="1600">
                  <a:latin typeface="Times New Roman" pitchFamily="18" charset="0"/>
                </a:rPr>
                <a:t>P</a:t>
              </a:r>
              <a:r>
                <a:rPr lang="en-US" altLang="zh-CN" sz="1600" baseline="-25000">
                  <a:latin typeface="Times New Roman" pitchFamily="18" charset="0"/>
                </a:rPr>
                <a:t>2</a:t>
              </a:r>
              <a:endParaRPr lang="en-US" altLang="zh-CN" sz="1600"/>
            </a:p>
          </p:txBody>
        </p:sp>
        <p:sp>
          <p:nvSpPr>
            <p:cNvPr id="28" name="Text Box 33"/>
            <p:cNvSpPr txBox="1">
              <a:spLocks noChangeArrowheads="1"/>
            </p:cNvSpPr>
            <p:nvPr/>
          </p:nvSpPr>
          <p:spPr bwMode="auto">
            <a:xfrm>
              <a:off x="4812" y="2988"/>
              <a:ext cx="345" cy="312"/>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18000" tIns="10800" rIns="18000" bIns="10800"/>
            <a:lstStyle/>
            <a:p>
              <a:pPr algn="ctr"/>
              <a:r>
                <a:rPr lang="en-US" altLang="zh-CN" sz="1600">
                  <a:latin typeface="Times New Roman" pitchFamily="18" charset="0"/>
                </a:rPr>
                <a:t>P</a:t>
              </a:r>
              <a:r>
                <a:rPr lang="en-US" altLang="zh-CN" sz="1600" baseline="-25000">
                  <a:latin typeface="Times New Roman" pitchFamily="18" charset="0"/>
                </a:rPr>
                <a:t>m</a:t>
              </a:r>
              <a:endParaRPr lang="en-US" altLang="zh-CN" sz="1600"/>
            </a:p>
          </p:txBody>
        </p:sp>
        <p:sp>
          <p:nvSpPr>
            <p:cNvPr id="29" name="Line 34"/>
            <p:cNvSpPr>
              <a:spLocks noChangeShapeType="1"/>
            </p:cNvSpPr>
            <p:nvPr/>
          </p:nvSpPr>
          <p:spPr bwMode="auto">
            <a:xfrm>
              <a:off x="4527" y="120"/>
              <a:ext cx="1305" cy="1"/>
            </a:xfrm>
            <a:prstGeom prst="line">
              <a:avLst/>
            </a:prstGeom>
            <a:noFill/>
            <a:ln w="38100">
              <a:solidFill>
                <a:srgbClr val="FF00FF"/>
              </a:solidFill>
              <a:round/>
              <a:headEnd/>
              <a:tailEnd/>
            </a:ln>
            <a:effectLst/>
          </p:spPr>
          <p:txBody>
            <a:bodyPr/>
            <a:lstStyle/>
            <a:p>
              <a:endParaRPr lang="zh-CN" altLang="en-US"/>
            </a:p>
          </p:txBody>
        </p:sp>
        <p:sp>
          <p:nvSpPr>
            <p:cNvPr id="30" name="Line 35"/>
            <p:cNvSpPr>
              <a:spLocks noChangeShapeType="1"/>
            </p:cNvSpPr>
            <p:nvPr/>
          </p:nvSpPr>
          <p:spPr bwMode="auto">
            <a:xfrm>
              <a:off x="5838" y="120"/>
              <a:ext cx="1" cy="312"/>
            </a:xfrm>
            <a:prstGeom prst="line">
              <a:avLst/>
            </a:prstGeom>
            <a:noFill/>
            <a:ln w="38100">
              <a:solidFill>
                <a:srgbClr val="FF00FF"/>
              </a:solidFill>
              <a:round/>
              <a:headEnd/>
              <a:tailEnd type="stealth" w="sm" len="med"/>
            </a:ln>
            <a:effectLst/>
          </p:spPr>
          <p:txBody>
            <a:bodyPr/>
            <a:lstStyle/>
            <a:p>
              <a:endParaRPr lang="zh-CN" altLang="en-US"/>
            </a:p>
          </p:txBody>
        </p:sp>
        <p:sp>
          <p:nvSpPr>
            <p:cNvPr id="31" name="Text Box 36"/>
            <p:cNvSpPr txBox="1">
              <a:spLocks noChangeArrowheads="1"/>
            </p:cNvSpPr>
            <p:nvPr/>
          </p:nvSpPr>
          <p:spPr bwMode="auto">
            <a:xfrm>
              <a:off x="4152" y="0"/>
              <a:ext cx="525"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a:latin typeface="Times New Roman" pitchFamily="18" charset="0"/>
                </a:rPr>
                <a:t>C</a:t>
              </a:r>
              <a:r>
                <a:rPr lang="en-US" altLang="zh-CN" sz="1600" baseline="-25000">
                  <a:latin typeface="Times New Roman" pitchFamily="18" charset="0"/>
                </a:rPr>
                <a:t>m-1</a:t>
              </a:r>
              <a:endParaRPr lang="en-US" altLang="zh-CN" sz="1600"/>
            </a:p>
          </p:txBody>
        </p:sp>
        <p:sp>
          <p:nvSpPr>
            <p:cNvPr id="32" name="Line 37"/>
            <p:cNvSpPr>
              <a:spLocks noChangeShapeType="1"/>
            </p:cNvSpPr>
            <p:nvPr/>
          </p:nvSpPr>
          <p:spPr bwMode="auto">
            <a:xfrm flipH="1">
              <a:off x="4860" y="276"/>
              <a:ext cx="708" cy="1"/>
            </a:xfrm>
            <a:prstGeom prst="line">
              <a:avLst/>
            </a:prstGeom>
            <a:noFill/>
            <a:ln w="38100">
              <a:solidFill>
                <a:srgbClr val="692AA2"/>
              </a:solidFill>
              <a:round/>
              <a:headEnd/>
              <a:tailEnd type="stealth" w="sm" len="med"/>
            </a:ln>
            <a:effectLst/>
          </p:spPr>
          <p:txBody>
            <a:bodyPr/>
            <a:lstStyle/>
            <a:p>
              <a:endParaRPr lang="zh-CN" altLang="en-US"/>
            </a:p>
          </p:txBody>
        </p:sp>
        <p:sp>
          <p:nvSpPr>
            <p:cNvPr id="33" name="Line 38"/>
            <p:cNvSpPr>
              <a:spLocks noChangeShapeType="1"/>
            </p:cNvSpPr>
            <p:nvPr/>
          </p:nvSpPr>
          <p:spPr bwMode="auto">
            <a:xfrm flipH="1">
              <a:off x="2481" y="300"/>
              <a:ext cx="939" cy="1"/>
            </a:xfrm>
            <a:prstGeom prst="line">
              <a:avLst/>
            </a:prstGeom>
            <a:noFill/>
            <a:ln w="38100">
              <a:solidFill>
                <a:srgbClr val="692AA2"/>
              </a:solidFill>
              <a:round/>
              <a:headEnd/>
              <a:tailEnd type="stealth" w="sm" len="med"/>
            </a:ln>
            <a:effectLst/>
          </p:spPr>
          <p:txBody>
            <a:bodyPr/>
            <a:lstStyle/>
            <a:p>
              <a:endParaRPr lang="zh-CN" altLang="en-US"/>
            </a:p>
          </p:txBody>
        </p:sp>
        <p:sp>
          <p:nvSpPr>
            <p:cNvPr id="34" name="Text Box 39"/>
            <p:cNvSpPr txBox="1">
              <a:spLocks noChangeArrowheads="1"/>
            </p:cNvSpPr>
            <p:nvPr/>
          </p:nvSpPr>
          <p:spPr bwMode="auto">
            <a:xfrm>
              <a:off x="375" y="60"/>
              <a:ext cx="147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dirty="0" smtClean="0">
                  <a:latin typeface="Times New Roman" pitchFamily="18" charset="0"/>
                </a:rPr>
                <a:t>IV(</a:t>
              </a:r>
              <a:r>
                <a:rPr lang="zh-CN" altLang="en-US" sz="1600" dirty="0" smtClean="0">
                  <a:latin typeface="Times New Roman" pitchFamily="18" charset="0"/>
                </a:rPr>
                <a:t>移位寄存器</a:t>
              </a:r>
              <a:r>
                <a:rPr lang="en-US" altLang="zh-CN" sz="1600" dirty="0" smtClean="0">
                  <a:latin typeface="Times New Roman" pitchFamily="18" charset="0"/>
                </a:rPr>
                <a:t>)</a:t>
              </a:r>
              <a:endParaRPr lang="en-US" altLang="zh-CN" sz="1600" dirty="0"/>
            </a:p>
          </p:txBody>
        </p:sp>
        <p:sp>
          <p:nvSpPr>
            <p:cNvPr id="35" name="Text Box 40"/>
            <p:cNvSpPr txBox="1">
              <a:spLocks noChangeArrowheads="1"/>
            </p:cNvSpPr>
            <p:nvPr/>
          </p:nvSpPr>
          <p:spPr bwMode="auto">
            <a:xfrm>
              <a:off x="3960" y="1392"/>
              <a:ext cx="960" cy="312"/>
            </a:xfrm>
            <a:prstGeom prst="rect">
              <a:avLst/>
            </a:prstGeom>
            <a:solidFill>
              <a:srgbClr val="FFFFFF"/>
            </a:solidFill>
            <a:ln w="9525">
              <a:noFill/>
              <a:miter lim="800000"/>
              <a:headEnd/>
              <a:tailEnd/>
            </a:ln>
            <a:effectLst/>
          </p:spPr>
          <p:txBody>
            <a:bodyPr lIns="18000" tIns="10800" rIns="18000" bIns="10800"/>
            <a:lstStyle/>
            <a:p>
              <a:pPr algn="just"/>
              <a:r>
                <a:rPr lang="en-US" altLang="zh-CN" sz="1000">
                  <a:latin typeface="Times New Roman" pitchFamily="18" charset="0"/>
                </a:rPr>
                <a:t>………</a:t>
              </a:r>
              <a:endParaRPr lang="en-US" altLang="zh-CN"/>
            </a:p>
          </p:txBody>
        </p:sp>
        <p:grpSp>
          <p:nvGrpSpPr>
            <p:cNvPr id="36" name="Group 41"/>
            <p:cNvGrpSpPr>
              <a:grpSpLocks/>
            </p:cNvGrpSpPr>
            <p:nvPr/>
          </p:nvGrpSpPr>
          <p:grpSpPr bwMode="auto">
            <a:xfrm>
              <a:off x="2340" y="1920"/>
              <a:ext cx="1695" cy="312"/>
              <a:chOff x="0" y="0"/>
              <a:chExt cx="1695" cy="312"/>
            </a:xfrm>
          </p:grpSpPr>
          <p:sp>
            <p:nvSpPr>
              <p:cNvPr id="62" name="Text Box 42"/>
              <p:cNvSpPr txBox="1">
                <a:spLocks noChangeArrowheads="1"/>
              </p:cNvSpPr>
              <p:nvPr/>
            </p:nvSpPr>
            <p:spPr bwMode="auto">
              <a:xfrm>
                <a:off x="615" y="0"/>
                <a:ext cx="1080" cy="31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lIns="18000" tIns="10800" rIns="18000" bIns="10800"/>
              <a:lstStyle/>
              <a:p>
                <a:pPr algn="ctr"/>
                <a:r>
                  <a:rPr lang="zh-CN" altLang="en-US" sz="1600">
                    <a:latin typeface="Times New Roman" pitchFamily="18" charset="0"/>
                  </a:rPr>
                  <a:t>丢弃</a:t>
                </a:r>
                <a:r>
                  <a:rPr lang="en-US" altLang="zh-CN" sz="1600">
                    <a:latin typeface="Times New Roman" pitchFamily="18" charset="0"/>
                  </a:rPr>
                  <a:t>64 -j</a:t>
                </a:r>
                <a:r>
                  <a:rPr lang="zh-CN" altLang="en-US" sz="1600">
                    <a:latin typeface="Times New Roman" pitchFamily="18" charset="0"/>
                  </a:rPr>
                  <a:t>比特</a:t>
                </a:r>
                <a:endParaRPr lang="zh-CN" altLang="en-US" sz="1600"/>
              </a:p>
            </p:txBody>
          </p:sp>
          <p:sp>
            <p:nvSpPr>
              <p:cNvPr id="63" name="Text Box 43"/>
              <p:cNvSpPr txBox="1">
                <a:spLocks noChangeArrowheads="1"/>
              </p:cNvSpPr>
              <p:nvPr/>
            </p:nvSpPr>
            <p:spPr bwMode="auto">
              <a:xfrm>
                <a:off x="0" y="0"/>
                <a:ext cx="615"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1600">
                    <a:latin typeface="Times New Roman" pitchFamily="18" charset="0"/>
                  </a:rPr>
                  <a:t>选</a:t>
                </a:r>
                <a:r>
                  <a:rPr lang="en-US" altLang="zh-CN" sz="1600">
                    <a:latin typeface="Times New Roman" pitchFamily="18" charset="0"/>
                  </a:rPr>
                  <a:t>j</a:t>
                </a:r>
                <a:r>
                  <a:rPr lang="zh-CN" altLang="en-US" sz="1600">
                    <a:latin typeface="Times New Roman" pitchFamily="18" charset="0"/>
                  </a:rPr>
                  <a:t>比特</a:t>
                </a:r>
                <a:endParaRPr lang="zh-CN" altLang="en-US" sz="1600"/>
              </a:p>
            </p:txBody>
          </p:sp>
        </p:grpSp>
        <p:grpSp>
          <p:nvGrpSpPr>
            <p:cNvPr id="37" name="Group 44"/>
            <p:cNvGrpSpPr>
              <a:grpSpLocks/>
            </p:cNvGrpSpPr>
            <p:nvPr/>
          </p:nvGrpSpPr>
          <p:grpSpPr bwMode="auto">
            <a:xfrm>
              <a:off x="4680" y="1920"/>
              <a:ext cx="1695" cy="312"/>
              <a:chOff x="0" y="0"/>
              <a:chExt cx="1695" cy="312"/>
            </a:xfrm>
          </p:grpSpPr>
          <p:sp>
            <p:nvSpPr>
              <p:cNvPr id="60" name="Text Box 45"/>
              <p:cNvSpPr txBox="1">
                <a:spLocks noChangeArrowheads="1"/>
              </p:cNvSpPr>
              <p:nvPr/>
            </p:nvSpPr>
            <p:spPr bwMode="auto">
              <a:xfrm>
                <a:off x="615" y="0"/>
                <a:ext cx="1080" cy="31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lIns="18000" tIns="10800" rIns="18000" bIns="10800"/>
              <a:lstStyle/>
              <a:p>
                <a:pPr algn="ctr"/>
                <a:r>
                  <a:rPr lang="zh-CN" altLang="en-US" sz="1600">
                    <a:latin typeface="Times New Roman" pitchFamily="18" charset="0"/>
                  </a:rPr>
                  <a:t>丢弃</a:t>
                </a:r>
                <a:r>
                  <a:rPr lang="en-US" altLang="zh-CN" sz="1600">
                    <a:latin typeface="Times New Roman" pitchFamily="18" charset="0"/>
                  </a:rPr>
                  <a:t>64 -j</a:t>
                </a:r>
                <a:r>
                  <a:rPr lang="zh-CN" altLang="en-US" sz="1600">
                    <a:latin typeface="Times New Roman" pitchFamily="18" charset="0"/>
                  </a:rPr>
                  <a:t>比特</a:t>
                </a:r>
                <a:endParaRPr lang="zh-CN" altLang="en-US" sz="1600"/>
              </a:p>
            </p:txBody>
          </p:sp>
          <p:sp>
            <p:nvSpPr>
              <p:cNvPr id="61" name="Text Box 46"/>
              <p:cNvSpPr txBox="1">
                <a:spLocks noChangeArrowheads="1"/>
              </p:cNvSpPr>
              <p:nvPr/>
            </p:nvSpPr>
            <p:spPr bwMode="auto">
              <a:xfrm>
                <a:off x="0" y="0"/>
                <a:ext cx="615"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1600">
                    <a:latin typeface="Times New Roman" pitchFamily="18" charset="0"/>
                  </a:rPr>
                  <a:t>选</a:t>
                </a:r>
                <a:r>
                  <a:rPr lang="en-US" altLang="zh-CN" sz="1600">
                    <a:latin typeface="Times New Roman" pitchFamily="18" charset="0"/>
                  </a:rPr>
                  <a:t>j</a:t>
                </a:r>
                <a:r>
                  <a:rPr lang="zh-CN" altLang="en-US" sz="1600">
                    <a:latin typeface="Times New Roman" pitchFamily="18" charset="0"/>
                  </a:rPr>
                  <a:t>比特</a:t>
                </a:r>
                <a:endParaRPr lang="zh-CN" altLang="en-US" sz="1600"/>
              </a:p>
            </p:txBody>
          </p:sp>
        </p:grpSp>
        <p:grpSp>
          <p:nvGrpSpPr>
            <p:cNvPr id="38" name="Group 47"/>
            <p:cNvGrpSpPr>
              <a:grpSpLocks/>
            </p:cNvGrpSpPr>
            <p:nvPr/>
          </p:nvGrpSpPr>
          <p:grpSpPr bwMode="auto">
            <a:xfrm>
              <a:off x="4857" y="432"/>
              <a:ext cx="1251" cy="312"/>
              <a:chOff x="0" y="0"/>
              <a:chExt cx="1251" cy="312"/>
            </a:xfrm>
          </p:grpSpPr>
          <p:sp>
            <p:nvSpPr>
              <p:cNvPr id="58" name="Text Box 48"/>
              <p:cNvSpPr txBox="1">
                <a:spLocks noChangeArrowheads="1"/>
              </p:cNvSpPr>
              <p:nvPr/>
            </p:nvSpPr>
            <p:spPr bwMode="auto">
              <a:xfrm>
                <a:off x="0" y="0"/>
                <a:ext cx="706"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a:latin typeface="Times New Roman" pitchFamily="18" charset="0"/>
                  </a:rPr>
                  <a:t>64 -j</a:t>
                </a:r>
                <a:r>
                  <a:rPr lang="zh-CN" altLang="en-US" sz="1600">
                    <a:latin typeface="Times New Roman" pitchFamily="18" charset="0"/>
                  </a:rPr>
                  <a:t>比特</a:t>
                </a:r>
                <a:endParaRPr lang="zh-CN" altLang="en-US" sz="1600"/>
              </a:p>
            </p:txBody>
          </p:sp>
          <p:sp>
            <p:nvSpPr>
              <p:cNvPr id="59" name="Text Box 49"/>
              <p:cNvSpPr txBox="1">
                <a:spLocks noChangeArrowheads="1"/>
              </p:cNvSpPr>
              <p:nvPr/>
            </p:nvSpPr>
            <p:spPr bwMode="auto">
              <a:xfrm>
                <a:off x="711" y="0"/>
                <a:ext cx="540" cy="31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en-US" altLang="zh-CN" sz="1600">
                    <a:latin typeface="Times New Roman" pitchFamily="18" charset="0"/>
                  </a:rPr>
                  <a:t>j</a:t>
                </a:r>
                <a:r>
                  <a:rPr lang="zh-CN" altLang="en-US" sz="1600">
                    <a:latin typeface="Times New Roman" pitchFamily="18" charset="0"/>
                  </a:rPr>
                  <a:t>比特</a:t>
                </a:r>
                <a:endParaRPr lang="zh-CN" altLang="en-US" sz="1600"/>
              </a:p>
            </p:txBody>
          </p:sp>
        </p:grpSp>
        <p:cxnSp>
          <p:nvCxnSpPr>
            <p:cNvPr id="39" name="AutoShape 50"/>
            <p:cNvCxnSpPr>
              <a:cxnSpLocks noChangeShapeType="1"/>
              <a:stCxn id="64" idx="2"/>
              <a:endCxn id="14" idx="0"/>
            </p:cNvCxnSpPr>
            <p:nvPr/>
          </p:nvCxnSpPr>
          <p:spPr bwMode="auto">
            <a:xfrm flipH="1">
              <a:off x="1337" y="744"/>
              <a:ext cx="1" cy="348"/>
            </a:xfrm>
            <a:prstGeom prst="straightConnector1">
              <a:avLst/>
            </a:prstGeom>
            <a:noFill/>
            <a:ln w="38100">
              <a:solidFill>
                <a:srgbClr val="FF00FF"/>
              </a:solidFill>
              <a:round/>
              <a:headEnd/>
              <a:tailEnd type="stealth" w="sm" len="med"/>
            </a:ln>
            <a:effectLst/>
          </p:spPr>
        </p:cxnSp>
        <p:cxnSp>
          <p:nvCxnSpPr>
            <p:cNvPr id="40" name="AutoShape 51"/>
            <p:cNvCxnSpPr>
              <a:cxnSpLocks noChangeShapeType="1"/>
              <a:stCxn id="69" idx="2"/>
              <a:endCxn id="17" idx="0"/>
            </p:cNvCxnSpPr>
            <p:nvPr/>
          </p:nvCxnSpPr>
          <p:spPr bwMode="auto">
            <a:xfrm>
              <a:off x="3486" y="744"/>
              <a:ext cx="6" cy="348"/>
            </a:xfrm>
            <a:prstGeom prst="straightConnector1">
              <a:avLst/>
            </a:prstGeom>
            <a:noFill/>
            <a:ln w="38100">
              <a:solidFill>
                <a:srgbClr val="FF00FF"/>
              </a:solidFill>
              <a:round/>
              <a:headEnd/>
              <a:tailEnd type="stealth" w="sm" len="med"/>
            </a:ln>
            <a:effectLst/>
          </p:spPr>
        </p:cxnSp>
        <p:cxnSp>
          <p:nvCxnSpPr>
            <p:cNvPr id="41" name="AutoShape 52"/>
            <p:cNvCxnSpPr>
              <a:cxnSpLocks noChangeShapeType="1"/>
              <a:stCxn id="59" idx="2"/>
              <a:endCxn id="19" idx="0"/>
            </p:cNvCxnSpPr>
            <p:nvPr/>
          </p:nvCxnSpPr>
          <p:spPr bwMode="auto">
            <a:xfrm>
              <a:off x="5838" y="744"/>
              <a:ext cx="3" cy="312"/>
            </a:xfrm>
            <a:prstGeom prst="straightConnector1">
              <a:avLst/>
            </a:prstGeom>
            <a:noFill/>
            <a:ln w="38100">
              <a:solidFill>
                <a:srgbClr val="FF00FF"/>
              </a:solidFill>
              <a:round/>
              <a:headEnd/>
              <a:tailEnd type="stealth" w="sm" len="med"/>
            </a:ln>
            <a:effectLst/>
          </p:spPr>
        </p:cxnSp>
        <p:cxnSp>
          <p:nvCxnSpPr>
            <p:cNvPr id="42" name="AutoShape 53"/>
            <p:cNvCxnSpPr>
              <a:cxnSpLocks noChangeShapeType="1"/>
              <a:stCxn id="14" idx="2"/>
              <a:endCxn id="66" idx="0"/>
            </p:cNvCxnSpPr>
            <p:nvPr/>
          </p:nvCxnSpPr>
          <p:spPr bwMode="auto">
            <a:xfrm>
              <a:off x="1337" y="1403"/>
              <a:ext cx="10" cy="541"/>
            </a:xfrm>
            <a:prstGeom prst="straightConnector1">
              <a:avLst/>
            </a:prstGeom>
            <a:noFill/>
            <a:ln w="38100">
              <a:solidFill>
                <a:srgbClr val="FF00FF"/>
              </a:solidFill>
              <a:round/>
              <a:headEnd/>
              <a:tailEnd type="stealth" w="sm" len="med"/>
            </a:ln>
            <a:effectLst/>
          </p:spPr>
        </p:cxnSp>
        <p:cxnSp>
          <p:nvCxnSpPr>
            <p:cNvPr id="43" name="AutoShape 54"/>
            <p:cNvCxnSpPr>
              <a:cxnSpLocks noChangeShapeType="1"/>
              <a:stCxn id="17" idx="2"/>
              <a:endCxn id="62" idx="0"/>
            </p:cNvCxnSpPr>
            <p:nvPr/>
          </p:nvCxnSpPr>
          <p:spPr bwMode="auto">
            <a:xfrm>
              <a:off x="3492" y="1403"/>
              <a:ext cx="3" cy="517"/>
            </a:xfrm>
            <a:prstGeom prst="straightConnector1">
              <a:avLst/>
            </a:prstGeom>
            <a:noFill/>
            <a:ln w="38100">
              <a:solidFill>
                <a:srgbClr val="FF00FF"/>
              </a:solidFill>
              <a:round/>
              <a:headEnd/>
              <a:tailEnd type="stealth" w="sm" len="med"/>
            </a:ln>
            <a:effectLst/>
          </p:spPr>
        </p:cxnSp>
        <p:cxnSp>
          <p:nvCxnSpPr>
            <p:cNvPr id="44" name="AutoShape 55"/>
            <p:cNvCxnSpPr>
              <a:cxnSpLocks noChangeShapeType="1"/>
              <a:stCxn id="19" idx="2"/>
              <a:endCxn id="60" idx="0"/>
            </p:cNvCxnSpPr>
            <p:nvPr/>
          </p:nvCxnSpPr>
          <p:spPr bwMode="auto">
            <a:xfrm flipH="1">
              <a:off x="5835" y="1367"/>
              <a:ext cx="6" cy="553"/>
            </a:xfrm>
            <a:prstGeom prst="straightConnector1">
              <a:avLst/>
            </a:prstGeom>
            <a:noFill/>
            <a:ln w="38100">
              <a:solidFill>
                <a:srgbClr val="FF00FF"/>
              </a:solidFill>
              <a:round/>
              <a:headEnd/>
              <a:tailEnd type="stealth" w="sm" len="med"/>
            </a:ln>
            <a:effectLst/>
          </p:spPr>
        </p:cxnSp>
        <p:sp>
          <p:nvSpPr>
            <p:cNvPr id="45" name="AutoShape 56"/>
            <p:cNvSpPr>
              <a:spLocks noChangeArrowheads="1"/>
            </p:cNvSpPr>
            <p:nvPr/>
          </p:nvSpPr>
          <p:spPr bwMode="auto">
            <a:xfrm>
              <a:off x="2556" y="2436"/>
              <a:ext cx="180" cy="156"/>
            </a:xfrm>
            <a:prstGeom prst="flowChartOr">
              <a:avLst/>
            </a:prstGeom>
            <a:solidFill>
              <a:srgbClr val="FFFFFF"/>
            </a:solidFill>
            <a:ln w="38100">
              <a:solidFill>
                <a:srgbClr val="FF0000"/>
              </a:solidFill>
              <a:round/>
              <a:headEnd/>
              <a:tailEnd/>
            </a:ln>
            <a:effectLst/>
          </p:spPr>
          <p:txBody>
            <a:bodyPr/>
            <a:lstStyle/>
            <a:p>
              <a:endParaRPr lang="zh-CN" altLang="en-US"/>
            </a:p>
          </p:txBody>
        </p:sp>
        <p:sp>
          <p:nvSpPr>
            <p:cNvPr id="46" name="AutoShape 57"/>
            <p:cNvSpPr>
              <a:spLocks noChangeArrowheads="1"/>
            </p:cNvSpPr>
            <p:nvPr/>
          </p:nvSpPr>
          <p:spPr bwMode="auto">
            <a:xfrm>
              <a:off x="4896" y="2448"/>
              <a:ext cx="180" cy="156"/>
            </a:xfrm>
            <a:prstGeom prst="flowChartOr">
              <a:avLst/>
            </a:prstGeom>
            <a:solidFill>
              <a:srgbClr val="FFFFFF"/>
            </a:solidFill>
            <a:ln w="38100">
              <a:solidFill>
                <a:srgbClr val="FF0000"/>
              </a:solidFill>
              <a:round/>
              <a:headEnd/>
              <a:tailEnd/>
            </a:ln>
            <a:effectLst/>
          </p:spPr>
          <p:txBody>
            <a:bodyPr/>
            <a:lstStyle/>
            <a:p>
              <a:endParaRPr lang="zh-CN" altLang="en-US"/>
            </a:p>
          </p:txBody>
        </p:sp>
        <p:cxnSp>
          <p:nvCxnSpPr>
            <p:cNvPr id="47" name="AutoShape 58"/>
            <p:cNvCxnSpPr>
              <a:cxnSpLocks noChangeShapeType="1"/>
              <a:stCxn id="67" idx="2"/>
              <a:endCxn id="21" idx="0"/>
            </p:cNvCxnSpPr>
            <p:nvPr/>
          </p:nvCxnSpPr>
          <p:spPr bwMode="auto">
            <a:xfrm flipH="1">
              <a:off x="498" y="2256"/>
              <a:ext cx="2" cy="156"/>
            </a:xfrm>
            <a:prstGeom prst="straightConnector1">
              <a:avLst/>
            </a:prstGeom>
            <a:noFill/>
            <a:ln w="38100">
              <a:solidFill>
                <a:srgbClr val="FF00FF"/>
              </a:solidFill>
              <a:round/>
              <a:headEnd/>
              <a:tailEnd type="stealth" w="sm" len="med"/>
            </a:ln>
            <a:effectLst/>
          </p:spPr>
        </p:cxnSp>
        <p:cxnSp>
          <p:nvCxnSpPr>
            <p:cNvPr id="48" name="AutoShape 59"/>
            <p:cNvCxnSpPr>
              <a:cxnSpLocks noChangeShapeType="1"/>
              <a:stCxn id="63" idx="2"/>
              <a:endCxn id="45" idx="0"/>
            </p:cNvCxnSpPr>
            <p:nvPr/>
          </p:nvCxnSpPr>
          <p:spPr bwMode="auto">
            <a:xfrm flipH="1">
              <a:off x="2646" y="2232"/>
              <a:ext cx="2" cy="204"/>
            </a:xfrm>
            <a:prstGeom prst="straightConnector1">
              <a:avLst/>
            </a:prstGeom>
            <a:noFill/>
            <a:ln w="38100">
              <a:solidFill>
                <a:srgbClr val="FF00FF"/>
              </a:solidFill>
              <a:round/>
              <a:headEnd/>
              <a:tailEnd type="stealth" w="sm" len="med"/>
            </a:ln>
            <a:effectLst/>
          </p:spPr>
        </p:cxnSp>
        <p:cxnSp>
          <p:nvCxnSpPr>
            <p:cNvPr id="49" name="AutoShape 60"/>
            <p:cNvCxnSpPr>
              <a:cxnSpLocks noChangeShapeType="1"/>
              <a:stCxn id="61" idx="2"/>
              <a:endCxn id="46" idx="0"/>
            </p:cNvCxnSpPr>
            <p:nvPr/>
          </p:nvCxnSpPr>
          <p:spPr bwMode="auto">
            <a:xfrm flipH="1">
              <a:off x="4986" y="2232"/>
              <a:ext cx="2" cy="216"/>
            </a:xfrm>
            <a:prstGeom prst="straightConnector1">
              <a:avLst/>
            </a:prstGeom>
            <a:noFill/>
            <a:ln w="38100">
              <a:solidFill>
                <a:srgbClr val="FF00FF"/>
              </a:solidFill>
              <a:round/>
              <a:headEnd/>
              <a:tailEnd type="stealth" w="sm" len="med"/>
            </a:ln>
            <a:effectLst/>
          </p:spPr>
        </p:cxnSp>
        <p:cxnSp>
          <p:nvCxnSpPr>
            <p:cNvPr id="50" name="AutoShape 61"/>
            <p:cNvCxnSpPr>
              <a:cxnSpLocks noChangeShapeType="1"/>
              <a:stCxn id="15" idx="3"/>
              <a:endCxn id="14" idx="1"/>
            </p:cNvCxnSpPr>
            <p:nvPr/>
          </p:nvCxnSpPr>
          <p:spPr bwMode="auto">
            <a:xfrm>
              <a:off x="540" y="1248"/>
              <a:ext cx="444" cy="1"/>
            </a:xfrm>
            <a:prstGeom prst="straightConnector1">
              <a:avLst/>
            </a:prstGeom>
            <a:noFill/>
            <a:ln w="38100">
              <a:solidFill>
                <a:srgbClr val="FF00FF"/>
              </a:solidFill>
              <a:round/>
              <a:headEnd/>
              <a:tailEnd type="stealth" w="sm" len="med"/>
            </a:ln>
            <a:effectLst/>
          </p:spPr>
        </p:cxnSp>
        <p:cxnSp>
          <p:nvCxnSpPr>
            <p:cNvPr id="51" name="AutoShape 62"/>
            <p:cNvCxnSpPr>
              <a:cxnSpLocks noChangeShapeType="1"/>
              <a:stCxn id="18" idx="3"/>
              <a:endCxn id="17" idx="1"/>
            </p:cNvCxnSpPr>
            <p:nvPr/>
          </p:nvCxnSpPr>
          <p:spPr bwMode="auto">
            <a:xfrm>
              <a:off x="2790" y="1248"/>
              <a:ext cx="342" cy="1"/>
            </a:xfrm>
            <a:prstGeom prst="straightConnector1">
              <a:avLst/>
            </a:prstGeom>
            <a:noFill/>
            <a:ln w="38100">
              <a:solidFill>
                <a:srgbClr val="FF00FF"/>
              </a:solidFill>
              <a:round/>
              <a:headEnd/>
              <a:tailEnd type="stealth" w="sm" len="med"/>
            </a:ln>
            <a:effectLst/>
          </p:spPr>
        </p:cxnSp>
        <p:cxnSp>
          <p:nvCxnSpPr>
            <p:cNvPr id="52" name="AutoShape 63"/>
            <p:cNvCxnSpPr>
              <a:cxnSpLocks noChangeShapeType="1"/>
              <a:stCxn id="20" idx="3"/>
              <a:endCxn id="19" idx="1"/>
            </p:cNvCxnSpPr>
            <p:nvPr/>
          </p:nvCxnSpPr>
          <p:spPr bwMode="auto">
            <a:xfrm>
              <a:off x="5208" y="1212"/>
              <a:ext cx="288" cy="1"/>
            </a:xfrm>
            <a:prstGeom prst="straightConnector1">
              <a:avLst/>
            </a:prstGeom>
            <a:noFill/>
            <a:ln w="9525">
              <a:solidFill>
                <a:srgbClr val="333333"/>
              </a:solidFill>
              <a:round/>
              <a:headEnd/>
              <a:tailEnd type="stealth" w="sm" len="med"/>
            </a:ln>
            <a:effectLst/>
          </p:spPr>
        </p:cxnSp>
        <p:sp>
          <p:nvSpPr>
            <p:cNvPr id="53" name="Line 64"/>
            <p:cNvSpPr>
              <a:spLocks noChangeShapeType="1"/>
            </p:cNvSpPr>
            <p:nvPr/>
          </p:nvSpPr>
          <p:spPr bwMode="auto">
            <a:xfrm flipH="1">
              <a:off x="2724" y="2520"/>
              <a:ext cx="900" cy="1"/>
            </a:xfrm>
            <a:prstGeom prst="line">
              <a:avLst/>
            </a:prstGeom>
            <a:noFill/>
            <a:ln w="38100">
              <a:solidFill>
                <a:srgbClr val="FF00FF"/>
              </a:solidFill>
              <a:round/>
              <a:headEnd/>
              <a:tailEnd type="stealth" w="sm" len="med"/>
            </a:ln>
            <a:effectLst/>
          </p:spPr>
          <p:txBody>
            <a:bodyPr/>
            <a:lstStyle/>
            <a:p>
              <a:endParaRPr lang="zh-CN" altLang="en-US"/>
            </a:p>
          </p:txBody>
        </p:sp>
        <p:sp>
          <p:nvSpPr>
            <p:cNvPr id="54" name="Line 65"/>
            <p:cNvSpPr>
              <a:spLocks noChangeShapeType="1"/>
            </p:cNvSpPr>
            <p:nvPr/>
          </p:nvSpPr>
          <p:spPr bwMode="auto">
            <a:xfrm flipH="1">
              <a:off x="5052" y="2520"/>
              <a:ext cx="1080" cy="1"/>
            </a:xfrm>
            <a:prstGeom prst="line">
              <a:avLst/>
            </a:prstGeom>
            <a:noFill/>
            <a:ln w="38100">
              <a:solidFill>
                <a:srgbClr val="FF00FF"/>
              </a:solidFill>
              <a:round/>
              <a:headEnd/>
              <a:tailEnd type="stealth" w="sm" len="med"/>
            </a:ln>
            <a:effectLst/>
          </p:spPr>
          <p:txBody>
            <a:bodyPr/>
            <a:lstStyle/>
            <a:p>
              <a:endParaRPr lang="zh-CN" altLang="en-US"/>
            </a:p>
          </p:txBody>
        </p:sp>
        <p:cxnSp>
          <p:nvCxnSpPr>
            <p:cNvPr id="55" name="AutoShape 66"/>
            <p:cNvCxnSpPr>
              <a:cxnSpLocks noChangeShapeType="1"/>
              <a:stCxn id="21" idx="4"/>
              <a:endCxn id="22" idx="0"/>
            </p:cNvCxnSpPr>
            <p:nvPr/>
          </p:nvCxnSpPr>
          <p:spPr bwMode="auto">
            <a:xfrm>
              <a:off x="498" y="2568"/>
              <a:ext cx="1" cy="348"/>
            </a:xfrm>
            <a:prstGeom prst="straightConnector1">
              <a:avLst/>
            </a:prstGeom>
            <a:noFill/>
            <a:ln w="38100">
              <a:solidFill>
                <a:srgbClr val="FF00FF"/>
              </a:solidFill>
              <a:round/>
              <a:headEnd/>
              <a:tailEnd type="stealth" w="sm" len="med"/>
            </a:ln>
            <a:effectLst/>
          </p:spPr>
        </p:cxnSp>
        <p:cxnSp>
          <p:nvCxnSpPr>
            <p:cNvPr id="56" name="AutoShape 67"/>
            <p:cNvCxnSpPr>
              <a:cxnSpLocks noChangeShapeType="1"/>
              <a:stCxn id="45" idx="4"/>
              <a:endCxn id="27" idx="0"/>
            </p:cNvCxnSpPr>
            <p:nvPr/>
          </p:nvCxnSpPr>
          <p:spPr bwMode="auto">
            <a:xfrm>
              <a:off x="2646" y="2592"/>
              <a:ext cx="11" cy="432"/>
            </a:xfrm>
            <a:prstGeom prst="straightConnector1">
              <a:avLst/>
            </a:prstGeom>
            <a:noFill/>
            <a:ln w="38100">
              <a:solidFill>
                <a:srgbClr val="FF00FF"/>
              </a:solidFill>
              <a:round/>
              <a:headEnd/>
              <a:tailEnd type="stealth" w="sm" len="med"/>
            </a:ln>
            <a:effectLst/>
          </p:spPr>
        </p:cxnSp>
        <p:cxnSp>
          <p:nvCxnSpPr>
            <p:cNvPr id="57" name="AutoShape 68"/>
            <p:cNvCxnSpPr>
              <a:cxnSpLocks noChangeShapeType="1"/>
              <a:stCxn id="46" idx="4"/>
              <a:endCxn id="28" idx="0"/>
            </p:cNvCxnSpPr>
            <p:nvPr/>
          </p:nvCxnSpPr>
          <p:spPr bwMode="auto">
            <a:xfrm flipH="1">
              <a:off x="4985" y="2604"/>
              <a:ext cx="1" cy="384"/>
            </a:xfrm>
            <a:prstGeom prst="straightConnector1">
              <a:avLst/>
            </a:prstGeom>
            <a:noFill/>
            <a:ln w="38100">
              <a:solidFill>
                <a:srgbClr val="FF00FF"/>
              </a:solidFill>
              <a:round/>
              <a:headEnd/>
              <a:tailEnd type="stealth" w="sm" len="med"/>
            </a:ln>
            <a:effectLst/>
          </p:spPr>
        </p:cxnSp>
      </p:grpSp>
      <p:sp>
        <p:nvSpPr>
          <p:cNvPr id="70" name="TextBox 69"/>
          <p:cNvSpPr txBox="1"/>
          <p:nvPr/>
        </p:nvSpPr>
        <p:spPr>
          <a:xfrm>
            <a:off x="2523690" y="1448543"/>
            <a:ext cx="3069138" cy="461665"/>
          </a:xfrm>
          <a:prstGeom prst="rect">
            <a:avLst/>
          </a:prstGeom>
          <a:noFill/>
        </p:spPr>
        <p:txBody>
          <a:bodyPr wrap="square" rtlCol="0">
            <a:spAutoFit/>
          </a:bodyPr>
          <a:lstStyle/>
          <a:p>
            <a:pPr algn="ctr"/>
            <a:r>
              <a:rPr lang="zh-CN" altLang="en-US" sz="2400" b="1" dirty="0" smtClean="0">
                <a:solidFill>
                  <a:srgbClr val="FF00FF"/>
                </a:solidFill>
              </a:rPr>
              <a:t>解密图示</a:t>
            </a:r>
            <a:endParaRPr lang="zh-CN" altLang="en-US" sz="2400" b="1" dirty="0">
              <a:solidFill>
                <a:srgbClr val="FF00FF"/>
              </a:solidFill>
            </a:endParaRPr>
          </a:p>
        </p:txBody>
      </p:sp>
    </p:spTree>
    <p:extLst>
      <p:ext uri="{BB962C8B-B14F-4D97-AF65-F5344CB8AC3E}">
        <p14:creationId xmlns:p14="http://schemas.microsoft.com/office/powerpoint/2010/main" val="1710095484"/>
      </p:ext>
    </p:extLst>
  </p:cSld>
  <p:clrMapOvr>
    <a:masterClrMapping/>
  </p:clrMapOvr>
  <p:transition>
    <p:wedge/>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447800"/>
            <a:ext cx="8229600" cy="4876800"/>
          </a:xfrm>
        </p:spPr>
        <p:txBody>
          <a:bodyPr/>
          <a:lstStyle/>
          <a:p>
            <a:r>
              <a:rPr lang="en-US" altLang="zh-CN" b="1" dirty="0" smtClean="0">
                <a:solidFill>
                  <a:srgbClr val="FF0000"/>
                </a:solidFill>
              </a:rPr>
              <a:t>CFB</a:t>
            </a:r>
            <a:r>
              <a:rPr lang="zh-CN" altLang="en-US" b="1" dirty="0" smtClean="0">
                <a:solidFill>
                  <a:srgbClr val="FF0000"/>
                </a:solidFill>
              </a:rPr>
              <a:t>的优点</a:t>
            </a:r>
            <a:r>
              <a:rPr lang="zh-CN" altLang="en-US" dirty="0" smtClean="0">
                <a:latin typeface="Times New Roman" pitchFamily="18" charset="0"/>
              </a:rPr>
              <a:t>：自同步能力强，可以处理任意长度的消息</a:t>
            </a:r>
            <a:endParaRPr lang="en-US" altLang="zh-CN" dirty="0" smtClean="0">
              <a:latin typeface="Times New Roman" pitchFamily="18" charset="0"/>
            </a:endParaRPr>
          </a:p>
          <a:p>
            <a:endParaRPr lang="en-US" altLang="zh-CN" dirty="0" smtClean="0">
              <a:latin typeface="Times New Roman" pitchFamily="18" charset="0"/>
            </a:endParaRPr>
          </a:p>
          <a:p>
            <a:r>
              <a:rPr lang="en-US" altLang="zh-CN" b="1" dirty="0" smtClean="0">
                <a:solidFill>
                  <a:srgbClr val="FF0000"/>
                </a:solidFill>
              </a:rPr>
              <a:t>CFB</a:t>
            </a:r>
            <a:r>
              <a:rPr lang="zh-CN" altLang="en-US" b="1" dirty="0" smtClean="0">
                <a:solidFill>
                  <a:srgbClr val="FF0000"/>
                </a:solidFill>
              </a:rPr>
              <a:t>的缺点</a:t>
            </a:r>
            <a:r>
              <a:rPr lang="zh-CN" altLang="en-US" dirty="0" smtClean="0">
                <a:latin typeface="Times New Roman" pitchFamily="18" charset="0"/>
              </a:rPr>
              <a:t>：</a:t>
            </a:r>
            <a:endParaRPr lang="en-US" altLang="zh-CN" dirty="0" smtClean="0">
              <a:latin typeface="Times New Roman" pitchFamily="18" charset="0"/>
            </a:endParaRPr>
          </a:p>
          <a:p>
            <a:pPr marL="971550" lvl="1" indent="-457200">
              <a:spcBef>
                <a:spcPct val="50000"/>
              </a:spcBef>
              <a:buFont typeface="+mj-lt"/>
              <a:buAutoNum type="arabicPeriod"/>
            </a:pPr>
            <a:r>
              <a:rPr lang="zh-CN" altLang="en-US" dirty="0" smtClean="0"/>
              <a:t>明文</a:t>
            </a:r>
            <a:r>
              <a:rPr lang="zh-CN" altLang="en-US" dirty="0" smtClean="0">
                <a:solidFill>
                  <a:srgbClr val="0000FF"/>
                </a:solidFill>
              </a:rPr>
              <a:t>某一组中有错</a:t>
            </a:r>
            <a:r>
              <a:rPr lang="zh-CN" altLang="en-US" dirty="0" smtClean="0"/>
              <a:t>，使以后的密文组都受影响，但经解密后，除原有误的一组外，其后各组都正确地恢复</a:t>
            </a:r>
            <a:endParaRPr lang="en-US" altLang="zh-CN" dirty="0" smtClean="0"/>
          </a:p>
          <a:p>
            <a:pPr marL="971550" lvl="1" indent="-457200">
              <a:spcBef>
                <a:spcPct val="50000"/>
              </a:spcBef>
              <a:buFont typeface="+mj-lt"/>
              <a:buAutoNum type="arabicPeriod"/>
            </a:pPr>
            <a:r>
              <a:rPr lang="zh-CN" altLang="en-US" dirty="0" smtClean="0">
                <a:solidFill>
                  <a:srgbClr val="0000FF"/>
                </a:solidFill>
              </a:rPr>
              <a:t>密文里的一位错误</a:t>
            </a:r>
            <a:r>
              <a:rPr lang="zh-CN" altLang="en-US" dirty="0" smtClean="0"/>
              <a:t>会引起明文的一个单独错误，此错误进入移位寄存器，导致密文成为无用信息，直到该错误从移位寄存器中移出</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218</a:t>
            </a:fld>
            <a:endParaRPr lang="en-US" altLang="zh-CN" dirty="0"/>
          </a:p>
        </p:txBody>
      </p:sp>
    </p:spTree>
    <p:extLst>
      <p:ext uri="{BB962C8B-B14F-4D97-AF65-F5344CB8AC3E}">
        <p14:creationId xmlns:p14="http://schemas.microsoft.com/office/powerpoint/2010/main" val="3464411480"/>
      </p:ext>
    </p:extLst>
  </p:cSld>
  <p:clrMapOvr>
    <a:masterClrMapping/>
  </p:clrMapOvr>
  <p:transition>
    <p:wedge/>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Times New Roman" pitchFamily="18" charset="0"/>
              </a:rPr>
              <a:t>输出反馈模式</a:t>
            </a:r>
            <a:r>
              <a:rPr lang="en-US" altLang="zh-CN" dirty="0" smtClean="0">
                <a:latin typeface="Times New Roman" pitchFamily="18" charset="0"/>
              </a:rPr>
              <a:t>(OFB)</a:t>
            </a:r>
            <a:endParaRPr lang="zh-CN" altLang="en-US" dirty="0"/>
          </a:p>
        </p:txBody>
      </p:sp>
      <p:sp>
        <p:nvSpPr>
          <p:cNvPr id="3" name="内容占位符 2"/>
          <p:cNvSpPr>
            <a:spLocks noGrp="1"/>
          </p:cNvSpPr>
          <p:nvPr>
            <p:ph idx="1"/>
          </p:nvPr>
        </p:nvSpPr>
        <p:spPr/>
        <p:txBody>
          <a:bodyPr/>
          <a:lstStyle/>
          <a:p>
            <a:r>
              <a:rPr lang="zh-CN" altLang="en-US" dirty="0" smtClean="0">
                <a:latin typeface="Times New Roman" pitchFamily="18" charset="0"/>
              </a:rPr>
              <a:t>输出反馈模式的结构与</a:t>
            </a:r>
            <a:r>
              <a:rPr lang="en-US" altLang="zh-CN" dirty="0" smtClean="0">
                <a:latin typeface="Times New Roman" pitchFamily="18" charset="0"/>
              </a:rPr>
              <a:t>CFB</a:t>
            </a:r>
            <a:r>
              <a:rPr lang="zh-CN" altLang="en-US" dirty="0" smtClean="0">
                <a:latin typeface="Times New Roman" pitchFamily="18" charset="0"/>
              </a:rPr>
              <a:t>的</a:t>
            </a:r>
            <a:r>
              <a:rPr lang="zh-CN" altLang="en-US" dirty="0">
                <a:latin typeface="Times New Roman" pitchFamily="18" charset="0"/>
              </a:rPr>
              <a:t>结构</a:t>
            </a:r>
            <a:r>
              <a:rPr lang="zh-CN" altLang="en-US" dirty="0" smtClean="0">
                <a:latin typeface="Times New Roman" pitchFamily="18" charset="0"/>
              </a:rPr>
              <a:t>类似，不同之处在于：</a:t>
            </a:r>
            <a:endParaRPr lang="en-US" altLang="zh-CN" dirty="0" smtClean="0">
              <a:latin typeface="Times New Roman" pitchFamily="18" charset="0"/>
            </a:endParaRPr>
          </a:p>
          <a:p>
            <a:endParaRPr lang="en-US" altLang="zh-CN" dirty="0" smtClean="0">
              <a:latin typeface="Times New Roman" pitchFamily="18" charset="0"/>
            </a:endParaRPr>
          </a:p>
          <a:p>
            <a:pPr lvl="1"/>
            <a:r>
              <a:rPr lang="en-US" altLang="zh-CN" b="1" dirty="0" smtClean="0">
                <a:solidFill>
                  <a:srgbClr val="FF0000"/>
                </a:solidFill>
                <a:latin typeface="Times New Roman" pitchFamily="18" charset="0"/>
              </a:rPr>
              <a:t>OFB</a:t>
            </a:r>
            <a:r>
              <a:rPr lang="zh-CN" altLang="en-US" b="1" dirty="0" smtClean="0">
                <a:solidFill>
                  <a:srgbClr val="FF0000"/>
                </a:solidFill>
                <a:latin typeface="Times New Roman" pitchFamily="18" charset="0"/>
              </a:rPr>
              <a:t>模式将加密算法的输出反馈到移位寄存器</a:t>
            </a:r>
            <a:endParaRPr lang="en-US" altLang="zh-CN" dirty="0" smtClean="0">
              <a:latin typeface="Times New Roman" pitchFamily="18" charset="0"/>
            </a:endParaRPr>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219</a:t>
            </a:fld>
            <a:endParaRPr lang="en-US" altLang="zh-CN" dirty="0"/>
          </a:p>
        </p:txBody>
      </p:sp>
    </p:spTree>
    <p:extLst>
      <p:ext uri="{BB962C8B-B14F-4D97-AF65-F5344CB8AC3E}">
        <p14:creationId xmlns:p14="http://schemas.microsoft.com/office/powerpoint/2010/main" val="2225382147"/>
      </p:ext>
    </p:extLst>
  </p:cSld>
  <p:clrMapOvr>
    <a:masterClrMapping/>
  </p:clrMapOvr>
  <p:transition>
    <p:wedg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6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3429000"/>
            <a:ext cx="6370637"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smtClean="0"/>
              <a:t>SP</a:t>
            </a:r>
            <a:r>
              <a:rPr lang="zh-CN" altLang="en-US" dirty="0" smtClean="0"/>
              <a:t>网</a:t>
            </a:r>
            <a:r>
              <a:rPr lang="zh-CN" altLang="en-US" dirty="0"/>
              <a:t>络</a:t>
            </a:r>
          </a:p>
        </p:txBody>
      </p:sp>
      <p:sp>
        <p:nvSpPr>
          <p:cNvPr id="3" name="内容占位符 2"/>
          <p:cNvSpPr>
            <a:spLocks noGrp="1"/>
          </p:cNvSpPr>
          <p:nvPr>
            <p:ph idx="1"/>
          </p:nvPr>
        </p:nvSpPr>
        <p:spPr>
          <a:xfrm>
            <a:off x="457200" y="1752600"/>
            <a:ext cx="8229600" cy="4572000"/>
          </a:xfrm>
        </p:spPr>
        <p:txBody>
          <a:bodyPr/>
          <a:lstStyle/>
          <a:p>
            <a:r>
              <a:rPr lang="en-US" altLang="zh-CN" sz="2400" dirty="0" smtClean="0"/>
              <a:t>SP</a:t>
            </a:r>
            <a:r>
              <a:rPr lang="zh-CN" altLang="en-US" sz="2400" dirty="0" smtClean="0"/>
              <a:t>网络</a:t>
            </a:r>
            <a:r>
              <a:rPr lang="zh-CN" altLang="en-US" sz="2400" dirty="0"/>
              <a:t>是由</a:t>
            </a:r>
            <a:r>
              <a:rPr lang="zh-CN" altLang="en-US" sz="2400" b="1" dirty="0">
                <a:solidFill>
                  <a:srgbClr val="FF0000"/>
                </a:solidFill>
              </a:rPr>
              <a:t>多重</a:t>
            </a:r>
            <a:r>
              <a:rPr lang="en-US" altLang="zh-CN" sz="2400" b="1" dirty="0">
                <a:solidFill>
                  <a:srgbClr val="FF0000"/>
                </a:solidFill>
              </a:rPr>
              <a:t>S</a:t>
            </a:r>
            <a:r>
              <a:rPr lang="zh-CN" altLang="en-US" sz="2400" b="1" dirty="0">
                <a:solidFill>
                  <a:srgbClr val="FF0000"/>
                </a:solidFill>
              </a:rPr>
              <a:t>变换和</a:t>
            </a:r>
            <a:r>
              <a:rPr lang="en-US" altLang="zh-CN" sz="2400" b="1" dirty="0">
                <a:solidFill>
                  <a:srgbClr val="FF0000"/>
                </a:solidFill>
              </a:rPr>
              <a:t>P</a:t>
            </a:r>
            <a:r>
              <a:rPr lang="zh-CN" altLang="en-US" sz="2400" b="1" dirty="0">
                <a:solidFill>
                  <a:srgbClr val="FF0000"/>
                </a:solidFill>
              </a:rPr>
              <a:t>变换</a:t>
            </a:r>
            <a:r>
              <a:rPr lang="zh-CN" altLang="en-US" sz="2400" dirty="0"/>
              <a:t>组合成的变换</a:t>
            </a:r>
            <a:r>
              <a:rPr lang="zh-CN" altLang="en-US" sz="2400" dirty="0" smtClean="0"/>
              <a:t>网络</a:t>
            </a:r>
            <a:endParaRPr lang="en-US" altLang="zh-CN" sz="2400" dirty="0" smtClean="0"/>
          </a:p>
          <a:p>
            <a:pPr lvl="1"/>
            <a:r>
              <a:rPr lang="zh-CN" altLang="en-US" sz="2200" dirty="0" smtClean="0"/>
              <a:t>基本</a:t>
            </a:r>
            <a:r>
              <a:rPr lang="zh-CN" altLang="en-US" sz="2200" dirty="0"/>
              <a:t>操作是</a:t>
            </a:r>
            <a:r>
              <a:rPr lang="en-US" altLang="zh-CN" sz="2200" b="1" dirty="0">
                <a:solidFill>
                  <a:srgbClr val="FF0000"/>
                </a:solidFill>
              </a:rPr>
              <a:t>S</a:t>
            </a:r>
            <a:r>
              <a:rPr lang="zh-CN" altLang="en-US" sz="2200" b="1" dirty="0" smtClean="0">
                <a:solidFill>
                  <a:srgbClr val="FF0000"/>
                </a:solidFill>
              </a:rPr>
              <a:t>变换</a:t>
            </a:r>
            <a:r>
              <a:rPr lang="en-US" altLang="zh-CN" sz="2200" b="1" dirty="0" smtClean="0">
                <a:solidFill>
                  <a:srgbClr val="FF0000"/>
                </a:solidFill>
              </a:rPr>
              <a:t>(</a:t>
            </a:r>
            <a:r>
              <a:rPr lang="zh-CN" altLang="en-US" sz="2200" b="1" dirty="0" smtClean="0">
                <a:solidFill>
                  <a:srgbClr val="FF0000"/>
                </a:solidFill>
              </a:rPr>
              <a:t>代换</a:t>
            </a:r>
            <a:r>
              <a:rPr lang="en-US" altLang="zh-CN" sz="2200" b="1" dirty="0" smtClean="0">
                <a:solidFill>
                  <a:srgbClr val="FF0000"/>
                </a:solidFill>
              </a:rPr>
              <a:t>)</a:t>
            </a:r>
            <a:r>
              <a:rPr lang="zh-CN" altLang="en-US" sz="2200" b="1" dirty="0" smtClean="0">
                <a:solidFill>
                  <a:srgbClr val="FF0000"/>
                </a:solidFill>
              </a:rPr>
              <a:t>和</a:t>
            </a:r>
            <a:r>
              <a:rPr lang="en-US" altLang="zh-CN" sz="2200" b="1" dirty="0">
                <a:solidFill>
                  <a:srgbClr val="FF0000"/>
                </a:solidFill>
              </a:rPr>
              <a:t>P</a:t>
            </a:r>
            <a:r>
              <a:rPr lang="zh-CN" altLang="en-US" sz="2200" b="1" dirty="0" smtClean="0">
                <a:solidFill>
                  <a:srgbClr val="FF0000"/>
                </a:solidFill>
              </a:rPr>
              <a:t>变换</a:t>
            </a:r>
            <a:r>
              <a:rPr lang="en-US" altLang="zh-CN" sz="2200" b="1" dirty="0" smtClean="0">
                <a:solidFill>
                  <a:srgbClr val="FF0000"/>
                </a:solidFill>
              </a:rPr>
              <a:t>(</a:t>
            </a:r>
            <a:r>
              <a:rPr lang="zh-CN" altLang="en-US" sz="2200" b="1" dirty="0" smtClean="0">
                <a:solidFill>
                  <a:srgbClr val="FF0000"/>
                </a:solidFill>
              </a:rPr>
              <a:t>置换</a:t>
            </a:r>
            <a:r>
              <a:rPr lang="en-US" altLang="zh-CN" sz="2200" b="1" dirty="0" smtClean="0">
                <a:solidFill>
                  <a:srgbClr val="FF0000"/>
                </a:solidFill>
              </a:rPr>
              <a:t>)</a:t>
            </a:r>
            <a:r>
              <a:rPr lang="zh-CN" altLang="en-US" sz="2200" dirty="0" smtClean="0"/>
              <a:t>，</a:t>
            </a:r>
            <a:r>
              <a:rPr lang="zh-CN" altLang="en-US" sz="2200" dirty="0"/>
              <a:t>前者称为</a:t>
            </a:r>
            <a:r>
              <a:rPr lang="en-US" altLang="zh-CN" sz="2200" b="1" dirty="0">
                <a:solidFill>
                  <a:srgbClr val="C6062F"/>
                </a:solidFill>
              </a:rPr>
              <a:t>S</a:t>
            </a:r>
            <a:r>
              <a:rPr lang="zh-CN" altLang="en-US" sz="2200" b="1" dirty="0">
                <a:solidFill>
                  <a:srgbClr val="C6062F"/>
                </a:solidFill>
              </a:rPr>
              <a:t>盒</a:t>
            </a:r>
            <a:r>
              <a:rPr lang="zh-CN" altLang="en-US" sz="2200" dirty="0"/>
              <a:t>，后者称为</a:t>
            </a:r>
            <a:r>
              <a:rPr lang="en-US" altLang="zh-CN" sz="2200" b="1" dirty="0">
                <a:solidFill>
                  <a:srgbClr val="C6062F"/>
                </a:solidFill>
              </a:rPr>
              <a:t>P</a:t>
            </a:r>
            <a:r>
              <a:rPr lang="zh-CN" altLang="en-US" sz="2200" b="1" dirty="0" smtClean="0">
                <a:solidFill>
                  <a:srgbClr val="C6062F"/>
                </a:solidFill>
              </a:rPr>
              <a:t>盒</a:t>
            </a:r>
            <a:endParaRPr lang="en-US" altLang="zh-CN" sz="2200" dirty="0" smtClean="0"/>
          </a:p>
          <a:p>
            <a:pPr lvl="1"/>
            <a:r>
              <a:rPr lang="en-US" altLang="zh-CN" sz="2200" b="1" dirty="0" smtClean="0">
                <a:solidFill>
                  <a:srgbClr val="C6062F"/>
                </a:solidFill>
              </a:rPr>
              <a:t>S</a:t>
            </a:r>
            <a:r>
              <a:rPr lang="zh-CN" altLang="en-US" sz="2200" b="1" dirty="0">
                <a:solidFill>
                  <a:srgbClr val="C6062F"/>
                </a:solidFill>
              </a:rPr>
              <a:t>盒起到混乱作用，</a:t>
            </a:r>
            <a:r>
              <a:rPr lang="en-US" altLang="zh-CN" sz="2200" b="1" dirty="0">
                <a:solidFill>
                  <a:srgbClr val="C6062F"/>
                </a:solidFill>
              </a:rPr>
              <a:t>P</a:t>
            </a:r>
            <a:r>
              <a:rPr lang="zh-CN" altLang="en-US" sz="2200" b="1" dirty="0">
                <a:solidFill>
                  <a:srgbClr val="C6062F"/>
                </a:solidFill>
              </a:rPr>
              <a:t>盒起到扩散的</a:t>
            </a:r>
            <a:r>
              <a:rPr lang="zh-CN" altLang="en-US" sz="2200" b="1" dirty="0" smtClean="0">
                <a:solidFill>
                  <a:srgbClr val="C6062F"/>
                </a:solidFill>
              </a:rPr>
              <a:t>作用</a:t>
            </a:r>
            <a:endParaRPr lang="zh-CN" altLang="en-US" b="1" dirty="0">
              <a:solidFill>
                <a:srgbClr val="C6062F"/>
              </a:solidFill>
            </a:endParaRPr>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22</a:t>
            </a:fld>
            <a:endParaRPr lang="en-US" altLang="zh-CN" dirty="0"/>
          </a:p>
        </p:txBody>
      </p:sp>
    </p:spTree>
    <p:extLst>
      <p:ext uri="{BB962C8B-B14F-4D97-AF65-F5344CB8AC3E}">
        <p14:creationId xmlns:p14="http://schemas.microsoft.com/office/powerpoint/2010/main" val="915788049"/>
      </p:ext>
    </p:extLst>
  </p:cSld>
  <p:clrMapOvr>
    <a:masterClrMapping/>
  </p:clrMapOvr>
  <p:transition>
    <p:wedge/>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220</a:t>
            </a:fld>
            <a:endParaRPr lang="en-US" altLang="zh-CN" dirty="0"/>
          </a:p>
        </p:txBody>
      </p:sp>
      <p:grpSp>
        <p:nvGrpSpPr>
          <p:cNvPr id="7" name="Group 6"/>
          <p:cNvGrpSpPr>
            <a:grpSpLocks/>
          </p:cNvGrpSpPr>
          <p:nvPr/>
        </p:nvGrpSpPr>
        <p:grpSpPr bwMode="auto">
          <a:xfrm>
            <a:off x="457200" y="1828800"/>
            <a:ext cx="8305800" cy="4419600"/>
            <a:chOff x="0" y="0"/>
            <a:chExt cx="7020" cy="3276"/>
          </a:xfrm>
        </p:grpSpPr>
        <p:sp>
          <p:nvSpPr>
            <p:cNvPr id="57" name="Line 68"/>
            <p:cNvSpPr>
              <a:spLocks noChangeShapeType="1"/>
            </p:cNvSpPr>
            <p:nvPr/>
          </p:nvSpPr>
          <p:spPr bwMode="auto">
            <a:xfrm flipV="1">
              <a:off x="2940" y="2700"/>
              <a:ext cx="1" cy="312"/>
            </a:xfrm>
            <a:prstGeom prst="line">
              <a:avLst/>
            </a:prstGeom>
            <a:noFill/>
            <a:ln w="38100">
              <a:solidFill>
                <a:srgbClr val="FF00FF"/>
              </a:solidFill>
              <a:round/>
              <a:headEnd/>
              <a:tailEnd type="stealth" w="sm" len="med"/>
            </a:ln>
            <a:effectLst/>
          </p:spPr>
          <p:txBody>
            <a:bodyPr/>
            <a:lstStyle/>
            <a:p>
              <a:endParaRPr lang="zh-CN" altLang="en-US"/>
            </a:p>
          </p:txBody>
        </p:sp>
        <p:sp>
          <p:nvSpPr>
            <p:cNvPr id="58" name="Line 69"/>
            <p:cNvSpPr>
              <a:spLocks noChangeShapeType="1"/>
            </p:cNvSpPr>
            <p:nvPr/>
          </p:nvSpPr>
          <p:spPr bwMode="auto">
            <a:xfrm flipV="1">
              <a:off x="5448" y="2724"/>
              <a:ext cx="1" cy="312"/>
            </a:xfrm>
            <a:prstGeom prst="line">
              <a:avLst/>
            </a:prstGeom>
            <a:noFill/>
            <a:ln w="38100">
              <a:solidFill>
                <a:srgbClr val="FF00FF"/>
              </a:solidFill>
              <a:round/>
              <a:headEnd/>
              <a:tailEnd type="stealth" w="sm" len="med"/>
            </a:ln>
            <a:effectLst/>
          </p:spPr>
          <p:txBody>
            <a:bodyPr/>
            <a:lstStyle/>
            <a:p>
              <a:endParaRPr lang="zh-CN" altLang="en-US"/>
            </a:p>
          </p:txBody>
        </p:sp>
        <p:sp>
          <p:nvSpPr>
            <p:cNvPr id="56" name="Line 67"/>
            <p:cNvSpPr>
              <a:spLocks noChangeShapeType="1"/>
            </p:cNvSpPr>
            <p:nvPr/>
          </p:nvSpPr>
          <p:spPr bwMode="auto">
            <a:xfrm flipV="1">
              <a:off x="672" y="2736"/>
              <a:ext cx="1" cy="312"/>
            </a:xfrm>
            <a:prstGeom prst="line">
              <a:avLst/>
            </a:prstGeom>
            <a:noFill/>
            <a:ln w="38100">
              <a:solidFill>
                <a:srgbClr val="FF00FF"/>
              </a:solidFill>
              <a:round/>
              <a:headEnd/>
              <a:tailEnd type="stealth" w="sm" len="med"/>
            </a:ln>
            <a:effectLst/>
          </p:spPr>
          <p:txBody>
            <a:bodyPr/>
            <a:lstStyle/>
            <a:p>
              <a:endParaRPr lang="zh-CN" altLang="en-US"/>
            </a:p>
          </p:txBody>
        </p:sp>
        <p:sp>
          <p:nvSpPr>
            <p:cNvPr id="8" name="AutoShape 7"/>
            <p:cNvSpPr>
              <a:spLocks noChangeAspect="1" noChangeArrowheads="1"/>
            </p:cNvSpPr>
            <p:nvPr/>
          </p:nvSpPr>
          <p:spPr bwMode="auto">
            <a:xfrm>
              <a:off x="0" y="0"/>
              <a:ext cx="7020" cy="3276"/>
            </a:xfrm>
            <a:prstGeom prst="rect">
              <a:avLst/>
            </a:prstGeom>
            <a:noFill/>
            <a:ln w="9525">
              <a:noFill/>
              <a:miter lim="800000"/>
              <a:headEnd/>
              <a:tailEnd/>
            </a:ln>
          </p:spPr>
          <p:txBody>
            <a:bodyPr/>
            <a:lstStyle/>
            <a:p>
              <a:endParaRPr lang="zh-CN" altLang="en-US"/>
            </a:p>
          </p:txBody>
        </p:sp>
        <p:sp>
          <p:nvSpPr>
            <p:cNvPr id="9" name="Text Box 8"/>
            <p:cNvSpPr txBox="1">
              <a:spLocks noChangeArrowheads="1"/>
            </p:cNvSpPr>
            <p:nvPr/>
          </p:nvSpPr>
          <p:spPr bwMode="auto">
            <a:xfrm>
              <a:off x="3800" y="2655"/>
              <a:ext cx="251" cy="333"/>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lstStyle/>
            <a:p>
              <a:pPr algn="just"/>
              <a:r>
                <a:rPr lang="en-US" altLang="zh-CN" sz="1600">
                  <a:latin typeface="Times New Roman" pitchFamily="18" charset="0"/>
                </a:rPr>
                <a:t>C</a:t>
              </a:r>
              <a:r>
                <a:rPr lang="en-US" altLang="zh-CN" sz="1600" baseline="-25000">
                  <a:latin typeface="Times New Roman" pitchFamily="18" charset="0"/>
                </a:rPr>
                <a:t>2</a:t>
              </a:r>
              <a:endParaRPr lang="en-US" altLang="zh-CN" sz="1600"/>
            </a:p>
          </p:txBody>
        </p:sp>
        <p:sp>
          <p:nvSpPr>
            <p:cNvPr id="10" name="Text Box 9"/>
            <p:cNvSpPr txBox="1">
              <a:spLocks noChangeArrowheads="1"/>
            </p:cNvSpPr>
            <p:nvPr/>
          </p:nvSpPr>
          <p:spPr bwMode="auto">
            <a:xfrm>
              <a:off x="6247" y="2655"/>
              <a:ext cx="360" cy="312"/>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lstStyle/>
            <a:p>
              <a:pPr algn="just"/>
              <a:r>
                <a:rPr lang="en-US" altLang="zh-CN" sz="1600" dirty="0">
                  <a:latin typeface="Times New Roman" pitchFamily="18" charset="0"/>
                </a:rPr>
                <a:t>C</a:t>
              </a:r>
              <a:r>
                <a:rPr lang="en-US" altLang="zh-CN" sz="1600" baseline="-25000" dirty="0">
                  <a:latin typeface="Times New Roman" pitchFamily="18" charset="0"/>
                </a:rPr>
                <a:t>m</a:t>
              </a:r>
              <a:endParaRPr lang="en-US" altLang="zh-CN" sz="1600" dirty="0"/>
            </a:p>
          </p:txBody>
        </p:sp>
        <p:sp>
          <p:nvSpPr>
            <p:cNvPr id="11" name="Text Box 10"/>
            <p:cNvSpPr txBox="1">
              <a:spLocks noChangeArrowheads="1"/>
            </p:cNvSpPr>
            <p:nvPr/>
          </p:nvSpPr>
          <p:spPr bwMode="auto">
            <a:xfrm>
              <a:off x="1417" y="2655"/>
              <a:ext cx="262" cy="310"/>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lstStyle/>
            <a:p>
              <a:pPr algn="just"/>
              <a:r>
                <a:rPr lang="en-US" altLang="zh-CN" sz="1600">
                  <a:latin typeface="Times New Roman" pitchFamily="18" charset="0"/>
                </a:rPr>
                <a:t>C</a:t>
              </a:r>
              <a:r>
                <a:rPr lang="en-US" altLang="zh-CN" sz="1600" baseline="-25000">
                  <a:latin typeface="Times New Roman" pitchFamily="18" charset="0"/>
                </a:rPr>
                <a:t>1</a:t>
              </a:r>
              <a:endParaRPr lang="en-US" altLang="zh-CN" sz="1600"/>
            </a:p>
          </p:txBody>
        </p:sp>
        <p:sp>
          <p:nvSpPr>
            <p:cNvPr id="12" name="Text Box 11"/>
            <p:cNvSpPr txBox="1">
              <a:spLocks noChangeArrowheads="1"/>
            </p:cNvSpPr>
            <p:nvPr/>
          </p:nvSpPr>
          <p:spPr bwMode="auto">
            <a:xfrm>
              <a:off x="1248" y="1200"/>
              <a:ext cx="705" cy="31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lstStyle/>
            <a:p>
              <a:pPr algn="ctr"/>
              <a:r>
                <a:rPr lang="en-US" altLang="zh-CN" sz="1600">
                  <a:latin typeface="Times New Roman" pitchFamily="18" charset="0"/>
                </a:rPr>
                <a:t>DES</a:t>
              </a:r>
              <a:r>
                <a:rPr lang="zh-CN" altLang="en-US" sz="1600">
                  <a:latin typeface="Times New Roman" pitchFamily="18" charset="0"/>
                </a:rPr>
                <a:t>加密</a:t>
              </a:r>
              <a:endParaRPr lang="zh-CN" altLang="en-US" sz="1600"/>
            </a:p>
          </p:txBody>
        </p:sp>
        <p:sp>
          <p:nvSpPr>
            <p:cNvPr id="13" name="Text Box 12"/>
            <p:cNvSpPr txBox="1">
              <a:spLocks noChangeArrowheads="1"/>
            </p:cNvSpPr>
            <p:nvPr/>
          </p:nvSpPr>
          <p:spPr bwMode="auto">
            <a:xfrm>
              <a:off x="456" y="1200"/>
              <a:ext cx="36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a:latin typeface="Times New Roman" pitchFamily="18" charset="0"/>
                </a:rPr>
                <a:t>K</a:t>
              </a:r>
              <a:endParaRPr lang="en-US" altLang="zh-CN" sz="1600"/>
            </a:p>
          </p:txBody>
        </p:sp>
        <p:grpSp>
          <p:nvGrpSpPr>
            <p:cNvPr id="14" name="Group 13"/>
            <p:cNvGrpSpPr>
              <a:grpSpLocks/>
            </p:cNvGrpSpPr>
            <p:nvPr/>
          </p:nvGrpSpPr>
          <p:grpSpPr bwMode="auto">
            <a:xfrm>
              <a:off x="2556" y="1896"/>
              <a:ext cx="1845" cy="312"/>
              <a:chOff x="0" y="0"/>
              <a:chExt cx="1845" cy="312"/>
            </a:xfrm>
          </p:grpSpPr>
          <p:sp>
            <p:nvSpPr>
              <p:cNvPr id="69" name="Text Box 14"/>
              <p:cNvSpPr txBox="1">
                <a:spLocks noChangeArrowheads="1"/>
              </p:cNvSpPr>
              <p:nvPr/>
            </p:nvSpPr>
            <p:spPr bwMode="auto">
              <a:xfrm>
                <a:off x="0" y="0"/>
                <a:ext cx="765"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1600">
                    <a:latin typeface="Times New Roman" pitchFamily="18" charset="0"/>
                  </a:rPr>
                  <a:t>选</a:t>
                </a:r>
                <a:r>
                  <a:rPr lang="en-US" altLang="zh-CN" sz="1600">
                    <a:latin typeface="Times New Roman" pitchFamily="18" charset="0"/>
                  </a:rPr>
                  <a:t>j</a:t>
                </a:r>
                <a:r>
                  <a:rPr lang="zh-CN" altLang="en-US" sz="1600">
                    <a:latin typeface="Times New Roman" pitchFamily="18" charset="0"/>
                  </a:rPr>
                  <a:t>比特</a:t>
                </a:r>
                <a:endParaRPr lang="zh-CN" altLang="en-US" sz="1600"/>
              </a:p>
            </p:txBody>
          </p:sp>
          <p:sp>
            <p:nvSpPr>
              <p:cNvPr id="70" name="Text Box 15"/>
              <p:cNvSpPr txBox="1">
                <a:spLocks noChangeArrowheads="1"/>
              </p:cNvSpPr>
              <p:nvPr/>
            </p:nvSpPr>
            <p:spPr bwMode="auto">
              <a:xfrm>
                <a:off x="765" y="0"/>
                <a:ext cx="1080" cy="31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18000" tIns="10800" rIns="18000" bIns="10800"/>
              <a:lstStyle/>
              <a:p>
                <a:pPr algn="ctr"/>
                <a:r>
                  <a:rPr lang="zh-CN" altLang="en-US" sz="1600">
                    <a:latin typeface="Times New Roman" pitchFamily="18" charset="0"/>
                  </a:rPr>
                  <a:t>丢弃</a:t>
                </a:r>
                <a:r>
                  <a:rPr lang="en-US" altLang="zh-CN" sz="1600">
                    <a:latin typeface="Times New Roman" pitchFamily="18" charset="0"/>
                  </a:rPr>
                  <a:t>64 -j</a:t>
                </a:r>
                <a:r>
                  <a:rPr lang="zh-CN" altLang="en-US" sz="1600">
                    <a:latin typeface="Times New Roman" pitchFamily="18" charset="0"/>
                  </a:rPr>
                  <a:t>比特</a:t>
                </a:r>
                <a:endParaRPr lang="zh-CN" altLang="en-US" sz="1600"/>
              </a:p>
            </p:txBody>
          </p:sp>
        </p:grpSp>
        <p:grpSp>
          <p:nvGrpSpPr>
            <p:cNvPr id="15" name="Group 16"/>
            <p:cNvGrpSpPr>
              <a:grpSpLocks/>
            </p:cNvGrpSpPr>
            <p:nvPr/>
          </p:nvGrpSpPr>
          <p:grpSpPr bwMode="auto">
            <a:xfrm>
              <a:off x="438" y="420"/>
              <a:ext cx="1506" cy="312"/>
              <a:chOff x="0" y="0"/>
              <a:chExt cx="1506" cy="312"/>
            </a:xfrm>
          </p:grpSpPr>
          <p:sp>
            <p:nvSpPr>
              <p:cNvPr id="67" name="Text Box 17"/>
              <p:cNvSpPr txBox="1">
                <a:spLocks noChangeArrowheads="1"/>
              </p:cNvSpPr>
              <p:nvPr/>
            </p:nvSpPr>
            <p:spPr bwMode="auto">
              <a:xfrm>
                <a:off x="816" y="0"/>
                <a:ext cx="690" cy="31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en-US" altLang="zh-CN" sz="1600">
                    <a:latin typeface="Times New Roman" pitchFamily="18" charset="0"/>
                  </a:rPr>
                  <a:t>j</a:t>
                </a:r>
                <a:r>
                  <a:rPr lang="zh-CN" altLang="en-US" sz="1600">
                    <a:latin typeface="Times New Roman" pitchFamily="18" charset="0"/>
                  </a:rPr>
                  <a:t>比特</a:t>
                </a:r>
                <a:endParaRPr lang="zh-CN" altLang="en-US" sz="1600"/>
              </a:p>
            </p:txBody>
          </p:sp>
          <p:sp>
            <p:nvSpPr>
              <p:cNvPr id="68" name="Text Box 18"/>
              <p:cNvSpPr txBox="1">
                <a:spLocks noChangeArrowheads="1"/>
              </p:cNvSpPr>
              <p:nvPr/>
            </p:nvSpPr>
            <p:spPr bwMode="auto">
              <a:xfrm>
                <a:off x="0" y="0"/>
                <a:ext cx="81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dirty="0">
                    <a:latin typeface="Times New Roman" pitchFamily="18" charset="0"/>
                  </a:rPr>
                  <a:t>64 -j</a:t>
                </a:r>
                <a:r>
                  <a:rPr lang="zh-CN" altLang="en-US" sz="1600" dirty="0">
                    <a:latin typeface="Times New Roman" pitchFamily="18" charset="0"/>
                  </a:rPr>
                  <a:t>比特</a:t>
                </a:r>
                <a:endParaRPr lang="zh-CN" altLang="en-US" sz="1600" dirty="0"/>
              </a:p>
            </p:txBody>
          </p:sp>
        </p:grpSp>
        <p:sp>
          <p:nvSpPr>
            <p:cNvPr id="16" name="Text Box 19"/>
            <p:cNvSpPr txBox="1">
              <a:spLocks noChangeArrowheads="1"/>
            </p:cNvSpPr>
            <p:nvPr/>
          </p:nvSpPr>
          <p:spPr bwMode="auto">
            <a:xfrm>
              <a:off x="3516" y="1188"/>
              <a:ext cx="706" cy="31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lstStyle/>
            <a:p>
              <a:pPr algn="ctr"/>
              <a:r>
                <a:rPr lang="en-US" altLang="zh-CN" sz="1600">
                  <a:latin typeface="Times New Roman" pitchFamily="18" charset="0"/>
                </a:rPr>
                <a:t>DES</a:t>
              </a:r>
              <a:r>
                <a:rPr lang="zh-CN" altLang="en-US" sz="1600">
                  <a:latin typeface="Times New Roman" pitchFamily="18" charset="0"/>
                </a:rPr>
                <a:t>加密</a:t>
              </a:r>
              <a:endParaRPr lang="zh-CN" altLang="en-US" sz="1600"/>
            </a:p>
          </p:txBody>
        </p:sp>
        <p:sp>
          <p:nvSpPr>
            <p:cNvPr id="17" name="Text Box 20"/>
            <p:cNvSpPr txBox="1">
              <a:spLocks noChangeArrowheads="1"/>
            </p:cNvSpPr>
            <p:nvPr/>
          </p:nvSpPr>
          <p:spPr bwMode="auto">
            <a:xfrm>
              <a:off x="2736" y="1200"/>
              <a:ext cx="27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dirty="0">
                  <a:latin typeface="Times New Roman" pitchFamily="18" charset="0"/>
                </a:rPr>
                <a:t>K</a:t>
              </a:r>
              <a:endParaRPr lang="en-US" altLang="zh-CN" sz="1600" dirty="0"/>
            </a:p>
          </p:txBody>
        </p:sp>
        <p:sp>
          <p:nvSpPr>
            <p:cNvPr id="18" name="Text Box 21"/>
            <p:cNvSpPr txBox="1">
              <a:spLocks noChangeArrowheads="1"/>
            </p:cNvSpPr>
            <p:nvPr/>
          </p:nvSpPr>
          <p:spPr bwMode="auto">
            <a:xfrm>
              <a:off x="6024" y="1212"/>
              <a:ext cx="705" cy="31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lstStyle/>
            <a:p>
              <a:pPr algn="ctr"/>
              <a:r>
                <a:rPr lang="en-US" altLang="zh-CN" sz="1600">
                  <a:latin typeface="Times New Roman" pitchFamily="18" charset="0"/>
                </a:rPr>
                <a:t>DES</a:t>
              </a:r>
              <a:r>
                <a:rPr lang="zh-CN" altLang="en-US" sz="1600">
                  <a:latin typeface="Times New Roman" pitchFamily="18" charset="0"/>
                </a:rPr>
                <a:t>加密</a:t>
              </a:r>
              <a:endParaRPr lang="zh-CN" altLang="en-US" sz="1600"/>
            </a:p>
          </p:txBody>
        </p:sp>
        <p:sp>
          <p:nvSpPr>
            <p:cNvPr id="19" name="Text Box 22"/>
            <p:cNvSpPr txBox="1">
              <a:spLocks noChangeArrowheads="1"/>
            </p:cNvSpPr>
            <p:nvPr/>
          </p:nvSpPr>
          <p:spPr bwMode="auto">
            <a:xfrm>
              <a:off x="5256" y="1212"/>
              <a:ext cx="36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a:latin typeface="Times New Roman" pitchFamily="18" charset="0"/>
                </a:rPr>
                <a:t>K</a:t>
              </a:r>
              <a:endParaRPr lang="en-US" altLang="zh-CN" sz="1600"/>
            </a:p>
          </p:txBody>
        </p:sp>
        <p:sp>
          <p:nvSpPr>
            <p:cNvPr id="20" name="AutoShape 23"/>
            <p:cNvSpPr>
              <a:spLocks noChangeArrowheads="1"/>
            </p:cNvSpPr>
            <p:nvPr/>
          </p:nvSpPr>
          <p:spPr bwMode="auto">
            <a:xfrm>
              <a:off x="540" y="2508"/>
              <a:ext cx="275" cy="227"/>
            </a:xfrm>
            <a:prstGeom prst="flowChartOr">
              <a:avLst/>
            </a:prstGeom>
            <a:solidFill>
              <a:srgbClr val="FFFFFF"/>
            </a:solidFill>
            <a:ln w="38100">
              <a:solidFill>
                <a:srgbClr val="FF0000"/>
              </a:solidFill>
              <a:round/>
              <a:headEnd/>
              <a:tailEnd/>
            </a:ln>
            <a:effectLst/>
          </p:spPr>
          <p:txBody>
            <a:bodyPr/>
            <a:lstStyle/>
            <a:p>
              <a:endParaRPr lang="zh-CN" altLang="en-US"/>
            </a:p>
          </p:txBody>
        </p:sp>
        <p:sp>
          <p:nvSpPr>
            <p:cNvPr id="21" name="Text Box 24"/>
            <p:cNvSpPr txBox="1">
              <a:spLocks noChangeArrowheads="1"/>
            </p:cNvSpPr>
            <p:nvPr/>
          </p:nvSpPr>
          <p:spPr bwMode="auto">
            <a:xfrm>
              <a:off x="600" y="2928"/>
              <a:ext cx="360" cy="312"/>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lIns="18000" tIns="10800" rIns="18000" bIns="10800"/>
            <a:lstStyle/>
            <a:p>
              <a:pPr algn="just"/>
              <a:r>
                <a:rPr lang="en-US" altLang="zh-CN" sz="1600" dirty="0">
                  <a:latin typeface="Times New Roman" pitchFamily="18" charset="0"/>
                </a:rPr>
                <a:t>P</a:t>
              </a:r>
              <a:r>
                <a:rPr lang="en-US" altLang="zh-CN" sz="1600" baseline="-25000" dirty="0">
                  <a:latin typeface="Times New Roman" pitchFamily="18" charset="0"/>
                </a:rPr>
                <a:t>1</a:t>
              </a:r>
              <a:endParaRPr lang="en-US" altLang="zh-CN" sz="1600" dirty="0"/>
            </a:p>
          </p:txBody>
        </p:sp>
        <p:sp>
          <p:nvSpPr>
            <p:cNvPr id="22" name="Line 25"/>
            <p:cNvSpPr>
              <a:spLocks noChangeShapeType="1"/>
            </p:cNvSpPr>
            <p:nvPr/>
          </p:nvSpPr>
          <p:spPr bwMode="auto">
            <a:xfrm>
              <a:off x="2289" y="108"/>
              <a:ext cx="1682" cy="1"/>
            </a:xfrm>
            <a:prstGeom prst="line">
              <a:avLst/>
            </a:prstGeom>
            <a:noFill/>
            <a:ln w="38100">
              <a:solidFill>
                <a:srgbClr val="FF00FF"/>
              </a:solidFill>
              <a:round/>
              <a:headEnd/>
              <a:tailEnd/>
            </a:ln>
            <a:effectLst/>
          </p:spPr>
          <p:txBody>
            <a:bodyPr/>
            <a:lstStyle/>
            <a:p>
              <a:endParaRPr lang="zh-CN" altLang="en-US"/>
            </a:p>
          </p:txBody>
        </p:sp>
        <p:sp>
          <p:nvSpPr>
            <p:cNvPr id="23" name="Line 26"/>
            <p:cNvSpPr>
              <a:spLocks noChangeShapeType="1"/>
            </p:cNvSpPr>
            <p:nvPr/>
          </p:nvSpPr>
          <p:spPr bwMode="auto">
            <a:xfrm>
              <a:off x="3957" y="108"/>
              <a:ext cx="1" cy="312"/>
            </a:xfrm>
            <a:prstGeom prst="line">
              <a:avLst/>
            </a:prstGeom>
            <a:noFill/>
            <a:ln w="38100">
              <a:solidFill>
                <a:srgbClr val="FF00FF"/>
              </a:solidFill>
              <a:round/>
              <a:headEnd/>
              <a:tailEnd type="stealth" w="sm" len="med"/>
            </a:ln>
            <a:effectLst/>
          </p:spPr>
          <p:txBody>
            <a:bodyPr/>
            <a:lstStyle/>
            <a:p>
              <a:endParaRPr lang="zh-CN" altLang="en-US"/>
            </a:p>
          </p:txBody>
        </p:sp>
        <p:sp>
          <p:nvSpPr>
            <p:cNvPr id="24" name="Line 27"/>
            <p:cNvSpPr>
              <a:spLocks noChangeShapeType="1"/>
            </p:cNvSpPr>
            <p:nvPr/>
          </p:nvSpPr>
          <p:spPr bwMode="auto">
            <a:xfrm flipH="1">
              <a:off x="2289" y="108"/>
              <a:ext cx="1" cy="2244"/>
            </a:xfrm>
            <a:prstGeom prst="line">
              <a:avLst/>
            </a:prstGeom>
            <a:noFill/>
            <a:ln w="38100">
              <a:solidFill>
                <a:srgbClr val="FF00FF"/>
              </a:solidFill>
              <a:round/>
              <a:headEnd/>
              <a:tailEnd/>
            </a:ln>
            <a:effectLst/>
          </p:spPr>
          <p:txBody>
            <a:bodyPr/>
            <a:lstStyle/>
            <a:p>
              <a:endParaRPr lang="zh-CN" altLang="en-US"/>
            </a:p>
          </p:txBody>
        </p:sp>
        <p:sp>
          <p:nvSpPr>
            <p:cNvPr id="25" name="Line 28"/>
            <p:cNvSpPr>
              <a:spLocks noChangeShapeType="1"/>
            </p:cNvSpPr>
            <p:nvPr/>
          </p:nvSpPr>
          <p:spPr bwMode="auto">
            <a:xfrm>
              <a:off x="3060" y="2604"/>
              <a:ext cx="900" cy="1"/>
            </a:xfrm>
            <a:prstGeom prst="line">
              <a:avLst/>
            </a:prstGeom>
            <a:noFill/>
            <a:ln w="38100">
              <a:solidFill>
                <a:srgbClr val="FF00FF"/>
              </a:solidFill>
              <a:round/>
              <a:headEnd/>
              <a:tailEnd type="stealth" w="sm" len="med"/>
            </a:ln>
            <a:effectLst/>
          </p:spPr>
          <p:txBody>
            <a:bodyPr/>
            <a:lstStyle/>
            <a:p>
              <a:endParaRPr lang="zh-CN" altLang="en-US"/>
            </a:p>
          </p:txBody>
        </p:sp>
        <p:sp>
          <p:nvSpPr>
            <p:cNvPr id="26" name="Text Box 29"/>
            <p:cNvSpPr txBox="1">
              <a:spLocks noChangeArrowheads="1"/>
            </p:cNvSpPr>
            <p:nvPr/>
          </p:nvSpPr>
          <p:spPr bwMode="auto">
            <a:xfrm>
              <a:off x="2856" y="2928"/>
              <a:ext cx="360" cy="312"/>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lIns="18000" tIns="10800" rIns="18000" bIns="10800"/>
            <a:lstStyle/>
            <a:p>
              <a:pPr algn="just"/>
              <a:r>
                <a:rPr lang="en-US" altLang="zh-CN" sz="1600">
                  <a:latin typeface="Times New Roman" pitchFamily="18" charset="0"/>
                </a:rPr>
                <a:t>P</a:t>
              </a:r>
              <a:r>
                <a:rPr lang="en-US" altLang="zh-CN" sz="1600" baseline="-25000">
                  <a:latin typeface="Times New Roman" pitchFamily="18" charset="0"/>
                </a:rPr>
                <a:t>2</a:t>
              </a:r>
              <a:endParaRPr lang="en-US" altLang="zh-CN" sz="1600"/>
            </a:p>
          </p:txBody>
        </p:sp>
        <p:sp>
          <p:nvSpPr>
            <p:cNvPr id="27" name="Text Box 30"/>
            <p:cNvSpPr txBox="1">
              <a:spLocks noChangeArrowheads="1"/>
            </p:cNvSpPr>
            <p:nvPr/>
          </p:nvSpPr>
          <p:spPr bwMode="auto">
            <a:xfrm>
              <a:off x="5376" y="2928"/>
              <a:ext cx="361" cy="312"/>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lIns="18000" tIns="10800" rIns="18000" bIns="10800"/>
            <a:lstStyle/>
            <a:p>
              <a:pPr algn="just"/>
              <a:r>
                <a:rPr lang="en-US" altLang="zh-CN" sz="1600">
                  <a:latin typeface="Times New Roman" pitchFamily="18" charset="0"/>
                </a:rPr>
                <a:t>P</a:t>
              </a:r>
              <a:r>
                <a:rPr lang="en-US" altLang="zh-CN" sz="1600" baseline="-25000">
                  <a:latin typeface="Times New Roman" pitchFamily="18" charset="0"/>
                </a:rPr>
                <a:t>m</a:t>
              </a:r>
              <a:endParaRPr lang="en-US" altLang="zh-CN" sz="1600"/>
            </a:p>
          </p:txBody>
        </p:sp>
        <p:sp>
          <p:nvSpPr>
            <p:cNvPr id="28" name="Line 31"/>
            <p:cNvSpPr>
              <a:spLocks noChangeShapeType="1"/>
            </p:cNvSpPr>
            <p:nvPr/>
          </p:nvSpPr>
          <p:spPr bwMode="auto">
            <a:xfrm>
              <a:off x="5580" y="2616"/>
              <a:ext cx="900" cy="1"/>
            </a:xfrm>
            <a:prstGeom prst="line">
              <a:avLst/>
            </a:prstGeom>
            <a:noFill/>
            <a:ln w="38100">
              <a:solidFill>
                <a:srgbClr val="FF00FF"/>
              </a:solidFill>
              <a:round/>
              <a:headEnd/>
              <a:tailEnd type="stealth" w="sm" len="med"/>
            </a:ln>
            <a:effectLst/>
          </p:spPr>
          <p:txBody>
            <a:bodyPr/>
            <a:lstStyle/>
            <a:p>
              <a:endParaRPr lang="zh-CN" altLang="en-US"/>
            </a:p>
          </p:txBody>
        </p:sp>
        <p:sp>
          <p:nvSpPr>
            <p:cNvPr id="29" name="Line 32"/>
            <p:cNvSpPr>
              <a:spLocks noChangeShapeType="1"/>
            </p:cNvSpPr>
            <p:nvPr/>
          </p:nvSpPr>
          <p:spPr bwMode="auto">
            <a:xfrm>
              <a:off x="4995" y="108"/>
              <a:ext cx="1575" cy="1"/>
            </a:xfrm>
            <a:prstGeom prst="line">
              <a:avLst/>
            </a:prstGeom>
            <a:noFill/>
            <a:ln w="38100">
              <a:solidFill>
                <a:srgbClr val="FF00FF"/>
              </a:solidFill>
              <a:round/>
              <a:headEnd/>
              <a:tailEnd/>
            </a:ln>
            <a:effectLst/>
          </p:spPr>
          <p:txBody>
            <a:bodyPr/>
            <a:lstStyle/>
            <a:p>
              <a:endParaRPr lang="zh-CN" altLang="en-US"/>
            </a:p>
          </p:txBody>
        </p:sp>
        <p:sp>
          <p:nvSpPr>
            <p:cNvPr id="30" name="Line 33"/>
            <p:cNvSpPr>
              <a:spLocks noChangeShapeType="1"/>
            </p:cNvSpPr>
            <p:nvPr/>
          </p:nvSpPr>
          <p:spPr bwMode="auto">
            <a:xfrm>
              <a:off x="6570" y="108"/>
              <a:ext cx="0" cy="312"/>
            </a:xfrm>
            <a:prstGeom prst="line">
              <a:avLst/>
            </a:prstGeom>
            <a:noFill/>
            <a:ln w="38100">
              <a:solidFill>
                <a:srgbClr val="FF00FF"/>
              </a:solidFill>
              <a:round/>
              <a:headEnd/>
              <a:tailEnd type="stealth" w="sm" len="med"/>
            </a:ln>
            <a:effectLst/>
          </p:spPr>
          <p:txBody>
            <a:bodyPr/>
            <a:lstStyle/>
            <a:p>
              <a:endParaRPr lang="zh-CN" altLang="en-US"/>
            </a:p>
          </p:txBody>
        </p:sp>
        <p:sp>
          <p:nvSpPr>
            <p:cNvPr id="32" name="Line 35"/>
            <p:cNvSpPr>
              <a:spLocks noChangeShapeType="1"/>
            </p:cNvSpPr>
            <p:nvPr/>
          </p:nvSpPr>
          <p:spPr bwMode="auto">
            <a:xfrm flipH="1">
              <a:off x="5100" y="264"/>
              <a:ext cx="1155" cy="0"/>
            </a:xfrm>
            <a:prstGeom prst="line">
              <a:avLst/>
            </a:prstGeom>
            <a:noFill/>
            <a:ln w="38100">
              <a:solidFill>
                <a:srgbClr val="692AA2"/>
              </a:solidFill>
              <a:round/>
              <a:headEnd/>
              <a:tailEnd type="stealth" w="sm" len="med"/>
            </a:ln>
            <a:effectLst/>
          </p:spPr>
          <p:txBody>
            <a:bodyPr/>
            <a:lstStyle/>
            <a:p>
              <a:endParaRPr lang="zh-CN" altLang="en-US"/>
            </a:p>
          </p:txBody>
        </p:sp>
        <p:sp>
          <p:nvSpPr>
            <p:cNvPr id="33" name="Line 36"/>
            <p:cNvSpPr>
              <a:spLocks noChangeShapeType="1"/>
            </p:cNvSpPr>
            <p:nvPr/>
          </p:nvSpPr>
          <p:spPr bwMode="auto">
            <a:xfrm flipH="1">
              <a:off x="2685" y="264"/>
              <a:ext cx="1155" cy="0"/>
            </a:xfrm>
            <a:prstGeom prst="line">
              <a:avLst/>
            </a:prstGeom>
            <a:noFill/>
            <a:ln w="38100">
              <a:solidFill>
                <a:srgbClr val="692AA2"/>
              </a:solidFill>
              <a:round/>
              <a:headEnd/>
              <a:tailEnd type="stealth" w="sm" len="med"/>
            </a:ln>
            <a:effectLst/>
          </p:spPr>
          <p:txBody>
            <a:bodyPr/>
            <a:lstStyle/>
            <a:p>
              <a:endParaRPr lang="zh-CN" altLang="en-US"/>
            </a:p>
          </p:txBody>
        </p:sp>
        <p:sp>
          <p:nvSpPr>
            <p:cNvPr id="34" name="Text Box 37"/>
            <p:cNvSpPr txBox="1">
              <a:spLocks noChangeArrowheads="1"/>
            </p:cNvSpPr>
            <p:nvPr/>
          </p:nvSpPr>
          <p:spPr bwMode="auto">
            <a:xfrm>
              <a:off x="543" y="48"/>
              <a:ext cx="147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dirty="0" smtClean="0">
                  <a:latin typeface="Times New Roman" pitchFamily="18" charset="0"/>
                </a:rPr>
                <a:t>IV(</a:t>
              </a:r>
              <a:r>
                <a:rPr lang="zh-CN" altLang="en-US" sz="1600" dirty="0" smtClean="0">
                  <a:latin typeface="Times New Roman" pitchFamily="18" charset="0"/>
                </a:rPr>
                <a:t>移位寄存器</a:t>
              </a:r>
              <a:r>
                <a:rPr lang="en-US" altLang="zh-CN" sz="1600" dirty="0" smtClean="0">
                  <a:latin typeface="Times New Roman" pitchFamily="18" charset="0"/>
                </a:rPr>
                <a:t>)</a:t>
              </a:r>
              <a:endParaRPr lang="en-US" altLang="zh-CN" sz="1600" dirty="0"/>
            </a:p>
          </p:txBody>
        </p:sp>
        <p:sp>
          <p:nvSpPr>
            <p:cNvPr id="35" name="Text Box 38"/>
            <p:cNvSpPr txBox="1">
              <a:spLocks noChangeArrowheads="1"/>
            </p:cNvSpPr>
            <p:nvPr/>
          </p:nvSpPr>
          <p:spPr bwMode="auto">
            <a:xfrm>
              <a:off x="4440" y="1476"/>
              <a:ext cx="72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a:latin typeface="Times New Roman" pitchFamily="18" charset="0"/>
                </a:rPr>
                <a:t>………</a:t>
              </a:r>
              <a:endParaRPr lang="en-US" altLang="zh-CN" sz="1600"/>
            </a:p>
          </p:txBody>
        </p:sp>
        <p:grpSp>
          <p:nvGrpSpPr>
            <p:cNvPr id="36" name="Group 39"/>
            <p:cNvGrpSpPr>
              <a:grpSpLocks/>
            </p:cNvGrpSpPr>
            <p:nvPr/>
          </p:nvGrpSpPr>
          <p:grpSpPr bwMode="auto">
            <a:xfrm>
              <a:off x="300" y="1908"/>
              <a:ext cx="1845" cy="312"/>
              <a:chOff x="0" y="0"/>
              <a:chExt cx="1845" cy="312"/>
            </a:xfrm>
          </p:grpSpPr>
          <p:sp>
            <p:nvSpPr>
              <p:cNvPr id="65" name="Text Box 40"/>
              <p:cNvSpPr txBox="1">
                <a:spLocks noChangeArrowheads="1"/>
              </p:cNvSpPr>
              <p:nvPr/>
            </p:nvSpPr>
            <p:spPr bwMode="auto">
              <a:xfrm>
                <a:off x="0" y="0"/>
                <a:ext cx="765"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1600">
                    <a:latin typeface="Times New Roman" pitchFamily="18" charset="0"/>
                  </a:rPr>
                  <a:t>选</a:t>
                </a:r>
                <a:r>
                  <a:rPr lang="en-US" altLang="zh-CN" sz="1600">
                    <a:latin typeface="Times New Roman" pitchFamily="18" charset="0"/>
                  </a:rPr>
                  <a:t>j</a:t>
                </a:r>
                <a:r>
                  <a:rPr lang="zh-CN" altLang="en-US" sz="1600">
                    <a:latin typeface="Times New Roman" pitchFamily="18" charset="0"/>
                  </a:rPr>
                  <a:t>比特</a:t>
                </a:r>
                <a:endParaRPr lang="zh-CN" altLang="en-US" sz="1600"/>
              </a:p>
            </p:txBody>
          </p:sp>
          <p:sp>
            <p:nvSpPr>
              <p:cNvPr id="66" name="Text Box 41"/>
              <p:cNvSpPr txBox="1">
                <a:spLocks noChangeArrowheads="1"/>
              </p:cNvSpPr>
              <p:nvPr/>
            </p:nvSpPr>
            <p:spPr bwMode="auto">
              <a:xfrm>
                <a:off x="765" y="0"/>
                <a:ext cx="1080" cy="31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18000" tIns="10800" rIns="18000" bIns="10800"/>
              <a:lstStyle/>
              <a:p>
                <a:pPr algn="ctr"/>
                <a:r>
                  <a:rPr lang="zh-CN" altLang="en-US" sz="1600">
                    <a:latin typeface="Times New Roman" pitchFamily="18" charset="0"/>
                  </a:rPr>
                  <a:t>丢弃</a:t>
                </a:r>
                <a:r>
                  <a:rPr lang="en-US" altLang="zh-CN" sz="1600">
                    <a:latin typeface="Times New Roman" pitchFamily="18" charset="0"/>
                  </a:rPr>
                  <a:t>64 -j</a:t>
                </a:r>
                <a:r>
                  <a:rPr lang="zh-CN" altLang="en-US" sz="1600">
                    <a:latin typeface="Times New Roman" pitchFamily="18" charset="0"/>
                  </a:rPr>
                  <a:t>比特</a:t>
                </a:r>
                <a:endParaRPr lang="zh-CN" altLang="en-US" sz="1600"/>
              </a:p>
            </p:txBody>
          </p:sp>
        </p:grpSp>
        <p:grpSp>
          <p:nvGrpSpPr>
            <p:cNvPr id="37" name="Group 42"/>
            <p:cNvGrpSpPr>
              <a:grpSpLocks/>
            </p:cNvGrpSpPr>
            <p:nvPr/>
          </p:nvGrpSpPr>
          <p:grpSpPr bwMode="auto">
            <a:xfrm>
              <a:off x="5076" y="1896"/>
              <a:ext cx="1845" cy="312"/>
              <a:chOff x="0" y="0"/>
              <a:chExt cx="1845" cy="312"/>
            </a:xfrm>
          </p:grpSpPr>
          <p:sp>
            <p:nvSpPr>
              <p:cNvPr id="63" name="Text Box 43"/>
              <p:cNvSpPr txBox="1">
                <a:spLocks noChangeArrowheads="1"/>
              </p:cNvSpPr>
              <p:nvPr/>
            </p:nvSpPr>
            <p:spPr bwMode="auto">
              <a:xfrm>
                <a:off x="0" y="0"/>
                <a:ext cx="765"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1600">
                    <a:latin typeface="Times New Roman" pitchFamily="18" charset="0"/>
                  </a:rPr>
                  <a:t>选</a:t>
                </a:r>
                <a:r>
                  <a:rPr lang="en-US" altLang="zh-CN" sz="1600">
                    <a:latin typeface="Times New Roman" pitchFamily="18" charset="0"/>
                  </a:rPr>
                  <a:t>j</a:t>
                </a:r>
                <a:r>
                  <a:rPr lang="zh-CN" altLang="en-US" sz="1600">
                    <a:latin typeface="Times New Roman" pitchFamily="18" charset="0"/>
                  </a:rPr>
                  <a:t>比特</a:t>
                </a:r>
                <a:endParaRPr lang="zh-CN" altLang="en-US" sz="1600"/>
              </a:p>
            </p:txBody>
          </p:sp>
          <p:sp>
            <p:nvSpPr>
              <p:cNvPr id="64" name="Text Box 44"/>
              <p:cNvSpPr txBox="1">
                <a:spLocks noChangeArrowheads="1"/>
              </p:cNvSpPr>
              <p:nvPr/>
            </p:nvSpPr>
            <p:spPr bwMode="auto">
              <a:xfrm>
                <a:off x="765" y="0"/>
                <a:ext cx="1080" cy="31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18000" tIns="10800" rIns="18000" bIns="10800"/>
              <a:lstStyle/>
              <a:p>
                <a:pPr algn="ctr"/>
                <a:r>
                  <a:rPr lang="zh-CN" altLang="en-US" sz="1600">
                    <a:latin typeface="Times New Roman" pitchFamily="18" charset="0"/>
                  </a:rPr>
                  <a:t>丢弃</a:t>
                </a:r>
                <a:r>
                  <a:rPr lang="en-US" altLang="zh-CN" sz="1600">
                    <a:latin typeface="Times New Roman" pitchFamily="18" charset="0"/>
                  </a:rPr>
                  <a:t>64 -j</a:t>
                </a:r>
                <a:r>
                  <a:rPr lang="zh-CN" altLang="en-US" sz="1600">
                    <a:latin typeface="Times New Roman" pitchFamily="18" charset="0"/>
                  </a:rPr>
                  <a:t>比特</a:t>
                </a:r>
                <a:endParaRPr lang="zh-CN" altLang="en-US" sz="1600"/>
              </a:p>
            </p:txBody>
          </p:sp>
        </p:grpSp>
        <p:grpSp>
          <p:nvGrpSpPr>
            <p:cNvPr id="38" name="Group 45"/>
            <p:cNvGrpSpPr>
              <a:grpSpLocks/>
            </p:cNvGrpSpPr>
            <p:nvPr/>
          </p:nvGrpSpPr>
          <p:grpSpPr bwMode="auto">
            <a:xfrm>
              <a:off x="2700" y="420"/>
              <a:ext cx="1506" cy="312"/>
              <a:chOff x="0" y="0"/>
              <a:chExt cx="1506" cy="312"/>
            </a:xfrm>
          </p:grpSpPr>
          <p:sp>
            <p:nvSpPr>
              <p:cNvPr id="61" name="Text Box 46"/>
              <p:cNvSpPr txBox="1">
                <a:spLocks noChangeArrowheads="1"/>
              </p:cNvSpPr>
              <p:nvPr/>
            </p:nvSpPr>
            <p:spPr bwMode="auto">
              <a:xfrm>
                <a:off x="816" y="0"/>
                <a:ext cx="690" cy="31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en-US" altLang="zh-CN" sz="1600">
                    <a:latin typeface="Times New Roman" pitchFamily="18" charset="0"/>
                  </a:rPr>
                  <a:t>j</a:t>
                </a:r>
                <a:r>
                  <a:rPr lang="zh-CN" altLang="en-US" sz="1600">
                    <a:latin typeface="Times New Roman" pitchFamily="18" charset="0"/>
                  </a:rPr>
                  <a:t>比特</a:t>
                </a:r>
                <a:endParaRPr lang="zh-CN" altLang="en-US" sz="1600"/>
              </a:p>
            </p:txBody>
          </p:sp>
          <p:sp>
            <p:nvSpPr>
              <p:cNvPr id="62" name="Text Box 47"/>
              <p:cNvSpPr txBox="1">
                <a:spLocks noChangeArrowheads="1"/>
              </p:cNvSpPr>
              <p:nvPr/>
            </p:nvSpPr>
            <p:spPr bwMode="auto">
              <a:xfrm>
                <a:off x="0" y="0"/>
                <a:ext cx="81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dirty="0">
                    <a:latin typeface="Times New Roman" pitchFamily="18" charset="0"/>
                  </a:rPr>
                  <a:t>64 -j</a:t>
                </a:r>
                <a:r>
                  <a:rPr lang="zh-CN" altLang="en-US" sz="1600" dirty="0">
                    <a:latin typeface="Times New Roman" pitchFamily="18" charset="0"/>
                  </a:rPr>
                  <a:t>比特</a:t>
                </a:r>
                <a:endParaRPr lang="zh-CN" altLang="en-US" sz="1600" dirty="0"/>
              </a:p>
            </p:txBody>
          </p:sp>
        </p:grpSp>
        <p:grpSp>
          <p:nvGrpSpPr>
            <p:cNvPr id="39" name="Group 48"/>
            <p:cNvGrpSpPr>
              <a:grpSpLocks/>
            </p:cNvGrpSpPr>
            <p:nvPr/>
          </p:nvGrpSpPr>
          <p:grpSpPr bwMode="auto">
            <a:xfrm>
              <a:off x="5220" y="420"/>
              <a:ext cx="1506" cy="312"/>
              <a:chOff x="0" y="0"/>
              <a:chExt cx="1506" cy="312"/>
            </a:xfrm>
          </p:grpSpPr>
          <p:sp>
            <p:nvSpPr>
              <p:cNvPr id="59" name="Text Box 49"/>
              <p:cNvSpPr txBox="1">
                <a:spLocks noChangeArrowheads="1"/>
              </p:cNvSpPr>
              <p:nvPr/>
            </p:nvSpPr>
            <p:spPr bwMode="auto">
              <a:xfrm>
                <a:off x="816" y="0"/>
                <a:ext cx="690" cy="31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en-US" altLang="zh-CN" sz="1600">
                    <a:latin typeface="Times New Roman" pitchFamily="18" charset="0"/>
                  </a:rPr>
                  <a:t>j</a:t>
                </a:r>
                <a:r>
                  <a:rPr lang="zh-CN" altLang="en-US" sz="1600">
                    <a:latin typeface="Times New Roman" pitchFamily="18" charset="0"/>
                  </a:rPr>
                  <a:t>比特</a:t>
                </a:r>
                <a:endParaRPr lang="zh-CN" altLang="en-US" sz="1600"/>
              </a:p>
            </p:txBody>
          </p:sp>
          <p:sp>
            <p:nvSpPr>
              <p:cNvPr id="60" name="Text Box 50"/>
              <p:cNvSpPr txBox="1">
                <a:spLocks noChangeArrowheads="1"/>
              </p:cNvSpPr>
              <p:nvPr/>
            </p:nvSpPr>
            <p:spPr bwMode="auto">
              <a:xfrm>
                <a:off x="0" y="0"/>
                <a:ext cx="81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dirty="0">
                    <a:latin typeface="Times New Roman" pitchFamily="18" charset="0"/>
                  </a:rPr>
                  <a:t>64 -j</a:t>
                </a:r>
                <a:r>
                  <a:rPr lang="zh-CN" altLang="en-US" sz="1600" dirty="0">
                    <a:latin typeface="Times New Roman" pitchFamily="18" charset="0"/>
                  </a:rPr>
                  <a:t>比特</a:t>
                </a:r>
                <a:endParaRPr lang="zh-CN" altLang="en-US" sz="1600" dirty="0"/>
              </a:p>
            </p:txBody>
          </p:sp>
        </p:grpSp>
        <p:cxnSp>
          <p:nvCxnSpPr>
            <p:cNvPr id="40" name="AutoShape 51"/>
            <p:cNvCxnSpPr>
              <a:cxnSpLocks noChangeShapeType="1"/>
              <a:stCxn id="67" idx="2"/>
              <a:endCxn id="12" idx="0"/>
            </p:cNvCxnSpPr>
            <p:nvPr/>
          </p:nvCxnSpPr>
          <p:spPr bwMode="auto">
            <a:xfrm>
              <a:off x="1599" y="732"/>
              <a:ext cx="2" cy="468"/>
            </a:xfrm>
            <a:prstGeom prst="straightConnector1">
              <a:avLst/>
            </a:prstGeom>
            <a:noFill/>
            <a:ln w="38100">
              <a:solidFill>
                <a:srgbClr val="FF00FF"/>
              </a:solidFill>
              <a:round/>
              <a:headEnd/>
              <a:tailEnd type="stealth" w="sm" len="med"/>
            </a:ln>
            <a:effectLst/>
          </p:spPr>
        </p:cxnSp>
        <p:cxnSp>
          <p:nvCxnSpPr>
            <p:cNvPr id="41" name="AutoShape 52"/>
            <p:cNvCxnSpPr>
              <a:cxnSpLocks noChangeShapeType="1"/>
              <a:stCxn id="61" idx="2"/>
              <a:endCxn id="16" idx="0"/>
            </p:cNvCxnSpPr>
            <p:nvPr/>
          </p:nvCxnSpPr>
          <p:spPr bwMode="auto">
            <a:xfrm>
              <a:off x="3861" y="732"/>
              <a:ext cx="8" cy="456"/>
            </a:xfrm>
            <a:prstGeom prst="straightConnector1">
              <a:avLst/>
            </a:prstGeom>
            <a:noFill/>
            <a:ln w="38100">
              <a:solidFill>
                <a:srgbClr val="FF00FF"/>
              </a:solidFill>
              <a:round/>
              <a:headEnd/>
              <a:tailEnd type="stealth" w="sm" len="med"/>
            </a:ln>
            <a:effectLst/>
          </p:spPr>
        </p:cxnSp>
        <p:cxnSp>
          <p:nvCxnSpPr>
            <p:cNvPr id="42" name="AutoShape 53"/>
            <p:cNvCxnSpPr>
              <a:cxnSpLocks noChangeShapeType="1"/>
              <a:stCxn id="59" idx="2"/>
              <a:endCxn id="18" idx="0"/>
            </p:cNvCxnSpPr>
            <p:nvPr/>
          </p:nvCxnSpPr>
          <p:spPr bwMode="auto">
            <a:xfrm flipH="1">
              <a:off x="6377" y="732"/>
              <a:ext cx="4" cy="480"/>
            </a:xfrm>
            <a:prstGeom prst="straightConnector1">
              <a:avLst/>
            </a:prstGeom>
            <a:noFill/>
            <a:ln w="38100">
              <a:solidFill>
                <a:srgbClr val="FF00FF"/>
              </a:solidFill>
              <a:round/>
              <a:headEnd/>
              <a:tailEnd type="stealth" w="sm" len="med"/>
            </a:ln>
            <a:effectLst/>
          </p:spPr>
        </p:cxnSp>
        <p:cxnSp>
          <p:nvCxnSpPr>
            <p:cNvPr id="43" name="AutoShape 54"/>
            <p:cNvCxnSpPr>
              <a:cxnSpLocks noChangeShapeType="1"/>
              <a:stCxn id="12" idx="2"/>
              <a:endCxn id="66" idx="0"/>
            </p:cNvCxnSpPr>
            <p:nvPr/>
          </p:nvCxnSpPr>
          <p:spPr bwMode="auto">
            <a:xfrm>
              <a:off x="1601" y="1511"/>
              <a:ext cx="4" cy="397"/>
            </a:xfrm>
            <a:prstGeom prst="straightConnector1">
              <a:avLst/>
            </a:prstGeom>
            <a:noFill/>
            <a:ln w="38100">
              <a:solidFill>
                <a:srgbClr val="FF00FF"/>
              </a:solidFill>
              <a:round/>
              <a:headEnd/>
              <a:tailEnd type="stealth" w="sm" len="med"/>
            </a:ln>
            <a:effectLst/>
          </p:spPr>
        </p:cxnSp>
        <p:cxnSp>
          <p:nvCxnSpPr>
            <p:cNvPr id="44" name="AutoShape 55"/>
            <p:cNvCxnSpPr>
              <a:cxnSpLocks noChangeShapeType="1"/>
              <a:stCxn id="16" idx="2"/>
              <a:endCxn id="70" idx="0"/>
            </p:cNvCxnSpPr>
            <p:nvPr/>
          </p:nvCxnSpPr>
          <p:spPr bwMode="auto">
            <a:xfrm flipH="1">
              <a:off x="3861" y="1499"/>
              <a:ext cx="8" cy="397"/>
            </a:xfrm>
            <a:prstGeom prst="straightConnector1">
              <a:avLst/>
            </a:prstGeom>
            <a:noFill/>
            <a:ln w="38100">
              <a:solidFill>
                <a:srgbClr val="FF00FF"/>
              </a:solidFill>
              <a:round/>
              <a:headEnd/>
              <a:tailEnd type="stealth" w="sm" len="med"/>
            </a:ln>
            <a:effectLst/>
          </p:spPr>
        </p:cxnSp>
        <p:cxnSp>
          <p:nvCxnSpPr>
            <p:cNvPr id="45" name="AutoShape 56"/>
            <p:cNvCxnSpPr>
              <a:cxnSpLocks noChangeShapeType="1"/>
              <a:stCxn id="18" idx="2"/>
              <a:endCxn id="64" idx="0"/>
            </p:cNvCxnSpPr>
            <p:nvPr/>
          </p:nvCxnSpPr>
          <p:spPr bwMode="auto">
            <a:xfrm>
              <a:off x="6377" y="1523"/>
              <a:ext cx="4" cy="373"/>
            </a:xfrm>
            <a:prstGeom prst="straightConnector1">
              <a:avLst/>
            </a:prstGeom>
            <a:noFill/>
            <a:ln w="38100">
              <a:solidFill>
                <a:srgbClr val="FF00FF"/>
              </a:solidFill>
              <a:round/>
              <a:headEnd/>
              <a:tailEnd type="stealth" w="sm" len="med"/>
            </a:ln>
            <a:effectLst/>
          </p:spPr>
        </p:cxnSp>
        <p:cxnSp>
          <p:nvCxnSpPr>
            <p:cNvPr id="46" name="AutoShape 57"/>
            <p:cNvCxnSpPr>
              <a:cxnSpLocks noChangeShapeType="1"/>
              <a:stCxn id="13" idx="3"/>
              <a:endCxn id="12" idx="1"/>
            </p:cNvCxnSpPr>
            <p:nvPr/>
          </p:nvCxnSpPr>
          <p:spPr bwMode="auto">
            <a:xfrm>
              <a:off x="816" y="1356"/>
              <a:ext cx="432" cy="1"/>
            </a:xfrm>
            <a:prstGeom prst="straightConnector1">
              <a:avLst/>
            </a:prstGeom>
            <a:noFill/>
            <a:ln w="38100">
              <a:solidFill>
                <a:srgbClr val="FF00FF"/>
              </a:solidFill>
              <a:round/>
              <a:headEnd/>
              <a:tailEnd type="stealth" w="sm" len="med"/>
            </a:ln>
            <a:effectLst/>
          </p:spPr>
        </p:cxnSp>
        <p:cxnSp>
          <p:nvCxnSpPr>
            <p:cNvPr id="47" name="AutoShape 58"/>
            <p:cNvCxnSpPr>
              <a:cxnSpLocks noChangeShapeType="1"/>
              <a:stCxn id="17" idx="3"/>
              <a:endCxn id="16" idx="1"/>
            </p:cNvCxnSpPr>
            <p:nvPr/>
          </p:nvCxnSpPr>
          <p:spPr bwMode="auto">
            <a:xfrm flipV="1">
              <a:off x="3006" y="1344"/>
              <a:ext cx="510" cy="12"/>
            </a:xfrm>
            <a:prstGeom prst="straightConnector1">
              <a:avLst/>
            </a:prstGeom>
            <a:noFill/>
            <a:ln w="38100">
              <a:solidFill>
                <a:srgbClr val="FF00FF"/>
              </a:solidFill>
              <a:round/>
              <a:headEnd/>
              <a:tailEnd type="stealth" w="sm" len="med"/>
            </a:ln>
            <a:effectLst/>
          </p:spPr>
        </p:cxnSp>
        <p:cxnSp>
          <p:nvCxnSpPr>
            <p:cNvPr id="48" name="AutoShape 59"/>
            <p:cNvCxnSpPr>
              <a:cxnSpLocks noChangeShapeType="1"/>
              <a:stCxn id="19" idx="3"/>
              <a:endCxn id="18" idx="1"/>
            </p:cNvCxnSpPr>
            <p:nvPr/>
          </p:nvCxnSpPr>
          <p:spPr bwMode="auto">
            <a:xfrm>
              <a:off x="5616" y="1368"/>
              <a:ext cx="408" cy="1"/>
            </a:xfrm>
            <a:prstGeom prst="straightConnector1">
              <a:avLst/>
            </a:prstGeom>
            <a:noFill/>
            <a:ln w="38100">
              <a:solidFill>
                <a:srgbClr val="FF00FF"/>
              </a:solidFill>
              <a:round/>
              <a:headEnd/>
              <a:tailEnd type="stealth" w="sm" len="med"/>
            </a:ln>
            <a:effectLst/>
          </p:spPr>
        </p:cxnSp>
        <p:sp>
          <p:nvSpPr>
            <p:cNvPr id="49" name="AutoShape 60"/>
            <p:cNvSpPr>
              <a:spLocks noChangeArrowheads="1"/>
            </p:cNvSpPr>
            <p:nvPr/>
          </p:nvSpPr>
          <p:spPr bwMode="auto">
            <a:xfrm>
              <a:off x="2796" y="2484"/>
              <a:ext cx="275" cy="227"/>
            </a:xfrm>
            <a:prstGeom prst="flowChartOr">
              <a:avLst/>
            </a:prstGeom>
            <a:solidFill>
              <a:srgbClr val="FFFFFF"/>
            </a:solidFill>
            <a:ln w="38100">
              <a:solidFill>
                <a:srgbClr val="FF0000"/>
              </a:solidFill>
              <a:round/>
              <a:headEnd/>
              <a:tailEnd/>
            </a:ln>
            <a:effectLst/>
          </p:spPr>
          <p:txBody>
            <a:bodyPr/>
            <a:lstStyle/>
            <a:p>
              <a:endParaRPr lang="zh-CN" altLang="en-US"/>
            </a:p>
          </p:txBody>
        </p:sp>
        <p:sp>
          <p:nvSpPr>
            <p:cNvPr id="50" name="AutoShape 61"/>
            <p:cNvSpPr>
              <a:spLocks noChangeArrowheads="1"/>
            </p:cNvSpPr>
            <p:nvPr/>
          </p:nvSpPr>
          <p:spPr bwMode="auto">
            <a:xfrm>
              <a:off x="5316" y="2520"/>
              <a:ext cx="275" cy="227"/>
            </a:xfrm>
            <a:prstGeom prst="flowChartOr">
              <a:avLst/>
            </a:prstGeom>
            <a:solidFill>
              <a:srgbClr val="FFFFFF"/>
            </a:solidFill>
            <a:ln w="38100">
              <a:solidFill>
                <a:srgbClr val="FF0000"/>
              </a:solidFill>
              <a:round/>
              <a:headEnd/>
              <a:tailEnd/>
            </a:ln>
            <a:effectLst/>
          </p:spPr>
          <p:txBody>
            <a:bodyPr/>
            <a:lstStyle/>
            <a:p>
              <a:endParaRPr lang="zh-CN" altLang="en-US"/>
            </a:p>
          </p:txBody>
        </p:sp>
        <p:cxnSp>
          <p:nvCxnSpPr>
            <p:cNvPr id="51" name="AutoShape 62"/>
            <p:cNvCxnSpPr>
              <a:cxnSpLocks noChangeShapeType="1"/>
              <a:stCxn id="65" idx="2"/>
              <a:endCxn id="20" idx="0"/>
            </p:cNvCxnSpPr>
            <p:nvPr/>
          </p:nvCxnSpPr>
          <p:spPr bwMode="auto">
            <a:xfrm flipH="1">
              <a:off x="678" y="2220"/>
              <a:ext cx="5" cy="288"/>
            </a:xfrm>
            <a:prstGeom prst="straightConnector1">
              <a:avLst/>
            </a:prstGeom>
            <a:noFill/>
            <a:ln w="38100">
              <a:solidFill>
                <a:srgbClr val="FF00FF"/>
              </a:solidFill>
              <a:round/>
              <a:headEnd/>
              <a:tailEnd type="stealth" w="sm" len="med"/>
            </a:ln>
            <a:effectLst/>
          </p:spPr>
        </p:cxnSp>
        <p:cxnSp>
          <p:nvCxnSpPr>
            <p:cNvPr id="52" name="AutoShape 63"/>
            <p:cNvCxnSpPr>
              <a:cxnSpLocks noChangeShapeType="1"/>
              <a:stCxn id="69" idx="2"/>
              <a:endCxn id="49" idx="0"/>
            </p:cNvCxnSpPr>
            <p:nvPr/>
          </p:nvCxnSpPr>
          <p:spPr bwMode="auto">
            <a:xfrm flipH="1">
              <a:off x="2934" y="2208"/>
              <a:ext cx="5" cy="276"/>
            </a:xfrm>
            <a:prstGeom prst="straightConnector1">
              <a:avLst/>
            </a:prstGeom>
            <a:noFill/>
            <a:ln w="38100">
              <a:solidFill>
                <a:srgbClr val="FF00FF"/>
              </a:solidFill>
              <a:round/>
              <a:headEnd/>
              <a:tailEnd type="stealth" w="sm" len="med"/>
            </a:ln>
            <a:effectLst/>
          </p:spPr>
        </p:cxnSp>
        <p:cxnSp>
          <p:nvCxnSpPr>
            <p:cNvPr id="53" name="AutoShape 64"/>
            <p:cNvCxnSpPr>
              <a:cxnSpLocks noChangeShapeType="1"/>
              <a:stCxn id="63" idx="2"/>
              <a:endCxn id="50" idx="0"/>
            </p:cNvCxnSpPr>
            <p:nvPr/>
          </p:nvCxnSpPr>
          <p:spPr bwMode="auto">
            <a:xfrm flipH="1">
              <a:off x="5454" y="2208"/>
              <a:ext cx="5" cy="312"/>
            </a:xfrm>
            <a:prstGeom prst="straightConnector1">
              <a:avLst/>
            </a:prstGeom>
            <a:noFill/>
            <a:ln w="38100">
              <a:solidFill>
                <a:srgbClr val="FF00FF"/>
              </a:solidFill>
              <a:round/>
              <a:headEnd/>
              <a:tailEnd type="stealth" w="sm" len="med"/>
            </a:ln>
            <a:effectLst/>
          </p:spPr>
        </p:cxnSp>
        <p:sp>
          <p:nvSpPr>
            <p:cNvPr id="54" name="Line 65"/>
            <p:cNvSpPr>
              <a:spLocks noChangeShapeType="1"/>
            </p:cNvSpPr>
            <p:nvPr/>
          </p:nvSpPr>
          <p:spPr bwMode="auto">
            <a:xfrm>
              <a:off x="684" y="2352"/>
              <a:ext cx="1620" cy="1"/>
            </a:xfrm>
            <a:prstGeom prst="line">
              <a:avLst/>
            </a:prstGeom>
            <a:noFill/>
            <a:ln w="38100">
              <a:solidFill>
                <a:srgbClr val="FF00FF"/>
              </a:solidFill>
              <a:round/>
              <a:headEnd/>
              <a:tailEnd/>
            </a:ln>
            <a:effectLst/>
          </p:spPr>
          <p:txBody>
            <a:bodyPr/>
            <a:lstStyle/>
            <a:p>
              <a:endParaRPr lang="zh-CN" altLang="en-US"/>
            </a:p>
          </p:txBody>
        </p:sp>
        <p:sp>
          <p:nvSpPr>
            <p:cNvPr id="55" name="Line 66"/>
            <p:cNvSpPr>
              <a:spLocks noChangeShapeType="1"/>
            </p:cNvSpPr>
            <p:nvPr/>
          </p:nvSpPr>
          <p:spPr bwMode="auto">
            <a:xfrm>
              <a:off x="804" y="2616"/>
              <a:ext cx="816" cy="1"/>
            </a:xfrm>
            <a:prstGeom prst="line">
              <a:avLst/>
            </a:prstGeom>
            <a:noFill/>
            <a:ln w="38100">
              <a:solidFill>
                <a:srgbClr val="FF00FF"/>
              </a:solidFill>
              <a:round/>
              <a:headEnd/>
              <a:tailEnd type="stealth" w="sm" len="med"/>
            </a:ln>
            <a:effectLst/>
          </p:spPr>
          <p:txBody>
            <a:bodyPr/>
            <a:lstStyle/>
            <a:p>
              <a:endParaRPr lang="zh-CN" altLang="en-US"/>
            </a:p>
          </p:txBody>
        </p:sp>
      </p:grpSp>
      <p:sp>
        <p:nvSpPr>
          <p:cNvPr id="71" name="Line 65"/>
          <p:cNvSpPr>
            <a:spLocks noChangeShapeType="1"/>
          </p:cNvSpPr>
          <p:nvPr/>
        </p:nvSpPr>
        <p:spPr bwMode="auto">
          <a:xfrm>
            <a:off x="3936880" y="4992402"/>
            <a:ext cx="1916723" cy="1349"/>
          </a:xfrm>
          <a:prstGeom prst="line">
            <a:avLst/>
          </a:prstGeom>
          <a:noFill/>
          <a:ln w="38100">
            <a:solidFill>
              <a:srgbClr val="FF00FF"/>
            </a:solidFill>
            <a:round/>
            <a:headEnd/>
            <a:tailEnd/>
          </a:ln>
          <a:effectLst/>
        </p:spPr>
        <p:txBody>
          <a:bodyPr/>
          <a:lstStyle/>
          <a:p>
            <a:endParaRPr lang="zh-CN" altLang="en-US"/>
          </a:p>
        </p:txBody>
      </p:sp>
      <p:sp>
        <p:nvSpPr>
          <p:cNvPr id="72" name="TextBox 71"/>
          <p:cNvSpPr txBox="1"/>
          <p:nvPr/>
        </p:nvSpPr>
        <p:spPr>
          <a:xfrm>
            <a:off x="2523690" y="1448543"/>
            <a:ext cx="3069138" cy="461665"/>
          </a:xfrm>
          <a:prstGeom prst="rect">
            <a:avLst/>
          </a:prstGeom>
          <a:noFill/>
        </p:spPr>
        <p:txBody>
          <a:bodyPr wrap="square" rtlCol="0">
            <a:spAutoFit/>
          </a:bodyPr>
          <a:lstStyle/>
          <a:p>
            <a:pPr algn="ctr"/>
            <a:r>
              <a:rPr lang="zh-CN" altLang="en-US" sz="2400" b="1" dirty="0" smtClean="0">
                <a:solidFill>
                  <a:srgbClr val="FF00FF"/>
                </a:solidFill>
              </a:rPr>
              <a:t>加密图示</a:t>
            </a:r>
            <a:endParaRPr lang="zh-CN" altLang="en-US" sz="2400" b="1" dirty="0">
              <a:solidFill>
                <a:srgbClr val="FF00FF"/>
              </a:solidFill>
            </a:endParaRPr>
          </a:p>
        </p:txBody>
      </p:sp>
    </p:spTree>
    <p:extLst>
      <p:ext uri="{BB962C8B-B14F-4D97-AF65-F5344CB8AC3E}">
        <p14:creationId xmlns:p14="http://schemas.microsoft.com/office/powerpoint/2010/main" val="572762321"/>
      </p:ext>
    </p:extLst>
  </p:cSld>
  <p:clrMapOvr>
    <a:masterClrMapping/>
  </p:clrMapOvr>
  <p:transition>
    <p:wedge/>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221</a:t>
            </a:fld>
            <a:endParaRPr lang="en-US" altLang="zh-CN" dirty="0"/>
          </a:p>
        </p:txBody>
      </p:sp>
      <p:grpSp>
        <p:nvGrpSpPr>
          <p:cNvPr id="7" name="Group 6"/>
          <p:cNvGrpSpPr>
            <a:grpSpLocks/>
          </p:cNvGrpSpPr>
          <p:nvPr/>
        </p:nvGrpSpPr>
        <p:grpSpPr bwMode="auto">
          <a:xfrm>
            <a:off x="152400" y="1905000"/>
            <a:ext cx="8534400" cy="4418471"/>
            <a:chOff x="0" y="0"/>
            <a:chExt cx="7020" cy="3296"/>
          </a:xfrm>
        </p:grpSpPr>
        <p:sp>
          <p:nvSpPr>
            <p:cNvPr id="8" name="AutoShape 7"/>
            <p:cNvSpPr>
              <a:spLocks noChangeAspect="1" noChangeArrowheads="1"/>
            </p:cNvSpPr>
            <p:nvPr/>
          </p:nvSpPr>
          <p:spPr bwMode="auto">
            <a:xfrm>
              <a:off x="0" y="0"/>
              <a:ext cx="7020" cy="3240"/>
            </a:xfrm>
            <a:prstGeom prst="rect">
              <a:avLst/>
            </a:prstGeom>
            <a:noFill/>
            <a:ln w="9525">
              <a:noFill/>
              <a:miter lim="800000"/>
              <a:headEnd/>
              <a:tailEnd/>
            </a:ln>
          </p:spPr>
          <p:txBody>
            <a:bodyPr/>
            <a:lstStyle/>
            <a:p>
              <a:endParaRPr lang="zh-CN" altLang="en-US"/>
            </a:p>
          </p:txBody>
        </p:sp>
        <p:sp>
          <p:nvSpPr>
            <p:cNvPr id="9" name="Text Box 8"/>
            <p:cNvSpPr txBox="1">
              <a:spLocks noChangeArrowheads="1"/>
            </p:cNvSpPr>
            <p:nvPr/>
          </p:nvSpPr>
          <p:spPr bwMode="auto">
            <a:xfrm>
              <a:off x="3420" y="2604"/>
              <a:ext cx="360" cy="312"/>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lstStyle/>
            <a:p>
              <a:pPr algn="just"/>
              <a:r>
                <a:rPr lang="en-US" altLang="zh-CN" sz="1600">
                  <a:latin typeface="Times New Roman" pitchFamily="18" charset="0"/>
                </a:rPr>
                <a:t>C</a:t>
              </a:r>
              <a:r>
                <a:rPr lang="en-US" altLang="zh-CN" sz="1600" baseline="-25000">
                  <a:latin typeface="Times New Roman" pitchFamily="18" charset="0"/>
                </a:rPr>
                <a:t>2</a:t>
              </a:r>
              <a:endParaRPr lang="en-US" altLang="zh-CN" sz="1600"/>
            </a:p>
          </p:txBody>
        </p:sp>
        <p:sp>
          <p:nvSpPr>
            <p:cNvPr id="10" name="Text Box 9"/>
            <p:cNvSpPr txBox="1">
              <a:spLocks noChangeArrowheads="1"/>
            </p:cNvSpPr>
            <p:nvPr/>
          </p:nvSpPr>
          <p:spPr bwMode="auto">
            <a:xfrm>
              <a:off x="6080" y="2672"/>
              <a:ext cx="360" cy="312"/>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lstStyle/>
            <a:p>
              <a:pPr algn="just"/>
              <a:r>
                <a:rPr lang="en-US" altLang="zh-CN" sz="1600" dirty="0">
                  <a:latin typeface="Times New Roman" pitchFamily="18" charset="0"/>
                </a:rPr>
                <a:t>C</a:t>
              </a:r>
              <a:r>
                <a:rPr lang="en-US" altLang="zh-CN" sz="1600" baseline="-25000" dirty="0">
                  <a:latin typeface="Times New Roman" pitchFamily="18" charset="0"/>
                </a:rPr>
                <a:t>m</a:t>
              </a:r>
              <a:endParaRPr lang="en-US" altLang="zh-CN" sz="1600" dirty="0"/>
            </a:p>
          </p:txBody>
        </p:sp>
        <p:sp>
          <p:nvSpPr>
            <p:cNvPr id="11" name="Text Box 10"/>
            <p:cNvSpPr txBox="1">
              <a:spLocks noChangeArrowheads="1"/>
            </p:cNvSpPr>
            <p:nvPr/>
          </p:nvSpPr>
          <p:spPr bwMode="auto">
            <a:xfrm>
              <a:off x="1080" y="2604"/>
              <a:ext cx="262" cy="310"/>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lstStyle/>
            <a:p>
              <a:pPr algn="just"/>
              <a:r>
                <a:rPr lang="en-US" altLang="zh-CN" sz="1600">
                  <a:latin typeface="Times New Roman" pitchFamily="18" charset="0"/>
                </a:rPr>
                <a:t>C</a:t>
              </a:r>
              <a:r>
                <a:rPr lang="en-US" altLang="zh-CN" sz="1600" baseline="-25000">
                  <a:latin typeface="Times New Roman" pitchFamily="18" charset="0"/>
                </a:rPr>
                <a:t>1</a:t>
              </a:r>
              <a:endParaRPr lang="en-US" altLang="zh-CN" sz="1600"/>
            </a:p>
          </p:txBody>
        </p:sp>
        <p:sp>
          <p:nvSpPr>
            <p:cNvPr id="12" name="Text Box 11"/>
            <p:cNvSpPr txBox="1">
              <a:spLocks noChangeArrowheads="1"/>
            </p:cNvSpPr>
            <p:nvPr/>
          </p:nvSpPr>
          <p:spPr bwMode="auto">
            <a:xfrm>
              <a:off x="1248" y="1200"/>
              <a:ext cx="705" cy="31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lstStyle/>
            <a:p>
              <a:pPr algn="ctr"/>
              <a:r>
                <a:rPr lang="en-US" altLang="zh-CN" sz="1600">
                  <a:latin typeface="Times New Roman" pitchFamily="18" charset="0"/>
                </a:rPr>
                <a:t>DES</a:t>
              </a:r>
              <a:r>
                <a:rPr lang="zh-CN" altLang="en-US" sz="1600">
                  <a:latin typeface="Times New Roman" pitchFamily="18" charset="0"/>
                </a:rPr>
                <a:t>加密</a:t>
              </a:r>
              <a:endParaRPr lang="zh-CN" altLang="en-US" sz="1600"/>
            </a:p>
          </p:txBody>
        </p:sp>
        <p:sp>
          <p:nvSpPr>
            <p:cNvPr id="13" name="Text Box 12"/>
            <p:cNvSpPr txBox="1">
              <a:spLocks noChangeArrowheads="1"/>
            </p:cNvSpPr>
            <p:nvPr/>
          </p:nvSpPr>
          <p:spPr bwMode="auto">
            <a:xfrm>
              <a:off x="456" y="1200"/>
              <a:ext cx="36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a:latin typeface="Times New Roman" pitchFamily="18" charset="0"/>
                </a:rPr>
                <a:t>K</a:t>
              </a:r>
              <a:endParaRPr lang="en-US" altLang="zh-CN" sz="1600"/>
            </a:p>
          </p:txBody>
        </p:sp>
        <p:grpSp>
          <p:nvGrpSpPr>
            <p:cNvPr id="14" name="Group 13"/>
            <p:cNvGrpSpPr>
              <a:grpSpLocks/>
            </p:cNvGrpSpPr>
            <p:nvPr/>
          </p:nvGrpSpPr>
          <p:grpSpPr bwMode="auto">
            <a:xfrm>
              <a:off x="2556" y="1896"/>
              <a:ext cx="1845" cy="312"/>
              <a:chOff x="0" y="0"/>
              <a:chExt cx="1845" cy="312"/>
            </a:xfrm>
          </p:grpSpPr>
          <p:sp>
            <p:nvSpPr>
              <p:cNvPr id="69" name="Text Box 14"/>
              <p:cNvSpPr txBox="1">
                <a:spLocks noChangeArrowheads="1"/>
              </p:cNvSpPr>
              <p:nvPr/>
            </p:nvSpPr>
            <p:spPr bwMode="auto">
              <a:xfrm>
                <a:off x="0" y="0"/>
                <a:ext cx="765"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1600" dirty="0">
                    <a:latin typeface="Times New Roman" pitchFamily="18" charset="0"/>
                  </a:rPr>
                  <a:t>选</a:t>
                </a:r>
                <a:r>
                  <a:rPr lang="en-US" altLang="zh-CN" sz="1600" dirty="0">
                    <a:latin typeface="Times New Roman" pitchFamily="18" charset="0"/>
                  </a:rPr>
                  <a:t>j</a:t>
                </a:r>
                <a:r>
                  <a:rPr lang="zh-CN" altLang="en-US" sz="1600" dirty="0">
                    <a:latin typeface="Times New Roman" pitchFamily="18" charset="0"/>
                  </a:rPr>
                  <a:t>比特</a:t>
                </a:r>
                <a:endParaRPr lang="zh-CN" altLang="en-US" sz="1600" dirty="0"/>
              </a:p>
            </p:txBody>
          </p:sp>
          <p:sp>
            <p:nvSpPr>
              <p:cNvPr id="70" name="Text Box 15"/>
              <p:cNvSpPr txBox="1">
                <a:spLocks noChangeArrowheads="1"/>
              </p:cNvSpPr>
              <p:nvPr/>
            </p:nvSpPr>
            <p:spPr bwMode="auto">
              <a:xfrm>
                <a:off x="765" y="0"/>
                <a:ext cx="1080" cy="31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18000" tIns="10800" rIns="18000" bIns="10800"/>
              <a:lstStyle/>
              <a:p>
                <a:pPr algn="ctr"/>
                <a:r>
                  <a:rPr lang="zh-CN" altLang="en-US" sz="1600">
                    <a:latin typeface="Times New Roman" pitchFamily="18" charset="0"/>
                  </a:rPr>
                  <a:t>丢弃</a:t>
                </a:r>
                <a:r>
                  <a:rPr lang="en-US" altLang="zh-CN" sz="1600">
                    <a:latin typeface="Times New Roman" pitchFamily="18" charset="0"/>
                  </a:rPr>
                  <a:t>64 -j</a:t>
                </a:r>
                <a:r>
                  <a:rPr lang="zh-CN" altLang="en-US" sz="1600">
                    <a:latin typeface="Times New Roman" pitchFamily="18" charset="0"/>
                  </a:rPr>
                  <a:t>比特</a:t>
                </a:r>
                <a:endParaRPr lang="zh-CN" altLang="en-US" sz="1600"/>
              </a:p>
            </p:txBody>
          </p:sp>
        </p:grpSp>
        <p:grpSp>
          <p:nvGrpSpPr>
            <p:cNvPr id="15" name="Group 16"/>
            <p:cNvGrpSpPr>
              <a:grpSpLocks/>
            </p:cNvGrpSpPr>
            <p:nvPr/>
          </p:nvGrpSpPr>
          <p:grpSpPr bwMode="auto">
            <a:xfrm>
              <a:off x="438" y="420"/>
              <a:ext cx="1506" cy="312"/>
              <a:chOff x="0" y="0"/>
              <a:chExt cx="1506" cy="312"/>
            </a:xfrm>
          </p:grpSpPr>
          <p:sp>
            <p:nvSpPr>
              <p:cNvPr id="67" name="Text Box 17"/>
              <p:cNvSpPr txBox="1">
                <a:spLocks noChangeArrowheads="1"/>
              </p:cNvSpPr>
              <p:nvPr/>
            </p:nvSpPr>
            <p:spPr bwMode="auto">
              <a:xfrm>
                <a:off x="816" y="0"/>
                <a:ext cx="690" cy="31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en-US" altLang="zh-CN" sz="1600">
                    <a:latin typeface="Times New Roman" pitchFamily="18" charset="0"/>
                  </a:rPr>
                  <a:t>j</a:t>
                </a:r>
                <a:r>
                  <a:rPr lang="zh-CN" altLang="en-US" sz="1600">
                    <a:latin typeface="Times New Roman" pitchFamily="18" charset="0"/>
                  </a:rPr>
                  <a:t>比特</a:t>
                </a:r>
                <a:endParaRPr lang="zh-CN" altLang="en-US" sz="1600"/>
              </a:p>
            </p:txBody>
          </p:sp>
          <p:sp>
            <p:nvSpPr>
              <p:cNvPr id="68" name="Text Box 18"/>
              <p:cNvSpPr txBox="1">
                <a:spLocks noChangeArrowheads="1"/>
              </p:cNvSpPr>
              <p:nvPr/>
            </p:nvSpPr>
            <p:spPr bwMode="auto">
              <a:xfrm>
                <a:off x="0" y="0"/>
                <a:ext cx="81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a:latin typeface="Times New Roman" pitchFamily="18" charset="0"/>
                  </a:rPr>
                  <a:t>64 -j</a:t>
                </a:r>
                <a:r>
                  <a:rPr lang="zh-CN" altLang="en-US" sz="1600">
                    <a:latin typeface="Times New Roman" pitchFamily="18" charset="0"/>
                  </a:rPr>
                  <a:t>比特</a:t>
                </a:r>
                <a:endParaRPr lang="zh-CN" altLang="en-US" sz="1600"/>
              </a:p>
            </p:txBody>
          </p:sp>
        </p:grpSp>
        <p:sp>
          <p:nvSpPr>
            <p:cNvPr id="16" name="Text Box 19"/>
            <p:cNvSpPr txBox="1">
              <a:spLocks noChangeArrowheads="1"/>
            </p:cNvSpPr>
            <p:nvPr/>
          </p:nvSpPr>
          <p:spPr bwMode="auto">
            <a:xfrm>
              <a:off x="3516" y="1188"/>
              <a:ext cx="706" cy="31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lstStyle/>
            <a:p>
              <a:pPr algn="ctr"/>
              <a:r>
                <a:rPr lang="en-US" altLang="zh-CN" sz="1600">
                  <a:latin typeface="Times New Roman" pitchFamily="18" charset="0"/>
                </a:rPr>
                <a:t>DES</a:t>
              </a:r>
              <a:r>
                <a:rPr lang="zh-CN" altLang="en-US" sz="1600">
                  <a:latin typeface="Times New Roman" pitchFamily="18" charset="0"/>
                </a:rPr>
                <a:t>加密</a:t>
              </a:r>
              <a:endParaRPr lang="zh-CN" altLang="en-US" sz="1600"/>
            </a:p>
          </p:txBody>
        </p:sp>
        <p:sp>
          <p:nvSpPr>
            <p:cNvPr id="17" name="Text Box 20"/>
            <p:cNvSpPr txBox="1">
              <a:spLocks noChangeArrowheads="1"/>
            </p:cNvSpPr>
            <p:nvPr/>
          </p:nvSpPr>
          <p:spPr bwMode="auto">
            <a:xfrm>
              <a:off x="2736" y="1200"/>
              <a:ext cx="27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a:latin typeface="Times New Roman" pitchFamily="18" charset="0"/>
                </a:rPr>
                <a:t>K</a:t>
              </a:r>
              <a:endParaRPr lang="en-US" altLang="zh-CN" sz="1600"/>
            </a:p>
          </p:txBody>
        </p:sp>
        <p:sp>
          <p:nvSpPr>
            <p:cNvPr id="18" name="Text Box 21"/>
            <p:cNvSpPr txBox="1">
              <a:spLocks noChangeArrowheads="1"/>
            </p:cNvSpPr>
            <p:nvPr/>
          </p:nvSpPr>
          <p:spPr bwMode="auto">
            <a:xfrm>
              <a:off x="6024" y="1212"/>
              <a:ext cx="705" cy="311"/>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a:lstStyle/>
            <a:p>
              <a:pPr algn="ctr"/>
              <a:r>
                <a:rPr lang="en-US" altLang="zh-CN" sz="1600">
                  <a:latin typeface="Times New Roman" pitchFamily="18" charset="0"/>
                </a:rPr>
                <a:t>DES</a:t>
              </a:r>
              <a:r>
                <a:rPr lang="zh-CN" altLang="en-US" sz="1600">
                  <a:latin typeface="Times New Roman" pitchFamily="18" charset="0"/>
                </a:rPr>
                <a:t>加密</a:t>
              </a:r>
              <a:endParaRPr lang="zh-CN" altLang="en-US" sz="1600"/>
            </a:p>
          </p:txBody>
        </p:sp>
        <p:sp>
          <p:nvSpPr>
            <p:cNvPr id="19" name="Text Box 22"/>
            <p:cNvSpPr txBox="1">
              <a:spLocks noChangeArrowheads="1"/>
            </p:cNvSpPr>
            <p:nvPr/>
          </p:nvSpPr>
          <p:spPr bwMode="auto">
            <a:xfrm>
              <a:off x="5256" y="1212"/>
              <a:ext cx="36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a:latin typeface="Times New Roman" pitchFamily="18" charset="0"/>
                </a:rPr>
                <a:t>K</a:t>
              </a:r>
              <a:endParaRPr lang="en-US" altLang="zh-CN" sz="1600"/>
            </a:p>
          </p:txBody>
        </p:sp>
        <p:sp>
          <p:nvSpPr>
            <p:cNvPr id="20" name="AutoShape 23"/>
            <p:cNvSpPr>
              <a:spLocks noChangeArrowheads="1"/>
            </p:cNvSpPr>
            <p:nvPr/>
          </p:nvSpPr>
          <p:spPr bwMode="auto">
            <a:xfrm>
              <a:off x="540" y="2508"/>
              <a:ext cx="275" cy="227"/>
            </a:xfrm>
            <a:prstGeom prst="flowChartOr">
              <a:avLst/>
            </a:prstGeom>
            <a:solidFill>
              <a:srgbClr val="FFFFFF"/>
            </a:solidFill>
            <a:ln w="38100">
              <a:solidFill>
                <a:srgbClr val="FF0000"/>
              </a:solidFill>
              <a:round/>
              <a:headEnd/>
              <a:tailEnd/>
            </a:ln>
            <a:effectLst/>
          </p:spPr>
          <p:txBody>
            <a:bodyPr/>
            <a:lstStyle/>
            <a:p>
              <a:endParaRPr lang="zh-CN" altLang="en-US"/>
            </a:p>
          </p:txBody>
        </p:sp>
        <p:sp>
          <p:nvSpPr>
            <p:cNvPr id="21" name="Text Box 24"/>
            <p:cNvSpPr txBox="1">
              <a:spLocks noChangeArrowheads="1"/>
            </p:cNvSpPr>
            <p:nvPr/>
          </p:nvSpPr>
          <p:spPr bwMode="auto">
            <a:xfrm>
              <a:off x="600" y="3013"/>
              <a:ext cx="360" cy="22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18000" tIns="10800" rIns="18000" bIns="10800"/>
            <a:lstStyle/>
            <a:p>
              <a:pPr algn="just"/>
              <a:r>
                <a:rPr lang="en-US" altLang="zh-CN" sz="1600" dirty="0">
                  <a:latin typeface="Times New Roman" pitchFamily="18" charset="0"/>
                </a:rPr>
                <a:t>P</a:t>
              </a:r>
              <a:r>
                <a:rPr lang="en-US" altLang="zh-CN" sz="1600" baseline="-25000" dirty="0">
                  <a:latin typeface="Times New Roman" pitchFamily="18" charset="0"/>
                </a:rPr>
                <a:t>1</a:t>
              </a:r>
              <a:endParaRPr lang="en-US" altLang="zh-CN" sz="1600" dirty="0"/>
            </a:p>
          </p:txBody>
        </p:sp>
        <p:sp>
          <p:nvSpPr>
            <p:cNvPr id="22" name="Line 25"/>
            <p:cNvSpPr>
              <a:spLocks noChangeShapeType="1"/>
            </p:cNvSpPr>
            <p:nvPr/>
          </p:nvSpPr>
          <p:spPr bwMode="auto">
            <a:xfrm>
              <a:off x="2289" y="108"/>
              <a:ext cx="1682" cy="1"/>
            </a:xfrm>
            <a:prstGeom prst="line">
              <a:avLst/>
            </a:prstGeom>
            <a:noFill/>
            <a:ln w="38100">
              <a:solidFill>
                <a:srgbClr val="FF00FF"/>
              </a:solidFill>
              <a:round/>
              <a:headEnd/>
              <a:tailEnd/>
            </a:ln>
            <a:effectLst/>
          </p:spPr>
          <p:txBody>
            <a:bodyPr/>
            <a:lstStyle/>
            <a:p>
              <a:endParaRPr lang="zh-CN" altLang="en-US"/>
            </a:p>
          </p:txBody>
        </p:sp>
        <p:sp>
          <p:nvSpPr>
            <p:cNvPr id="23" name="Line 26"/>
            <p:cNvSpPr>
              <a:spLocks noChangeShapeType="1"/>
            </p:cNvSpPr>
            <p:nvPr/>
          </p:nvSpPr>
          <p:spPr bwMode="auto">
            <a:xfrm>
              <a:off x="3957" y="108"/>
              <a:ext cx="1" cy="312"/>
            </a:xfrm>
            <a:prstGeom prst="line">
              <a:avLst/>
            </a:prstGeom>
            <a:noFill/>
            <a:ln w="38100">
              <a:solidFill>
                <a:srgbClr val="FF00FF"/>
              </a:solidFill>
              <a:round/>
              <a:headEnd/>
              <a:tailEnd type="stealth" w="sm" len="med"/>
            </a:ln>
            <a:effectLst/>
          </p:spPr>
          <p:txBody>
            <a:bodyPr/>
            <a:lstStyle/>
            <a:p>
              <a:endParaRPr lang="zh-CN" altLang="en-US"/>
            </a:p>
          </p:txBody>
        </p:sp>
        <p:sp>
          <p:nvSpPr>
            <p:cNvPr id="24" name="Line 27"/>
            <p:cNvSpPr>
              <a:spLocks noChangeShapeType="1"/>
            </p:cNvSpPr>
            <p:nvPr/>
          </p:nvSpPr>
          <p:spPr bwMode="auto">
            <a:xfrm flipH="1">
              <a:off x="2289" y="108"/>
              <a:ext cx="1" cy="2244"/>
            </a:xfrm>
            <a:prstGeom prst="line">
              <a:avLst/>
            </a:prstGeom>
            <a:noFill/>
            <a:ln w="38100">
              <a:solidFill>
                <a:srgbClr val="FF00FF"/>
              </a:solidFill>
              <a:round/>
              <a:headEnd/>
              <a:tailEnd/>
            </a:ln>
            <a:effectLst/>
          </p:spPr>
          <p:txBody>
            <a:bodyPr/>
            <a:lstStyle/>
            <a:p>
              <a:endParaRPr lang="zh-CN" altLang="en-US"/>
            </a:p>
          </p:txBody>
        </p:sp>
        <p:sp>
          <p:nvSpPr>
            <p:cNvPr id="25" name="Text Box 28"/>
            <p:cNvSpPr txBox="1">
              <a:spLocks noChangeArrowheads="1"/>
            </p:cNvSpPr>
            <p:nvPr/>
          </p:nvSpPr>
          <p:spPr bwMode="auto">
            <a:xfrm>
              <a:off x="2856" y="3013"/>
              <a:ext cx="360" cy="22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18000" tIns="10800" rIns="18000" bIns="10800"/>
            <a:lstStyle/>
            <a:p>
              <a:pPr algn="just"/>
              <a:r>
                <a:rPr lang="en-US" altLang="zh-CN" sz="1600" dirty="0">
                  <a:latin typeface="Times New Roman" pitchFamily="18" charset="0"/>
                </a:rPr>
                <a:t>P</a:t>
              </a:r>
              <a:r>
                <a:rPr lang="en-US" altLang="zh-CN" sz="1600" baseline="-25000" dirty="0">
                  <a:latin typeface="Times New Roman" pitchFamily="18" charset="0"/>
                </a:rPr>
                <a:t>2</a:t>
              </a:r>
              <a:endParaRPr lang="en-US" altLang="zh-CN" sz="1600" dirty="0"/>
            </a:p>
          </p:txBody>
        </p:sp>
        <p:sp>
          <p:nvSpPr>
            <p:cNvPr id="26" name="Text Box 29"/>
            <p:cNvSpPr txBox="1">
              <a:spLocks noChangeArrowheads="1"/>
            </p:cNvSpPr>
            <p:nvPr/>
          </p:nvSpPr>
          <p:spPr bwMode="auto">
            <a:xfrm>
              <a:off x="5376" y="3069"/>
              <a:ext cx="361" cy="22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18000" tIns="10800" rIns="18000" bIns="10800"/>
            <a:lstStyle/>
            <a:p>
              <a:pPr algn="just"/>
              <a:r>
                <a:rPr lang="en-US" altLang="zh-CN" sz="1600">
                  <a:latin typeface="Times New Roman" pitchFamily="18" charset="0"/>
                </a:rPr>
                <a:t>P</a:t>
              </a:r>
              <a:r>
                <a:rPr lang="en-US" altLang="zh-CN" sz="1600" baseline="-25000">
                  <a:latin typeface="Times New Roman" pitchFamily="18" charset="0"/>
                </a:rPr>
                <a:t>m</a:t>
              </a:r>
              <a:endParaRPr lang="en-US" altLang="zh-CN" sz="1600"/>
            </a:p>
          </p:txBody>
        </p:sp>
        <p:sp>
          <p:nvSpPr>
            <p:cNvPr id="27" name="Line 30"/>
            <p:cNvSpPr>
              <a:spLocks noChangeShapeType="1"/>
            </p:cNvSpPr>
            <p:nvPr/>
          </p:nvSpPr>
          <p:spPr bwMode="auto">
            <a:xfrm>
              <a:off x="4995" y="108"/>
              <a:ext cx="1575" cy="1"/>
            </a:xfrm>
            <a:prstGeom prst="line">
              <a:avLst/>
            </a:prstGeom>
            <a:noFill/>
            <a:ln w="38100">
              <a:solidFill>
                <a:srgbClr val="FF00FF"/>
              </a:solidFill>
              <a:round/>
              <a:headEnd/>
              <a:tailEnd/>
            </a:ln>
            <a:effectLst/>
          </p:spPr>
          <p:txBody>
            <a:bodyPr/>
            <a:lstStyle/>
            <a:p>
              <a:endParaRPr lang="zh-CN" altLang="en-US"/>
            </a:p>
          </p:txBody>
        </p:sp>
        <p:sp>
          <p:nvSpPr>
            <p:cNvPr id="28" name="Line 31"/>
            <p:cNvSpPr>
              <a:spLocks noChangeShapeType="1"/>
            </p:cNvSpPr>
            <p:nvPr/>
          </p:nvSpPr>
          <p:spPr bwMode="auto">
            <a:xfrm>
              <a:off x="6570" y="108"/>
              <a:ext cx="0" cy="312"/>
            </a:xfrm>
            <a:prstGeom prst="line">
              <a:avLst/>
            </a:prstGeom>
            <a:noFill/>
            <a:ln w="38100">
              <a:solidFill>
                <a:srgbClr val="FF00FF"/>
              </a:solidFill>
              <a:round/>
              <a:headEnd/>
              <a:tailEnd type="stealth" w="sm" len="med"/>
            </a:ln>
            <a:effectLst/>
          </p:spPr>
          <p:txBody>
            <a:bodyPr/>
            <a:lstStyle/>
            <a:p>
              <a:endParaRPr lang="zh-CN" altLang="en-US"/>
            </a:p>
          </p:txBody>
        </p:sp>
        <p:sp>
          <p:nvSpPr>
            <p:cNvPr id="30" name="Line 33"/>
            <p:cNvSpPr>
              <a:spLocks noChangeShapeType="1"/>
            </p:cNvSpPr>
            <p:nvPr/>
          </p:nvSpPr>
          <p:spPr bwMode="auto">
            <a:xfrm flipH="1">
              <a:off x="5100" y="341"/>
              <a:ext cx="1155" cy="0"/>
            </a:xfrm>
            <a:prstGeom prst="line">
              <a:avLst/>
            </a:prstGeom>
            <a:noFill/>
            <a:ln w="38100">
              <a:solidFill>
                <a:srgbClr val="692AA2"/>
              </a:solidFill>
              <a:round/>
              <a:headEnd/>
              <a:tailEnd type="stealth" w="sm" len="med"/>
            </a:ln>
            <a:effectLst/>
          </p:spPr>
          <p:txBody>
            <a:bodyPr/>
            <a:lstStyle/>
            <a:p>
              <a:endParaRPr lang="zh-CN" altLang="en-US"/>
            </a:p>
          </p:txBody>
        </p:sp>
        <p:sp>
          <p:nvSpPr>
            <p:cNvPr id="31" name="Line 34"/>
            <p:cNvSpPr>
              <a:spLocks noChangeShapeType="1"/>
            </p:cNvSpPr>
            <p:nvPr/>
          </p:nvSpPr>
          <p:spPr bwMode="auto">
            <a:xfrm flipH="1">
              <a:off x="2685" y="341"/>
              <a:ext cx="1155" cy="0"/>
            </a:xfrm>
            <a:prstGeom prst="line">
              <a:avLst/>
            </a:prstGeom>
            <a:noFill/>
            <a:ln w="38100">
              <a:solidFill>
                <a:srgbClr val="692AA2"/>
              </a:solidFill>
              <a:round/>
              <a:headEnd/>
              <a:tailEnd type="stealth" w="sm" len="med"/>
            </a:ln>
            <a:effectLst/>
          </p:spPr>
          <p:txBody>
            <a:bodyPr/>
            <a:lstStyle/>
            <a:p>
              <a:endParaRPr lang="zh-CN" altLang="en-US"/>
            </a:p>
          </p:txBody>
        </p:sp>
        <p:sp>
          <p:nvSpPr>
            <p:cNvPr id="32" name="Text Box 35"/>
            <p:cNvSpPr txBox="1">
              <a:spLocks noChangeArrowheads="1"/>
            </p:cNvSpPr>
            <p:nvPr/>
          </p:nvSpPr>
          <p:spPr bwMode="auto">
            <a:xfrm>
              <a:off x="543" y="48"/>
              <a:ext cx="147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dirty="0" smtClean="0">
                  <a:latin typeface="Times New Roman" pitchFamily="18" charset="0"/>
                </a:rPr>
                <a:t>IV(</a:t>
              </a:r>
              <a:r>
                <a:rPr lang="zh-CN" altLang="en-US" sz="1600" dirty="0" smtClean="0">
                  <a:latin typeface="Times New Roman" pitchFamily="18" charset="0"/>
                </a:rPr>
                <a:t>移位寄存器</a:t>
              </a:r>
              <a:r>
                <a:rPr lang="en-US" altLang="zh-CN" sz="1600" dirty="0" smtClean="0">
                  <a:latin typeface="Times New Roman" pitchFamily="18" charset="0"/>
                </a:rPr>
                <a:t>)</a:t>
              </a:r>
              <a:endParaRPr lang="en-US" altLang="zh-CN" sz="1600" dirty="0"/>
            </a:p>
          </p:txBody>
        </p:sp>
        <p:sp>
          <p:nvSpPr>
            <p:cNvPr id="33" name="Text Box 36"/>
            <p:cNvSpPr txBox="1">
              <a:spLocks noChangeArrowheads="1"/>
            </p:cNvSpPr>
            <p:nvPr/>
          </p:nvSpPr>
          <p:spPr bwMode="auto">
            <a:xfrm>
              <a:off x="4440" y="1476"/>
              <a:ext cx="720" cy="312"/>
            </a:xfrm>
            <a:prstGeom prst="rect">
              <a:avLst/>
            </a:prstGeom>
            <a:solidFill>
              <a:srgbClr val="FFFFFF"/>
            </a:solidFill>
            <a:ln w="9525">
              <a:noFill/>
              <a:miter lim="800000"/>
              <a:headEnd/>
              <a:tailEnd/>
            </a:ln>
            <a:effectLst/>
          </p:spPr>
          <p:txBody>
            <a:bodyPr lIns="18000" tIns="10800" rIns="18000" bIns="10800"/>
            <a:lstStyle/>
            <a:p>
              <a:pPr algn="ctr"/>
              <a:r>
                <a:rPr lang="en-US" altLang="zh-CN" sz="1600">
                  <a:latin typeface="Times New Roman" pitchFamily="18" charset="0"/>
                </a:rPr>
                <a:t>………</a:t>
              </a:r>
              <a:endParaRPr lang="en-US" altLang="zh-CN" sz="1600"/>
            </a:p>
          </p:txBody>
        </p:sp>
        <p:grpSp>
          <p:nvGrpSpPr>
            <p:cNvPr id="34" name="Group 37"/>
            <p:cNvGrpSpPr>
              <a:grpSpLocks/>
            </p:cNvGrpSpPr>
            <p:nvPr/>
          </p:nvGrpSpPr>
          <p:grpSpPr bwMode="auto">
            <a:xfrm>
              <a:off x="300" y="1908"/>
              <a:ext cx="1845" cy="312"/>
              <a:chOff x="0" y="0"/>
              <a:chExt cx="1845" cy="312"/>
            </a:xfrm>
          </p:grpSpPr>
          <p:sp>
            <p:nvSpPr>
              <p:cNvPr id="65" name="Text Box 38"/>
              <p:cNvSpPr txBox="1">
                <a:spLocks noChangeArrowheads="1"/>
              </p:cNvSpPr>
              <p:nvPr/>
            </p:nvSpPr>
            <p:spPr bwMode="auto">
              <a:xfrm>
                <a:off x="0" y="0"/>
                <a:ext cx="765"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1600" dirty="0">
                    <a:latin typeface="Times New Roman" pitchFamily="18" charset="0"/>
                  </a:rPr>
                  <a:t>选</a:t>
                </a:r>
                <a:r>
                  <a:rPr lang="en-US" altLang="zh-CN" sz="1600" dirty="0">
                    <a:latin typeface="Times New Roman" pitchFamily="18" charset="0"/>
                  </a:rPr>
                  <a:t>j</a:t>
                </a:r>
                <a:r>
                  <a:rPr lang="zh-CN" altLang="en-US" sz="1600" dirty="0">
                    <a:latin typeface="Times New Roman" pitchFamily="18" charset="0"/>
                  </a:rPr>
                  <a:t>比特</a:t>
                </a:r>
                <a:endParaRPr lang="zh-CN" altLang="en-US" sz="1600" dirty="0"/>
              </a:p>
            </p:txBody>
          </p:sp>
          <p:sp>
            <p:nvSpPr>
              <p:cNvPr id="66" name="Text Box 39"/>
              <p:cNvSpPr txBox="1">
                <a:spLocks noChangeArrowheads="1"/>
              </p:cNvSpPr>
              <p:nvPr/>
            </p:nvSpPr>
            <p:spPr bwMode="auto">
              <a:xfrm>
                <a:off x="765" y="0"/>
                <a:ext cx="1080" cy="31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18000" tIns="10800" rIns="18000" bIns="10800"/>
              <a:lstStyle/>
              <a:p>
                <a:pPr algn="ctr"/>
                <a:r>
                  <a:rPr lang="zh-CN" altLang="en-US" sz="1600">
                    <a:latin typeface="Times New Roman" pitchFamily="18" charset="0"/>
                  </a:rPr>
                  <a:t>丢弃</a:t>
                </a:r>
                <a:r>
                  <a:rPr lang="en-US" altLang="zh-CN" sz="1600">
                    <a:latin typeface="Times New Roman" pitchFamily="18" charset="0"/>
                  </a:rPr>
                  <a:t>64 -j</a:t>
                </a:r>
                <a:r>
                  <a:rPr lang="zh-CN" altLang="en-US" sz="1600">
                    <a:latin typeface="Times New Roman" pitchFamily="18" charset="0"/>
                  </a:rPr>
                  <a:t>比特</a:t>
                </a:r>
                <a:endParaRPr lang="zh-CN" altLang="en-US" sz="1600"/>
              </a:p>
            </p:txBody>
          </p:sp>
        </p:grpSp>
        <p:grpSp>
          <p:nvGrpSpPr>
            <p:cNvPr id="35" name="Group 40"/>
            <p:cNvGrpSpPr>
              <a:grpSpLocks/>
            </p:cNvGrpSpPr>
            <p:nvPr/>
          </p:nvGrpSpPr>
          <p:grpSpPr bwMode="auto">
            <a:xfrm>
              <a:off x="5076" y="1896"/>
              <a:ext cx="1845" cy="312"/>
              <a:chOff x="0" y="0"/>
              <a:chExt cx="1845" cy="312"/>
            </a:xfrm>
          </p:grpSpPr>
          <p:sp>
            <p:nvSpPr>
              <p:cNvPr id="63" name="Text Box 41"/>
              <p:cNvSpPr txBox="1">
                <a:spLocks noChangeArrowheads="1"/>
              </p:cNvSpPr>
              <p:nvPr/>
            </p:nvSpPr>
            <p:spPr bwMode="auto">
              <a:xfrm>
                <a:off x="0" y="0"/>
                <a:ext cx="765"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1600">
                    <a:latin typeface="Times New Roman" pitchFamily="18" charset="0"/>
                  </a:rPr>
                  <a:t>选</a:t>
                </a:r>
                <a:r>
                  <a:rPr lang="en-US" altLang="zh-CN" sz="1600">
                    <a:latin typeface="Times New Roman" pitchFamily="18" charset="0"/>
                  </a:rPr>
                  <a:t>j</a:t>
                </a:r>
                <a:r>
                  <a:rPr lang="zh-CN" altLang="en-US" sz="1600">
                    <a:latin typeface="Times New Roman" pitchFamily="18" charset="0"/>
                  </a:rPr>
                  <a:t>比特</a:t>
                </a:r>
                <a:endParaRPr lang="zh-CN" altLang="en-US" sz="1600"/>
              </a:p>
            </p:txBody>
          </p:sp>
          <p:sp>
            <p:nvSpPr>
              <p:cNvPr id="64" name="Text Box 42"/>
              <p:cNvSpPr txBox="1">
                <a:spLocks noChangeArrowheads="1"/>
              </p:cNvSpPr>
              <p:nvPr/>
            </p:nvSpPr>
            <p:spPr bwMode="auto">
              <a:xfrm>
                <a:off x="765" y="0"/>
                <a:ext cx="1080" cy="31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18000" tIns="10800" rIns="18000" bIns="10800"/>
              <a:lstStyle/>
              <a:p>
                <a:pPr algn="ctr"/>
                <a:r>
                  <a:rPr lang="zh-CN" altLang="en-US" sz="1600">
                    <a:latin typeface="Times New Roman" pitchFamily="18" charset="0"/>
                  </a:rPr>
                  <a:t>丢弃</a:t>
                </a:r>
                <a:r>
                  <a:rPr lang="en-US" altLang="zh-CN" sz="1600">
                    <a:latin typeface="Times New Roman" pitchFamily="18" charset="0"/>
                  </a:rPr>
                  <a:t>64 -j</a:t>
                </a:r>
                <a:r>
                  <a:rPr lang="zh-CN" altLang="en-US" sz="1600">
                    <a:latin typeface="Times New Roman" pitchFamily="18" charset="0"/>
                  </a:rPr>
                  <a:t>比特</a:t>
                </a:r>
                <a:endParaRPr lang="zh-CN" altLang="en-US" sz="1600"/>
              </a:p>
            </p:txBody>
          </p:sp>
        </p:grpSp>
        <p:grpSp>
          <p:nvGrpSpPr>
            <p:cNvPr id="36" name="Group 43"/>
            <p:cNvGrpSpPr>
              <a:grpSpLocks/>
            </p:cNvGrpSpPr>
            <p:nvPr/>
          </p:nvGrpSpPr>
          <p:grpSpPr bwMode="auto">
            <a:xfrm>
              <a:off x="2700" y="420"/>
              <a:ext cx="1506" cy="312"/>
              <a:chOff x="0" y="0"/>
              <a:chExt cx="1506" cy="312"/>
            </a:xfrm>
          </p:grpSpPr>
          <p:sp>
            <p:nvSpPr>
              <p:cNvPr id="61" name="Text Box 44"/>
              <p:cNvSpPr txBox="1">
                <a:spLocks noChangeArrowheads="1"/>
              </p:cNvSpPr>
              <p:nvPr/>
            </p:nvSpPr>
            <p:spPr bwMode="auto">
              <a:xfrm>
                <a:off x="816" y="0"/>
                <a:ext cx="690" cy="31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en-US" altLang="zh-CN" sz="1600">
                    <a:latin typeface="Times New Roman" pitchFamily="18" charset="0"/>
                  </a:rPr>
                  <a:t>j</a:t>
                </a:r>
                <a:r>
                  <a:rPr lang="zh-CN" altLang="en-US" sz="1600">
                    <a:latin typeface="Times New Roman" pitchFamily="18" charset="0"/>
                  </a:rPr>
                  <a:t>比特</a:t>
                </a:r>
                <a:endParaRPr lang="zh-CN" altLang="en-US" sz="1600"/>
              </a:p>
            </p:txBody>
          </p:sp>
          <p:sp>
            <p:nvSpPr>
              <p:cNvPr id="62" name="Text Box 45"/>
              <p:cNvSpPr txBox="1">
                <a:spLocks noChangeArrowheads="1"/>
              </p:cNvSpPr>
              <p:nvPr/>
            </p:nvSpPr>
            <p:spPr bwMode="auto">
              <a:xfrm>
                <a:off x="0" y="0"/>
                <a:ext cx="81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a:latin typeface="Times New Roman" pitchFamily="18" charset="0"/>
                  </a:rPr>
                  <a:t>64 -j</a:t>
                </a:r>
                <a:r>
                  <a:rPr lang="zh-CN" altLang="en-US" sz="1600">
                    <a:latin typeface="Times New Roman" pitchFamily="18" charset="0"/>
                  </a:rPr>
                  <a:t>比特</a:t>
                </a:r>
                <a:endParaRPr lang="zh-CN" altLang="en-US" sz="1600"/>
              </a:p>
            </p:txBody>
          </p:sp>
        </p:grpSp>
        <p:grpSp>
          <p:nvGrpSpPr>
            <p:cNvPr id="37" name="Group 46"/>
            <p:cNvGrpSpPr>
              <a:grpSpLocks/>
            </p:cNvGrpSpPr>
            <p:nvPr/>
          </p:nvGrpSpPr>
          <p:grpSpPr bwMode="auto">
            <a:xfrm>
              <a:off x="5220" y="420"/>
              <a:ext cx="1506" cy="312"/>
              <a:chOff x="0" y="0"/>
              <a:chExt cx="1506" cy="312"/>
            </a:xfrm>
          </p:grpSpPr>
          <p:sp>
            <p:nvSpPr>
              <p:cNvPr id="59" name="Text Box 47"/>
              <p:cNvSpPr txBox="1">
                <a:spLocks noChangeArrowheads="1"/>
              </p:cNvSpPr>
              <p:nvPr/>
            </p:nvSpPr>
            <p:spPr bwMode="auto">
              <a:xfrm>
                <a:off x="816" y="0"/>
                <a:ext cx="690" cy="31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en-US" altLang="zh-CN" sz="1600">
                    <a:latin typeface="Times New Roman" pitchFamily="18" charset="0"/>
                  </a:rPr>
                  <a:t>j</a:t>
                </a:r>
                <a:r>
                  <a:rPr lang="zh-CN" altLang="en-US" sz="1600">
                    <a:latin typeface="Times New Roman" pitchFamily="18" charset="0"/>
                  </a:rPr>
                  <a:t>比特</a:t>
                </a:r>
                <a:endParaRPr lang="zh-CN" altLang="en-US" sz="1600"/>
              </a:p>
            </p:txBody>
          </p:sp>
          <p:sp>
            <p:nvSpPr>
              <p:cNvPr id="60" name="Text Box 48"/>
              <p:cNvSpPr txBox="1">
                <a:spLocks noChangeArrowheads="1"/>
              </p:cNvSpPr>
              <p:nvPr/>
            </p:nvSpPr>
            <p:spPr bwMode="auto">
              <a:xfrm>
                <a:off x="0" y="0"/>
                <a:ext cx="81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a:latin typeface="Times New Roman" pitchFamily="18" charset="0"/>
                  </a:rPr>
                  <a:t>64 -j</a:t>
                </a:r>
                <a:r>
                  <a:rPr lang="zh-CN" altLang="en-US" sz="1600">
                    <a:latin typeface="Times New Roman" pitchFamily="18" charset="0"/>
                  </a:rPr>
                  <a:t>比特</a:t>
                </a:r>
                <a:endParaRPr lang="zh-CN" altLang="en-US" sz="1600"/>
              </a:p>
            </p:txBody>
          </p:sp>
        </p:grpSp>
        <p:cxnSp>
          <p:nvCxnSpPr>
            <p:cNvPr id="38" name="AutoShape 49"/>
            <p:cNvCxnSpPr>
              <a:cxnSpLocks noChangeShapeType="1"/>
              <a:stCxn id="67" idx="2"/>
              <a:endCxn id="12" idx="0"/>
            </p:cNvCxnSpPr>
            <p:nvPr/>
          </p:nvCxnSpPr>
          <p:spPr bwMode="auto">
            <a:xfrm>
              <a:off x="1599" y="732"/>
              <a:ext cx="2" cy="468"/>
            </a:xfrm>
            <a:prstGeom prst="straightConnector1">
              <a:avLst/>
            </a:prstGeom>
            <a:noFill/>
            <a:ln w="38100">
              <a:solidFill>
                <a:srgbClr val="FF00FF"/>
              </a:solidFill>
              <a:round/>
              <a:headEnd/>
              <a:tailEnd type="stealth" w="sm" len="med"/>
            </a:ln>
            <a:effectLst/>
          </p:spPr>
        </p:cxnSp>
        <p:cxnSp>
          <p:nvCxnSpPr>
            <p:cNvPr id="39" name="AutoShape 50"/>
            <p:cNvCxnSpPr>
              <a:cxnSpLocks noChangeShapeType="1"/>
              <a:stCxn id="61" idx="2"/>
              <a:endCxn id="16" idx="0"/>
            </p:cNvCxnSpPr>
            <p:nvPr/>
          </p:nvCxnSpPr>
          <p:spPr bwMode="auto">
            <a:xfrm>
              <a:off x="3861" y="732"/>
              <a:ext cx="8" cy="456"/>
            </a:xfrm>
            <a:prstGeom prst="straightConnector1">
              <a:avLst/>
            </a:prstGeom>
            <a:noFill/>
            <a:ln w="38100">
              <a:solidFill>
                <a:srgbClr val="FF00FF"/>
              </a:solidFill>
              <a:round/>
              <a:headEnd/>
              <a:tailEnd type="stealth" w="sm" len="med"/>
            </a:ln>
            <a:effectLst/>
          </p:spPr>
        </p:cxnSp>
        <p:cxnSp>
          <p:nvCxnSpPr>
            <p:cNvPr id="40" name="AutoShape 51"/>
            <p:cNvCxnSpPr>
              <a:cxnSpLocks noChangeShapeType="1"/>
              <a:stCxn id="59" idx="2"/>
              <a:endCxn id="18" idx="0"/>
            </p:cNvCxnSpPr>
            <p:nvPr/>
          </p:nvCxnSpPr>
          <p:spPr bwMode="auto">
            <a:xfrm flipH="1">
              <a:off x="6377" y="732"/>
              <a:ext cx="4" cy="480"/>
            </a:xfrm>
            <a:prstGeom prst="straightConnector1">
              <a:avLst/>
            </a:prstGeom>
            <a:noFill/>
            <a:ln w="38100">
              <a:solidFill>
                <a:srgbClr val="FF00FF"/>
              </a:solidFill>
              <a:round/>
              <a:headEnd/>
              <a:tailEnd type="stealth" w="sm" len="med"/>
            </a:ln>
            <a:effectLst/>
          </p:spPr>
        </p:cxnSp>
        <p:cxnSp>
          <p:nvCxnSpPr>
            <p:cNvPr id="41" name="AutoShape 52"/>
            <p:cNvCxnSpPr>
              <a:cxnSpLocks noChangeShapeType="1"/>
              <a:stCxn id="12" idx="2"/>
              <a:endCxn id="66" idx="0"/>
            </p:cNvCxnSpPr>
            <p:nvPr/>
          </p:nvCxnSpPr>
          <p:spPr bwMode="auto">
            <a:xfrm>
              <a:off x="1601" y="1511"/>
              <a:ext cx="4" cy="397"/>
            </a:xfrm>
            <a:prstGeom prst="straightConnector1">
              <a:avLst/>
            </a:prstGeom>
            <a:noFill/>
            <a:ln w="38100">
              <a:solidFill>
                <a:srgbClr val="FF00FF"/>
              </a:solidFill>
              <a:round/>
              <a:headEnd/>
              <a:tailEnd type="stealth" w="sm" len="med"/>
            </a:ln>
            <a:effectLst/>
          </p:spPr>
        </p:cxnSp>
        <p:cxnSp>
          <p:nvCxnSpPr>
            <p:cNvPr id="42" name="AutoShape 53"/>
            <p:cNvCxnSpPr>
              <a:cxnSpLocks noChangeShapeType="1"/>
              <a:stCxn id="16" idx="2"/>
              <a:endCxn id="70" idx="0"/>
            </p:cNvCxnSpPr>
            <p:nvPr/>
          </p:nvCxnSpPr>
          <p:spPr bwMode="auto">
            <a:xfrm flipH="1">
              <a:off x="3861" y="1499"/>
              <a:ext cx="8" cy="397"/>
            </a:xfrm>
            <a:prstGeom prst="straightConnector1">
              <a:avLst/>
            </a:prstGeom>
            <a:noFill/>
            <a:ln w="38100">
              <a:solidFill>
                <a:srgbClr val="FF00FF"/>
              </a:solidFill>
              <a:round/>
              <a:headEnd/>
              <a:tailEnd type="stealth" w="sm" len="med"/>
            </a:ln>
            <a:effectLst/>
          </p:spPr>
        </p:cxnSp>
        <p:cxnSp>
          <p:nvCxnSpPr>
            <p:cNvPr id="43" name="AutoShape 54"/>
            <p:cNvCxnSpPr>
              <a:cxnSpLocks noChangeShapeType="1"/>
              <a:stCxn id="18" idx="2"/>
              <a:endCxn id="64" idx="0"/>
            </p:cNvCxnSpPr>
            <p:nvPr/>
          </p:nvCxnSpPr>
          <p:spPr bwMode="auto">
            <a:xfrm>
              <a:off x="6377" y="1523"/>
              <a:ext cx="4" cy="373"/>
            </a:xfrm>
            <a:prstGeom prst="straightConnector1">
              <a:avLst/>
            </a:prstGeom>
            <a:noFill/>
            <a:ln w="38100">
              <a:solidFill>
                <a:srgbClr val="FF00FF"/>
              </a:solidFill>
              <a:round/>
              <a:headEnd/>
              <a:tailEnd type="stealth" w="sm" len="med"/>
            </a:ln>
            <a:effectLst/>
          </p:spPr>
        </p:cxnSp>
        <p:cxnSp>
          <p:nvCxnSpPr>
            <p:cNvPr id="44" name="AutoShape 55"/>
            <p:cNvCxnSpPr>
              <a:cxnSpLocks noChangeShapeType="1"/>
              <a:stCxn id="13" idx="3"/>
              <a:endCxn id="12" idx="1"/>
            </p:cNvCxnSpPr>
            <p:nvPr/>
          </p:nvCxnSpPr>
          <p:spPr bwMode="auto">
            <a:xfrm>
              <a:off x="816" y="1356"/>
              <a:ext cx="432" cy="1"/>
            </a:xfrm>
            <a:prstGeom prst="straightConnector1">
              <a:avLst/>
            </a:prstGeom>
            <a:noFill/>
            <a:ln w="38100">
              <a:solidFill>
                <a:srgbClr val="FF00FF"/>
              </a:solidFill>
              <a:round/>
              <a:headEnd/>
              <a:tailEnd type="stealth" w="sm" len="med"/>
            </a:ln>
            <a:effectLst/>
          </p:spPr>
        </p:cxnSp>
        <p:cxnSp>
          <p:nvCxnSpPr>
            <p:cNvPr id="45" name="AutoShape 56"/>
            <p:cNvCxnSpPr>
              <a:cxnSpLocks noChangeShapeType="1"/>
              <a:stCxn id="17" idx="3"/>
              <a:endCxn id="16" idx="1"/>
            </p:cNvCxnSpPr>
            <p:nvPr/>
          </p:nvCxnSpPr>
          <p:spPr bwMode="auto">
            <a:xfrm flipV="1">
              <a:off x="3006" y="1344"/>
              <a:ext cx="510" cy="12"/>
            </a:xfrm>
            <a:prstGeom prst="straightConnector1">
              <a:avLst/>
            </a:prstGeom>
            <a:noFill/>
            <a:ln w="38100">
              <a:solidFill>
                <a:srgbClr val="FF00FF"/>
              </a:solidFill>
              <a:round/>
              <a:headEnd/>
              <a:tailEnd type="stealth" w="sm" len="med"/>
            </a:ln>
            <a:effectLst/>
          </p:spPr>
        </p:cxnSp>
        <p:cxnSp>
          <p:nvCxnSpPr>
            <p:cNvPr id="46" name="AutoShape 57"/>
            <p:cNvCxnSpPr>
              <a:cxnSpLocks noChangeShapeType="1"/>
              <a:stCxn id="19" idx="3"/>
              <a:endCxn id="18" idx="1"/>
            </p:cNvCxnSpPr>
            <p:nvPr/>
          </p:nvCxnSpPr>
          <p:spPr bwMode="auto">
            <a:xfrm>
              <a:off x="5616" y="1368"/>
              <a:ext cx="408" cy="1"/>
            </a:xfrm>
            <a:prstGeom prst="straightConnector1">
              <a:avLst/>
            </a:prstGeom>
            <a:noFill/>
            <a:ln w="38100">
              <a:solidFill>
                <a:srgbClr val="FF00FF"/>
              </a:solidFill>
              <a:round/>
              <a:headEnd/>
              <a:tailEnd type="stealth" w="sm" len="med"/>
            </a:ln>
            <a:effectLst/>
          </p:spPr>
        </p:cxnSp>
        <p:sp>
          <p:nvSpPr>
            <p:cNvPr id="47" name="AutoShape 58"/>
            <p:cNvSpPr>
              <a:spLocks noChangeArrowheads="1"/>
            </p:cNvSpPr>
            <p:nvPr/>
          </p:nvSpPr>
          <p:spPr bwMode="auto">
            <a:xfrm>
              <a:off x="2796" y="2484"/>
              <a:ext cx="275" cy="227"/>
            </a:xfrm>
            <a:prstGeom prst="flowChartOr">
              <a:avLst/>
            </a:prstGeom>
            <a:solidFill>
              <a:srgbClr val="FFFFFF"/>
            </a:solidFill>
            <a:ln w="38100">
              <a:solidFill>
                <a:srgbClr val="FF0000"/>
              </a:solidFill>
              <a:round/>
              <a:headEnd/>
              <a:tailEnd/>
            </a:ln>
            <a:effectLst/>
          </p:spPr>
          <p:txBody>
            <a:bodyPr/>
            <a:lstStyle/>
            <a:p>
              <a:endParaRPr lang="zh-CN" altLang="en-US"/>
            </a:p>
          </p:txBody>
        </p:sp>
        <p:sp>
          <p:nvSpPr>
            <p:cNvPr id="48" name="AutoShape 59"/>
            <p:cNvSpPr>
              <a:spLocks noChangeArrowheads="1"/>
            </p:cNvSpPr>
            <p:nvPr/>
          </p:nvSpPr>
          <p:spPr bwMode="auto">
            <a:xfrm>
              <a:off x="5316" y="2520"/>
              <a:ext cx="275" cy="227"/>
            </a:xfrm>
            <a:prstGeom prst="flowChartOr">
              <a:avLst/>
            </a:prstGeom>
            <a:solidFill>
              <a:srgbClr val="FFFFFF"/>
            </a:solidFill>
            <a:ln w="38100">
              <a:solidFill>
                <a:srgbClr val="FF0000"/>
              </a:solidFill>
              <a:round/>
              <a:headEnd/>
              <a:tailEnd/>
            </a:ln>
            <a:effectLst/>
          </p:spPr>
          <p:txBody>
            <a:bodyPr/>
            <a:lstStyle/>
            <a:p>
              <a:endParaRPr lang="zh-CN" altLang="en-US"/>
            </a:p>
          </p:txBody>
        </p:sp>
        <p:cxnSp>
          <p:nvCxnSpPr>
            <p:cNvPr id="49" name="AutoShape 60"/>
            <p:cNvCxnSpPr>
              <a:cxnSpLocks noChangeShapeType="1"/>
              <a:stCxn id="65" idx="2"/>
              <a:endCxn id="20" idx="0"/>
            </p:cNvCxnSpPr>
            <p:nvPr/>
          </p:nvCxnSpPr>
          <p:spPr bwMode="auto">
            <a:xfrm flipH="1">
              <a:off x="678" y="2220"/>
              <a:ext cx="5" cy="288"/>
            </a:xfrm>
            <a:prstGeom prst="straightConnector1">
              <a:avLst/>
            </a:prstGeom>
            <a:noFill/>
            <a:ln w="38100">
              <a:solidFill>
                <a:srgbClr val="FF00FF"/>
              </a:solidFill>
              <a:round/>
              <a:headEnd/>
              <a:tailEnd type="stealth" w="sm" len="med"/>
            </a:ln>
            <a:effectLst/>
          </p:spPr>
        </p:cxnSp>
        <p:cxnSp>
          <p:nvCxnSpPr>
            <p:cNvPr id="50" name="AutoShape 61"/>
            <p:cNvCxnSpPr>
              <a:cxnSpLocks noChangeShapeType="1"/>
              <a:stCxn id="69" idx="2"/>
              <a:endCxn id="47" idx="0"/>
            </p:cNvCxnSpPr>
            <p:nvPr/>
          </p:nvCxnSpPr>
          <p:spPr bwMode="auto">
            <a:xfrm flipH="1">
              <a:off x="2934" y="2208"/>
              <a:ext cx="5" cy="276"/>
            </a:xfrm>
            <a:prstGeom prst="straightConnector1">
              <a:avLst/>
            </a:prstGeom>
            <a:noFill/>
            <a:ln w="38100">
              <a:solidFill>
                <a:srgbClr val="FF00FF"/>
              </a:solidFill>
              <a:round/>
              <a:headEnd/>
              <a:tailEnd type="stealth" w="sm" len="med"/>
            </a:ln>
            <a:effectLst/>
          </p:spPr>
        </p:cxnSp>
        <p:cxnSp>
          <p:nvCxnSpPr>
            <p:cNvPr id="51" name="AutoShape 62"/>
            <p:cNvCxnSpPr>
              <a:cxnSpLocks noChangeShapeType="1"/>
              <a:stCxn id="63" idx="2"/>
              <a:endCxn id="48" idx="0"/>
            </p:cNvCxnSpPr>
            <p:nvPr/>
          </p:nvCxnSpPr>
          <p:spPr bwMode="auto">
            <a:xfrm flipH="1">
              <a:off x="5454" y="2208"/>
              <a:ext cx="5" cy="312"/>
            </a:xfrm>
            <a:prstGeom prst="straightConnector1">
              <a:avLst/>
            </a:prstGeom>
            <a:noFill/>
            <a:ln w="38100">
              <a:solidFill>
                <a:srgbClr val="FF00FF"/>
              </a:solidFill>
              <a:round/>
              <a:headEnd/>
              <a:tailEnd type="stealth" w="sm" len="med"/>
            </a:ln>
            <a:effectLst/>
          </p:spPr>
        </p:cxnSp>
        <p:sp>
          <p:nvSpPr>
            <p:cNvPr id="52" name="Line 63"/>
            <p:cNvSpPr>
              <a:spLocks noChangeShapeType="1"/>
            </p:cNvSpPr>
            <p:nvPr/>
          </p:nvSpPr>
          <p:spPr bwMode="auto">
            <a:xfrm>
              <a:off x="684" y="2352"/>
              <a:ext cx="1620" cy="1"/>
            </a:xfrm>
            <a:prstGeom prst="line">
              <a:avLst/>
            </a:prstGeom>
            <a:noFill/>
            <a:ln w="38100">
              <a:solidFill>
                <a:srgbClr val="FF00FF"/>
              </a:solidFill>
              <a:round/>
              <a:headEnd/>
              <a:tailEnd/>
            </a:ln>
            <a:effectLst/>
          </p:spPr>
          <p:txBody>
            <a:bodyPr/>
            <a:lstStyle/>
            <a:p>
              <a:endParaRPr lang="zh-CN" altLang="en-US"/>
            </a:p>
          </p:txBody>
        </p:sp>
        <p:sp>
          <p:nvSpPr>
            <p:cNvPr id="53" name="Line 64"/>
            <p:cNvSpPr>
              <a:spLocks noChangeShapeType="1"/>
            </p:cNvSpPr>
            <p:nvPr/>
          </p:nvSpPr>
          <p:spPr bwMode="auto">
            <a:xfrm flipH="1">
              <a:off x="840" y="2616"/>
              <a:ext cx="780" cy="1"/>
            </a:xfrm>
            <a:prstGeom prst="line">
              <a:avLst/>
            </a:prstGeom>
            <a:noFill/>
            <a:ln w="38100">
              <a:solidFill>
                <a:srgbClr val="FF00FF"/>
              </a:solidFill>
              <a:round/>
              <a:headEnd/>
              <a:tailEnd type="stealth" w="sm" len="med"/>
            </a:ln>
            <a:effectLst/>
          </p:spPr>
          <p:txBody>
            <a:bodyPr/>
            <a:lstStyle/>
            <a:p>
              <a:endParaRPr lang="zh-CN" altLang="en-US"/>
            </a:p>
          </p:txBody>
        </p:sp>
        <p:sp>
          <p:nvSpPr>
            <p:cNvPr id="54" name="Line 65"/>
            <p:cNvSpPr>
              <a:spLocks noChangeShapeType="1"/>
            </p:cNvSpPr>
            <p:nvPr/>
          </p:nvSpPr>
          <p:spPr bwMode="auto">
            <a:xfrm flipH="1">
              <a:off x="3096" y="2604"/>
              <a:ext cx="720" cy="1"/>
            </a:xfrm>
            <a:prstGeom prst="line">
              <a:avLst/>
            </a:prstGeom>
            <a:noFill/>
            <a:ln w="38100">
              <a:solidFill>
                <a:srgbClr val="FF00FF"/>
              </a:solidFill>
              <a:round/>
              <a:headEnd/>
              <a:tailEnd type="stealth" w="sm" len="med"/>
            </a:ln>
            <a:effectLst/>
          </p:spPr>
          <p:txBody>
            <a:bodyPr/>
            <a:lstStyle/>
            <a:p>
              <a:endParaRPr lang="zh-CN" altLang="en-US"/>
            </a:p>
          </p:txBody>
        </p:sp>
        <p:sp>
          <p:nvSpPr>
            <p:cNvPr id="55" name="Line 66"/>
            <p:cNvSpPr>
              <a:spLocks noChangeShapeType="1"/>
            </p:cNvSpPr>
            <p:nvPr/>
          </p:nvSpPr>
          <p:spPr bwMode="auto">
            <a:xfrm flipH="1">
              <a:off x="5580" y="2628"/>
              <a:ext cx="900" cy="1"/>
            </a:xfrm>
            <a:prstGeom prst="line">
              <a:avLst/>
            </a:prstGeom>
            <a:noFill/>
            <a:ln w="38100">
              <a:solidFill>
                <a:srgbClr val="FF00FF"/>
              </a:solidFill>
              <a:round/>
              <a:headEnd/>
              <a:tailEnd type="stealth" w="sm" len="med"/>
            </a:ln>
            <a:effectLst/>
          </p:spPr>
          <p:txBody>
            <a:bodyPr/>
            <a:lstStyle/>
            <a:p>
              <a:endParaRPr lang="zh-CN" altLang="en-US"/>
            </a:p>
          </p:txBody>
        </p:sp>
        <p:sp>
          <p:nvSpPr>
            <p:cNvPr id="56" name="Line 67"/>
            <p:cNvSpPr>
              <a:spLocks noChangeShapeType="1"/>
            </p:cNvSpPr>
            <p:nvPr/>
          </p:nvSpPr>
          <p:spPr bwMode="auto">
            <a:xfrm>
              <a:off x="684" y="2724"/>
              <a:ext cx="1" cy="312"/>
            </a:xfrm>
            <a:prstGeom prst="line">
              <a:avLst/>
            </a:prstGeom>
            <a:noFill/>
            <a:ln w="38100">
              <a:solidFill>
                <a:srgbClr val="FF00FF"/>
              </a:solidFill>
              <a:round/>
              <a:headEnd/>
              <a:tailEnd type="stealth" w="sm" len="med"/>
            </a:ln>
            <a:effectLst/>
          </p:spPr>
          <p:txBody>
            <a:bodyPr/>
            <a:lstStyle/>
            <a:p>
              <a:endParaRPr lang="zh-CN" altLang="en-US"/>
            </a:p>
          </p:txBody>
        </p:sp>
        <p:sp>
          <p:nvSpPr>
            <p:cNvPr id="57" name="Line 68"/>
            <p:cNvSpPr>
              <a:spLocks noChangeShapeType="1"/>
            </p:cNvSpPr>
            <p:nvPr/>
          </p:nvSpPr>
          <p:spPr bwMode="auto">
            <a:xfrm>
              <a:off x="2940" y="2700"/>
              <a:ext cx="1" cy="312"/>
            </a:xfrm>
            <a:prstGeom prst="line">
              <a:avLst/>
            </a:prstGeom>
            <a:noFill/>
            <a:ln w="38100">
              <a:solidFill>
                <a:srgbClr val="FF00FF"/>
              </a:solidFill>
              <a:round/>
              <a:headEnd/>
              <a:tailEnd type="stealth" w="sm" len="med"/>
            </a:ln>
            <a:effectLst/>
          </p:spPr>
          <p:txBody>
            <a:bodyPr/>
            <a:lstStyle/>
            <a:p>
              <a:endParaRPr lang="zh-CN" altLang="en-US"/>
            </a:p>
          </p:txBody>
        </p:sp>
        <p:sp>
          <p:nvSpPr>
            <p:cNvPr id="58" name="Line 69"/>
            <p:cNvSpPr>
              <a:spLocks noChangeShapeType="1"/>
            </p:cNvSpPr>
            <p:nvPr/>
          </p:nvSpPr>
          <p:spPr bwMode="auto">
            <a:xfrm>
              <a:off x="5460" y="2748"/>
              <a:ext cx="1" cy="312"/>
            </a:xfrm>
            <a:prstGeom prst="line">
              <a:avLst/>
            </a:prstGeom>
            <a:noFill/>
            <a:ln w="38100">
              <a:solidFill>
                <a:srgbClr val="FF00FF"/>
              </a:solidFill>
              <a:round/>
              <a:headEnd/>
              <a:tailEnd type="stealth" w="sm" len="med"/>
            </a:ln>
            <a:effectLst/>
          </p:spPr>
          <p:txBody>
            <a:bodyPr/>
            <a:lstStyle/>
            <a:p>
              <a:endParaRPr lang="zh-CN" altLang="en-US"/>
            </a:p>
          </p:txBody>
        </p:sp>
      </p:grpSp>
      <p:sp>
        <p:nvSpPr>
          <p:cNvPr id="71" name="Line 63"/>
          <p:cNvSpPr>
            <a:spLocks noChangeShapeType="1"/>
          </p:cNvSpPr>
          <p:nvPr/>
        </p:nvSpPr>
        <p:spPr bwMode="auto">
          <a:xfrm>
            <a:off x="3745523" y="5029200"/>
            <a:ext cx="1969477" cy="1341"/>
          </a:xfrm>
          <a:prstGeom prst="line">
            <a:avLst/>
          </a:prstGeom>
          <a:noFill/>
          <a:ln w="38100">
            <a:solidFill>
              <a:srgbClr val="FF00FF"/>
            </a:solidFill>
            <a:round/>
            <a:headEnd/>
            <a:tailEnd/>
          </a:ln>
          <a:effectLst/>
        </p:spPr>
        <p:txBody>
          <a:bodyPr/>
          <a:lstStyle/>
          <a:p>
            <a:endParaRPr lang="zh-CN" altLang="en-US"/>
          </a:p>
        </p:txBody>
      </p:sp>
      <p:sp>
        <p:nvSpPr>
          <p:cNvPr id="72" name="TextBox 71"/>
          <p:cNvSpPr txBox="1"/>
          <p:nvPr/>
        </p:nvSpPr>
        <p:spPr>
          <a:xfrm>
            <a:off x="2866926" y="1507682"/>
            <a:ext cx="3069138" cy="461665"/>
          </a:xfrm>
          <a:prstGeom prst="rect">
            <a:avLst/>
          </a:prstGeom>
          <a:noFill/>
        </p:spPr>
        <p:txBody>
          <a:bodyPr wrap="square" rtlCol="0">
            <a:spAutoFit/>
          </a:bodyPr>
          <a:lstStyle/>
          <a:p>
            <a:pPr algn="ctr"/>
            <a:r>
              <a:rPr lang="zh-CN" altLang="en-US" sz="2400" b="1" dirty="0" smtClean="0">
                <a:solidFill>
                  <a:srgbClr val="FF00FF"/>
                </a:solidFill>
              </a:rPr>
              <a:t>解密图示</a:t>
            </a:r>
            <a:endParaRPr lang="zh-CN" altLang="en-US" sz="2400" b="1" dirty="0">
              <a:solidFill>
                <a:srgbClr val="FF00FF"/>
              </a:solidFill>
            </a:endParaRPr>
          </a:p>
        </p:txBody>
      </p:sp>
    </p:spTree>
    <p:extLst>
      <p:ext uri="{BB962C8B-B14F-4D97-AF65-F5344CB8AC3E}">
        <p14:creationId xmlns:p14="http://schemas.microsoft.com/office/powerpoint/2010/main" val="739340536"/>
      </p:ext>
    </p:extLst>
  </p:cSld>
  <p:clrMapOvr>
    <a:masterClrMapping/>
  </p:clrMapOvr>
  <p:transition>
    <p:wedge/>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将分组密码算法作为</a:t>
                </a:r>
                <a:r>
                  <a:rPr lang="zh-CN" altLang="en-US" dirty="0" smtClean="0">
                    <a:solidFill>
                      <a:srgbClr val="FF0000"/>
                    </a:solidFill>
                  </a:rPr>
                  <a:t>密钥流产生器</a:t>
                </a:r>
                <a:r>
                  <a:rPr lang="zh-CN" altLang="en-US" dirty="0" smtClean="0"/>
                  <a:t>，其输出的</a:t>
                </a:r>
                <a14:m>
                  <m:oMath xmlns:m="http://schemas.openxmlformats.org/officeDocument/2006/math">
                    <m:r>
                      <a:rPr lang="en-US" altLang="zh-CN" i="1" dirty="0" smtClean="0">
                        <a:latin typeface="Cambria Math"/>
                      </a:rPr>
                      <m:t>𝑗</m:t>
                    </m:r>
                  </m:oMath>
                </a14:m>
                <a:r>
                  <a:rPr lang="en-US" altLang="zh-CN" dirty="0" smtClean="0"/>
                  <a:t>-bit</a:t>
                </a:r>
                <a:r>
                  <a:rPr lang="zh-CN" altLang="en-US" dirty="0" smtClean="0"/>
                  <a:t>密钥直接反馈至分组密码的输入端，同时这</a:t>
                </a:r>
                <a14:m>
                  <m:oMath xmlns:m="http://schemas.openxmlformats.org/officeDocument/2006/math">
                    <m:r>
                      <a:rPr lang="en-US" altLang="zh-CN" i="1" dirty="0" smtClean="0">
                        <a:latin typeface="Cambria Math"/>
                      </a:rPr>
                      <m:t>𝑗</m:t>
                    </m:r>
                  </m:oMath>
                </a14:m>
                <a:r>
                  <a:rPr lang="en-US" altLang="zh-CN" dirty="0" smtClean="0"/>
                  <a:t>-bit</a:t>
                </a:r>
                <a:r>
                  <a:rPr lang="zh-CN" altLang="en-US" dirty="0" smtClean="0"/>
                  <a:t>密钥和输入的</a:t>
                </a:r>
                <a14:m>
                  <m:oMath xmlns:m="http://schemas.openxmlformats.org/officeDocument/2006/math">
                    <m:r>
                      <a:rPr lang="en-US" altLang="zh-CN" i="1" dirty="0" smtClean="0">
                        <a:latin typeface="Cambria Math"/>
                      </a:rPr>
                      <m:t>𝑗</m:t>
                    </m:r>
                  </m:oMath>
                </a14:m>
                <a:r>
                  <a:rPr lang="en-US" altLang="zh-CN" dirty="0" smtClean="0"/>
                  <a:t>-bit</a:t>
                </a:r>
                <a:r>
                  <a:rPr lang="zh-CN" altLang="en-US" dirty="0" smtClean="0"/>
                  <a:t>明文段进行按位模2加</a:t>
                </a:r>
                <a:endParaRPr lang="en-US" altLang="zh-CN" dirty="0" smtClean="0"/>
              </a:p>
              <a:p>
                <a:endParaRPr lang="zh-CN" altLang="en-US" dirty="0" smtClean="0"/>
              </a:p>
              <a:p>
                <a:r>
                  <a:rPr lang="en-US" altLang="zh-CN" dirty="0" smtClean="0">
                    <a:solidFill>
                      <a:srgbClr val="FF00FF"/>
                    </a:solidFill>
                  </a:rPr>
                  <a:t>OFB</a:t>
                </a:r>
                <a:r>
                  <a:rPr lang="zh-CN" altLang="en-US" dirty="0" smtClean="0">
                    <a:solidFill>
                      <a:srgbClr val="FF00FF"/>
                    </a:solidFill>
                  </a:rPr>
                  <a:t>模式具有普通序列密码的优缺点：</a:t>
                </a:r>
                <a:endParaRPr lang="en-US" altLang="zh-CN" dirty="0" smtClean="0">
                  <a:solidFill>
                    <a:srgbClr val="FF00FF"/>
                  </a:solidFill>
                </a:endParaRPr>
              </a:p>
              <a:p>
                <a:pPr lvl="1"/>
                <a:r>
                  <a:rPr lang="zh-CN" altLang="en-US" dirty="0" smtClean="0"/>
                  <a:t>可加密任意长度的数据</a:t>
                </a:r>
                <a:r>
                  <a:rPr lang="en-US" altLang="zh-CN" dirty="0" smtClean="0"/>
                  <a:t>(</a:t>
                </a:r>
                <a:r>
                  <a:rPr lang="zh-CN" altLang="en-US" dirty="0" smtClean="0"/>
                  <a:t>即不需要进行分组填充</a:t>
                </a:r>
                <a:r>
                  <a:rPr lang="en-US" altLang="zh-CN" dirty="0" smtClean="0"/>
                  <a:t>)</a:t>
                </a:r>
                <a:r>
                  <a:rPr lang="zh-CN" altLang="en-US" dirty="0" smtClean="0"/>
                  <a:t>，</a:t>
                </a:r>
                <a:r>
                  <a:rPr lang="zh-CN" altLang="en-US" b="1" dirty="0" smtClean="0">
                    <a:solidFill>
                      <a:srgbClr val="FF0000"/>
                    </a:solidFill>
                  </a:rPr>
                  <a:t>没有错误传播</a:t>
                </a:r>
                <a:r>
                  <a:rPr lang="zh-CN" altLang="en-US" dirty="0" smtClean="0"/>
                  <a:t>，适于加密冗余度较大的数据、语音和图像数据，但对密文的篡改难以检测</a:t>
                </a:r>
                <a:endParaRPr lang="en-US" altLang="zh-CN" dirty="0" smtClean="0"/>
              </a:p>
              <a:p>
                <a:pPr lvl="1"/>
                <a:r>
                  <a:rPr lang="zh-CN" altLang="en-US" dirty="0" smtClean="0"/>
                  <a:t>失去</a:t>
                </a:r>
                <a:r>
                  <a:rPr lang="zh-CN" altLang="en-US" dirty="0" smtClean="0">
                    <a:solidFill>
                      <a:srgbClr val="FF0000"/>
                    </a:solidFill>
                  </a:rPr>
                  <a:t>同步</a:t>
                </a:r>
                <a:r>
                  <a:rPr lang="zh-CN" altLang="en-US" dirty="0" smtClean="0"/>
                  <a:t>是致命的</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cstate="print"/>
                <a:stretch>
                  <a:fillRect l="-1259" t="-1491" r="-7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222</a:t>
            </a:fld>
            <a:endParaRPr lang="en-US" altLang="zh-CN" dirty="0"/>
          </a:p>
        </p:txBody>
      </p:sp>
    </p:spTree>
    <p:extLst>
      <p:ext uri="{BB962C8B-B14F-4D97-AF65-F5344CB8AC3E}">
        <p14:creationId xmlns:p14="http://schemas.microsoft.com/office/powerpoint/2010/main" val="1160200000"/>
      </p:ext>
    </p:extLst>
  </p:cSld>
  <p:clrMapOvr>
    <a:masterClrMapping/>
  </p:clrMapOvr>
  <p:transition>
    <p:wedge/>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计数器模式</a:t>
            </a:r>
            <a:r>
              <a:rPr lang="en-US" altLang="zh-CN" dirty="0" smtClean="0"/>
              <a:t>(CTR)</a:t>
            </a:r>
            <a:endParaRPr lang="zh-CN" altLang="en-US" dirty="0"/>
          </a:p>
        </p:txBody>
      </p:sp>
      <p:sp>
        <p:nvSpPr>
          <p:cNvPr id="3" name="内容占位符 2"/>
          <p:cNvSpPr>
            <a:spLocks noGrp="1"/>
          </p:cNvSpPr>
          <p:nvPr>
            <p:ph idx="1"/>
          </p:nvPr>
        </p:nvSpPr>
        <p:spPr/>
        <p:txBody>
          <a:bodyPr/>
          <a:lstStyle/>
          <a:p>
            <a:pPr algn="just">
              <a:lnSpc>
                <a:spcPct val="90000"/>
              </a:lnSpc>
            </a:pPr>
            <a:r>
              <a:rPr lang="en-US" altLang="zh-CN" dirty="0" smtClean="0">
                <a:latin typeface="Times New Roman" pitchFamily="18" charset="0"/>
              </a:rPr>
              <a:t>CTR</a:t>
            </a:r>
            <a:r>
              <a:rPr lang="zh-CN" altLang="en-US" dirty="0" smtClean="0">
                <a:latin typeface="Times New Roman" pitchFamily="18" charset="0"/>
              </a:rPr>
              <a:t>模式使用与明文分组相同的计数器长度，但加密不同的分组所用的</a:t>
            </a:r>
            <a:r>
              <a:rPr lang="zh-CN" altLang="en-US" b="1" dirty="0" smtClean="0">
                <a:solidFill>
                  <a:srgbClr val="FF00FF"/>
                </a:solidFill>
                <a:latin typeface="Times New Roman" pitchFamily="18" charset="0"/>
              </a:rPr>
              <a:t>计数器值</a:t>
            </a:r>
            <a:r>
              <a:rPr lang="zh-CN" altLang="en-US" dirty="0" smtClean="0">
                <a:latin typeface="Times New Roman" pitchFamily="18" charset="0"/>
              </a:rPr>
              <a:t>必须不同</a:t>
            </a:r>
            <a:endParaRPr lang="en-US" altLang="zh-CN" dirty="0" smtClean="0">
              <a:latin typeface="Times New Roman" pitchFamily="18" charset="0"/>
            </a:endParaRPr>
          </a:p>
          <a:p>
            <a:pPr algn="just">
              <a:lnSpc>
                <a:spcPct val="90000"/>
              </a:lnSpc>
            </a:pPr>
            <a:endParaRPr lang="en-US" altLang="zh-CN" dirty="0" smtClean="0">
              <a:latin typeface="Times New Roman" pitchFamily="18" charset="0"/>
            </a:endParaRPr>
          </a:p>
          <a:p>
            <a:pPr algn="just">
              <a:lnSpc>
                <a:spcPct val="90000"/>
              </a:lnSpc>
            </a:pPr>
            <a:r>
              <a:rPr lang="zh-CN" altLang="en-US" b="1" dirty="0" smtClean="0">
                <a:solidFill>
                  <a:srgbClr val="FF00FF"/>
                </a:solidFill>
                <a:latin typeface="Times New Roman" pitchFamily="18" charset="0"/>
              </a:rPr>
              <a:t>典型地：</a:t>
            </a:r>
            <a:r>
              <a:rPr lang="zh-CN" altLang="en-US" dirty="0" smtClean="0">
                <a:latin typeface="Times New Roman" pitchFamily="18" charset="0"/>
              </a:rPr>
              <a:t>计数器从某一初值开始，依次递增</a:t>
            </a:r>
            <a:r>
              <a:rPr lang="en-US" altLang="zh-CN" dirty="0" smtClean="0">
                <a:latin typeface="Times New Roman" pitchFamily="18" charset="0"/>
              </a:rPr>
              <a:t>1</a:t>
            </a:r>
            <a:r>
              <a:rPr lang="zh-CN" altLang="en-US" dirty="0" smtClean="0">
                <a:latin typeface="Times New Roman" pitchFamily="18" charset="0"/>
              </a:rPr>
              <a:t>。计数器值经加密函数变换的结果再与明文分组异或，从而得到密文</a:t>
            </a:r>
            <a:endParaRPr lang="en-US" altLang="zh-CN" dirty="0" smtClean="0">
              <a:latin typeface="Times New Roman" pitchFamily="18" charset="0"/>
            </a:endParaRPr>
          </a:p>
          <a:p>
            <a:pPr algn="just">
              <a:lnSpc>
                <a:spcPct val="90000"/>
              </a:lnSpc>
            </a:pPr>
            <a:r>
              <a:rPr lang="zh-CN" altLang="en-US" dirty="0" smtClean="0">
                <a:latin typeface="Times New Roman" pitchFamily="18" charset="0"/>
              </a:rPr>
              <a:t>解密时使用相同的计数器值序列，用加密函数变换后的计数器值与密文分组异或，从而恢复明文</a:t>
            </a:r>
            <a:endParaRPr lang="en-US" altLang="zh-CN" dirty="0" smtClean="0">
              <a:latin typeface="Times New Roman" pitchFamily="18" charset="0"/>
            </a:endParaRPr>
          </a:p>
          <a:p>
            <a:pPr algn="just">
              <a:lnSpc>
                <a:spcPct val="90000"/>
              </a:lnSpc>
            </a:pPr>
            <a:endParaRPr lang="en-US" altLang="zh-CN" dirty="0">
              <a:latin typeface="Times New Roman" pitchFamily="18" charset="0"/>
            </a:endParaRPr>
          </a:p>
          <a:p>
            <a:pPr algn="just">
              <a:lnSpc>
                <a:spcPct val="90000"/>
              </a:lnSpc>
            </a:pPr>
            <a:r>
              <a:rPr lang="zh-CN" altLang="en-US" dirty="0" smtClean="0">
                <a:latin typeface="Times New Roman" pitchFamily="18" charset="0"/>
              </a:rPr>
              <a:t>该模式在</a:t>
            </a:r>
            <a:r>
              <a:rPr lang="en-US" altLang="zh-CN" dirty="0" smtClean="0">
                <a:latin typeface="Times New Roman" pitchFamily="18" charset="0"/>
              </a:rPr>
              <a:t>ATM</a:t>
            </a:r>
            <a:r>
              <a:rPr lang="zh-CN" altLang="en-US" dirty="0" smtClean="0">
                <a:latin typeface="Times New Roman" pitchFamily="18" charset="0"/>
              </a:rPr>
              <a:t>网络和</a:t>
            </a:r>
            <a:r>
              <a:rPr lang="en-US" altLang="zh-CN" dirty="0" err="1" smtClean="0">
                <a:latin typeface="Times New Roman" pitchFamily="18" charset="0"/>
              </a:rPr>
              <a:t>IPSec</a:t>
            </a:r>
            <a:r>
              <a:rPr lang="zh-CN" altLang="en-US" dirty="0" smtClean="0">
                <a:latin typeface="Times New Roman" pitchFamily="18" charset="0"/>
              </a:rPr>
              <a:t>中被应用</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223</a:t>
            </a:fld>
            <a:endParaRPr lang="en-US" altLang="zh-CN" dirty="0"/>
          </a:p>
        </p:txBody>
      </p:sp>
    </p:spTree>
    <p:extLst>
      <p:ext uri="{BB962C8B-B14F-4D97-AF65-F5344CB8AC3E}">
        <p14:creationId xmlns:p14="http://schemas.microsoft.com/office/powerpoint/2010/main" val="1860676146"/>
      </p:ext>
    </p:extLst>
  </p:cSld>
  <p:clrMapOvr>
    <a:masterClrMapping/>
  </p:clrMapOvr>
  <p:transition>
    <p:wedge/>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lgn="just"/>
                <a:r>
                  <a:rPr lang="zh-CN" altLang="en-US" dirty="0" smtClean="0">
                    <a:latin typeface="Times New Roman" pitchFamily="18" charset="0"/>
                  </a:rPr>
                  <a:t>计数器模式的加密和解密算法为：</a:t>
                </a:r>
                <a:endParaRPr lang="en-US" altLang="zh-CN" dirty="0" smtClean="0">
                  <a:latin typeface="Times New Roman" pitchFamily="18" charset="0"/>
                </a:endParaRPr>
              </a:p>
              <a:p>
                <a:pPr algn="just"/>
                <a:endParaRPr lang="zh-CN" altLang="en-US" dirty="0" smtClean="0">
                  <a:latin typeface="Times New Roman" pitchFamily="18" charset="0"/>
                </a:endParaRPr>
              </a:p>
              <a:p>
                <a:pPr algn="just">
                  <a:buFontTx/>
                  <a:buNone/>
                </a:pPr>
                <a:r>
                  <a:rPr lang="zh-CN" altLang="en-US" dirty="0" smtClean="0">
                    <a:latin typeface="Times New Roman" pitchFamily="18" charset="0"/>
                  </a:rPr>
                  <a:t>	</a:t>
                </a:r>
                <a:r>
                  <a:rPr lang="zh-CN" altLang="en-US" b="1" dirty="0" smtClean="0">
                    <a:solidFill>
                      <a:srgbClr val="FF00FF"/>
                    </a:solidFill>
                    <a:latin typeface="Times New Roman" pitchFamily="18" charset="0"/>
                  </a:rPr>
                  <a:t>   加密</a:t>
                </a:r>
                <a:r>
                  <a:rPr lang="zh-CN" altLang="sv-SE" dirty="0" smtClean="0">
                    <a:latin typeface="Times New Roman" pitchFamily="18" charset="0"/>
                  </a:rPr>
                  <a:t>：</a:t>
                </a:r>
                <a14:m>
                  <m:oMath xmlns:m="http://schemas.openxmlformats.org/officeDocument/2006/math">
                    <m:r>
                      <a:rPr lang="sv-SE" altLang="zh-CN" i="1" dirty="0" smtClean="0">
                        <a:latin typeface="Cambria Math"/>
                      </a:rPr>
                      <m:t>𝑐</m:t>
                    </m:r>
                    <m:r>
                      <a:rPr lang="sv-SE" altLang="zh-CN" i="1" baseline="-25000" dirty="0" smtClean="0">
                        <a:latin typeface="Cambria Math"/>
                      </a:rPr>
                      <m:t>𝑖</m:t>
                    </m:r>
                    <m:r>
                      <a:rPr lang="zh-CN" altLang="sv-SE" i="1" dirty="0" smtClean="0">
                        <a:latin typeface="Cambria Math"/>
                      </a:rPr>
                      <m:t>＝</m:t>
                    </m:r>
                    <m:r>
                      <a:rPr lang="zh-CN" altLang="sv-SE" i="1" dirty="0" smtClean="0">
                        <a:latin typeface="Cambria Math"/>
                      </a:rPr>
                      <m:t> </m:t>
                    </m:r>
                    <m:r>
                      <a:rPr lang="sv-SE" altLang="zh-CN" i="1" dirty="0" smtClean="0">
                        <a:latin typeface="Cambria Math"/>
                      </a:rPr>
                      <m:t>𝑚</m:t>
                    </m:r>
                    <m:r>
                      <a:rPr lang="sv-SE" altLang="zh-CN" i="1" baseline="-25000" dirty="0" smtClean="0">
                        <a:latin typeface="Cambria Math"/>
                      </a:rPr>
                      <m:t>𝑖</m:t>
                    </m:r>
                    <m:r>
                      <a:rPr lang="sv-SE" altLang="zh-CN" i="1" dirty="0" smtClean="0">
                        <a:latin typeface="Cambria Math"/>
                      </a:rPr>
                      <m:t> </m:t>
                    </m:r>
                    <m:r>
                      <a:rPr lang="sv-SE" altLang="zh-CN" i="1" dirty="0" smtClean="0">
                        <a:latin typeface="Cambria Math"/>
                        <a:sym typeface="Symbol" pitchFamily="18" charset="2"/>
                      </a:rPr>
                      <m:t></m:t>
                    </m:r>
                    <m:r>
                      <a:rPr lang="sv-SE" altLang="zh-CN" i="1" dirty="0" smtClean="0">
                        <a:latin typeface="Cambria Math"/>
                      </a:rPr>
                      <m:t> </m:t>
                    </m:r>
                    <m:sSub>
                      <m:sSubPr>
                        <m:ctrlPr>
                          <a:rPr lang="sv-SE" altLang="zh-CN" i="1" dirty="0" smtClean="0">
                            <a:latin typeface="Cambria Math" panose="02040503050406030204" pitchFamily="18" charset="0"/>
                          </a:rPr>
                        </m:ctrlPr>
                      </m:sSubPr>
                      <m:e>
                        <m:r>
                          <a:rPr lang="en-US" altLang="zh-CN" b="0" i="1" dirty="0" smtClean="0">
                            <a:latin typeface="Cambria Math"/>
                          </a:rPr>
                          <m:t>𝐸</m:t>
                        </m:r>
                      </m:e>
                      <m:sub>
                        <m:r>
                          <a:rPr lang="en-US" altLang="zh-CN" b="0" i="1" dirty="0" smtClean="0">
                            <a:latin typeface="Cambria Math"/>
                          </a:rPr>
                          <m:t>𝑘</m:t>
                        </m:r>
                      </m:sub>
                    </m:sSub>
                    <m:r>
                      <a:rPr lang="sv-SE" altLang="zh-CN" i="1" dirty="0" smtClean="0">
                        <a:latin typeface="Cambria Math"/>
                      </a:rPr>
                      <m:t>(</m:t>
                    </m:r>
                    <m:r>
                      <a:rPr lang="sv-SE" altLang="zh-CN" i="1" dirty="0" smtClean="0">
                        <a:latin typeface="Cambria Math"/>
                      </a:rPr>
                      <m:t>𝐶𝑇𝑅</m:t>
                    </m:r>
                    <m:r>
                      <a:rPr lang="zh-CN" altLang="sv-SE" i="1" dirty="0" smtClean="0">
                        <a:latin typeface="Cambria Math"/>
                      </a:rPr>
                      <m:t>＋</m:t>
                    </m:r>
                    <m:r>
                      <a:rPr lang="sv-SE" altLang="zh-CN" i="1" dirty="0" smtClean="0">
                        <a:latin typeface="Cambria Math"/>
                      </a:rPr>
                      <m:t>𝑖</m:t>
                    </m:r>
                    <m:r>
                      <a:rPr lang="sv-SE" altLang="zh-CN" i="1" dirty="0" smtClean="0">
                        <a:latin typeface="Cambria Math"/>
                      </a:rPr>
                      <m:t>)  (</m:t>
                    </m:r>
                    <m:r>
                      <a:rPr lang="sv-SE" altLang="zh-CN" i="1" dirty="0" smtClean="0">
                        <a:latin typeface="Cambria Math"/>
                      </a:rPr>
                      <m:t>𝑖</m:t>
                    </m:r>
                    <m:r>
                      <a:rPr lang="zh-CN" altLang="sv-SE" i="1" dirty="0" smtClean="0">
                        <a:latin typeface="Cambria Math"/>
                      </a:rPr>
                      <m:t>＝</m:t>
                    </m:r>
                    <m:r>
                      <a:rPr lang="sv-SE" altLang="zh-CN" i="1" dirty="0" smtClean="0">
                        <a:latin typeface="Cambria Math"/>
                      </a:rPr>
                      <m:t>1, 2, …, </m:t>
                    </m:r>
                    <m:r>
                      <a:rPr lang="sv-SE" altLang="zh-CN" i="1" dirty="0" smtClean="0">
                        <a:latin typeface="Cambria Math"/>
                      </a:rPr>
                      <m:t>𝑛</m:t>
                    </m:r>
                    <m:r>
                      <a:rPr lang="sv-SE" altLang="zh-CN" i="1" dirty="0" smtClean="0">
                        <a:latin typeface="Cambria Math"/>
                      </a:rPr>
                      <m:t>)</m:t>
                    </m:r>
                  </m:oMath>
                </a14:m>
                <a:endParaRPr lang="sv-SE" altLang="zh-CN" dirty="0" smtClean="0">
                  <a:latin typeface="Times New Roman" pitchFamily="18" charset="0"/>
                </a:endParaRPr>
              </a:p>
              <a:p>
                <a:pPr algn="just">
                  <a:buFontTx/>
                  <a:buNone/>
                </a:pPr>
                <a:endParaRPr lang="sv-SE" altLang="zh-CN" dirty="0" smtClean="0">
                  <a:latin typeface="Times New Roman" pitchFamily="18" charset="0"/>
                </a:endParaRPr>
              </a:p>
              <a:p>
                <a:pPr algn="just">
                  <a:buFontTx/>
                  <a:buNone/>
                </a:pPr>
                <a:r>
                  <a:rPr lang="zh-CN" altLang="sv-SE" dirty="0" smtClean="0">
                    <a:latin typeface="Times New Roman" pitchFamily="18" charset="0"/>
                  </a:rPr>
                  <a:t>	   </a:t>
                </a:r>
                <a:r>
                  <a:rPr lang="zh-CN" altLang="sv-SE" b="1" dirty="0" smtClean="0">
                    <a:solidFill>
                      <a:srgbClr val="FF00FF"/>
                    </a:solidFill>
                    <a:latin typeface="Times New Roman" pitchFamily="18" charset="0"/>
                  </a:rPr>
                  <a:t>解密</a:t>
                </a:r>
                <a:r>
                  <a:rPr lang="zh-CN" altLang="sv-SE" dirty="0" smtClean="0">
                    <a:latin typeface="Times New Roman" pitchFamily="18" charset="0"/>
                  </a:rPr>
                  <a:t>：</a:t>
                </a:r>
                <a14:m>
                  <m:oMath xmlns:m="http://schemas.openxmlformats.org/officeDocument/2006/math">
                    <m:r>
                      <a:rPr lang="sv-SE" altLang="zh-CN" i="1" dirty="0" smtClean="0">
                        <a:latin typeface="Cambria Math"/>
                      </a:rPr>
                      <m:t>𝑚</m:t>
                    </m:r>
                    <m:r>
                      <a:rPr lang="sv-SE" altLang="zh-CN" i="1" baseline="-25000" dirty="0" smtClean="0">
                        <a:latin typeface="Cambria Math"/>
                      </a:rPr>
                      <m:t>𝑖</m:t>
                    </m:r>
                    <m:r>
                      <a:rPr lang="zh-CN" altLang="sv-SE" i="1" dirty="0" smtClean="0">
                        <a:latin typeface="Cambria Math"/>
                      </a:rPr>
                      <m:t>＝</m:t>
                    </m:r>
                    <m:r>
                      <a:rPr lang="sv-SE" altLang="zh-CN" i="1" dirty="0" smtClean="0">
                        <a:latin typeface="Cambria Math"/>
                      </a:rPr>
                      <m:t>𝑐</m:t>
                    </m:r>
                    <m:r>
                      <a:rPr lang="sv-SE" altLang="zh-CN" i="1" baseline="-25000" dirty="0" smtClean="0">
                        <a:latin typeface="Cambria Math"/>
                      </a:rPr>
                      <m:t>𝑖</m:t>
                    </m:r>
                    <m:r>
                      <a:rPr lang="sv-SE" altLang="zh-CN" i="1" dirty="0" smtClean="0">
                        <a:latin typeface="Cambria Math"/>
                      </a:rPr>
                      <m:t> </m:t>
                    </m:r>
                    <m:r>
                      <a:rPr lang="sv-SE" altLang="zh-CN" i="1" dirty="0" smtClean="0">
                        <a:latin typeface="Cambria Math"/>
                        <a:sym typeface="Symbol" pitchFamily="18" charset="2"/>
                      </a:rPr>
                      <m:t></m:t>
                    </m:r>
                    <m:sSub>
                      <m:sSubPr>
                        <m:ctrlPr>
                          <a:rPr lang="sv-SE" altLang="zh-CN" i="1" dirty="0">
                            <a:latin typeface="Cambria Math" panose="02040503050406030204" pitchFamily="18" charset="0"/>
                          </a:rPr>
                        </m:ctrlPr>
                      </m:sSubPr>
                      <m:e>
                        <m:r>
                          <a:rPr lang="en-US" altLang="zh-CN" i="1" dirty="0">
                            <a:latin typeface="Cambria Math"/>
                          </a:rPr>
                          <m:t>𝐸</m:t>
                        </m:r>
                      </m:e>
                      <m:sub>
                        <m:r>
                          <a:rPr lang="en-US" altLang="zh-CN" i="1" dirty="0">
                            <a:latin typeface="Cambria Math"/>
                          </a:rPr>
                          <m:t>𝑘</m:t>
                        </m:r>
                      </m:sub>
                    </m:sSub>
                    <m:r>
                      <a:rPr lang="sv-SE" altLang="zh-CN" i="1" dirty="0" smtClean="0">
                        <a:latin typeface="Cambria Math"/>
                      </a:rPr>
                      <m:t>(</m:t>
                    </m:r>
                    <m:r>
                      <a:rPr lang="sv-SE" altLang="zh-CN" i="1" dirty="0" smtClean="0">
                        <a:latin typeface="Cambria Math"/>
                      </a:rPr>
                      <m:t>𝐶𝑇𝑅</m:t>
                    </m:r>
                    <m:r>
                      <a:rPr lang="zh-CN" altLang="sv-SE" i="1" dirty="0" smtClean="0">
                        <a:latin typeface="Cambria Math"/>
                      </a:rPr>
                      <m:t>＋</m:t>
                    </m:r>
                    <m:r>
                      <a:rPr lang="sv-SE" altLang="zh-CN" i="1" dirty="0" smtClean="0">
                        <a:latin typeface="Cambria Math"/>
                      </a:rPr>
                      <m:t>𝑖</m:t>
                    </m:r>
                    <m:r>
                      <a:rPr lang="sv-SE" altLang="zh-CN" i="1" dirty="0" smtClean="0">
                        <a:latin typeface="Cambria Math"/>
                      </a:rPr>
                      <m:t>)  (</m:t>
                    </m:r>
                    <m:r>
                      <a:rPr lang="sv-SE" altLang="zh-CN" i="1" dirty="0" smtClean="0">
                        <a:latin typeface="Cambria Math"/>
                      </a:rPr>
                      <m:t>𝑖</m:t>
                    </m:r>
                    <m:r>
                      <a:rPr lang="zh-CN" altLang="sv-SE" i="1" dirty="0" smtClean="0">
                        <a:latin typeface="Cambria Math"/>
                      </a:rPr>
                      <m:t>＝</m:t>
                    </m:r>
                    <m:r>
                      <a:rPr lang="sv-SE" altLang="zh-CN" i="1" dirty="0" smtClean="0">
                        <a:latin typeface="Cambria Math"/>
                      </a:rPr>
                      <m:t>1, 2, …, </m:t>
                    </m:r>
                    <m:r>
                      <a:rPr lang="sv-SE" altLang="zh-CN" i="1" dirty="0" smtClean="0">
                        <a:latin typeface="Cambria Math"/>
                      </a:rPr>
                      <m:t>𝑛</m:t>
                    </m:r>
                    <m:r>
                      <a:rPr lang="sv-SE" altLang="zh-CN" i="1" dirty="0" smtClean="0">
                        <a:latin typeface="Cambria Math"/>
                      </a:rPr>
                      <m:t>)</m:t>
                    </m:r>
                  </m:oMath>
                </a14:m>
                <a:endParaRPr lang="sv-SE" altLang="zh-CN" dirty="0" smtClean="0">
                  <a:latin typeface="Times New Roman" pitchFamily="18" charset="0"/>
                </a:endParaRPr>
              </a:p>
              <a:p>
                <a:pPr algn="just">
                  <a:buFontTx/>
                  <a:buNone/>
                </a:pPr>
                <a:endParaRPr lang="sv-SE" altLang="zh-CN" dirty="0" smtClean="0">
                  <a:latin typeface="Times New Roman" pitchFamily="18" charset="0"/>
                </a:endParaRPr>
              </a:p>
              <a:p>
                <a:pPr algn="just">
                  <a:buFontTx/>
                  <a:buNone/>
                </a:pPr>
                <a:r>
                  <a:rPr lang="zh-CN" altLang="sv-SE" dirty="0" smtClean="0">
                    <a:latin typeface="Times New Roman" pitchFamily="18" charset="0"/>
                  </a:rPr>
                  <a:t>	其中，</a:t>
                </a:r>
                <a:r>
                  <a:rPr lang="en-US" altLang="zh-CN" dirty="0" smtClean="0">
                    <a:latin typeface="Times New Roman" pitchFamily="18" charset="0"/>
                  </a:rPr>
                  <a:t>CTR</a:t>
                </a:r>
                <a:r>
                  <a:rPr lang="zh-CN" altLang="en-US" dirty="0" smtClean="0">
                    <a:latin typeface="Times New Roman" pitchFamily="18" charset="0"/>
                  </a:rPr>
                  <a:t>表示计数器的初值</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259" t="-176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224</a:t>
            </a:fld>
            <a:endParaRPr lang="en-US" altLang="zh-CN" dirty="0"/>
          </a:p>
        </p:txBody>
      </p:sp>
    </p:spTree>
    <p:extLst>
      <p:ext uri="{BB962C8B-B14F-4D97-AF65-F5344CB8AC3E}">
        <p14:creationId xmlns:p14="http://schemas.microsoft.com/office/powerpoint/2010/main" val="974376606"/>
      </p:ext>
    </p:extLst>
  </p:cSld>
  <p:clrMapOvr>
    <a:masterClrMapping/>
  </p:clrMapOvr>
  <p:transition>
    <p:wedge/>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CTR</a:t>
            </a:r>
            <a:r>
              <a:rPr lang="zh-CN" altLang="en-US" dirty="0" smtClean="0"/>
              <a:t>模式的加密</a:t>
            </a:r>
            <a:r>
              <a:rPr lang="en-US" altLang="zh-CN" dirty="0" smtClean="0"/>
              <a:t>/</a:t>
            </a:r>
            <a:r>
              <a:rPr lang="zh-CN" altLang="en-US" dirty="0" smtClean="0"/>
              <a:t>解密</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225</a:t>
            </a:fld>
            <a:endParaRPr lang="en-US" altLang="zh-CN" dirty="0"/>
          </a:p>
        </p:txBody>
      </p:sp>
      <p:grpSp>
        <p:nvGrpSpPr>
          <p:cNvPr id="36" name="Group 6"/>
          <p:cNvGrpSpPr>
            <a:grpSpLocks/>
          </p:cNvGrpSpPr>
          <p:nvPr/>
        </p:nvGrpSpPr>
        <p:grpSpPr bwMode="auto">
          <a:xfrm>
            <a:off x="0" y="2590006"/>
            <a:ext cx="4724400" cy="3292475"/>
            <a:chOff x="0" y="0"/>
            <a:chExt cx="5400" cy="2148"/>
          </a:xfrm>
        </p:grpSpPr>
        <p:sp>
          <p:nvSpPr>
            <p:cNvPr id="69" name="AutoShape 7"/>
            <p:cNvSpPr>
              <a:spLocks noChangeAspect="1" noChangeArrowheads="1"/>
            </p:cNvSpPr>
            <p:nvPr/>
          </p:nvSpPr>
          <p:spPr bwMode="auto">
            <a:xfrm>
              <a:off x="0" y="0"/>
              <a:ext cx="5400" cy="2148"/>
            </a:xfrm>
            <a:prstGeom prst="rect">
              <a:avLst/>
            </a:prstGeom>
            <a:noFill/>
            <a:ln w="9525">
              <a:noFill/>
              <a:miter lim="800000"/>
              <a:headEnd/>
              <a:tailEnd/>
            </a:ln>
          </p:spPr>
          <p:txBody>
            <a:bodyPr anchor="ctr" anchorCtr="1"/>
            <a:ls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a:lstStyle>
            <a:p>
              <a:endParaRPr lang="zh-CN" altLang="en-US"/>
            </a:p>
          </p:txBody>
        </p:sp>
        <p:sp>
          <p:nvSpPr>
            <p:cNvPr id="70" name="Text Box 8"/>
            <p:cNvSpPr txBox="1">
              <a:spLocks noChangeArrowheads="1"/>
            </p:cNvSpPr>
            <p:nvPr/>
          </p:nvSpPr>
          <p:spPr bwMode="auto">
            <a:xfrm>
              <a:off x="465" y="35"/>
              <a:ext cx="1155" cy="313"/>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nchor="ctr" anchorCtr="1"/>
            <a:lstStyle>
              <a:defPPr>
                <a:defRPr lang="en-US"/>
              </a:defPPr>
              <a:lvl1pPr algn="l" rtl="0" fontAlgn="base">
                <a:spcBef>
                  <a:spcPct val="0"/>
                </a:spcBef>
                <a:spcAft>
                  <a:spcPct val="0"/>
                </a:spcAft>
                <a:defRPr sz="1400" kern="1200">
                  <a:solidFill>
                    <a:schemeClr val="dk1"/>
                  </a:solidFill>
                  <a:latin typeface="+mn-lt"/>
                  <a:ea typeface="+mn-ea"/>
                  <a:cs typeface="+mn-cs"/>
                </a:defRPr>
              </a:lvl1pPr>
              <a:lvl2pPr marL="457200" algn="l" rtl="0" fontAlgn="base">
                <a:spcBef>
                  <a:spcPct val="0"/>
                </a:spcBef>
                <a:spcAft>
                  <a:spcPct val="0"/>
                </a:spcAft>
                <a:defRPr sz="1400" kern="1200">
                  <a:solidFill>
                    <a:schemeClr val="dk1"/>
                  </a:solidFill>
                  <a:latin typeface="+mn-lt"/>
                  <a:ea typeface="+mn-ea"/>
                  <a:cs typeface="+mn-cs"/>
                </a:defRPr>
              </a:lvl2pPr>
              <a:lvl3pPr marL="914400" algn="l" rtl="0" fontAlgn="base">
                <a:spcBef>
                  <a:spcPct val="0"/>
                </a:spcBef>
                <a:spcAft>
                  <a:spcPct val="0"/>
                </a:spcAft>
                <a:defRPr sz="1400" kern="1200">
                  <a:solidFill>
                    <a:schemeClr val="dk1"/>
                  </a:solidFill>
                  <a:latin typeface="+mn-lt"/>
                  <a:ea typeface="+mn-ea"/>
                  <a:cs typeface="+mn-cs"/>
                </a:defRPr>
              </a:lvl3pPr>
              <a:lvl4pPr marL="1371600" algn="l" rtl="0" fontAlgn="base">
                <a:spcBef>
                  <a:spcPct val="0"/>
                </a:spcBef>
                <a:spcAft>
                  <a:spcPct val="0"/>
                </a:spcAft>
                <a:defRPr sz="1400" kern="1200">
                  <a:solidFill>
                    <a:schemeClr val="dk1"/>
                  </a:solidFill>
                  <a:latin typeface="+mn-lt"/>
                  <a:ea typeface="+mn-ea"/>
                  <a:cs typeface="+mn-cs"/>
                </a:defRPr>
              </a:lvl4pPr>
              <a:lvl5pPr marL="1828800" algn="l" rtl="0" fontAlgn="base">
                <a:spcBef>
                  <a:spcPct val="0"/>
                </a:spcBef>
                <a:spcAft>
                  <a:spcPct val="0"/>
                </a:spcAft>
                <a:defRPr sz="1400" kern="1200">
                  <a:solidFill>
                    <a:schemeClr val="dk1"/>
                  </a:solidFill>
                  <a:latin typeface="+mn-lt"/>
                  <a:ea typeface="+mn-ea"/>
                  <a:cs typeface="+mn-cs"/>
                </a:defRPr>
              </a:lvl5pPr>
              <a:lvl6pPr marL="2286000" algn="l" defTabSz="914400" rtl="0" eaLnBrk="1" latinLnBrk="0" hangingPunct="1">
                <a:defRPr sz="1400" kern="1200">
                  <a:solidFill>
                    <a:schemeClr val="dk1"/>
                  </a:solidFill>
                  <a:latin typeface="+mn-lt"/>
                  <a:ea typeface="+mn-ea"/>
                  <a:cs typeface="+mn-cs"/>
                </a:defRPr>
              </a:lvl6pPr>
              <a:lvl7pPr marL="2743200" algn="l" defTabSz="914400" rtl="0" eaLnBrk="1" latinLnBrk="0" hangingPunct="1">
                <a:defRPr sz="1400" kern="1200">
                  <a:solidFill>
                    <a:schemeClr val="dk1"/>
                  </a:solidFill>
                  <a:latin typeface="+mn-lt"/>
                  <a:ea typeface="+mn-ea"/>
                  <a:cs typeface="+mn-cs"/>
                </a:defRPr>
              </a:lvl7pPr>
              <a:lvl8pPr marL="3200400" algn="l" defTabSz="914400" rtl="0" eaLnBrk="1" latinLnBrk="0" hangingPunct="1">
                <a:defRPr sz="1400" kern="1200">
                  <a:solidFill>
                    <a:schemeClr val="dk1"/>
                  </a:solidFill>
                  <a:latin typeface="+mn-lt"/>
                  <a:ea typeface="+mn-ea"/>
                  <a:cs typeface="+mn-cs"/>
                </a:defRPr>
              </a:lvl8pPr>
              <a:lvl9pPr marL="3657600" algn="l" defTabSz="914400" rtl="0" eaLnBrk="1" latinLnBrk="0" hangingPunct="1">
                <a:defRPr sz="1400" kern="1200">
                  <a:solidFill>
                    <a:schemeClr val="dk1"/>
                  </a:solidFill>
                  <a:latin typeface="+mn-lt"/>
                  <a:ea typeface="+mn-ea"/>
                  <a:cs typeface="+mn-cs"/>
                </a:defRPr>
              </a:lvl9pPr>
            </a:lstStyle>
            <a:p>
              <a:pPr algn="ctr"/>
              <a:r>
                <a:rPr lang="zh-CN" altLang="en-US" sz="1600" dirty="0">
                  <a:latin typeface="Times New Roman" pitchFamily="18" charset="0"/>
                </a:rPr>
                <a:t>计数器</a:t>
              </a:r>
              <a:r>
                <a:rPr lang="en-US" altLang="zh-CN" sz="1600" dirty="0">
                  <a:latin typeface="Times New Roman" pitchFamily="18" charset="0"/>
                </a:rPr>
                <a:t>CTR+1</a:t>
              </a:r>
              <a:endParaRPr lang="en-US" altLang="zh-CN" sz="1600" dirty="0"/>
            </a:p>
          </p:txBody>
        </p:sp>
        <p:sp>
          <p:nvSpPr>
            <p:cNvPr id="71" name="Text Box 9"/>
            <p:cNvSpPr txBox="1">
              <a:spLocks noChangeArrowheads="1"/>
            </p:cNvSpPr>
            <p:nvPr/>
          </p:nvSpPr>
          <p:spPr bwMode="auto">
            <a:xfrm>
              <a:off x="684" y="612"/>
              <a:ext cx="72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nchor="ctr" anchorCtr="1"/>
            <a:lstStyle>
              <a:defPPr>
                <a:defRPr lang="en-US"/>
              </a:defPPr>
              <a:lvl1pPr algn="l" rtl="0" fontAlgn="base">
                <a:spcBef>
                  <a:spcPct val="0"/>
                </a:spcBef>
                <a:spcAft>
                  <a:spcPct val="0"/>
                </a:spcAft>
                <a:defRPr sz="1400" kern="1200">
                  <a:solidFill>
                    <a:schemeClr val="dk1"/>
                  </a:solidFill>
                  <a:latin typeface="+mn-lt"/>
                  <a:ea typeface="+mn-ea"/>
                  <a:cs typeface="+mn-cs"/>
                </a:defRPr>
              </a:lvl1pPr>
              <a:lvl2pPr marL="457200" algn="l" rtl="0" fontAlgn="base">
                <a:spcBef>
                  <a:spcPct val="0"/>
                </a:spcBef>
                <a:spcAft>
                  <a:spcPct val="0"/>
                </a:spcAft>
                <a:defRPr sz="1400" kern="1200">
                  <a:solidFill>
                    <a:schemeClr val="dk1"/>
                  </a:solidFill>
                  <a:latin typeface="+mn-lt"/>
                  <a:ea typeface="+mn-ea"/>
                  <a:cs typeface="+mn-cs"/>
                </a:defRPr>
              </a:lvl2pPr>
              <a:lvl3pPr marL="914400" algn="l" rtl="0" fontAlgn="base">
                <a:spcBef>
                  <a:spcPct val="0"/>
                </a:spcBef>
                <a:spcAft>
                  <a:spcPct val="0"/>
                </a:spcAft>
                <a:defRPr sz="1400" kern="1200">
                  <a:solidFill>
                    <a:schemeClr val="dk1"/>
                  </a:solidFill>
                  <a:latin typeface="+mn-lt"/>
                  <a:ea typeface="+mn-ea"/>
                  <a:cs typeface="+mn-cs"/>
                </a:defRPr>
              </a:lvl3pPr>
              <a:lvl4pPr marL="1371600" algn="l" rtl="0" fontAlgn="base">
                <a:spcBef>
                  <a:spcPct val="0"/>
                </a:spcBef>
                <a:spcAft>
                  <a:spcPct val="0"/>
                </a:spcAft>
                <a:defRPr sz="1400" kern="1200">
                  <a:solidFill>
                    <a:schemeClr val="dk1"/>
                  </a:solidFill>
                  <a:latin typeface="+mn-lt"/>
                  <a:ea typeface="+mn-ea"/>
                  <a:cs typeface="+mn-cs"/>
                </a:defRPr>
              </a:lvl4pPr>
              <a:lvl5pPr marL="1828800" algn="l" rtl="0" fontAlgn="base">
                <a:spcBef>
                  <a:spcPct val="0"/>
                </a:spcBef>
                <a:spcAft>
                  <a:spcPct val="0"/>
                </a:spcAft>
                <a:defRPr sz="1400" kern="1200">
                  <a:solidFill>
                    <a:schemeClr val="dk1"/>
                  </a:solidFill>
                  <a:latin typeface="+mn-lt"/>
                  <a:ea typeface="+mn-ea"/>
                  <a:cs typeface="+mn-cs"/>
                </a:defRPr>
              </a:lvl5pPr>
              <a:lvl6pPr marL="2286000" algn="l" defTabSz="914400" rtl="0" eaLnBrk="1" latinLnBrk="0" hangingPunct="1">
                <a:defRPr sz="1400" kern="1200">
                  <a:solidFill>
                    <a:schemeClr val="dk1"/>
                  </a:solidFill>
                  <a:latin typeface="+mn-lt"/>
                  <a:ea typeface="+mn-ea"/>
                  <a:cs typeface="+mn-cs"/>
                </a:defRPr>
              </a:lvl6pPr>
              <a:lvl7pPr marL="2743200" algn="l" defTabSz="914400" rtl="0" eaLnBrk="1" latinLnBrk="0" hangingPunct="1">
                <a:defRPr sz="1400" kern="1200">
                  <a:solidFill>
                    <a:schemeClr val="dk1"/>
                  </a:solidFill>
                  <a:latin typeface="+mn-lt"/>
                  <a:ea typeface="+mn-ea"/>
                  <a:cs typeface="+mn-cs"/>
                </a:defRPr>
              </a:lvl7pPr>
              <a:lvl8pPr marL="3200400" algn="l" defTabSz="914400" rtl="0" eaLnBrk="1" latinLnBrk="0" hangingPunct="1">
                <a:defRPr sz="1400" kern="1200">
                  <a:solidFill>
                    <a:schemeClr val="dk1"/>
                  </a:solidFill>
                  <a:latin typeface="+mn-lt"/>
                  <a:ea typeface="+mn-ea"/>
                  <a:cs typeface="+mn-cs"/>
                </a:defRPr>
              </a:lvl8pPr>
              <a:lvl9pPr marL="3657600" algn="l" defTabSz="914400" rtl="0" eaLnBrk="1" latinLnBrk="0" hangingPunct="1">
                <a:defRPr sz="1400" kern="1200">
                  <a:solidFill>
                    <a:schemeClr val="dk1"/>
                  </a:solidFill>
                  <a:latin typeface="+mn-lt"/>
                  <a:ea typeface="+mn-ea"/>
                  <a:cs typeface="+mn-cs"/>
                </a:defRPr>
              </a:lvl9pPr>
            </a:lstStyle>
            <a:p>
              <a:pPr algn="ctr"/>
              <a:r>
                <a:rPr lang="zh-CN" altLang="en-US" sz="1600">
                  <a:latin typeface="Times New Roman" pitchFamily="18" charset="0"/>
                </a:rPr>
                <a:t>加密</a:t>
              </a:r>
              <a:endParaRPr lang="zh-CN" altLang="en-US" sz="1600"/>
            </a:p>
          </p:txBody>
        </p:sp>
        <p:sp>
          <p:nvSpPr>
            <p:cNvPr id="72" name="Text Box 10"/>
            <p:cNvSpPr txBox="1">
              <a:spLocks noChangeArrowheads="1"/>
            </p:cNvSpPr>
            <p:nvPr/>
          </p:nvSpPr>
          <p:spPr bwMode="auto">
            <a:xfrm>
              <a:off x="540" y="1836"/>
              <a:ext cx="1005" cy="312"/>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nchor="ctr" anchorCtr="1"/>
            <a:lstStyle>
              <a:defPPr>
                <a:defRPr lang="en-US"/>
              </a:defPPr>
              <a:lvl1pPr algn="l" rtl="0" fontAlgn="base">
                <a:spcBef>
                  <a:spcPct val="0"/>
                </a:spcBef>
                <a:spcAft>
                  <a:spcPct val="0"/>
                </a:spcAft>
                <a:defRPr sz="1400" kern="1200">
                  <a:solidFill>
                    <a:schemeClr val="lt1"/>
                  </a:solidFill>
                  <a:latin typeface="+mn-lt"/>
                  <a:ea typeface="+mn-ea"/>
                  <a:cs typeface="+mn-cs"/>
                </a:defRPr>
              </a:lvl1pPr>
              <a:lvl2pPr marL="457200" algn="l" rtl="0" fontAlgn="base">
                <a:spcBef>
                  <a:spcPct val="0"/>
                </a:spcBef>
                <a:spcAft>
                  <a:spcPct val="0"/>
                </a:spcAft>
                <a:defRPr sz="1400" kern="1200">
                  <a:solidFill>
                    <a:schemeClr val="lt1"/>
                  </a:solidFill>
                  <a:latin typeface="+mn-lt"/>
                  <a:ea typeface="+mn-ea"/>
                  <a:cs typeface="+mn-cs"/>
                </a:defRPr>
              </a:lvl2pPr>
              <a:lvl3pPr marL="914400" algn="l" rtl="0" fontAlgn="base">
                <a:spcBef>
                  <a:spcPct val="0"/>
                </a:spcBef>
                <a:spcAft>
                  <a:spcPct val="0"/>
                </a:spcAft>
                <a:defRPr sz="1400" kern="1200">
                  <a:solidFill>
                    <a:schemeClr val="lt1"/>
                  </a:solidFill>
                  <a:latin typeface="+mn-lt"/>
                  <a:ea typeface="+mn-ea"/>
                  <a:cs typeface="+mn-cs"/>
                </a:defRPr>
              </a:lvl3pPr>
              <a:lvl4pPr marL="1371600" algn="l" rtl="0" fontAlgn="base">
                <a:spcBef>
                  <a:spcPct val="0"/>
                </a:spcBef>
                <a:spcAft>
                  <a:spcPct val="0"/>
                </a:spcAft>
                <a:defRPr sz="1400" kern="1200">
                  <a:solidFill>
                    <a:schemeClr val="lt1"/>
                  </a:solidFill>
                  <a:latin typeface="+mn-lt"/>
                  <a:ea typeface="+mn-ea"/>
                  <a:cs typeface="+mn-cs"/>
                </a:defRPr>
              </a:lvl4pPr>
              <a:lvl5pPr marL="1828800" algn="l" rtl="0" fontAlgn="base">
                <a:spcBef>
                  <a:spcPct val="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algn="ctr"/>
              <a:r>
                <a:rPr lang="zh-CN" altLang="en-US" sz="1600">
                  <a:latin typeface="Times New Roman" pitchFamily="18" charset="0"/>
                </a:rPr>
                <a:t>密文分组</a:t>
              </a:r>
              <a:r>
                <a:rPr lang="en-US" altLang="zh-CN" sz="1600">
                  <a:latin typeface="Times New Roman" pitchFamily="18" charset="0"/>
                </a:rPr>
                <a:t>C</a:t>
              </a:r>
              <a:r>
                <a:rPr lang="en-US" altLang="zh-CN" sz="1600" baseline="-25000">
                  <a:latin typeface="Times New Roman" pitchFamily="18" charset="0"/>
                </a:rPr>
                <a:t>1</a:t>
              </a:r>
              <a:endParaRPr lang="en-US" altLang="zh-CN" sz="1600"/>
            </a:p>
          </p:txBody>
        </p:sp>
        <p:sp>
          <p:nvSpPr>
            <p:cNvPr id="73" name="Text Box 11"/>
            <p:cNvSpPr txBox="1">
              <a:spLocks noChangeArrowheads="1"/>
            </p:cNvSpPr>
            <p:nvPr/>
          </p:nvSpPr>
          <p:spPr bwMode="auto">
            <a:xfrm>
              <a:off x="2278" y="597"/>
              <a:ext cx="81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nchor="ctr" anchorCtr="1"/>
            <a:lstStyle>
              <a:defPPr>
                <a:defRPr lang="en-US"/>
              </a:defPPr>
              <a:lvl1pPr algn="l" rtl="0" fontAlgn="base">
                <a:spcBef>
                  <a:spcPct val="0"/>
                </a:spcBef>
                <a:spcAft>
                  <a:spcPct val="0"/>
                </a:spcAft>
                <a:defRPr sz="1400" kern="1200">
                  <a:solidFill>
                    <a:schemeClr val="dk1"/>
                  </a:solidFill>
                  <a:latin typeface="+mn-lt"/>
                  <a:ea typeface="+mn-ea"/>
                  <a:cs typeface="+mn-cs"/>
                </a:defRPr>
              </a:lvl1pPr>
              <a:lvl2pPr marL="457200" algn="l" rtl="0" fontAlgn="base">
                <a:spcBef>
                  <a:spcPct val="0"/>
                </a:spcBef>
                <a:spcAft>
                  <a:spcPct val="0"/>
                </a:spcAft>
                <a:defRPr sz="1400" kern="1200">
                  <a:solidFill>
                    <a:schemeClr val="dk1"/>
                  </a:solidFill>
                  <a:latin typeface="+mn-lt"/>
                  <a:ea typeface="+mn-ea"/>
                  <a:cs typeface="+mn-cs"/>
                </a:defRPr>
              </a:lvl2pPr>
              <a:lvl3pPr marL="914400" algn="l" rtl="0" fontAlgn="base">
                <a:spcBef>
                  <a:spcPct val="0"/>
                </a:spcBef>
                <a:spcAft>
                  <a:spcPct val="0"/>
                </a:spcAft>
                <a:defRPr sz="1400" kern="1200">
                  <a:solidFill>
                    <a:schemeClr val="dk1"/>
                  </a:solidFill>
                  <a:latin typeface="+mn-lt"/>
                  <a:ea typeface="+mn-ea"/>
                  <a:cs typeface="+mn-cs"/>
                </a:defRPr>
              </a:lvl3pPr>
              <a:lvl4pPr marL="1371600" algn="l" rtl="0" fontAlgn="base">
                <a:spcBef>
                  <a:spcPct val="0"/>
                </a:spcBef>
                <a:spcAft>
                  <a:spcPct val="0"/>
                </a:spcAft>
                <a:defRPr sz="1400" kern="1200">
                  <a:solidFill>
                    <a:schemeClr val="dk1"/>
                  </a:solidFill>
                  <a:latin typeface="+mn-lt"/>
                  <a:ea typeface="+mn-ea"/>
                  <a:cs typeface="+mn-cs"/>
                </a:defRPr>
              </a:lvl4pPr>
              <a:lvl5pPr marL="1828800" algn="l" rtl="0" fontAlgn="base">
                <a:spcBef>
                  <a:spcPct val="0"/>
                </a:spcBef>
                <a:spcAft>
                  <a:spcPct val="0"/>
                </a:spcAft>
                <a:defRPr sz="1400" kern="1200">
                  <a:solidFill>
                    <a:schemeClr val="dk1"/>
                  </a:solidFill>
                  <a:latin typeface="+mn-lt"/>
                  <a:ea typeface="+mn-ea"/>
                  <a:cs typeface="+mn-cs"/>
                </a:defRPr>
              </a:lvl5pPr>
              <a:lvl6pPr marL="2286000" algn="l" defTabSz="914400" rtl="0" eaLnBrk="1" latinLnBrk="0" hangingPunct="1">
                <a:defRPr sz="1400" kern="1200">
                  <a:solidFill>
                    <a:schemeClr val="dk1"/>
                  </a:solidFill>
                  <a:latin typeface="+mn-lt"/>
                  <a:ea typeface="+mn-ea"/>
                  <a:cs typeface="+mn-cs"/>
                </a:defRPr>
              </a:lvl6pPr>
              <a:lvl7pPr marL="2743200" algn="l" defTabSz="914400" rtl="0" eaLnBrk="1" latinLnBrk="0" hangingPunct="1">
                <a:defRPr sz="1400" kern="1200">
                  <a:solidFill>
                    <a:schemeClr val="dk1"/>
                  </a:solidFill>
                  <a:latin typeface="+mn-lt"/>
                  <a:ea typeface="+mn-ea"/>
                  <a:cs typeface="+mn-cs"/>
                </a:defRPr>
              </a:lvl7pPr>
              <a:lvl8pPr marL="3200400" algn="l" defTabSz="914400" rtl="0" eaLnBrk="1" latinLnBrk="0" hangingPunct="1">
                <a:defRPr sz="1400" kern="1200">
                  <a:solidFill>
                    <a:schemeClr val="dk1"/>
                  </a:solidFill>
                  <a:latin typeface="+mn-lt"/>
                  <a:ea typeface="+mn-ea"/>
                  <a:cs typeface="+mn-cs"/>
                </a:defRPr>
              </a:lvl8pPr>
              <a:lvl9pPr marL="3657600" algn="l" defTabSz="914400" rtl="0" eaLnBrk="1" latinLnBrk="0" hangingPunct="1">
                <a:defRPr sz="1400" kern="1200">
                  <a:solidFill>
                    <a:schemeClr val="dk1"/>
                  </a:solidFill>
                  <a:latin typeface="+mn-lt"/>
                  <a:ea typeface="+mn-ea"/>
                  <a:cs typeface="+mn-cs"/>
                </a:defRPr>
              </a:lvl9pPr>
            </a:lstStyle>
            <a:p>
              <a:pPr algn="ctr"/>
              <a:r>
                <a:rPr lang="zh-CN" altLang="en-US" sz="1600" dirty="0">
                  <a:latin typeface="Times New Roman" pitchFamily="18" charset="0"/>
                </a:rPr>
                <a:t>加密</a:t>
              </a:r>
              <a:endParaRPr lang="zh-CN" altLang="en-US" sz="1600" dirty="0"/>
            </a:p>
          </p:txBody>
        </p:sp>
        <p:sp>
          <p:nvSpPr>
            <p:cNvPr id="74" name="Text Box 12"/>
            <p:cNvSpPr txBox="1">
              <a:spLocks noChangeArrowheads="1"/>
            </p:cNvSpPr>
            <p:nvPr/>
          </p:nvSpPr>
          <p:spPr bwMode="auto">
            <a:xfrm>
              <a:off x="4320" y="588"/>
              <a:ext cx="72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nchor="ctr" anchorCtr="1"/>
            <a:lstStyle>
              <a:defPPr>
                <a:defRPr lang="en-US"/>
              </a:defPPr>
              <a:lvl1pPr algn="l" rtl="0" fontAlgn="base">
                <a:spcBef>
                  <a:spcPct val="0"/>
                </a:spcBef>
                <a:spcAft>
                  <a:spcPct val="0"/>
                </a:spcAft>
                <a:defRPr sz="1400" kern="1200">
                  <a:solidFill>
                    <a:schemeClr val="dk1"/>
                  </a:solidFill>
                  <a:latin typeface="+mn-lt"/>
                  <a:ea typeface="+mn-ea"/>
                  <a:cs typeface="+mn-cs"/>
                </a:defRPr>
              </a:lvl1pPr>
              <a:lvl2pPr marL="457200" algn="l" rtl="0" fontAlgn="base">
                <a:spcBef>
                  <a:spcPct val="0"/>
                </a:spcBef>
                <a:spcAft>
                  <a:spcPct val="0"/>
                </a:spcAft>
                <a:defRPr sz="1400" kern="1200">
                  <a:solidFill>
                    <a:schemeClr val="dk1"/>
                  </a:solidFill>
                  <a:latin typeface="+mn-lt"/>
                  <a:ea typeface="+mn-ea"/>
                  <a:cs typeface="+mn-cs"/>
                </a:defRPr>
              </a:lvl2pPr>
              <a:lvl3pPr marL="914400" algn="l" rtl="0" fontAlgn="base">
                <a:spcBef>
                  <a:spcPct val="0"/>
                </a:spcBef>
                <a:spcAft>
                  <a:spcPct val="0"/>
                </a:spcAft>
                <a:defRPr sz="1400" kern="1200">
                  <a:solidFill>
                    <a:schemeClr val="dk1"/>
                  </a:solidFill>
                  <a:latin typeface="+mn-lt"/>
                  <a:ea typeface="+mn-ea"/>
                  <a:cs typeface="+mn-cs"/>
                </a:defRPr>
              </a:lvl3pPr>
              <a:lvl4pPr marL="1371600" algn="l" rtl="0" fontAlgn="base">
                <a:spcBef>
                  <a:spcPct val="0"/>
                </a:spcBef>
                <a:spcAft>
                  <a:spcPct val="0"/>
                </a:spcAft>
                <a:defRPr sz="1400" kern="1200">
                  <a:solidFill>
                    <a:schemeClr val="dk1"/>
                  </a:solidFill>
                  <a:latin typeface="+mn-lt"/>
                  <a:ea typeface="+mn-ea"/>
                  <a:cs typeface="+mn-cs"/>
                </a:defRPr>
              </a:lvl4pPr>
              <a:lvl5pPr marL="1828800" algn="l" rtl="0" fontAlgn="base">
                <a:spcBef>
                  <a:spcPct val="0"/>
                </a:spcBef>
                <a:spcAft>
                  <a:spcPct val="0"/>
                </a:spcAft>
                <a:defRPr sz="1400" kern="1200">
                  <a:solidFill>
                    <a:schemeClr val="dk1"/>
                  </a:solidFill>
                  <a:latin typeface="+mn-lt"/>
                  <a:ea typeface="+mn-ea"/>
                  <a:cs typeface="+mn-cs"/>
                </a:defRPr>
              </a:lvl5pPr>
              <a:lvl6pPr marL="2286000" algn="l" defTabSz="914400" rtl="0" eaLnBrk="1" latinLnBrk="0" hangingPunct="1">
                <a:defRPr sz="1400" kern="1200">
                  <a:solidFill>
                    <a:schemeClr val="dk1"/>
                  </a:solidFill>
                  <a:latin typeface="+mn-lt"/>
                  <a:ea typeface="+mn-ea"/>
                  <a:cs typeface="+mn-cs"/>
                </a:defRPr>
              </a:lvl6pPr>
              <a:lvl7pPr marL="2743200" algn="l" defTabSz="914400" rtl="0" eaLnBrk="1" latinLnBrk="0" hangingPunct="1">
                <a:defRPr sz="1400" kern="1200">
                  <a:solidFill>
                    <a:schemeClr val="dk1"/>
                  </a:solidFill>
                  <a:latin typeface="+mn-lt"/>
                  <a:ea typeface="+mn-ea"/>
                  <a:cs typeface="+mn-cs"/>
                </a:defRPr>
              </a:lvl7pPr>
              <a:lvl8pPr marL="3200400" algn="l" defTabSz="914400" rtl="0" eaLnBrk="1" latinLnBrk="0" hangingPunct="1">
                <a:defRPr sz="1400" kern="1200">
                  <a:solidFill>
                    <a:schemeClr val="dk1"/>
                  </a:solidFill>
                  <a:latin typeface="+mn-lt"/>
                  <a:ea typeface="+mn-ea"/>
                  <a:cs typeface="+mn-cs"/>
                </a:defRPr>
              </a:lvl8pPr>
              <a:lvl9pPr marL="3657600" algn="l" defTabSz="914400" rtl="0" eaLnBrk="1" latinLnBrk="0" hangingPunct="1">
                <a:defRPr sz="1400" kern="1200">
                  <a:solidFill>
                    <a:schemeClr val="dk1"/>
                  </a:solidFill>
                  <a:latin typeface="+mn-lt"/>
                  <a:ea typeface="+mn-ea"/>
                  <a:cs typeface="+mn-cs"/>
                </a:defRPr>
              </a:lvl9pPr>
            </a:lstStyle>
            <a:p>
              <a:pPr algn="ctr"/>
              <a:r>
                <a:rPr lang="zh-CN" altLang="en-US" sz="1600">
                  <a:latin typeface="Times New Roman" pitchFamily="18" charset="0"/>
                </a:rPr>
                <a:t>加密</a:t>
              </a:r>
              <a:endParaRPr lang="zh-CN" altLang="en-US" sz="1600"/>
            </a:p>
          </p:txBody>
        </p:sp>
        <p:sp>
          <p:nvSpPr>
            <p:cNvPr id="75" name="Text Box 13"/>
            <p:cNvSpPr txBox="1">
              <a:spLocks noChangeArrowheads="1"/>
            </p:cNvSpPr>
            <p:nvPr/>
          </p:nvSpPr>
          <p:spPr bwMode="auto">
            <a:xfrm>
              <a:off x="2070" y="8"/>
              <a:ext cx="1170" cy="313"/>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nchor="ctr" anchorCtr="1"/>
            <a:lstStyle>
              <a:defPPr>
                <a:defRPr lang="en-US"/>
              </a:defPPr>
              <a:lvl1pPr algn="l" rtl="0" fontAlgn="base">
                <a:spcBef>
                  <a:spcPct val="0"/>
                </a:spcBef>
                <a:spcAft>
                  <a:spcPct val="0"/>
                </a:spcAft>
                <a:defRPr sz="1400" kern="1200">
                  <a:solidFill>
                    <a:schemeClr val="dk1"/>
                  </a:solidFill>
                  <a:latin typeface="+mn-lt"/>
                  <a:ea typeface="+mn-ea"/>
                  <a:cs typeface="+mn-cs"/>
                </a:defRPr>
              </a:lvl1pPr>
              <a:lvl2pPr marL="457200" algn="l" rtl="0" fontAlgn="base">
                <a:spcBef>
                  <a:spcPct val="0"/>
                </a:spcBef>
                <a:spcAft>
                  <a:spcPct val="0"/>
                </a:spcAft>
                <a:defRPr sz="1400" kern="1200">
                  <a:solidFill>
                    <a:schemeClr val="dk1"/>
                  </a:solidFill>
                  <a:latin typeface="+mn-lt"/>
                  <a:ea typeface="+mn-ea"/>
                  <a:cs typeface="+mn-cs"/>
                </a:defRPr>
              </a:lvl2pPr>
              <a:lvl3pPr marL="914400" algn="l" rtl="0" fontAlgn="base">
                <a:spcBef>
                  <a:spcPct val="0"/>
                </a:spcBef>
                <a:spcAft>
                  <a:spcPct val="0"/>
                </a:spcAft>
                <a:defRPr sz="1400" kern="1200">
                  <a:solidFill>
                    <a:schemeClr val="dk1"/>
                  </a:solidFill>
                  <a:latin typeface="+mn-lt"/>
                  <a:ea typeface="+mn-ea"/>
                  <a:cs typeface="+mn-cs"/>
                </a:defRPr>
              </a:lvl3pPr>
              <a:lvl4pPr marL="1371600" algn="l" rtl="0" fontAlgn="base">
                <a:spcBef>
                  <a:spcPct val="0"/>
                </a:spcBef>
                <a:spcAft>
                  <a:spcPct val="0"/>
                </a:spcAft>
                <a:defRPr sz="1400" kern="1200">
                  <a:solidFill>
                    <a:schemeClr val="dk1"/>
                  </a:solidFill>
                  <a:latin typeface="+mn-lt"/>
                  <a:ea typeface="+mn-ea"/>
                  <a:cs typeface="+mn-cs"/>
                </a:defRPr>
              </a:lvl4pPr>
              <a:lvl5pPr marL="1828800" algn="l" rtl="0" fontAlgn="base">
                <a:spcBef>
                  <a:spcPct val="0"/>
                </a:spcBef>
                <a:spcAft>
                  <a:spcPct val="0"/>
                </a:spcAft>
                <a:defRPr sz="1400" kern="1200">
                  <a:solidFill>
                    <a:schemeClr val="dk1"/>
                  </a:solidFill>
                  <a:latin typeface="+mn-lt"/>
                  <a:ea typeface="+mn-ea"/>
                  <a:cs typeface="+mn-cs"/>
                </a:defRPr>
              </a:lvl5pPr>
              <a:lvl6pPr marL="2286000" algn="l" defTabSz="914400" rtl="0" eaLnBrk="1" latinLnBrk="0" hangingPunct="1">
                <a:defRPr sz="1400" kern="1200">
                  <a:solidFill>
                    <a:schemeClr val="dk1"/>
                  </a:solidFill>
                  <a:latin typeface="+mn-lt"/>
                  <a:ea typeface="+mn-ea"/>
                  <a:cs typeface="+mn-cs"/>
                </a:defRPr>
              </a:lvl6pPr>
              <a:lvl7pPr marL="2743200" algn="l" defTabSz="914400" rtl="0" eaLnBrk="1" latinLnBrk="0" hangingPunct="1">
                <a:defRPr sz="1400" kern="1200">
                  <a:solidFill>
                    <a:schemeClr val="dk1"/>
                  </a:solidFill>
                  <a:latin typeface="+mn-lt"/>
                  <a:ea typeface="+mn-ea"/>
                  <a:cs typeface="+mn-cs"/>
                </a:defRPr>
              </a:lvl7pPr>
              <a:lvl8pPr marL="3200400" algn="l" defTabSz="914400" rtl="0" eaLnBrk="1" latinLnBrk="0" hangingPunct="1">
                <a:defRPr sz="1400" kern="1200">
                  <a:solidFill>
                    <a:schemeClr val="dk1"/>
                  </a:solidFill>
                  <a:latin typeface="+mn-lt"/>
                  <a:ea typeface="+mn-ea"/>
                  <a:cs typeface="+mn-cs"/>
                </a:defRPr>
              </a:lvl8pPr>
              <a:lvl9pPr marL="3657600" algn="l" defTabSz="914400" rtl="0" eaLnBrk="1" latinLnBrk="0" hangingPunct="1">
                <a:defRPr sz="1400" kern="1200">
                  <a:solidFill>
                    <a:schemeClr val="dk1"/>
                  </a:solidFill>
                  <a:latin typeface="+mn-lt"/>
                  <a:ea typeface="+mn-ea"/>
                  <a:cs typeface="+mn-cs"/>
                </a:defRPr>
              </a:lvl9pPr>
            </a:lstStyle>
            <a:p>
              <a:pPr algn="ctr"/>
              <a:r>
                <a:rPr lang="zh-CN" altLang="en-US" sz="1600">
                  <a:latin typeface="Times New Roman" pitchFamily="18" charset="0"/>
                </a:rPr>
                <a:t>计数器</a:t>
              </a:r>
              <a:r>
                <a:rPr lang="en-US" altLang="zh-CN" sz="1600">
                  <a:latin typeface="Times New Roman" pitchFamily="18" charset="0"/>
                </a:rPr>
                <a:t>CTR+2</a:t>
              </a:r>
              <a:endParaRPr lang="en-US" altLang="zh-CN" sz="1600"/>
            </a:p>
          </p:txBody>
        </p:sp>
        <p:sp>
          <p:nvSpPr>
            <p:cNvPr id="76" name="Text Box 14"/>
            <p:cNvSpPr txBox="1">
              <a:spLocks noChangeArrowheads="1"/>
            </p:cNvSpPr>
            <p:nvPr/>
          </p:nvSpPr>
          <p:spPr bwMode="auto">
            <a:xfrm>
              <a:off x="4092" y="0"/>
              <a:ext cx="1170" cy="313"/>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nchor="ctr" anchorCtr="1"/>
            <a:lstStyle>
              <a:defPPr>
                <a:defRPr lang="en-US"/>
              </a:defPPr>
              <a:lvl1pPr algn="l" rtl="0" fontAlgn="base">
                <a:spcBef>
                  <a:spcPct val="0"/>
                </a:spcBef>
                <a:spcAft>
                  <a:spcPct val="0"/>
                </a:spcAft>
                <a:defRPr sz="1400" kern="1200">
                  <a:solidFill>
                    <a:schemeClr val="dk1"/>
                  </a:solidFill>
                  <a:latin typeface="+mn-lt"/>
                  <a:ea typeface="+mn-ea"/>
                  <a:cs typeface="+mn-cs"/>
                </a:defRPr>
              </a:lvl1pPr>
              <a:lvl2pPr marL="457200" algn="l" rtl="0" fontAlgn="base">
                <a:spcBef>
                  <a:spcPct val="0"/>
                </a:spcBef>
                <a:spcAft>
                  <a:spcPct val="0"/>
                </a:spcAft>
                <a:defRPr sz="1400" kern="1200">
                  <a:solidFill>
                    <a:schemeClr val="dk1"/>
                  </a:solidFill>
                  <a:latin typeface="+mn-lt"/>
                  <a:ea typeface="+mn-ea"/>
                  <a:cs typeface="+mn-cs"/>
                </a:defRPr>
              </a:lvl2pPr>
              <a:lvl3pPr marL="914400" algn="l" rtl="0" fontAlgn="base">
                <a:spcBef>
                  <a:spcPct val="0"/>
                </a:spcBef>
                <a:spcAft>
                  <a:spcPct val="0"/>
                </a:spcAft>
                <a:defRPr sz="1400" kern="1200">
                  <a:solidFill>
                    <a:schemeClr val="dk1"/>
                  </a:solidFill>
                  <a:latin typeface="+mn-lt"/>
                  <a:ea typeface="+mn-ea"/>
                  <a:cs typeface="+mn-cs"/>
                </a:defRPr>
              </a:lvl3pPr>
              <a:lvl4pPr marL="1371600" algn="l" rtl="0" fontAlgn="base">
                <a:spcBef>
                  <a:spcPct val="0"/>
                </a:spcBef>
                <a:spcAft>
                  <a:spcPct val="0"/>
                </a:spcAft>
                <a:defRPr sz="1400" kern="1200">
                  <a:solidFill>
                    <a:schemeClr val="dk1"/>
                  </a:solidFill>
                  <a:latin typeface="+mn-lt"/>
                  <a:ea typeface="+mn-ea"/>
                  <a:cs typeface="+mn-cs"/>
                </a:defRPr>
              </a:lvl4pPr>
              <a:lvl5pPr marL="1828800" algn="l" rtl="0" fontAlgn="base">
                <a:spcBef>
                  <a:spcPct val="0"/>
                </a:spcBef>
                <a:spcAft>
                  <a:spcPct val="0"/>
                </a:spcAft>
                <a:defRPr sz="1400" kern="1200">
                  <a:solidFill>
                    <a:schemeClr val="dk1"/>
                  </a:solidFill>
                  <a:latin typeface="+mn-lt"/>
                  <a:ea typeface="+mn-ea"/>
                  <a:cs typeface="+mn-cs"/>
                </a:defRPr>
              </a:lvl5pPr>
              <a:lvl6pPr marL="2286000" algn="l" defTabSz="914400" rtl="0" eaLnBrk="1" latinLnBrk="0" hangingPunct="1">
                <a:defRPr sz="1400" kern="1200">
                  <a:solidFill>
                    <a:schemeClr val="dk1"/>
                  </a:solidFill>
                  <a:latin typeface="+mn-lt"/>
                  <a:ea typeface="+mn-ea"/>
                  <a:cs typeface="+mn-cs"/>
                </a:defRPr>
              </a:lvl6pPr>
              <a:lvl7pPr marL="2743200" algn="l" defTabSz="914400" rtl="0" eaLnBrk="1" latinLnBrk="0" hangingPunct="1">
                <a:defRPr sz="1400" kern="1200">
                  <a:solidFill>
                    <a:schemeClr val="dk1"/>
                  </a:solidFill>
                  <a:latin typeface="+mn-lt"/>
                  <a:ea typeface="+mn-ea"/>
                  <a:cs typeface="+mn-cs"/>
                </a:defRPr>
              </a:lvl7pPr>
              <a:lvl8pPr marL="3200400" algn="l" defTabSz="914400" rtl="0" eaLnBrk="1" latinLnBrk="0" hangingPunct="1">
                <a:defRPr sz="1400" kern="1200">
                  <a:solidFill>
                    <a:schemeClr val="dk1"/>
                  </a:solidFill>
                  <a:latin typeface="+mn-lt"/>
                  <a:ea typeface="+mn-ea"/>
                  <a:cs typeface="+mn-cs"/>
                </a:defRPr>
              </a:lvl8pPr>
              <a:lvl9pPr marL="3657600" algn="l" defTabSz="914400" rtl="0" eaLnBrk="1" latinLnBrk="0" hangingPunct="1">
                <a:defRPr sz="1400" kern="1200">
                  <a:solidFill>
                    <a:schemeClr val="dk1"/>
                  </a:solidFill>
                  <a:latin typeface="+mn-lt"/>
                  <a:ea typeface="+mn-ea"/>
                  <a:cs typeface="+mn-cs"/>
                </a:defRPr>
              </a:lvl9pPr>
            </a:lstStyle>
            <a:p>
              <a:pPr algn="ctr"/>
              <a:r>
                <a:rPr lang="zh-CN" altLang="en-US" sz="1600" dirty="0">
                  <a:latin typeface="Times New Roman" pitchFamily="18" charset="0"/>
                </a:rPr>
                <a:t>计数器</a:t>
              </a:r>
              <a:r>
                <a:rPr lang="en-US" altLang="zh-CN" sz="1600" dirty="0" err="1">
                  <a:latin typeface="Times New Roman" pitchFamily="18" charset="0"/>
                </a:rPr>
                <a:t>CTR+n</a:t>
              </a:r>
              <a:endParaRPr lang="en-US" altLang="zh-CN" sz="1600" dirty="0"/>
            </a:p>
          </p:txBody>
        </p:sp>
        <p:sp>
          <p:nvSpPr>
            <p:cNvPr id="77" name="Text Box 15"/>
            <p:cNvSpPr txBox="1">
              <a:spLocks noChangeArrowheads="1"/>
            </p:cNvSpPr>
            <p:nvPr/>
          </p:nvSpPr>
          <p:spPr bwMode="auto">
            <a:xfrm>
              <a:off x="2160" y="1821"/>
              <a:ext cx="1020" cy="312"/>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nchor="ctr" anchorCtr="1"/>
            <a:lstStyle>
              <a:defPPr>
                <a:defRPr lang="en-US"/>
              </a:defPPr>
              <a:lvl1pPr algn="l" rtl="0" fontAlgn="base">
                <a:spcBef>
                  <a:spcPct val="0"/>
                </a:spcBef>
                <a:spcAft>
                  <a:spcPct val="0"/>
                </a:spcAft>
                <a:defRPr sz="1400" kern="1200">
                  <a:solidFill>
                    <a:schemeClr val="lt1"/>
                  </a:solidFill>
                  <a:latin typeface="+mn-lt"/>
                  <a:ea typeface="+mn-ea"/>
                  <a:cs typeface="+mn-cs"/>
                </a:defRPr>
              </a:lvl1pPr>
              <a:lvl2pPr marL="457200" algn="l" rtl="0" fontAlgn="base">
                <a:spcBef>
                  <a:spcPct val="0"/>
                </a:spcBef>
                <a:spcAft>
                  <a:spcPct val="0"/>
                </a:spcAft>
                <a:defRPr sz="1400" kern="1200">
                  <a:solidFill>
                    <a:schemeClr val="lt1"/>
                  </a:solidFill>
                  <a:latin typeface="+mn-lt"/>
                  <a:ea typeface="+mn-ea"/>
                  <a:cs typeface="+mn-cs"/>
                </a:defRPr>
              </a:lvl2pPr>
              <a:lvl3pPr marL="914400" algn="l" rtl="0" fontAlgn="base">
                <a:spcBef>
                  <a:spcPct val="0"/>
                </a:spcBef>
                <a:spcAft>
                  <a:spcPct val="0"/>
                </a:spcAft>
                <a:defRPr sz="1400" kern="1200">
                  <a:solidFill>
                    <a:schemeClr val="lt1"/>
                  </a:solidFill>
                  <a:latin typeface="+mn-lt"/>
                  <a:ea typeface="+mn-ea"/>
                  <a:cs typeface="+mn-cs"/>
                </a:defRPr>
              </a:lvl3pPr>
              <a:lvl4pPr marL="1371600" algn="l" rtl="0" fontAlgn="base">
                <a:spcBef>
                  <a:spcPct val="0"/>
                </a:spcBef>
                <a:spcAft>
                  <a:spcPct val="0"/>
                </a:spcAft>
                <a:defRPr sz="1400" kern="1200">
                  <a:solidFill>
                    <a:schemeClr val="lt1"/>
                  </a:solidFill>
                  <a:latin typeface="+mn-lt"/>
                  <a:ea typeface="+mn-ea"/>
                  <a:cs typeface="+mn-cs"/>
                </a:defRPr>
              </a:lvl4pPr>
              <a:lvl5pPr marL="1828800" algn="l" rtl="0" fontAlgn="base">
                <a:spcBef>
                  <a:spcPct val="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algn="ctr"/>
              <a:r>
                <a:rPr lang="zh-CN" altLang="en-US" sz="1600">
                  <a:latin typeface="Times New Roman" pitchFamily="18" charset="0"/>
                </a:rPr>
                <a:t>密文分组</a:t>
              </a:r>
              <a:r>
                <a:rPr lang="en-US" altLang="zh-CN" sz="1600">
                  <a:latin typeface="Times New Roman" pitchFamily="18" charset="0"/>
                </a:rPr>
                <a:t>C</a:t>
              </a:r>
              <a:r>
                <a:rPr lang="en-US" altLang="zh-CN" sz="1600" baseline="-25000">
                  <a:latin typeface="Times New Roman" pitchFamily="18" charset="0"/>
                </a:rPr>
                <a:t>2</a:t>
              </a:r>
              <a:endParaRPr lang="en-US" altLang="zh-CN" sz="1600"/>
            </a:p>
          </p:txBody>
        </p:sp>
        <p:sp>
          <p:nvSpPr>
            <p:cNvPr id="78" name="Text Box 16"/>
            <p:cNvSpPr txBox="1">
              <a:spLocks noChangeArrowheads="1"/>
            </p:cNvSpPr>
            <p:nvPr/>
          </p:nvSpPr>
          <p:spPr bwMode="auto">
            <a:xfrm>
              <a:off x="4188" y="1812"/>
              <a:ext cx="1005" cy="312"/>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nchor="ctr" anchorCtr="1"/>
            <a:lstStyle>
              <a:defPPr>
                <a:defRPr lang="en-US"/>
              </a:defPPr>
              <a:lvl1pPr algn="l" rtl="0" fontAlgn="base">
                <a:spcBef>
                  <a:spcPct val="0"/>
                </a:spcBef>
                <a:spcAft>
                  <a:spcPct val="0"/>
                </a:spcAft>
                <a:defRPr sz="1400" kern="1200">
                  <a:solidFill>
                    <a:schemeClr val="lt1"/>
                  </a:solidFill>
                  <a:latin typeface="+mn-lt"/>
                  <a:ea typeface="+mn-ea"/>
                  <a:cs typeface="+mn-cs"/>
                </a:defRPr>
              </a:lvl1pPr>
              <a:lvl2pPr marL="457200" algn="l" rtl="0" fontAlgn="base">
                <a:spcBef>
                  <a:spcPct val="0"/>
                </a:spcBef>
                <a:spcAft>
                  <a:spcPct val="0"/>
                </a:spcAft>
                <a:defRPr sz="1400" kern="1200">
                  <a:solidFill>
                    <a:schemeClr val="lt1"/>
                  </a:solidFill>
                  <a:latin typeface="+mn-lt"/>
                  <a:ea typeface="+mn-ea"/>
                  <a:cs typeface="+mn-cs"/>
                </a:defRPr>
              </a:lvl2pPr>
              <a:lvl3pPr marL="914400" algn="l" rtl="0" fontAlgn="base">
                <a:spcBef>
                  <a:spcPct val="0"/>
                </a:spcBef>
                <a:spcAft>
                  <a:spcPct val="0"/>
                </a:spcAft>
                <a:defRPr sz="1400" kern="1200">
                  <a:solidFill>
                    <a:schemeClr val="lt1"/>
                  </a:solidFill>
                  <a:latin typeface="+mn-lt"/>
                  <a:ea typeface="+mn-ea"/>
                  <a:cs typeface="+mn-cs"/>
                </a:defRPr>
              </a:lvl3pPr>
              <a:lvl4pPr marL="1371600" algn="l" rtl="0" fontAlgn="base">
                <a:spcBef>
                  <a:spcPct val="0"/>
                </a:spcBef>
                <a:spcAft>
                  <a:spcPct val="0"/>
                </a:spcAft>
                <a:defRPr sz="1400" kern="1200">
                  <a:solidFill>
                    <a:schemeClr val="lt1"/>
                  </a:solidFill>
                  <a:latin typeface="+mn-lt"/>
                  <a:ea typeface="+mn-ea"/>
                  <a:cs typeface="+mn-cs"/>
                </a:defRPr>
              </a:lvl4pPr>
              <a:lvl5pPr marL="1828800" algn="l" rtl="0" fontAlgn="base">
                <a:spcBef>
                  <a:spcPct val="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algn="ctr"/>
              <a:r>
                <a:rPr lang="zh-CN" altLang="en-US" sz="1600">
                  <a:latin typeface="Times New Roman" pitchFamily="18" charset="0"/>
                </a:rPr>
                <a:t>密文分组</a:t>
              </a:r>
              <a:r>
                <a:rPr lang="en-US" altLang="zh-CN" sz="1600">
                  <a:latin typeface="Times New Roman" pitchFamily="18" charset="0"/>
                </a:rPr>
                <a:t>C</a:t>
              </a:r>
              <a:r>
                <a:rPr lang="en-US" altLang="zh-CN" sz="1600" baseline="-25000">
                  <a:latin typeface="Times New Roman" pitchFamily="18" charset="0"/>
                </a:rPr>
                <a:t>n</a:t>
              </a:r>
              <a:endParaRPr lang="en-US" altLang="zh-CN" sz="1600"/>
            </a:p>
          </p:txBody>
        </p:sp>
        <p:sp>
          <p:nvSpPr>
            <p:cNvPr id="79" name="AutoShape 17"/>
            <p:cNvSpPr>
              <a:spLocks noChangeArrowheads="1"/>
            </p:cNvSpPr>
            <p:nvPr/>
          </p:nvSpPr>
          <p:spPr bwMode="auto">
            <a:xfrm>
              <a:off x="948" y="1224"/>
              <a:ext cx="180" cy="156"/>
            </a:xfrm>
            <a:prstGeom prst="flowChartOr">
              <a:avLst/>
            </a:prstGeom>
            <a:solidFill>
              <a:srgbClr val="FFFFFF"/>
            </a:solidFill>
            <a:ln w="38100">
              <a:solidFill>
                <a:srgbClr val="FF0000"/>
              </a:solidFill>
              <a:round/>
              <a:headEnd/>
              <a:tailEnd/>
            </a:ln>
          </p:spPr>
          <p:txBody>
            <a:bodyPr anchor="ctr" anchorCtr="1"/>
            <a:ls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a:lstStyle>
            <a:p>
              <a:endParaRPr lang="zh-CN" altLang="en-US"/>
            </a:p>
          </p:txBody>
        </p:sp>
        <p:sp>
          <p:nvSpPr>
            <p:cNvPr id="80" name="AutoShape 18"/>
            <p:cNvSpPr>
              <a:spLocks noChangeArrowheads="1"/>
            </p:cNvSpPr>
            <p:nvPr/>
          </p:nvSpPr>
          <p:spPr bwMode="auto">
            <a:xfrm>
              <a:off x="2580" y="1221"/>
              <a:ext cx="181" cy="156"/>
            </a:xfrm>
            <a:prstGeom prst="flowChartOr">
              <a:avLst/>
            </a:prstGeom>
            <a:solidFill>
              <a:srgbClr val="FFFFFF"/>
            </a:solidFill>
            <a:ln w="38100">
              <a:solidFill>
                <a:srgbClr val="FF0000"/>
              </a:solidFill>
              <a:round/>
              <a:headEnd/>
              <a:tailEnd/>
            </a:ln>
          </p:spPr>
          <p:txBody>
            <a:bodyPr anchor="ctr" anchorCtr="1"/>
            <a:ls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a:lstStyle>
            <a:p>
              <a:endParaRPr lang="zh-CN" altLang="en-US"/>
            </a:p>
          </p:txBody>
        </p:sp>
        <p:sp>
          <p:nvSpPr>
            <p:cNvPr id="81" name="AutoShape 19"/>
            <p:cNvSpPr>
              <a:spLocks noChangeArrowheads="1"/>
            </p:cNvSpPr>
            <p:nvPr/>
          </p:nvSpPr>
          <p:spPr bwMode="auto">
            <a:xfrm>
              <a:off x="4596" y="1236"/>
              <a:ext cx="180" cy="156"/>
            </a:xfrm>
            <a:prstGeom prst="flowChartOr">
              <a:avLst/>
            </a:prstGeom>
            <a:solidFill>
              <a:srgbClr val="FFFFFF"/>
            </a:solidFill>
            <a:ln w="38100">
              <a:solidFill>
                <a:srgbClr val="FF0000"/>
              </a:solidFill>
              <a:round/>
              <a:headEnd/>
              <a:tailEnd/>
            </a:ln>
          </p:spPr>
          <p:txBody>
            <a:bodyPr anchor="ctr" anchorCtr="1"/>
            <a:ls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a:lstStyle>
            <a:p>
              <a:endParaRPr lang="zh-CN" altLang="en-US"/>
            </a:p>
          </p:txBody>
        </p:sp>
        <p:sp>
          <p:nvSpPr>
            <p:cNvPr id="82" name="Text Box 20"/>
            <p:cNvSpPr txBox="1">
              <a:spLocks noChangeArrowheads="1"/>
            </p:cNvSpPr>
            <p:nvPr/>
          </p:nvSpPr>
          <p:spPr bwMode="auto">
            <a:xfrm>
              <a:off x="181" y="1071"/>
              <a:ext cx="359" cy="470"/>
            </a:xfrm>
            <a:prstGeom prst="rect">
              <a:avLst/>
            </a:prstGeom>
            <a:solidFill>
              <a:srgbClr val="FFFFFF"/>
            </a:solidFill>
            <a:ln w="9525">
              <a:noFill/>
              <a:miter lim="800000"/>
              <a:headEnd/>
              <a:tailEnd/>
            </a:ln>
          </p:spPr>
          <p:txBody>
            <a:bodyPr lIns="18000" rIns="18000" anchor="ctr" anchorCtr="1"/>
            <a:ls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a:lstStyle>
            <a:p>
              <a:pPr algn="ctr"/>
              <a:r>
                <a:rPr lang="en-US" altLang="zh-CN" sz="1400" dirty="0">
                  <a:latin typeface="Times New Roman" pitchFamily="18" charset="0"/>
                </a:rPr>
                <a:t>m</a:t>
              </a:r>
              <a:r>
                <a:rPr lang="en-US" altLang="zh-CN" sz="1400" baseline="-25000" dirty="0">
                  <a:latin typeface="Times New Roman" pitchFamily="18" charset="0"/>
                </a:rPr>
                <a:t>1</a:t>
              </a:r>
              <a:endParaRPr lang="en-US" altLang="zh-CN" sz="1400" dirty="0"/>
            </a:p>
          </p:txBody>
        </p:sp>
        <p:sp>
          <p:nvSpPr>
            <p:cNvPr id="83" name="Text Box 21"/>
            <p:cNvSpPr txBox="1">
              <a:spLocks noChangeArrowheads="1"/>
            </p:cNvSpPr>
            <p:nvPr/>
          </p:nvSpPr>
          <p:spPr bwMode="auto">
            <a:xfrm>
              <a:off x="1605" y="1059"/>
              <a:ext cx="375" cy="474"/>
            </a:xfrm>
            <a:prstGeom prst="rect">
              <a:avLst/>
            </a:prstGeom>
            <a:solidFill>
              <a:srgbClr val="FFFFFF"/>
            </a:solidFill>
            <a:ln w="9525">
              <a:noFill/>
              <a:miter lim="800000"/>
              <a:headEnd/>
              <a:tailEnd/>
            </a:ln>
          </p:spPr>
          <p:txBody>
            <a:bodyPr lIns="18000" rIns="18000" anchor="ctr" anchorCtr="1"/>
            <a:ls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a:lstStyle>
            <a:p>
              <a:pPr algn="just"/>
              <a:r>
                <a:rPr lang="en-US" altLang="zh-CN" sz="1600">
                  <a:latin typeface="Times New Roman" pitchFamily="18" charset="0"/>
                </a:rPr>
                <a:t>m</a:t>
              </a:r>
              <a:r>
                <a:rPr lang="en-US" altLang="zh-CN" sz="1600" baseline="-25000">
                  <a:latin typeface="Times New Roman" pitchFamily="18" charset="0"/>
                </a:rPr>
                <a:t>2</a:t>
              </a:r>
              <a:endParaRPr lang="en-US" altLang="zh-CN" sz="1600"/>
            </a:p>
          </p:txBody>
        </p:sp>
        <p:sp>
          <p:nvSpPr>
            <p:cNvPr id="84" name="Text Box 22"/>
            <p:cNvSpPr txBox="1">
              <a:spLocks noChangeArrowheads="1"/>
            </p:cNvSpPr>
            <p:nvPr/>
          </p:nvSpPr>
          <p:spPr bwMode="auto">
            <a:xfrm>
              <a:off x="3372" y="1143"/>
              <a:ext cx="360" cy="333"/>
            </a:xfrm>
            <a:prstGeom prst="rect">
              <a:avLst/>
            </a:prstGeom>
            <a:solidFill>
              <a:srgbClr val="FFFFFF"/>
            </a:solidFill>
            <a:ln w="9525">
              <a:noFill/>
              <a:miter lim="800000"/>
              <a:headEnd/>
              <a:tailEnd/>
            </a:ln>
          </p:spPr>
          <p:txBody>
            <a:bodyPr lIns="18000" tIns="10800" rIns="18000" bIns="10800" anchor="ctr" anchorCtr="1"/>
            <a:ls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a:lstStyle>
            <a:p>
              <a:pPr algn="just"/>
              <a:r>
                <a:rPr lang="en-US" altLang="zh-CN" sz="1600">
                  <a:latin typeface="Times New Roman" pitchFamily="18" charset="0"/>
                </a:rPr>
                <a:t>m</a:t>
              </a:r>
              <a:r>
                <a:rPr lang="en-US" altLang="zh-CN" sz="1600" baseline="-25000">
                  <a:latin typeface="Times New Roman" pitchFamily="18" charset="0"/>
                </a:rPr>
                <a:t>n</a:t>
              </a:r>
              <a:endParaRPr lang="en-US" altLang="zh-CN" sz="1600"/>
            </a:p>
          </p:txBody>
        </p:sp>
        <p:cxnSp>
          <p:nvCxnSpPr>
            <p:cNvPr id="85" name="AutoShape 23"/>
            <p:cNvCxnSpPr>
              <a:cxnSpLocks noChangeShapeType="1"/>
              <a:stCxn id="70" idx="2"/>
              <a:endCxn id="71" idx="0"/>
            </p:cNvCxnSpPr>
            <p:nvPr/>
          </p:nvCxnSpPr>
          <p:spPr bwMode="auto">
            <a:xfrm>
              <a:off x="1043" y="348"/>
              <a:ext cx="1" cy="264"/>
            </a:xfrm>
            <a:prstGeom prst="straightConnector1">
              <a:avLst/>
            </a:prstGeom>
            <a:noFill/>
            <a:ln w="38100">
              <a:solidFill>
                <a:srgbClr val="FF00FF"/>
              </a:solidFill>
              <a:round/>
              <a:headEnd/>
              <a:tailEnd type="stealth" w="sm" len="med"/>
            </a:ln>
            <a:effectLst/>
          </p:spPr>
        </p:cxnSp>
        <p:cxnSp>
          <p:nvCxnSpPr>
            <p:cNvPr id="86" name="AutoShape 24"/>
            <p:cNvCxnSpPr>
              <a:cxnSpLocks noChangeShapeType="1"/>
              <a:stCxn id="75" idx="2"/>
              <a:endCxn id="73" idx="0"/>
            </p:cNvCxnSpPr>
            <p:nvPr/>
          </p:nvCxnSpPr>
          <p:spPr bwMode="auto">
            <a:xfrm rot="16200000" flipH="1">
              <a:off x="2531" y="445"/>
              <a:ext cx="276" cy="28"/>
            </a:xfrm>
            <a:prstGeom prst="straightConnector1">
              <a:avLst/>
            </a:prstGeom>
            <a:noFill/>
            <a:ln w="38100">
              <a:solidFill>
                <a:srgbClr val="FF00FF"/>
              </a:solidFill>
              <a:round/>
              <a:headEnd/>
              <a:tailEnd type="stealth" w="sm" len="med"/>
            </a:ln>
            <a:effectLst/>
          </p:spPr>
        </p:cxnSp>
        <p:cxnSp>
          <p:nvCxnSpPr>
            <p:cNvPr id="87" name="AutoShape 25"/>
            <p:cNvCxnSpPr>
              <a:cxnSpLocks noChangeShapeType="1"/>
              <a:stCxn id="76" idx="2"/>
              <a:endCxn id="74" idx="0"/>
            </p:cNvCxnSpPr>
            <p:nvPr/>
          </p:nvCxnSpPr>
          <p:spPr bwMode="auto">
            <a:xfrm>
              <a:off x="4677" y="313"/>
              <a:ext cx="3" cy="275"/>
            </a:xfrm>
            <a:prstGeom prst="straightConnector1">
              <a:avLst/>
            </a:prstGeom>
            <a:noFill/>
            <a:ln w="38100">
              <a:solidFill>
                <a:srgbClr val="FF00FF"/>
              </a:solidFill>
              <a:round/>
              <a:headEnd/>
              <a:tailEnd type="stealth" w="sm" len="med"/>
            </a:ln>
            <a:effectLst/>
          </p:spPr>
        </p:cxnSp>
        <p:cxnSp>
          <p:nvCxnSpPr>
            <p:cNvPr id="88" name="AutoShape 26"/>
            <p:cNvCxnSpPr>
              <a:cxnSpLocks noChangeShapeType="1"/>
              <a:stCxn id="71" idx="2"/>
              <a:endCxn id="79" idx="0"/>
            </p:cNvCxnSpPr>
            <p:nvPr/>
          </p:nvCxnSpPr>
          <p:spPr bwMode="auto">
            <a:xfrm flipH="1">
              <a:off x="1038" y="924"/>
              <a:ext cx="6" cy="300"/>
            </a:xfrm>
            <a:prstGeom prst="straightConnector1">
              <a:avLst/>
            </a:prstGeom>
            <a:noFill/>
            <a:ln w="38100">
              <a:solidFill>
                <a:srgbClr val="FF00FF"/>
              </a:solidFill>
              <a:round/>
              <a:headEnd/>
              <a:tailEnd type="stealth" w="sm" len="med"/>
            </a:ln>
            <a:effectLst/>
          </p:spPr>
        </p:cxnSp>
        <p:cxnSp>
          <p:nvCxnSpPr>
            <p:cNvPr id="89" name="AutoShape 27"/>
            <p:cNvCxnSpPr>
              <a:cxnSpLocks noChangeShapeType="1"/>
              <a:stCxn id="79" idx="4"/>
              <a:endCxn id="72" idx="0"/>
            </p:cNvCxnSpPr>
            <p:nvPr/>
          </p:nvCxnSpPr>
          <p:spPr bwMode="auto">
            <a:xfrm>
              <a:off x="1038" y="1380"/>
              <a:ext cx="5" cy="456"/>
            </a:xfrm>
            <a:prstGeom prst="straightConnector1">
              <a:avLst/>
            </a:prstGeom>
            <a:noFill/>
            <a:ln w="38100">
              <a:solidFill>
                <a:srgbClr val="FF00FF"/>
              </a:solidFill>
              <a:round/>
              <a:headEnd/>
              <a:tailEnd type="stealth" w="sm" len="med"/>
            </a:ln>
            <a:effectLst/>
          </p:spPr>
        </p:cxnSp>
        <p:cxnSp>
          <p:nvCxnSpPr>
            <p:cNvPr id="90" name="AutoShape 28"/>
            <p:cNvCxnSpPr>
              <a:cxnSpLocks noChangeShapeType="1"/>
            </p:cNvCxnSpPr>
            <p:nvPr/>
          </p:nvCxnSpPr>
          <p:spPr bwMode="auto">
            <a:xfrm rot="5400000">
              <a:off x="2531" y="1045"/>
              <a:ext cx="312" cy="13"/>
            </a:xfrm>
            <a:prstGeom prst="straightConnector1">
              <a:avLst/>
            </a:prstGeom>
            <a:noFill/>
            <a:ln w="38100">
              <a:solidFill>
                <a:srgbClr val="FF00FF"/>
              </a:solidFill>
              <a:round/>
              <a:headEnd/>
              <a:tailEnd type="stealth" w="sm" len="med"/>
            </a:ln>
            <a:effectLst/>
          </p:spPr>
        </p:cxnSp>
        <p:cxnSp>
          <p:nvCxnSpPr>
            <p:cNvPr id="91" name="AutoShape 29"/>
            <p:cNvCxnSpPr>
              <a:cxnSpLocks noChangeShapeType="1"/>
              <a:stCxn id="80" idx="4"/>
              <a:endCxn id="77" idx="0"/>
            </p:cNvCxnSpPr>
            <p:nvPr/>
          </p:nvCxnSpPr>
          <p:spPr bwMode="auto">
            <a:xfrm flipH="1">
              <a:off x="2670" y="1377"/>
              <a:ext cx="1" cy="444"/>
            </a:xfrm>
            <a:prstGeom prst="straightConnector1">
              <a:avLst/>
            </a:prstGeom>
            <a:noFill/>
            <a:ln w="38100">
              <a:solidFill>
                <a:srgbClr val="FF00FF"/>
              </a:solidFill>
              <a:round/>
              <a:headEnd/>
              <a:tailEnd type="stealth" w="sm" len="med"/>
            </a:ln>
            <a:effectLst/>
          </p:spPr>
        </p:cxnSp>
        <p:cxnSp>
          <p:nvCxnSpPr>
            <p:cNvPr id="92" name="AutoShape 30"/>
            <p:cNvCxnSpPr>
              <a:cxnSpLocks noChangeShapeType="1"/>
              <a:stCxn id="74" idx="2"/>
              <a:endCxn id="81" idx="0"/>
            </p:cNvCxnSpPr>
            <p:nvPr/>
          </p:nvCxnSpPr>
          <p:spPr bwMode="auto">
            <a:xfrm>
              <a:off x="4680" y="900"/>
              <a:ext cx="6" cy="336"/>
            </a:xfrm>
            <a:prstGeom prst="straightConnector1">
              <a:avLst/>
            </a:prstGeom>
            <a:noFill/>
            <a:ln w="38100">
              <a:solidFill>
                <a:srgbClr val="FF00FF"/>
              </a:solidFill>
              <a:round/>
              <a:headEnd/>
              <a:tailEnd type="stealth" w="sm" len="med"/>
            </a:ln>
            <a:effectLst/>
          </p:spPr>
        </p:cxnSp>
        <p:cxnSp>
          <p:nvCxnSpPr>
            <p:cNvPr id="93" name="AutoShape 31"/>
            <p:cNvCxnSpPr>
              <a:cxnSpLocks noChangeShapeType="1"/>
              <a:stCxn id="81" idx="4"/>
              <a:endCxn id="78" idx="0"/>
            </p:cNvCxnSpPr>
            <p:nvPr/>
          </p:nvCxnSpPr>
          <p:spPr bwMode="auto">
            <a:xfrm>
              <a:off x="4686" y="1392"/>
              <a:ext cx="5" cy="420"/>
            </a:xfrm>
            <a:prstGeom prst="straightConnector1">
              <a:avLst/>
            </a:prstGeom>
            <a:noFill/>
            <a:ln w="38100">
              <a:solidFill>
                <a:srgbClr val="FF00FF"/>
              </a:solidFill>
              <a:round/>
              <a:headEnd/>
              <a:tailEnd type="stealth" w="sm" len="med"/>
            </a:ln>
            <a:effectLst/>
          </p:spPr>
        </p:cxnSp>
        <p:cxnSp>
          <p:nvCxnSpPr>
            <p:cNvPr id="94" name="AutoShape 32"/>
            <p:cNvCxnSpPr>
              <a:cxnSpLocks noChangeShapeType="1"/>
              <a:stCxn id="82" idx="3"/>
              <a:endCxn id="79" idx="2"/>
            </p:cNvCxnSpPr>
            <p:nvPr/>
          </p:nvCxnSpPr>
          <p:spPr bwMode="auto">
            <a:xfrm flipV="1">
              <a:off x="540" y="1302"/>
              <a:ext cx="408" cy="4"/>
            </a:xfrm>
            <a:prstGeom prst="straightConnector1">
              <a:avLst/>
            </a:prstGeom>
            <a:noFill/>
            <a:ln w="38100">
              <a:solidFill>
                <a:srgbClr val="FF00FF"/>
              </a:solidFill>
              <a:round/>
              <a:headEnd/>
              <a:tailEnd type="stealth" w="sm" len="med"/>
            </a:ln>
            <a:effectLst/>
          </p:spPr>
        </p:cxnSp>
        <p:cxnSp>
          <p:nvCxnSpPr>
            <p:cNvPr id="95" name="AutoShape 33"/>
            <p:cNvCxnSpPr>
              <a:cxnSpLocks noChangeShapeType="1"/>
              <a:stCxn id="83" idx="3"/>
              <a:endCxn id="80" idx="2"/>
            </p:cNvCxnSpPr>
            <p:nvPr/>
          </p:nvCxnSpPr>
          <p:spPr bwMode="auto">
            <a:xfrm>
              <a:off x="1980" y="1296"/>
              <a:ext cx="600" cy="3"/>
            </a:xfrm>
            <a:prstGeom prst="straightConnector1">
              <a:avLst/>
            </a:prstGeom>
            <a:noFill/>
            <a:ln w="38100">
              <a:solidFill>
                <a:srgbClr val="FF00FF"/>
              </a:solidFill>
              <a:round/>
              <a:headEnd/>
              <a:tailEnd type="stealth" w="sm" len="med"/>
            </a:ln>
            <a:effectLst/>
          </p:spPr>
        </p:cxnSp>
        <p:cxnSp>
          <p:nvCxnSpPr>
            <p:cNvPr id="96" name="AutoShape 34"/>
            <p:cNvCxnSpPr>
              <a:cxnSpLocks noChangeShapeType="1"/>
              <a:stCxn id="84" idx="3"/>
              <a:endCxn id="81" idx="2"/>
            </p:cNvCxnSpPr>
            <p:nvPr/>
          </p:nvCxnSpPr>
          <p:spPr bwMode="auto">
            <a:xfrm>
              <a:off x="3732" y="1310"/>
              <a:ext cx="864" cy="4"/>
            </a:xfrm>
            <a:prstGeom prst="straightConnector1">
              <a:avLst/>
            </a:prstGeom>
            <a:noFill/>
            <a:ln w="38100">
              <a:solidFill>
                <a:srgbClr val="FF00FF"/>
              </a:solidFill>
              <a:round/>
              <a:headEnd/>
              <a:tailEnd type="stealth" w="sm" len="med"/>
            </a:ln>
            <a:effectLst/>
          </p:spPr>
        </p:cxnSp>
      </p:grpSp>
      <p:sp>
        <p:nvSpPr>
          <p:cNvPr id="39" name="TextBox 74"/>
          <p:cNvSpPr txBox="1"/>
          <p:nvPr/>
        </p:nvSpPr>
        <p:spPr>
          <a:xfrm>
            <a:off x="1524000" y="1980406"/>
            <a:ext cx="2209800" cy="369332"/>
          </a:xfrm>
          <a:prstGeom prst="rect">
            <a:avLst/>
          </a:prstGeom>
          <a:ln/>
        </p:spPr>
        <p:style>
          <a:lnRef idx="0">
            <a:schemeClr val="accent5"/>
          </a:lnRef>
          <a:fillRef idx="3">
            <a:schemeClr val="accent5"/>
          </a:fillRef>
          <a:effectRef idx="3">
            <a:schemeClr val="accent5"/>
          </a:effectRef>
          <a:fontRef idx="minor">
            <a:schemeClr val="lt1"/>
          </a:fontRef>
        </p:style>
        <p:txBody>
          <a:bodyPr wrap="square" rtlCol="0" anchor="ctr" anchorCtr="1">
            <a:spAutoFit/>
          </a:bodyPr>
          <a:lstStyle>
            <a:defPPr>
              <a:defRPr lang="en-US"/>
            </a:defPPr>
            <a:lvl1pPr algn="l" rtl="0" fontAlgn="base">
              <a:spcBef>
                <a:spcPct val="0"/>
              </a:spcBef>
              <a:spcAft>
                <a:spcPct val="0"/>
              </a:spcAft>
              <a:defRPr sz="1400" kern="1200">
                <a:solidFill>
                  <a:schemeClr val="lt1"/>
                </a:solidFill>
                <a:latin typeface="+mn-lt"/>
                <a:ea typeface="+mn-ea"/>
                <a:cs typeface="+mn-cs"/>
              </a:defRPr>
            </a:lvl1pPr>
            <a:lvl2pPr marL="457200" algn="l" rtl="0" fontAlgn="base">
              <a:spcBef>
                <a:spcPct val="0"/>
              </a:spcBef>
              <a:spcAft>
                <a:spcPct val="0"/>
              </a:spcAft>
              <a:defRPr sz="1400" kern="1200">
                <a:solidFill>
                  <a:schemeClr val="lt1"/>
                </a:solidFill>
                <a:latin typeface="+mn-lt"/>
                <a:ea typeface="+mn-ea"/>
                <a:cs typeface="+mn-cs"/>
              </a:defRPr>
            </a:lvl2pPr>
            <a:lvl3pPr marL="914400" algn="l" rtl="0" fontAlgn="base">
              <a:spcBef>
                <a:spcPct val="0"/>
              </a:spcBef>
              <a:spcAft>
                <a:spcPct val="0"/>
              </a:spcAft>
              <a:defRPr sz="1400" kern="1200">
                <a:solidFill>
                  <a:schemeClr val="lt1"/>
                </a:solidFill>
                <a:latin typeface="+mn-lt"/>
                <a:ea typeface="+mn-ea"/>
                <a:cs typeface="+mn-cs"/>
              </a:defRPr>
            </a:lvl3pPr>
            <a:lvl4pPr marL="1371600" algn="l" rtl="0" fontAlgn="base">
              <a:spcBef>
                <a:spcPct val="0"/>
              </a:spcBef>
              <a:spcAft>
                <a:spcPct val="0"/>
              </a:spcAft>
              <a:defRPr sz="1400" kern="1200">
                <a:solidFill>
                  <a:schemeClr val="lt1"/>
                </a:solidFill>
                <a:latin typeface="+mn-lt"/>
                <a:ea typeface="+mn-ea"/>
                <a:cs typeface="+mn-cs"/>
              </a:defRPr>
            </a:lvl4pPr>
            <a:lvl5pPr marL="1828800" algn="l" rtl="0" fontAlgn="base">
              <a:spcBef>
                <a:spcPct val="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r>
              <a:rPr lang="zh-CN" altLang="en-US" sz="1800" dirty="0" smtClean="0"/>
              <a:t>加密图示</a:t>
            </a:r>
          </a:p>
        </p:txBody>
      </p:sp>
      <p:grpSp>
        <p:nvGrpSpPr>
          <p:cNvPr id="99" name="组合 98"/>
          <p:cNvGrpSpPr/>
          <p:nvPr/>
        </p:nvGrpSpPr>
        <p:grpSpPr>
          <a:xfrm>
            <a:off x="4419600" y="1905000"/>
            <a:ext cx="4724400" cy="4343400"/>
            <a:chOff x="4419600" y="1905000"/>
            <a:chExt cx="4724400" cy="4343400"/>
          </a:xfrm>
        </p:grpSpPr>
        <p:grpSp>
          <p:nvGrpSpPr>
            <p:cNvPr id="37" name="Group 6"/>
            <p:cNvGrpSpPr>
              <a:grpSpLocks/>
            </p:cNvGrpSpPr>
            <p:nvPr/>
          </p:nvGrpSpPr>
          <p:grpSpPr bwMode="auto">
            <a:xfrm>
              <a:off x="4419600" y="2513806"/>
              <a:ext cx="4724400" cy="3352800"/>
              <a:chOff x="0" y="0"/>
              <a:chExt cx="5760" cy="2100"/>
            </a:xfrm>
          </p:grpSpPr>
          <p:sp>
            <p:nvSpPr>
              <p:cNvPr id="41" name="AutoShape 7"/>
              <p:cNvSpPr>
                <a:spLocks noChangeAspect="1" noChangeArrowheads="1"/>
              </p:cNvSpPr>
              <p:nvPr/>
            </p:nvSpPr>
            <p:spPr bwMode="auto">
              <a:xfrm>
                <a:off x="0" y="0"/>
                <a:ext cx="5760" cy="2100"/>
              </a:xfrm>
              <a:prstGeom prst="rect">
                <a:avLst/>
              </a:prstGeom>
              <a:noFill/>
              <a:ln w="9525">
                <a:noFill/>
                <a:miter lim="800000"/>
                <a:headEnd/>
                <a:tailEnd/>
              </a:ln>
            </p:spPr>
            <p:txBody>
              <a:bodyPr anchor="ctr" anchorCtr="1"/>
              <a:ls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a:lstStyle>
              <a:p>
                <a:endParaRPr lang="zh-CN" altLang="en-US"/>
              </a:p>
            </p:txBody>
          </p:sp>
          <p:sp>
            <p:nvSpPr>
              <p:cNvPr id="42" name="Text Box 8"/>
              <p:cNvSpPr txBox="1">
                <a:spLocks noChangeArrowheads="1"/>
              </p:cNvSpPr>
              <p:nvPr/>
            </p:nvSpPr>
            <p:spPr bwMode="auto">
              <a:xfrm>
                <a:off x="636" y="1164"/>
                <a:ext cx="72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nchor="ctr" anchorCtr="1"/>
              <a:lstStyle>
                <a:defPPr>
                  <a:defRPr lang="en-US"/>
                </a:defPPr>
                <a:lvl1pPr algn="l" rtl="0" fontAlgn="base">
                  <a:spcBef>
                    <a:spcPct val="0"/>
                  </a:spcBef>
                  <a:spcAft>
                    <a:spcPct val="0"/>
                  </a:spcAft>
                  <a:defRPr sz="1400" kern="1200">
                    <a:solidFill>
                      <a:schemeClr val="dk1"/>
                    </a:solidFill>
                    <a:latin typeface="+mn-lt"/>
                    <a:ea typeface="+mn-ea"/>
                    <a:cs typeface="+mn-cs"/>
                  </a:defRPr>
                </a:lvl1pPr>
                <a:lvl2pPr marL="457200" algn="l" rtl="0" fontAlgn="base">
                  <a:spcBef>
                    <a:spcPct val="0"/>
                  </a:spcBef>
                  <a:spcAft>
                    <a:spcPct val="0"/>
                  </a:spcAft>
                  <a:defRPr sz="1400" kern="1200">
                    <a:solidFill>
                      <a:schemeClr val="dk1"/>
                    </a:solidFill>
                    <a:latin typeface="+mn-lt"/>
                    <a:ea typeface="+mn-ea"/>
                    <a:cs typeface="+mn-cs"/>
                  </a:defRPr>
                </a:lvl2pPr>
                <a:lvl3pPr marL="914400" algn="l" rtl="0" fontAlgn="base">
                  <a:spcBef>
                    <a:spcPct val="0"/>
                  </a:spcBef>
                  <a:spcAft>
                    <a:spcPct val="0"/>
                  </a:spcAft>
                  <a:defRPr sz="1400" kern="1200">
                    <a:solidFill>
                      <a:schemeClr val="dk1"/>
                    </a:solidFill>
                    <a:latin typeface="+mn-lt"/>
                    <a:ea typeface="+mn-ea"/>
                    <a:cs typeface="+mn-cs"/>
                  </a:defRPr>
                </a:lvl3pPr>
                <a:lvl4pPr marL="1371600" algn="l" rtl="0" fontAlgn="base">
                  <a:spcBef>
                    <a:spcPct val="0"/>
                  </a:spcBef>
                  <a:spcAft>
                    <a:spcPct val="0"/>
                  </a:spcAft>
                  <a:defRPr sz="1400" kern="1200">
                    <a:solidFill>
                      <a:schemeClr val="dk1"/>
                    </a:solidFill>
                    <a:latin typeface="+mn-lt"/>
                    <a:ea typeface="+mn-ea"/>
                    <a:cs typeface="+mn-cs"/>
                  </a:defRPr>
                </a:lvl4pPr>
                <a:lvl5pPr marL="1828800" algn="l" rtl="0" fontAlgn="base">
                  <a:spcBef>
                    <a:spcPct val="0"/>
                  </a:spcBef>
                  <a:spcAft>
                    <a:spcPct val="0"/>
                  </a:spcAft>
                  <a:defRPr sz="1400" kern="1200">
                    <a:solidFill>
                      <a:schemeClr val="dk1"/>
                    </a:solidFill>
                    <a:latin typeface="+mn-lt"/>
                    <a:ea typeface="+mn-ea"/>
                    <a:cs typeface="+mn-cs"/>
                  </a:defRPr>
                </a:lvl5pPr>
                <a:lvl6pPr marL="2286000" algn="l" defTabSz="914400" rtl="0" eaLnBrk="1" latinLnBrk="0" hangingPunct="1">
                  <a:defRPr sz="1400" kern="1200">
                    <a:solidFill>
                      <a:schemeClr val="dk1"/>
                    </a:solidFill>
                    <a:latin typeface="+mn-lt"/>
                    <a:ea typeface="+mn-ea"/>
                    <a:cs typeface="+mn-cs"/>
                  </a:defRPr>
                </a:lvl6pPr>
                <a:lvl7pPr marL="2743200" algn="l" defTabSz="914400" rtl="0" eaLnBrk="1" latinLnBrk="0" hangingPunct="1">
                  <a:defRPr sz="1400" kern="1200">
                    <a:solidFill>
                      <a:schemeClr val="dk1"/>
                    </a:solidFill>
                    <a:latin typeface="+mn-lt"/>
                    <a:ea typeface="+mn-ea"/>
                    <a:cs typeface="+mn-cs"/>
                  </a:defRPr>
                </a:lvl7pPr>
                <a:lvl8pPr marL="3200400" algn="l" defTabSz="914400" rtl="0" eaLnBrk="1" latinLnBrk="0" hangingPunct="1">
                  <a:defRPr sz="1400" kern="1200">
                    <a:solidFill>
                      <a:schemeClr val="dk1"/>
                    </a:solidFill>
                    <a:latin typeface="+mn-lt"/>
                    <a:ea typeface="+mn-ea"/>
                    <a:cs typeface="+mn-cs"/>
                  </a:defRPr>
                </a:lvl8pPr>
                <a:lvl9pPr marL="3657600" algn="l" defTabSz="914400" rtl="0" eaLnBrk="1" latinLnBrk="0" hangingPunct="1">
                  <a:defRPr sz="1400" kern="1200">
                    <a:solidFill>
                      <a:schemeClr val="dk1"/>
                    </a:solidFill>
                    <a:latin typeface="+mn-lt"/>
                    <a:ea typeface="+mn-ea"/>
                    <a:cs typeface="+mn-cs"/>
                  </a:defRPr>
                </a:lvl9pPr>
              </a:lstStyle>
              <a:p>
                <a:pPr algn="ctr"/>
                <a:r>
                  <a:rPr lang="zh-CN" altLang="en-US" sz="1600">
                    <a:latin typeface="Times New Roman" pitchFamily="18" charset="0"/>
                  </a:rPr>
                  <a:t>加密</a:t>
                </a:r>
                <a:endParaRPr lang="zh-CN" altLang="en-US" sz="1600"/>
              </a:p>
            </p:txBody>
          </p:sp>
          <p:sp>
            <p:nvSpPr>
              <p:cNvPr id="43" name="Text Box 9"/>
              <p:cNvSpPr txBox="1">
                <a:spLocks noChangeArrowheads="1"/>
              </p:cNvSpPr>
              <p:nvPr/>
            </p:nvSpPr>
            <p:spPr bwMode="auto">
              <a:xfrm>
                <a:off x="540" y="48"/>
                <a:ext cx="900" cy="312"/>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nchor="ctr" anchorCtr="1"/>
              <a:lstStyle>
                <a:defPPr>
                  <a:defRPr lang="en-US"/>
                </a:defPPr>
                <a:lvl1pPr algn="l" rtl="0" fontAlgn="base">
                  <a:spcBef>
                    <a:spcPct val="0"/>
                  </a:spcBef>
                  <a:spcAft>
                    <a:spcPct val="0"/>
                  </a:spcAft>
                  <a:defRPr sz="1400" kern="1200">
                    <a:solidFill>
                      <a:schemeClr val="lt1"/>
                    </a:solidFill>
                    <a:latin typeface="+mn-lt"/>
                    <a:ea typeface="+mn-ea"/>
                    <a:cs typeface="+mn-cs"/>
                  </a:defRPr>
                </a:lvl1pPr>
                <a:lvl2pPr marL="457200" algn="l" rtl="0" fontAlgn="base">
                  <a:spcBef>
                    <a:spcPct val="0"/>
                  </a:spcBef>
                  <a:spcAft>
                    <a:spcPct val="0"/>
                  </a:spcAft>
                  <a:defRPr sz="1400" kern="1200">
                    <a:solidFill>
                      <a:schemeClr val="lt1"/>
                    </a:solidFill>
                    <a:latin typeface="+mn-lt"/>
                    <a:ea typeface="+mn-ea"/>
                    <a:cs typeface="+mn-cs"/>
                  </a:defRPr>
                </a:lvl2pPr>
                <a:lvl3pPr marL="914400" algn="l" rtl="0" fontAlgn="base">
                  <a:spcBef>
                    <a:spcPct val="0"/>
                  </a:spcBef>
                  <a:spcAft>
                    <a:spcPct val="0"/>
                  </a:spcAft>
                  <a:defRPr sz="1400" kern="1200">
                    <a:solidFill>
                      <a:schemeClr val="lt1"/>
                    </a:solidFill>
                    <a:latin typeface="+mn-lt"/>
                    <a:ea typeface="+mn-ea"/>
                    <a:cs typeface="+mn-cs"/>
                  </a:defRPr>
                </a:lvl3pPr>
                <a:lvl4pPr marL="1371600" algn="l" rtl="0" fontAlgn="base">
                  <a:spcBef>
                    <a:spcPct val="0"/>
                  </a:spcBef>
                  <a:spcAft>
                    <a:spcPct val="0"/>
                  </a:spcAft>
                  <a:defRPr sz="1400" kern="1200">
                    <a:solidFill>
                      <a:schemeClr val="lt1"/>
                    </a:solidFill>
                    <a:latin typeface="+mn-lt"/>
                    <a:ea typeface="+mn-ea"/>
                    <a:cs typeface="+mn-cs"/>
                  </a:defRPr>
                </a:lvl4pPr>
                <a:lvl5pPr marL="1828800" algn="l" rtl="0" fontAlgn="base">
                  <a:spcBef>
                    <a:spcPct val="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algn="just"/>
                <a:r>
                  <a:rPr lang="zh-CN" altLang="en-US" sz="1600">
                    <a:latin typeface="Times New Roman" pitchFamily="18" charset="0"/>
                  </a:rPr>
                  <a:t>密文分组</a:t>
                </a:r>
                <a:r>
                  <a:rPr lang="en-US" altLang="zh-CN" sz="1600">
                    <a:latin typeface="Times New Roman" pitchFamily="18" charset="0"/>
                  </a:rPr>
                  <a:t>C</a:t>
                </a:r>
                <a:r>
                  <a:rPr lang="en-US" altLang="zh-CN" sz="1600" baseline="-25000">
                    <a:latin typeface="Times New Roman" pitchFamily="18" charset="0"/>
                  </a:rPr>
                  <a:t>1</a:t>
                </a:r>
                <a:endParaRPr lang="en-US" altLang="zh-CN" sz="1600"/>
              </a:p>
            </p:txBody>
          </p:sp>
          <p:sp>
            <p:nvSpPr>
              <p:cNvPr id="44" name="Text Box 10"/>
              <p:cNvSpPr txBox="1">
                <a:spLocks noChangeArrowheads="1"/>
              </p:cNvSpPr>
              <p:nvPr/>
            </p:nvSpPr>
            <p:spPr bwMode="auto">
              <a:xfrm>
                <a:off x="2196" y="1176"/>
                <a:ext cx="72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nchor="ctr" anchorCtr="1"/>
              <a:lstStyle>
                <a:defPPr>
                  <a:defRPr lang="en-US"/>
                </a:defPPr>
                <a:lvl1pPr algn="l" rtl="0" fontAlgn="base">
                  <a:spcBef>
                    <a:spcPct val="0"/>
                  </a:spcBef>
                  <a:spcAft>
                    <a:spcPct val="0"/>
                  </a:spcAft>
                  <a:defRPr sz="1400" kern="1200">
                    <a:solidFill>
                      <a:schemeClr val="dk1"/>
                    </a:solidFill>
                    <a:latin typeface="+mn-lt"/>
                    <a:ea typeface="+mn-ea"/>
                    <a:cs typeface="+mn-cs"/>
                  </a:defRPr>
                </a:lvl1pPr>
                <a:lvl2pPr marL="457200" algn="l" rtl="0" fontAlgn="base">
                  <a:spcBef>
                    <a:spcPct val="0"/>
                  </a:spcBef>
                  <a:spcAft>
                    <a:spcPct val="0"/>
                  </a:spcAft>
                  <a:defRPr sz="1400" kern="1200">
                    <a:solidFill>
                      <a:schemeClr val="dk1"/>
                    </a:solidFill>
                    <a:latin typeface="+mn-lt"/>
                    <a:ea typeface="+mn-ea"/>
                    <a:cs typeface="+mn-cs"/>
                  </a:defRPr>
                </a:lvl2pPr>
                <a:lvl3pPr marL="914400" algn="l" rtl="0" fontAlgn="base">
                  <a:spcBef>
                    <a:spcPct val="0"/>
                  </a:spcBef>
                  <a:spcAft>
                    <a:spcPct val="0"/>
                  </a:spcAft>
                  <a:defRPr sz="1400" kern="1200">
                    <a:solidFill>
                      <a:schemeClr val="dk1"/>
                    </a:solidFill>
                    <a:latin typeface="+mn-lt"/>
                    <a:ea typeface="+mn-ea"/>
                    <a:cs typeface="+mn-cs"/>
                  </a:defRPr>
                </a:lvl3pPr>
                <a:lvl4pPr marL="1371600" algn="l" rtl="0" fontAlgn="base">
                  <a:spcBef>
                    <a:spcPct val="0"/>
                  </a:spcBef>
                  <a:spcAft>
                    <a:spcPct val="0"/>
                  </a:spcAft>
                  <a:defRPr sz="1400" kern="1200">
                    <a:solidFill>
                      <a:schemeClr val="dk1"/>
                    </a:solidFill>
                    <a:latin typeface="+mn-lt"/>
                    <a:ea typeface="+mn-ea"/>
                    <a:cs typeface="+mn-cs"/>
                  </a:defRPr>
                </a:lvl4pPr>
                <a:lvl5pPr marL="1828800" algn="l" rtl="0" fontAlgn="base">
                  <a:spcBef>
                    <a:spcPct val="0"/>
                  </a:spcBef>
                  <a:spcAft>
                    <a:spcPct val="0"/>
                  </a:spcAft>
                  <a:defRPr sz="1400" kern="1200">
                    <a:solidFill>
                      <a:schemeClr val="dk1"/>
                    </a:solidFill>
                    <a:latin typeface="+mn-lt"/>
                    <a:ea typeface="+mn-ea"/>
                    <a:cs typeface="+mn-cs"/>
                  </a:defRPr>
                </a:lvl5pPr>
                <a:lvl6pPr marL="2286000" algn="l" defTabSz="914400" rtl="0" eaLnBrk="1" latinLnBrk="0" hangingPunct="1">
                  <a:defRPr sz="1400" kern="1200">
                    <a:solidFill>
                      <a:schemeClr val="dk1"/>
                    </a:solidFill>
                    <a:latin typeface="+mn-lt"/>
                    <a:ea typeface="+mn-ea"/>
                    <a:cs typeface="+mn-cs"/>
                  </a:defRPr>
                </a:lvl6pPr>
                <a:lvl7pPr marL="2743200" algn="l" defTabSz="914400" rtl="0" eaLnBrk="1" latinLnBrk="0" hangingPunct="1">
                  <a:defRPr sz="1400" kern="1200">
                    <a:solidFill>
                      <a:schemeClr val="dk1"/>
                    </a:solidFill>
                    <a:latin typeface="+mn-lt"/>
                    <a:ea typeface="+mn-ea"/>
                    <a:cs typeface="+mn-cs"/>
                  </a:defRPr>
                </a:lvl7pPr>
                <a:lvl8pPr marL="3200400" algn="l" defTabSz="914400" rtl="0" eaLnBrk="1" latinLnBrk="0" hangingPunct="1">
                  <a:defRPr sz="1400" kern="1200">
                    <a:solidFill>
                      <a:schemeClr val="dk1"/>
                    </a:solidFill>
                    <a:latin typeface="+mn-lt"/>
                    <a:ea typeface="+mn-ea"/>
                    <a:cs typeface="+mn-cs"/>
                  </a:defRPr>
                </a:lvl8pPr>
                <a:lvl9pPr marL="3657600" algn="l" defTabSz="914400" rtl="0" eaLnBrk="1" latinLnBrk="0" hangingPunct="1">
                  <a:defRPr sz="1400" kern="1200">
                    <a:solidFill>
                      <a:schemeClr val="dk1"/>
                    </a:solidFill>
                    <a:latin typeface="+mn-lt"/>
                    <a:ea typeface="+mn-ea"/>
                    <a:cs typeface="+mn-cs"/>
                  </a:defRPr>
                </a:lvl9pPr>
              </a:lstStyle>
              <a:p>
                <a:pPr algn="ctr"/>
                <a:r>
                  <a:rPr lang="zh-CN" altLang="en-US" sz="1600">
                    <a:latin typeface="Times New Roman" pitchFamily="18" charset="0"/>
                  </a:rPr>
                  <a:t>加密</a:t>
                </a:r>
                <a:endParaRPr lang="zh-CN" altLang="en-US" sz="1600"/>
              </a:p>
            </p:txBody>
          </p:sp>
          <p:sp>
            <p:nvSpPr>
              <p:cNvPr id="45" name="Text Box 11"/>
              <p:cNvSpPr txBox="1">
                <a:spLocks noChangeArrowheads="1"/>
              </p:cNvSpPr>
              <p:nvPr/>
            </p:nvSpPr>
            <p:spPr bwMode="auto">
              <a:xfrm>
                <a:off x="3960" y="1140"/>
                <a:ext cx="69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nchor="ctr" anchorCtr="1"/>
              <a:lstStyle>
                <a:defPPr>
                  <a:defRPr lang="en-US"/>
                </a:defPPr>
                <a:lvl1pPr algn="l" rtl="0" fontAlgn="base">
                  <a:spcBef>
                    <a:spcPct val="0"/>
                  </a:spcBef>
                  <a:spcAft>
                    <a:spcPct val="0"/>
                  </a:spcAft>
                  <a:defRPr sz="1400" kern="1200">
                    <a:solidFill>
                      <a:schemeClr val="dk1"/>
                    </a:solidFill>
                    <a:latin typeface="+mn-lt"/>
                    <a:ea typeface="+mn-ea"/>
                    <a:cs typeface="+mn-cs"/>
                  </a:defRPr>
                </a:lvl1pPr>
                <a:lvl2pPr marL="457200" algn="l" rtl="0" fontAlgn="base">
                  <a:spcBef>
                    <a:spcPct val="0"/>
                  </a:spcBef>
                  <a:spcAft>
                    <a:spcPct val="0"/>
                  </a:spcAft>
                  <a:defRPr sz="1400" kern="1200">
                    <a:solidFill>
                      <a:schemeClr val="dk1"/>
                    </a:solidFill>
                    <a:latin typeface="+mn-lt"/>
                    <a:ea typeface="+mn-ea"/>
                    <a:cs typeface="+mn-cs"/>
                  </a:defRPr>
                </a:lvl2pPr>
                <a:lvl3pPr marL="914400" algn="l" rtl="0" fontAlgn="base">
                  <a:spcBef>
                    <a:spcPct val="0"/>
                  </a:spcBef>
                  <a:spcAft>
                    <a:spcPct val="0"/>
                  </a:spcAft>
                  <a:defRPr sz="1400" kern="1200">
                    <a:solidFill>
                      <a:schemeClr val="dk1"/>
                    </a:solidFill>
                    <a:latin typeface="+mn-lt"/>
                    <a:ea typeface="+mn-ea"/>
                    <a:cs typeface="+mn-cs"/>
                  </a:defRPr>
                </a:lvl3pPr>
                <a:lvl4pPr marL="1371600" algn="l" rtl="0" fontAlgn="base">
                  <a:spcBef>
                    <a:spcPct val="0"/>
                  </a:spcBef>
                  <a:spcAft>
                    <a:spcPct val="0"/>
                  </a:spcAft>
                  <a:defRPr sz="1400" kern="1200">
                    <a:solidFill>
                      <a:schemeClr val="dk1"/>
                    </a:solidFill>
                    <a:latin typeface="+mn-lt"/>
                    <a:ea typeface="+mn-ea"/>
                    <a:cs typeface="+mn-cs"/>
                  </a:defRPr>
                </a:lvl4pPr>
                <a:lvl5pPr marL="1828800" algn="l" rtl="0" fontAlgn="base">
                  <a:spcBef>
                    <a:spcPct val="0"/>
                  </a:spcBef>
                  <a:spcAft>
                    <a:spcPct val="0"/>
                  </a:spcAft>
                  <a:defRPr sz="1400" kern="1200">
                    <a:solidFill>
                      <a:schemeClr val="dk1"/>
                    </a:solidFill>
                    <a:latin typeface="+mn-lt"/>
                    <a:ea typeface="+mn-ea"/>
                    <a:cs typeface="+mn-cs"/>
                  </a:defRPr>
                </a:lvl5pPr>
                <a:lvl6pPr marL="2286000" algn="l" defTabSz="914400" rtl="0" eaLnBrk="1" latinLnBrk="0" hangingPunct="1">
                  <a:defRPr sz="1400" kern="1200">
                    <a:solidFill>
                      <a:schemeClr val="dk1"/>
                    </a:solidFill>
                    <a:latin typeface="+mn-lt"/>
                    <a:ea typeface="+mn-ea"/>
                    <a:cs typeface="+mn-cs"/>
                  </a:defRPr>
                </a:lvl6pPr>
                <a:lvl7pPr marL="2743200" algn="l" defTabSz="914400" rtl="0" eaLnBrk="1" latinLnBrk="0" hangingPunct="1">
                  <a:defRPr sz="1400" kern="1200">
                    <a:solidFill>
                      <a:schemeClr val="dk1"/>
                    </a:solidFill>
                    <a:latin typeface="+mn-lt"/>
                    <a:ea typeface="+mn-ea"/>
                    <a:cs typeface="+mn-cs"/>
                  </a:defRPr>
                </a:lvl7pPr>
                <a:lvl8pPr marL="3200400" algn="l" defTabSz="914400" rtl="0" eaLnBrk="1" latinLnBrk="0" hangingPunct="1">
                  <a:defRPr sz="1400" kern="1200">
                    <a:solidFill>
                      <a:schemeClr val="dk1"/>
                    </a:solidFill>
                    <a:latin typeface="+mn-lt"/>
                    <a:ea typeface="+mn-ea"/>
                    <a:cs typeface="+mn-cs"/>
                  </a:defRPr>
                </a:lvl8pPr>
                <a:lvl9pPr marL="3657600" algn="l" defTabSz="914400" rtl="0" eaLnBrk="1" latinLnBrk="0" hangingPunct="1">
                  <a:defRPr sz="1400" kern="1200">
                    <a:solidFill>
                      <a:schemeClr val="dk1"/>
                    </a:solidFill>
                    <a:latin typeface="+mn-lt"/>
                    <a:ea typeface="+mn-ea"/>
                    <a:cs typeface="+mn-cs"/>
                  </a:defRPr>
                </a:lvl9pPr>
              </a:lstStyle>
              <a:p>
                <a:pPr algn="ctr"/>
                <a:r>
                  <a:rPr lang="zh-CN" altLang="en-US" sz="1600">
                    <a:latin typeface="Times New Roman" pitchFamily="18" charset="0"/>
                  </a:rPr>
                  <a:t>加密</a:t>
                </a:r>
                <a:endParaRPr lang="zh-CN" altLang="en-US" sz="1600"/>
              </a:p>
            </p:txBody>
          </p:sp>
          <p:sp>
            <p:nvSpPr>
              <p:cNvPr id="46" name="Text Box 12"/>
              <p:cNvSpPr txBox="1">
                <a:spLocks noChangeArrowheads="1"/>
              </p:cNvSpPr>
              <p:nvPr/>
            </p:nvSpPr>
            <p:spPr bwMode="auto">
              <a:xfrm>
                <a:off x="2100" y="36"/>
                <a:ext cx="900" cy="312"/>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nchor="ctr" anchorCtr="1"/>
              <a:lstStyle>
                <a:defPPr>
                  <a:defRPr lang="en-US"/>
                </a:defPPr>
                <a:lvl1pPr algn="l" rtl="0" fontAlgn="base">
                  <a:spcBef>
                    <a:spcPct val="0"/>
                  </a:spcBef>
                  <a:spcAft>
                    <a:spcPct val="0"/>
                  </a:spcAft>
                  <a:defRPr sz="1400" kern="1200">
                    <a:solidFill>
                      <a:schemeClr val="lt1"/>
                    </a:solidFill>
                    <a:latin typeface="+mn-lt"/>
                    <a:ea typeface="+mn-ea"/>
                    <a:cs typeface="+mn-cs"/>
                  </a:defRPr>
                </a:lvl1pPr>
                <a:lvl2pPr marL="457200" algn="l" rtl="0" fontAlgn="base">
                  <a:spcBef>
                    <a:spcPct val="0"/>
                  </a:spcBef>
                  <a:spcAft>
                    <a:spcPct val="0"/>
                  </a:spcAft>
                  <a:defRPr sz="1400" kern="1200">
                    <a:solidFill>
                      <a:schemeClr val="lt1"/>
                    </a:solidFill>
                    <a:latin typeface="+mn-lt"/>
                    <a:ea typeface="+mn-ea"/>
                    <a:cs typeface="+mn-cs"/>
                  </a:defRPr>
                </a:lvl2pPr>
                <a:lvl3pPr marL="914400" algn="l" rtl="0" fontAlgn="base">
                  <a:spcBef>
                    <a:spcPct val="0"/>
                  </a:spcBef>
                  <a:spcAft>
                    <a:spcPct val="0"/>
                  </a:spcAft>
                  <a:defRPr sz="1400" kern="1200">
                    <a:solidFill>
                      <a:schemeClr val="lt1"/>
                    </a:solidFill>
                    <a:latin typeface="+mn-lt"/>
                    <a:ea typeface="+mn-ea"/>
                    <a:cs typeface="+mn-cs"/>
                  </a:defRPr>
                </a:lvl3pPr>
                <a:lvl4pPr marL="1371600" algn="l" rtl="0" fontAlgn="base">
                  <a:spcBef>
                    <a:spcPct val="0"/>
                  </a:spcBef>
                  <a:spcAft>
                    <a:spcPct val="0"/>
                  </a:spcAft>
                  <a:defRPr sz="1400" kern="1200">
                    <a:solidFill>
                      <a:schemeClr val="lt1"/>
                    </a:solidFill>
                    <a:latin typeface="+mn-lt"/>
                    <a:ea typeface="+mn-ea"/>
                    <a:cs typeface="+mn-cs"/>
                  </a:defRPr>
                </a:lvl4pPr>
                <a:lvl5pPr marL="1828800" algn="l" rtl="0" fontAlgn="base">
                  <a:spcBef>
                    <a:spcPct val="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algn="just"/>
                <a:r>
                  <a:rPr lang="zh-CN" altLang="en-US" sz="1600">
                    <a:latin typeface="Times New Roman" pitchFamily="18" charset="0"/>
                  </a:rPr>
                  <a:t>密文分组</a:t>
                </a:r>
                <a:r>
                  <a:rPr lang="en-US" altLang="zh-CN" sz="1600">
                    <a:latin typeface="Times New Roman" pitchFamily="18" charset="0"/>
                  </a:rPr>
                  <a:t>C</a:t>
                </a:r>
                <a:r>
                  <a:rPr lang="en-US" altLang="zh-CN" sz="1600" baseline="-25000">
                    <a:latin typeface="Times New Roman" pitchFamily="18" charset="0"/>
                  </a:rPr>
                  <a:t>2</a:t>
                </a:r>
                <a:endParaRPr lang="en-US" altLang="zh-CN" sz="1600"/>
              </a:p>
            </p:txBody>
          </p:sp>
          <p:sp>
            <p:nvSpPr>
              <p:cNvPr id="47" name="Text Box 13"/>
              <p:cNvSpPr txBox="1">
                <a:spLocks noChangeArrowheads="1"/>
              </p:cNvSpPr>
              <p:nvPr/>
            </p:nvSpPr>
            <p:spPr bwMode="auto">
              <a:xfrm>
                <a:off x="3813" y="0"/>
                <a:ext cx="975" cy="312"/>
              </a:xfrm>
              <a:prstGeom prst="rect">
                <a:avLst/>
              </a:prstGeom>
              <a:ln>
                <a:headEnd/>
                <a:tailEnd/>
              </a:ln>
            </p:spPr>
            <p:style>
              <a:lnRef idx="1">
                <a:schemeClr val="dk1"/>
              </a:lnRef>
              <a:fillRef idx="3">
                <a:schemeClr val="dk1"/>
              </a:fillRef>
              <a:effectRef idx="2">
                <a:schemeClr val="dk1"/>
              </a:effectRef>
              <a:fontRef idx="minor">
                <a:schemeClr val="lt1"/>
              </a:fontRef>
            </p:style>
            <p:txBody>
              <a:bodyPr lIns="18000" tIns="10800" rIns="18000" bIns="10800" anchor="ctr" anchorCtr="1"/>
              <a:lstStyle>
                <a:defPPr>
                  <a:defRPr lang="en-US"/>
                </a:defPPr>
                <a:lvl1pPr algn="l" rtl="0" fontAlgn="base">
                  <a:spcBef>
                    <a:spcPct val="0"/>
                  </a:spcBef>
                  <a:spcAft>
                    <a:spcPct val="0"/>
                  </a:spcAft>
                  <a:defRPr sz="1400" kern="1200">
                    <a:solidFill>
                      <a:schemeClr val="lt1"/>
                    </a:solidFill>
                    <a:latin typeface="+mn-lt"/>
                    <a:ea typeface="+mn-ea"/>
                    <a:cs typeface="+mn-cs"/>
                  </a:defRPr>
                </a:lvl1pPr>
                <a:lvl2pPr marL="457200" algn="l" rtl="0" fontAlgn="base">
                  <a:spcBef>
                    <a:spcPct val="0"/>
                  </a:spcBef>
                  <a:spcAft>
                    <a:spcPct val="0"/>
                  </a:spcAft>
                  <a:defRPr sz="1400" kern="1200">
                    <a:solidFill>
                      <a:schemeClr val="lt1"/>
                    </a:solidFill>
                    <a:latin typeface="+mn-lt"/>
                    <a:ea typeface="+mn-ea"/>
                    <a:cs typeface="+mn-cs"/>
                  </a:defRPr>
                </a:lvl2pPr>
                <a:lvl3pPr marL="914400" algn="l" rtl="0" fontAlgn="base">
                  <a:spcBef>
                    <a:spcPct val="0"/>
                  </a:spcBef>
                  <a:spcAft>
                    <a:spcPct val="0"/>
                  </a:spcAft>
                  <a:defRPr sz="1400" kern="1200">
                    <a:solidFill>
                      <a:schemeClr val="lt1"/>
                    </a:solidFill>
                    <a:latin typeface="+mn-lt"/>
                    <a:ea typeface="+mn-ea"/>
                    <a:cs typeface="+mn-cs"/>
                  </a:defRPr>
                </a:lvl3pPr>
                <a:lvl4pPr marL="1371600" algn="l" rtl="0" fontAlgn="base">
                  <a:spcBef>
                    <a:spcPct val="0"/>
                  </a:spcBef>
                  <a:spcAft>
                    <a:spcPct val="0"/>
                  </a:spcAft>
                  <a:defRPr sz="1400" kern="1200">
                    <a:solidFill>
                      <a:schemeClr val="lt1"/>
                    </a:solidFill>
                    <a:latin typeface="+mn-lt"/>
                    <a:ea typeface="+mn-ea"/>
                    <a:cs typeface="+mn-cs"/>
                  </a:defRPr>
                </a:lvl4pPr>
                <a:lvl5pPr marL="1828800" algn="l" rtl="0" fontAlgn="base">
                  <a:spcBef>
                    <a:spcPct val="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algn="just"/>
                <a:r>
                  <a:rPr lang="zh-CN" altLang="en-US" sz="1600">
                    <a:latin typeface="Times New Roman" pitchFamily="18" charset="0"/>
                  </a:rPr>
                  <a:t>密文分组</a:t>
                </a:r>
                <a:r>
                  <a:rPr lang="en-US" altLang="zh-CN" sz="1600">
                    <a:latin typeface="Times New Roman" pitchFamily="18" charset="0"/>
                  </a:rPr>
                  <a:t>C</a:t>
                </a:r>
                <a:r>
                  <a:rPr lang="en-US" altLang="zh-CN" sz="1600" baseline="-25000">
                    <a:latin typeface="Times New Roman" pitchFamily="18" charset="0"/>
                  </a:rPr>
                  <a:t>n</a:t>
                </a:r>
                <a:endParaRPr lang="en-US" altLang="zh-CN" sz="1600"/>
              </a:p>
            </p:txBody>
          </p:sp>
          <p:sp>
            <p:nvSpPr>
              <p:cNvPr id="48" name="Text Box 14"/>
              <p:cNvSpPr txBox="1">
                <a:spLocks noChangeArrowheads="1"/>
              </p:cNvSpPr>
              <p:nvPr/>
            </p:nvSpPr>
            <p:spPr bwMode="auto">
              <a:xfrm>
                <a:off x="492" y="1788"/>
                <a:ext cx="1005"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nchor="ctr" anchorCtr="1"/>
              <a:lstStyle>
                <a:defPPr>
                  <a:defRPr lang="en-US"/>
                </a:defPPr>
                <a:lvl1pPr algn="l" rtl="0" fontAlgn="base">
                  <a:spcBef>
                    <a:spcPct val="0"/>
                  </a:spcBef>
                  <a:spcAft>
                    <a:spcPct val="0"/>
                  </a:spcAft>
                  <a:defRPr sz="1400" kern="1200">
                    <a:solidFill>
                      <a:schemeClr val="dk1"/>
                    </a:solidFill>
                    <a:latin typeface="+mn-lt"/>
                    <a:ea typeface="+mn-ea"/>
                    <a:cs typeface="+mn-cs"/>
                  </a:defRPr>
                </a:lvl1pPr>
                <a:lvl2pPr marL="457200" algn="l" rtl="0" fontAlgn="base">
                  <a:spcBef>
                    <a:spcPct val="0"/>
                  </a:spcBef>
                  <a:spcAft>
                    <a:spcPct val="0"/>
                  </a:spcAft>
                  <a:defRPr sz="1400" kern="1200">
                    <a:solidFill>
                      <a:schemeClr val="dk1"/>
                    </a:solidFill>
                    <a:latin typeface="+mn-lt"/>
                    <a:ea typeface="+mn-ea"/>
                    <a:cs typeface="+mn-cs"/>
                  </a:defRPr>
                </a:lvl2pPr>
                <a:lvl3pPr marL="914400" algn="l" rtl="0" fontAlgn="base">
                  <a:spcBef>
                    <a:spcPct val="0"/>
                  </a:spcBef>
                  <a:spcAft>
                    <a:spcPct val="0"/>
                  </a:spcAft>
                  <a:defRPr sz="1400" kern="1200">
                    <a:solidFill>
                      <a:schemeClr val="dk1"/>
                    </a:solidFill>
                    <a:latin typeface="+mn-lt"/>
                    <a:ea typeface="+mn-ea"/>
                    <a:cs typeface="+mn-cs"/>
                  </a:defRPr>
                </a:lvl3pPr>
                <a:lvl4pPr marL="1371600" algn="l" rtl="0" fontAlgn="base">
                  <a:spcBef>
                    <a:spcPct val="0"/>
                  </a:spcBef>
                  <a:spcAft>
                    <a:spcPct val="0"/>
                  </a:spcAft>
                  <a:defRPr sz="1400" kern="1200">
                    <a:solidFill>
                      <a:schemeClr val="dk1"/>
                    </a:solidFill>
                    <a:latin typeface="+mn-lt"/>
                    <a:ea typeface="+mn-ea"/>
                    <a:cs typeface="+mn-cs"/>
                  </a:defRPr>
                </a:lvl4pPr>
                <a:lvl5pPr marL="1828800" algn="l" rtl="0" fontAlgn="base">
                  <a:spcBef>
                    <a:spcPct val="0"/>
                  </a:spcBef>
                  <a:spcAft>
                    <a:spcPct val="0"/>
                  </a:spcAft>
                  <a:defRPr sz="1400" kern="1200">
                    <a:solidFill>
                      <a:schemeClr val="dk1"/>
                    </a:solidFill>
                    <a:latin typeface="+mn-lt"/>
                    <a:ea typeface="+mn-ea"/>
                    <a:cs typeface="+mn-cs"/>
                  </a:defRPr>
                </a:lvl5pPr>
                <a:lvl6pPr marL="2286000" algn="l" defTabSz="914400" rtl="0" eaLnBrk="1" latinLnBrk="0" hangingPunct="1">
                  <a:defRPr sz="1400" kern="1200">
                    <a:solidFill>
                      <a:schemeClr val="dk1"/>
                    </a:solidFill>
                    <a:latin typeface="+mn-lt"/>
                    <a:ea typeface="+mn-ea"/>
                    <a:cs typeface="+mn-cs"/>
                  </a:defRPr>
                </a:lvl6pPr>
                <a:lvl7pPr marL="2743200" algn="l" defTabSz="914400" rtl="0" eaLnBrk="1" latinLnBrk="0" hangingPunct="1">
                  <a:defRPr sz="1400" kern="1200">
                    <a:solidFill>
                      <a:schemeClr val="dk1"/>
                    </a:solidFill>
                    <a:latin typeface="+mn-lt"/>
                    <a:ea typeface="+mn-ea"/>
                    <a:cs typeface="+mn-cs"/>
                  </a:defRPr>
                </a:lvl7pPr>
                <a:lvl8pPr marL="3200400" algn="l" defTabSz="914400" rtl="0" eaLnBrk="1" latinLnBrk="0" hangingPunct="1">
                  <a:defRPr sz="1400" kern="1200">
                    <a:solidFill>
                      <a:schemeClr val="dk1"/>
                    </a:solidFill>
                    <a:latin typeface="+mn-lt"/>
                    <a:ea typeface="+mn-ea"/>
                    <a:cs typeface="+mn-cs"/>
                  </a:defRPr>
                </a:lvl8pPr>
                <a:lvl9pPr marL="3657600" algn="l" defTabSz="914400" rtl="0" eaLnBrk="1" latinLnBrk="0" hangingPunct="1">
                  <a:defRPr sz="1400" kern="1200">
                    <a:solidFill>
                      <a:schemeClr val="dk1"/>
                    </a:solidFill>
                    <a:latin typeface="+mn-lt"/>
                    <a:ea typeface="+mn-ea"/>
                    <a:cs typeface="+mn-cs"/>
                  </a:defRPr>
                </a:lvl9pPr>
              </a:lstStyle>
              <a:p>
                <a:pPr algn="ctr"/>
                <a:r>
                  <a:rPr lang="zh-CN" altLang="en-US" sz="1600">
                    <a:latin typeface="Times New Roman" pitchFamily="18" charset="0"/>
                  </a:rPr>
                  <a:t>计数器</a:t>
                </a:r>
                <a:r>
                  <a:rPr lang="en-US" altLang="zh-CN" sz="1600">
                    <a:latin typeface="Times New Roman" pitchFamily="18" charset="0"/>
                  </a:rPr>
                  <a:t>CTR+1</a:t>
                </a:r>
                <a:endParaRPr lang="en-US" altLang="zh-CN" sz="1600"/>
              </a:p>
            </p:txBody>
          </p:sp>
          <p:sp>
            <p:nvSpPr>
              <p:cNvPr id="49" name="Text Box 15"/>
              <p:cNvSpPr txBox="1">
                <a:spLocks noChangeArrowheads="1"/>
              </p:cNvSpPr>
              <p:nvPr/>
            </p:nvSpPr>
            <p:spPr bwMode="auto">
              <a:xfrm>
                <a:off x="2052" y="1776"/>
                <a:ext cx="1005"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nchor="ctr" anchorCtr="1"/>
              <a:lstStyle>
                <a:defPPr>
                  <a:defRPr lang="en-US"/>
                </a:defPPr>
                <a:lvl1pPr algn="l" rtl="0" fontAlgn="base">
                  <a:spcBef>
                    <a:spcPct val="0"/>
                  </a:spcBef>
                  <a:spcAft>
                    <a:spcPct val="0"/>
                  </a:spcAft>
                  <a:defRPr sz="1400" kern="1200">
                    <a:solidFill>
                      <a:schemeClr val="dk1"/>
                    </a:solidFill>
                    <a:latin typeface="+mn-lt"/>
                    <a:ea typeface="+mn-ea"/>
                    <a:cs typeface="+mn-cs"/>
                  </a:defRPr>
                </a:lvl1pPr>
                <a:lvl2pPr marL="457200" algn="l" rtl="0" fontAlgn="base">
                  <a:spcBef>
                    <a:spcPct val="0"/>
                  </a:spcBef>
                  <a:spcAft>
                    <a:spcPct val="0"/>
                  </a:spcAft>
                  <a:defRPr sz="1400" kern="1200">
                    <a:solidFill>
                      <a:schemeClr val="dk1"/>
                    </a:solidFill>
                    <a:latin typeface="+mn-lt"/>
                    <a:ea typeface="+mn-ea"/>
                    <a:cs typeface="+mn-cs"/>
                  </a:defRPr>
                </a:lvl2pPr>
                <a:lvl3pPr marL="914400" algn="l" rtl="0" fontAlgn="base">
                  <a:spcBef>
                    <a:spcPct val="0"/>
                  </a:spcBef>
                  <a:spcAft>
                    <a:spcPct val="0"/>
                  </a:spcAft>
                  <a:defRPr sz="1400" kern="1200">
                    <a:solidFill>
                      <a:schemeClr val="dk1"/>
                    </a:solidFill>
                    <a:latin typeface="+mn-lt"/>
                    <a:ea typeface="+mn-ea"/>
                    <a:cs typeface="+mn-cs"/>
                  </a:defRPr>
                </a:lvl3pPr>
                <a:lvl4pPr marL="1371600" algn="l" rtl="0" fontAlgn="base">
                  <a:spcBef>
                    <a:spcPct val="0"/>
                  </a:spcBef>
                  <a:spcAft>
                    <a:spcPct val="0"/>
                  </a:spcAft>
                  <a:defRPr sz="1400" kern="1200">
                    <a:solidFill>
                      <a:schemeClr val="dk1"/>
                    </a:solidFill>
                    <a:latin typeface="+mn-lt"/>
                    <a:ea typeface="+mn-ea"/>
                    <a:cs typeface="+mn-cs"/>
                  </a:defRPr>
                </a:lvl4pPr>
                <a:lvl5pPr marL="1828800" algn="l" rtl="0" fontAlgn="base">
                  <a:spcBef>
                    <a:spcPct val="0"/>
                  </a:spcBef>
                  <a:spcAft>
                    <a:spcPct val="0"/>
                  </a:spcAft>
                  <a:defRPr sz="1400" kern="1200">
                    <a:solidFill>
                      <a:schemeClr val="dk1"/>
                    </a:solidFill>
                    <a:latin typeface="+mn-lt"/>
                    <a:ea typeface="+mn-ea"/>
                    <a:cs typeface="+mn-cs"/>
                  </a:defRPr>
                </a:lvl5pPr>
                <a:lvl6pPr marL="2286000" algn="l" defTabSz="914400" rtl="0" eaLnBrk="1" latinLnBrk="0" hangingPunct="1">
                  <a:defRPr sz="1400" kern="1200">
                    <a:solidFill>
                      <a:schemeClr val="dk1"/>
                    </a:solidFill>
                    <a:latin typeface="+mn-lt"/>
                    <a:ea typeface="+mn-ea"/>
                    <a:cs typeface="+mn-cs"/>
                  </a:defRPr>
                </a:lvl6pPr>
                <a:lvl7pPr marL="2743200" algn="l" defTabSz="914400" rtl="0" eaLnBrk="1" latinLnBrk="0" hangingPunct="1">
                  <a:defRPr sz="1400" kern="1200">
                    <a:solidFill>
                      <a:schemeClr val="dk1"/>
                    </a:solidFill>
                    <a:latin typeface="+mn-lt"/>
                    <a:ea typeface="+mn-ea"/>
                    <a:cs typeface="+mn-cs"/>
                  </a:defRPr>
                </a:lvl7pPr>
                <a:lvl8pPr marL="3200400" algn="l" defTabSz="914400" rtl="0" eaLnBrk="1" latinLnBrk="0" hangingPunct="1">
                  <a:defRPr sz="1400" kern="1200">
                    <a:solidFill>
                      <a:schemeClr val="dk1"/>
                    </a:solidFill>
                    <a:latin typeface="+mn-lt"/>
                    <a:ea typeface="+mn-ea"/>
                    <a:cs typeface="+mn-cs"/>
                  </a:defRPr>
                </a:lvl8pPr>
                <a:lvl9pPr marL="3657600" algn="l" defTabSz="914400" rtl="0" eaLnBrk="1" latinLnBrk="0" hangingPunct="1">
                  <a:defRPr sz="1400" kern="1200">
                    <a:solidFill>
                      <a:schemeClr val="dk1"/>
                    </a:solidFill>
                    <a:latin typeface="+mn-lt"/>
                    <a:ea typeface="+mn-ea"/>
                    <a:cs typeface="+mn-cs"/>
                  </a:defRPr>
                </a:lvl9pPr>
              </a:lstStyle>
              <a:p>
                <a:pPr algn="ctr"/>
                <a:r>
                  <a:rPr lang="zh-CN" altLang="en-US" sz="1600" dirty="0">
                    <a:latin typeface="Times New Roman" pitchFamily="18" charset="0"/>
                  </a:rPr>
                  <a:t>计数器</a:t>
                </a:r>
                <a:r>
                  <a:rPr lang="en-US" altLang="zh-CN" sz="1600" dirty="0">
                    <a:latin typeface="Times New Roman" pitchFamily="18" charset="0"/>
                  </a:rPr>
                  <a:t>CTR+2</a:t>
                </a:r>
                <a:endParaRPr lang="en-US" altLang="zh-CN" sz="1600" dirty="0"/>
              </a:p>
            </p:txBody>
          </p:sp>
          <p:sp>
            <p:nvSpPr>
              <p:cNvPr id="50" name="Text Box 16"/>
              <p:cNvSpPr txBox="1">
                <a:spLocks noChangeArrowheads="1"/>
              </p:cNvSpPr>
              <p:nvPr/>
            </p:nvSpPr>
            <p:spPr bwMode="auto">
              <a:xfrm>
                <a:off x="3780" y="1764"/>
                <a:ext cx="1080"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nchor="ctr" anchorCtr="1"/>
              <a:lstStyle>
                <a:defPPr>
                  <a:defRPr lang="en-US"/>
                </a:defPPr>
                <a:lvl1pPr algn="l" rtl="0" fontAlgn="base">
                  <a:spcBef>
                    <a:spcPct val="0"/>
                  </a:spcBef>
                  <a:spcAft>
                    <a:spcPct val="0"/>
                  </a:spcAft>
                  <a:defRPr sz="1400" kern="1200">
                    <a:solidFill>
                      <a:schemeClr val="dk1"/>
                    </a:solidFill>
                    <a:latin typeface="+mn-lt"/>
                    <a:ea typeface="+mn-ea"/>
                    <a:cs typeface="+mn-cs"/>
                  </a:defRPr>
                </a:lvl1pPr>
                <a:lvl2pPr marL="457200" algn="l" rtl="0" fontAlgn="base">
                  <a:spcBef>
                    <a:spcPct val="0"/>
                  </a:spcBef>
                  <a:spcAft>
                    <a:spcPct val="0"/>
                  </a:spcAft>
                  <a:defRPr sz="1400" kern="1200">
                    <a:solidFill>
                      <a:schemeClr val="dk1"/>
                    </a:solidFill>
                    <a:latin typeface="+mn-lt"/>
                    <a:ea typeface="+mn-ea"/>
                    <a:cs typeface="+mn-cs"/>
                  </a:defRPr>
                </a:lvl2pPr>
                <a:lvl3pPr marL="914400" algn="l" rtl="0" fontAlgn="base">
                  <a:spcBef>
                    <a:spcPct val="0"/>
                  </a:spcBef>
                  <a:spcAft>
                    <a:spcPct val="0"/>
                  </a:spcAft>
                  <a:defRPr sz="1400" kern="1200">
                    <a:solidFill>
                      <a:schemeClr val="dk1"/>
                    </a:solidFill>
                    <a:latin typeface="+mn-lt"/>
                    <a:ea typeface="+mn-ea"/>
                    <a:cs typeface="+mn-cs"/>
                  </a:defRPr>
                </a:lvl3pPr>
                <a:lvl4pPr marL="1371600" algn="l" rtl="0" fontAlgn="base">
                  <a:spcBef>
                    <a:spcPct val="0"/>
                  </a:spcBef>
                  <a:spcAft>
                    <a:spcPct val="0"/>
                  </a:spcAft>
                  <a:defRPr sz="1400" kern="1200">
                    <a:solidFill>
                      <a:schemeClr val="dk1"/>
                    </a:solidFill>
                    <a:latin typeface="+mn-lt"/>
                    <a:ea typeface="+mn-ea"/>
                    <a:cs typeface="+mn-cs"/>
                  </a:defRPr>
                </a:lvl4pPr>
                <a:lvl5pPr marL="1828800" algn="l" rtl="0" fontAlgn="base">
                  <a:spcBef>
                    <a:spcPct val="0"/>
                  </a:spcBef>
                  <a:spcAft>
                    <a:spcPct val="0"/>
                  </a:spcAft>
                  <a:defRPr sz="1400" kern="1200">
                    <a:solidFill>
                      <a:schemeClr val="dk1"/>
                    </a:solidFill>
                    <a:latin typeface="+mn-lt"/>
                    <a:ea typeface="+mn-ea"/>
                    <a:cs typeface="+mn-cs"/>
                  </a:defRPr>
                </a:lvl5pPr>
                <a:lvl6pPr marL="2286000" algn="l" defTabSz="914400" rtl="0" eaLnBrk="1" latinLnBrk="0" hangingPunct="1">
                  <a:defRPr sz="1400" kern="1200">
                    <a:solidFill>
                      <a:schemeClr val="dk1"/>
                    </a:solidFill>
                    <a:latin typeface="+mn-lt"/>
                    <a:ea typeface="+mn-ea"/>
                    <a:cs typeface="+mn-cs"/>
                  </a:defRPr>
                </a:lvl6pPr>
                <a:lvl7pPr marL="2743200" algn="l" defTabSz="914400" rtl="0" eaLnBrk="1" latinLnBrk="0" hangingPunct="1">
                  <a:defRPr sz="1400" kern="1200">
                    <a:solidFill>
                      <a:schemeClr val="dk1"/>
                    </a:solidFill>
                    <a:latin typeface="+mn-lt"/>
                    <a:ea typeface="+mn-ea"/>
                    <a:cs typeface="+mn-cs"/>
                  </a:defRPr>
                </a:lvl7pPr>
                <a:lvl8pPr marL="3200400" algn="l" defTabSz="914400" rtl="0" eaLnBrk="1" latinLnBrk="0" hangingPunct="1">
                  <a:defRPr sz="1400" kern="1200">
                    <a:solidFill>
                      <a:schemeClr val="dk1"/>
                    </a:solidFill>
                    <a:latin typeface="+mn-lt"/>
                    <a:ea typeface="+mn-ea"/>
                    <a:cs typeface="+mn-cs"/>
                  </a:defRPr>
                </a:lvl8pPr>
                <a:lvl9pPr marL="3657600" algn="l" defTabSz="914400" rtl="0" eaLnBrk="1" latinLnBrk="0" hangingPunct="1">
                  <a:defRPr sz="1400" kern="1200">
                    <a:solidFill>
                      <a:schemeClr val="dk1"/>
                    </a:solidFill>
                    <a:latin typeface="+mn-lt"/>
                    <a:ea typeface="+mn-ea"/>
                    <a:cs typeface="+mn-cs"/>
                  </a:defRPr>
                </a:lvl9pPr>
              </a:lstStyle>
              <a:p>
                <a:pPr algn="ctr"/>
                <a:r>
                  <a:rPr lang="zh-CN" altLang="en-US" sz="1600">
                    <a:latin typeface="Times New Roman" pitchFamily="18" charset="0"/>
                  </a:rPr>
                  <a:t>计数器</a:t>
                </a:r>
                <a:r>
                  <a:rPr lang="en-US" altLang="zh-CN" sz="1600">
                    <a:latin typeface="Times New Roman" pitchFamily="18" charset="0"/>
                  </a:rPr>
                  <a:t>CTR+n</a:t>
                </a:r>
                <a:endParaRPr lang="en-US" altLang="zh-CN" sz="1600"/>
              </a:p>
            </p:txBody>
          </p:sp>
          <p:sp>
            <p:nvSpPr>
              <p:cNvPr id="51" name="AutoShape 17"/>
              <p:cNvSpPr>
                <a:spLocks noChangeArrowheads="1"/>
              </p:cNvSpPr>
              <p:nvPr/>
            </p:nvSpPr>
            <p:spPr bwMode="auto">
              <a:xfrm>
                <a:off x="900" y="708"/>
                <a:ext cx="180" cy="155"/>
              </a:xfrm>
              <a:prstGeom prst="flowChartOr">
                <a:avLst/>
              </a:prstGeom>
              <a:solidFill>
                <a:srgbClr val="FFFFFF"/>
              </a:solidFill>
              <a:ln w="38100">
                <a:solidFill>
                  <a:srgbClr val="FF0000"/>
                </a:solidFill>
                <a:round/>
                <a:headEnd/>
                <a:tailEnd/>
              </a:ln>
            </p:spPr>
            <p:txBody>
              <a:bodyPr anchor="ctr" anchorCtr="1"/>
              <a:ls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a:lstStyle>
              <a:p>
                <a:endParaRPr lang="zh-CN" altLang="en-US"/>
              </a:p>
            </p:txBody>
          </p:sp>
          <p:sp>
            <p:nvSpPr>
              <p:cNvPr id="52" name="AutoShape 18"/>
              <p:cNvSpPr>
                <a:spLocks noChangeArrowheads="1"/>
              </p:cNvSpPr>
              <p:nvPr/>
            </p:nvSpPr>
            <p:spPr bwMode="auto">
              <a:xfrm>
                <a:off x="2460" y="708"/>
                <a:ext cx="181" cy="156"/>
              </a:xfrm>
              <a:prstGeom prst="flowChartOr">
                <a:avLst/>
              </a:prstGeom>
              <a:solidFill>
                <a:srgbClr val="FFFFFF"/>
              </a:solidFill>
              <a:ln w="38100">
                <a:solidFill>
                  <a:srgbClr val="FF0000"/>
                </a:solidFill>
                <a:round/>
                <a:headEnd/>
                <a:tailEnd/>
              </a:ln>
            </p:spPr>
            <p:txBody>
              <a:bodyPr anchor="ctr" anchorCtr="1"/>
              <a:ls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a:lstStyle>
              <a:p>
                <a:endParaRPr lang="zh-CN" altLang="en-US"/>
              </a:p>
            </p:txBody>
          </p:sp>
          <p:sp>
            <p:nvSpPr>
              <p:cNvPr id="53" name="AutoShape 19"/>
              <p:cNvSpPr>
                <a:spLocks noChangeArrowheads="1"/>
              </p:cNvSpPr>
              <p:nvPr/>
            </p:nvSpPr>
            <p:spPr bwMode="auto">
              <a:xfrm>
                <a:off x="4212" y="636"/>
                <a:ext cx="181" cy="156"/>
              </a:xfrm>
              <a:prstGeom prst="flowChartOr">
                <a:avLst/>
              </a:prstGeom>
              <a:solidFill>
                <a:srgbClr val="FFFFFF"/>
              </a:solidFill>
              <a:ln w="38100">
                <a:solidFill>
                  <a:srgbClr val="FF0000"/>
                </a:solidFill>
                <a:round/>
                <a:headEnd/>
                <a:tailEnd/>
              </a:ln>
            </p:spPr>
            <p:txBody>
              <a:bodyPr anchor="ctr" anchorCtr="1"/>
              <a:ls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a:lstStyle>
              <a:p>
                <a:endParaRPr lang="zh-CN" altLang="en-US"/>
              </a:p>
            </p:txBody>
          </p:sp>
          <p:sp>
            <p:nvSpPr>
              <p:cNvPr id="54" name="Text Box 20"/>
              <p:cNvSpPr txBox="1">
                <a:spLocks noChangeArrowheads="1"/>
              </p:cNvSpPr>
              <p:nvPr/>
            </p:nvSpPr>
            <p:spPr bwMode="auto">
              <a:xfrm>
                <a:off x="1464" y="552"/>
                <a:ext cx="720" cy="468"/>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anchor="ctr" anchorCtr="1"/>
              <a:lstStyle>
                <a:defPPr>
                  <a:defRPr lang="en-US"/>
                </a:defPPr>
                <a:lvl1pPr algn="l" rtl="0" fontAlgn="base">
                  <a:spcBef>
                    <a:spcPct val="0"/>
                  </a:spcBef>
                  <a:spcAft>
                    <a:spcPct val="0"/>
                  </a:spcAft>
                  <a:defRPr sz="1400" kern="1200">
                    <a:solidFill>
                      <a:schemeClr val="lt1"/>
                    </a:solidFill>
                    <a:latin typeface="+mn-lt"/>
                    <a:ea typeface="+mn-ea"/>
                    <a:cs typeface="+mn-cs"/>
                  </a:defRPr>
                </a:lvl1pPr>
                <a:lvl2pPr marL="457200" algn="l" rtl="0" fontAlgn="base">
                  <a:spcBef>
                    <a:spcPct val="0"/>
                  </a:spcBef>
                  <a:spcAft>
                    <a:spcPct val="0"/>
                  </a:spcAft>
                  <a:defRPr sz="1400" kern="1200">
                    <a:solidFill>
                      <a:schemeClr val="lt1"/>
                    </a:solidFill>
                    <a:latin typeface="+mn-lt"/>
                    <a:ea typeface="+mn-ea"/>
                    <a:cs typeface="+mn-cs"/>
                  </a:defRPr>
                </a:lvl2pPr>
                <a:lvl3pPr marL="914400" algn="l" rtl="0" fontAlgn="base">
                  <a:spcBef>
                    <a:spcPct val="0"/>
                  </a:spcBef>
                  <a:spcAft>
                    <a:spcPct val="0"/>
                  </a:spcAft>
                  <a:defRPr sz="1400" kern="1200">
                    <a:solidFill>
                      <a:schemeClr val="lt1"/>
                    </a:solidFill>
                    <a:latin typeface="+mn-lt"/>
                    <a:ea typeface="+mn-ea"/>
                    <a:cs typeface="+mn-cs"/>
                  </a:defRPr>
                </a:lvl3pPr>
                <a:lvl4pPr marL="1371600" algn="l" rtl="0" fontAlgn="base">
                  <a:spcBef>
                    <a:spcPct val="0"/>
                  </a:spcBef>
                  <a:spcAft>
                    <a:spcPct val="0"/>
                  </a:spcAft>
                  <a:defRPr sz="1400" kern="1200">
                    <a:solidFill>
                      <a:schemeClr val="lt1"/>
                    </a:solidFill>
                    <a:latin typeface="+mn-lt"/>
                    <a:ea typeface="+mn-ea"/>
                    <a:cs typeface="+mn-cs"/>
                  </a:defRPr>
                </a:lvl4pPr>
                <a:lvl5pPr marL="1828800" algn="l" rtl="0" fontAlgn="base">
                  <a:spcBef>
                    <a:spcPct val="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algn="ctr"/>
                <a:r>
                  <a:rPr lang="en-US" altLang="zh-CN" sz="1600" dirty="0">
                    <a:latin typeface="Times New Roman" pitchFamily="18" charset="0"/>
                  </a:rPr>
                  <a:t>m</a:t>
                </a:r>
                <a:r>
                  <a:rPr lang="en-US" altLang="zh-CN" sz="1600" baseline="-25000" dirty="0">
                    <a:latin typeface="Times New Roman" pitchFamily="18" charset="0"/>
                  </a:rPr>
                  <a:t>1</a:t>
                </a:r>
                <a:endParaRPr lang="en-US" altLang="zh-CN" sz="1600" dirty="0"/>
              </a:p>
            </p:txBody>
          </p:sp>
          <p:sp>
            <p:nvSpPr>
              <p:cNvPr id="55" name="Text Box 21"/>
              <p:cNvSpPr txBox="1">
                <a:spLocks noChangeArrowheads="1"/>
              </p:cNvSpPr>
              <p:nvPr/>
            </p:nvSpPr>
            <p:spPr bwMode="auto">
              <a:xfrm>
                <a:off x="3108" y="552"/>
                <a:ext cx="540" cy="468"/>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anchor="ctr" anchorCtr="1"/>
              <a:lstStyle>
                <a:defPPr>
                  <a:defRPr lang="en-US"/>
                </a:defPPr>
                <a:lvl1pPr algn="l" rtl="0" fontAlgn="base">
                  <a:spcBef>
                    <a:spcPct val="0"/>
                  </a:spcBef>
                  <a:spcAft>
                    <a:spcPct val="0"/>
                  </a:spcAft>
                  <a:defRPr sz="1400" kern="1200">
                    <a:solidFill>
                      <a:schemeClr val="lt1"/>
                    </a:solidFill>
                    <a:latin typeface="+mn-lt"/>
                    <a:ea typeface="+mn-ea"/>
                    <a:cs typeface="+mn-cs"/>
                  </a:defRPr>
                </a:lvl1pPr>
                <a:lvl2pPr marL="457200" algn="l" rtl="0" fontAlgn="base">
                  <a:spcBef>
                    <a:spcPct val="0"/>
                  </a:spcBef>
                  <a:spcAft>
                    <a:spcPct val="0"/>
                  </a:spcAft>
                  <a:defRPr sz="1400" kern="1200">
                    <a:solidFill>
                      <a:schemeClr val="lt1"/>
                    </a:solidFill>
                    <a:latin typeface="+mn-lt"/>
                    <a:ea typeface="+mn-ea"/>
                    <a:cs typeface="+mn-cs"/>
                  </a:defRPr>
                </a:lvl2pPr>
                <a:lvl3pPr marL="914400" algn="l" rtl="0" fontAlgn="base">
                  <a:spcBef>
                    <a:spcPct val="0"/>
                  </a:spcBef>
                  <a:spcAft>
                    <a:spcPct val="0"/>
                  </a:spcAft>
                  <a:defRPr sz="1400" kern="1200">
                    <a:solidFill>
                      <a:schemeClr val="lt1"/>
                    </a:solidFill>
                    <a:latin typeface="+mn-lt"/>
                    <a:ea typeface="+mn-ea"/>
                    <a:cs typeface="+mn-cs"/>
                  </a:defRPr>
                </a:lvl3pPr>
                <a:lvl4pPr marL="1371600" algn="l" rtl="0" fontAlgn="base">
                  <a:spcBef>
                    <a:spcPct val="0"/>
                  </a:spcBef>
                  <a:spcAft>
                    <a:spcPct val="0"/>
                  </a:spcAft>
                  <a:defRPr sz="1400" kern="1200">
                    <a:solidFill>
                      <a:schemeClr val="lt1"/>
                    </a:solidFill>
                    <a:latin typeface="+mn-lt"/>
                    <a:ea typeface="+mn-ea"/>
                    <a:cs typeface="+mn-cs"/>
                  </a:defRPr>
                </a:lvl4pPr>
                <a:lvl5pPr marL="1828800" algn="l" rtl="0" fontAlgn="base">
                  <a:spcBef>
                    <a:spcPct val="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algn="ctr"/>
                <a:r>
                  <a:rPr lang="en-US" altLang="zh-CN" sz="1600" dirty="0">
                    <a:latin typeface="Times New Roman" pitchFamily="18" charset="0"/>
                  </a:rPr>
                  <a:t>m</a:t>
                </a:r>
                <a:r>
                  <a:rPr lang="en-US" altLang="zh-CN" sz="1600" baseline="-25000" dirty="0">
                    <a:latin typeface="Times New Roman" pitchFamily="18" charset="0"/>
                  </a:rPr>
                  <a:t>2</a:t>
                </a:r>
                <a:endParaRPr lang="en-US" altLang="zh-CN" sz="1600" dirty="0"/>
              </a:p>
            </p:txBody>
          </p:sp>
          <p:sp>
            <p:nvSpPr>
              <p:cNvPr id="56" name="Text Box 22"/>
              <p:cNvSpPr txBox="1">
                <a:spLocks noChangeArrowheads="1"/>
              </p:cNvSpPr>
              <p:nvPr/>
            </p:nvSpPr>
            <p:spPr bwMode="auto">
              <a:xfrm>
                <a:off x="5003" y="480"/>
                <a:ext cx="541" cy="468"/>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anchor="ctr" anchorCtr="1"/>
              <a:lstStyle>
                <a:defPPr>
                  <a:defRPr lang="en-US"/>
                </a:defPPr>
                <a:lvl1pPr algn="l" rtl="0" fontAlgn="base">
                  <a:spcBef>
                    <a:spcPct val="0"/>
                  </a:spcBef>
                  <a:spcAft>
                    <a:spcPct val="0"/>
                  </a:spcAft>
                  <a:defRPr sz="1400" kern="1200">
                    <a:solidFill>
                      <a:schemeClr val="lt1"/>
                    </a:solidFill>
                    <a:latin typeface="+mn-lt"/>
                    <a:ea typeface="+mn-ea"/>
                    <a:cs typeface="+mn-cs"/>
                  </a:defRPr>
                </a:lvl1pPr>
                <a:lvl2pPr marL="457200" algn="l" rtl="0" fontAlgn="base">
                  <a:spcBef>
                    <a:spcPct val="0"/>
                  </a:spcBef>
                  <a:spcAft>
                    <a:spcPct val="0"/>
                  </a:spcAft>
                  <a:defRPr sz="1400" kern="1200">
                    <a:solidFill>
                      <a:schemeClr val="lt1"/>
                    </a:solidFill>
                    <a:latin typeface="+mn-lt"/>
                    <a:ea typeface="+mn-ea"/>
                    <a:cs typeface="+mn-cs"/>
                  </a:defRPr>
                </a:lvl2pPr>
                <a:lvl3pPr marL="914400" algn="l" rtl="0" fontAlgn="base">
                  <a:spcBef>
                    <a:spcPct val="0"/>
                  </a:spcBef>
                  <a:spcAft>
                    <a:spcPct val="0"/>
                  </a:spcAft>
                  <a:defRPr sz="1400" kern="1200">
                    <a:solidFill>
                      <a:schemeClr val="lt1"/>
                    </a:solidFill>
                    <a:latin typeface="+mn-lt"/>
                    <a:ea typeface="+mn-ea"/>
                    <a:cs typeface="+mn-cs"/>
                  </a:defRPr>
                </a:lvl3pPr>
                <a:lvl4pPr marL="1371600" algn="l" rtl="0" fontAlgn="base">
                  <a:spcBef>
                    <a:spcPct val="0"/>
                  </a:spcBef>
                  <a:spcAft>
                    <a:spcPct val="0"/>
                  </a:spcAft>
                  <a:defRPr sz="1400" kern="1200">
                    <a:solidFill>
                      <a:schemeClr val="lt1"/>
                    </a:solidFill>
                    <a:latin typeface="+mn-lt"/>
                    <a:ea typeface="+mn-ea"/>
                    <a:cs typeface="+mn-cs"/>
                  </a:defRPr>
                </a:lvl4pPr>
                <a:lvl5pPr marL="1828800" algn="l" rtl="0" fontAlgn="base">
                  <a:spcBef>
                    <a:spcPct val="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algn="ctr"/>
                <a:r>
                  <a:rPr lang="en-US" altLang="zh-CN" sz="1600">
                    <a:latin typeface="Times New Roman" pitchFamily="18" charset="0"/>
                  </a:rPr>
                  <a:t>m</a:t>
                </a:r>
                <a:r>
                  <a:rPr lang="en-US" altLang="zh-CN" sz="1600" baseline="-25000">
                    <a:latin typeface="Times New Roman" pitchFamily="18" charset="0"/>
                  </a:rPr>
                  <a:t>n</a:t>
                </a:r>
                <a:endParaRPr lang="en-US" altLang="zh-CN" sz="1600"/>
              </a:p>
            </p:txBody>
          </p:sp>
          <p:cxnSp>
            <p:nvCxnSpPr>
              <p:cNvPr id="57" name="AutoShape 23"/>
              <p:cNvCxnSpPr>
                <a:cxnSpLocks noChangeShapeType="1"/>
                <a:stCxn id="43" idx="2"/>
                <a:endCxn id="51" idx="0"/>
              </p:cNvCxnSpPr>
              <p:nvPr/>
            </p:nvCxnSpPr>
            <p:spPr bwMode="auto">
              <a:xfrm>
                <a:off x="990" y="360"/>
                <a:ext cx="1" cy="348"/>
              </a:xfrm>
              <a:prstGeom prst="straightConnector1">
                <a:avLst/>
              </a:prstGeom>
              <a:noFill/>
              <a:ln w="38100">
                <a:solidFill>
                  <a:srgbClr val="FF00FF"/>
                </a:solidFill>
                <a:round/>
                <a:headEnd/>
                <a:tailEnd type="stealth" w="sm" len="med"/>
              </a:ln>
              <a:effectLst/>
            </p:spPr>
          </p:cxnSp>
          <p:cxnSp>
            <p:nvCxnSpPr>
              <p:cNvPr id="58" name="AutoShape 24"/>
              <p:cNvCxnSpPr>
                <a:cxnSpLocks noChangeShapeType="1"/>
                <a:stCxn id="46" idx="2"/>
                <a:endCxn id="52" idx="0"/>
              </p:cNvCxnSpPr>
              <p:nvPr/>
            </p:nvCxnSpPr>
            <p:spPr bwMode="auto">
              <a:xfrm>
                <a:off x="2550" y="348"/>
                <a:ext cx="1" cy="360"/>
              </a:xfrm>
              <a:prstGeom prst="straightConnector1">
                <a:avLst/>
              </a:prstGeom>
              <a:noFill/>
              <a:ln w="38100">
                <a:solidFill>
                  <a:srgbClr val="FF00FF"/>
                </a:solidFill>
                <a:round/>
                <a:headEnd/>
                <a:tailEnd type="stealth" w="sm" len="med"/>
              </a:ln>
              <a:effectLst/>
            </p:spPr>
          </p:cxnSp>
          <p:cxnSp>
            <p:nvCxnSpPr>
              <p:cNvPr id="59" name="AutoShape 25"/>
              <p:cNvCxnSpPr>
                <a:cxnSpLocks noChangeShapeType="1"/>
                <a:stCxn id="47" idx="2"/>
                <a:endCxn id="53" idx="0"/>
              </p:cNvCxnSpPr>
              <p:nvPr/>
            </p:nvCxnSpPr>
            <p:spPr bwMode="auto">
              <a:xfrm>
                <a:off x="4301" y="312"/>
                <a:ext cx="2" cy="324"/>
              </a:xfrm>
              <a:prstGeom prst="straightConnector1">
                <a:avLst/>
              </a:prstGeom>
              <a:noFill/>
              <a:ln w="38100">
                <a:solidFill>
                  <a:srgbClr val="FF00FF"/>
                </a:solidFill>
                <a:round/>
                <a:headEnd/>
                <a:tailEnd type="stealth" w="sm" len="med"/>
              </a:ln>
              <a:effectLst/>
            </p:spPr>
          </p:cxnSp>
          <p:cxnSp>
            <p:nvCxnSpPr>
              <p:cNvPr id="60" name="AutoShape 26"/>
              <p:cNvCxnSpPr>
                <a:cxnSpLocks noChangeShapeType="1"/>
                <a:stCxn id="42" idx="0"/>
                <a:endCxn id="51" idx="4"/>
              </p:cNvCxnSpPr>
              <p:nvPr/>
            </p:nvCxnSpPr>
            <p:spPr bwMode="auto">
              <a:xfrm flipH="1" flipV="1">
                <a:off x="990" y="863"/>
                <a:ext cx="6" cy="301"/>
              </a:xfrm>
              <a:prstGeom prst="straightConnector1">
                <a:avLst/>
              </a:prstGeom>
              <a:noFill/>
              <a:ln w="38100">
                <a:solidFill>
                  <a:srgbClr val="FF00FF"/>
                </a:solidFill>
                <a:round/>
                <a:headEnd/>
                <a:tailEnd type="stealth" w="sm" len="med"/>
              </a:ln>
              <a:effectLst/>
            </p:spPr>
          </p:cxnSp>
          <p:cxnSp>
            <p:nvCxnSpPr>
              <p:cNvPr id="61" name="AutoShape 27"/>
              <p:cNvCxnSpPr>
                <a:cxnSpLocks noChangeShapeType="1"/>
                <a:stCxn id="44" idx="0"/>
                <a:endCxn id="52" idx="4"/>
              </p:cNvCxnSpPr>
              <p:nvPr/>
            </p:nvCxnSpPr>
            <p:spPr bwMode="auto">
              <a:xfrm flipH="1" flipV="1">
                <a:off x="2551" y="864"/>
                <a:ext cx="5" cy="312"/>
              </a:xfrm>
              <a:prstGeom prst="straightConnector1">
                <a:avLst/>
              </a:prstGeom>
              <a:noFill/>
              <a:ln w="38100">
                <a:solidFill>
                  <a:srgbClr val="FF00FF"/>
                </a:solidFill>
                <a:round/>
                <a:headEnd/>
                <a:tailEnd type="stealth" w="sm" len="med"/>
              </a:ln>
              <a:effectLst/>
            </p:spPr>
          </p:cxnSp>
          <p:cxnSp>
            <p:nvCxnSpPr>
              <p:cNvPr id="62" name="AutoShape 28"/>
              <p:cNvCxnSpPr>
                <a:cxnSpLocks noChangeShapeType="1"/>
                <a:stCxn id="45" idx="0"/>
                <a:endCxn id="53" idx="4"/>
              </p:cNvCxnSpPr>
              <p:nvPr/>
            </p:nvCxnSpPr>
            <p:spPr bwMode="auto">
              <a:xfrm flipH="1" flipV="1">
                <a:off x="4303" y="792"/>
                <a:ext cx="2" cy="348"/>
              </a:xfrm>
              <a:prstGeom prst="straightConnector1">
                <a:avLst/>
              </a:prstGeom>
              <a:noFill/>
              <a:ln w="38100">
                <a:solidFill>
                  <a:srgbClr val="FF00FF"/>
                </a:solidFill>
                <a:round/>
                <a:headEnd/>
                <a:tailEnd type="stealth" w="sm" len="med"/>
              </a:ln>
              <a:effectLst/>
            </p:spPr>
          </p:cxnSp>
          <p:cxnSp>
            <p:nvCxnSpPr>
              <p:cNvPr id="63" name="AutoShape 29"/>
              <p:cNvCxnSpPr>
                <a:cxnSpLocks noChangeShapeType="1"/>
                <a:stCxn id="48" idx="0"/>
                <a:endCxn id="42" idx="2"/>
              </p:cNvCxnSpPr>
              <p:nvPr/>
            </p:nvCxnSpPr>
            <p:spPr bwMode="auto">
              <a:xfrm flipV="1">
                <a:off x="995" y="1476"/>
                <a:ext cx="1" cy="312"/>
              </a:xfrm>
              <a:prstGeom prst="straightConnector1">
                <a:avLst/>
              </a:prstGeom>
              <a:noFill/>
              <a:ln w="38100">
                <a:solidFill>
                  <a:srgbClr val="FF00FF"/>
                </a:solidFill>
                <a:round/>
                <a:headEnd/>
                <a:tailEnd type="stealth" w="sm" len="med"/>
              </a:ln>
              <a:effectLst/>
            </p:spPr>
          </p:cxnSp>
          <p:cxnSp>
            <p:nvCxnSpPr>
              <p:cNvPr id="64" name="AutoShape 30"/>
              <p:cNvCxnSpPr>
                <a:cxnSpLocks noChangeShapeType="1"/>
                <a:stCxn id="49" idx="0"/>
                <a:endCxn id="44" idx="2"/>
              </p:cNvCxnSpPr>
              <p:nvPr/>
            </p:nvCxnSpPr>
            <p:spPr bwMode="auto">
              <a:xfrm flipV="1">
                <a:off x="2555" y="1488"/>
                <a:ext cx="1" cy="288"/>
              </a:xfrm>
              <a:prstGeom prst="straightConnector1">
                <a:avLst/>
              </a:prstGeom>
              <a:noFill/>
              <a:ln w="38100">
                <a:solidFill>
                  <a:srgbClr val="FF00FF"/>
                </a:solidFill>
                <a:round/>
                <a:headEnd/>
                <a:tailEnd type="stealth" w="sm" len="med"/>
              </a:ln>
              <a:effectLst/>
            </p:spPr>
          </p:cxnSp>
          <p:cxnSp>
            <p:nvCxnSpPr>
              <p:cNvPr id="65" name="AutoShape 31"/>
              <p:cNvCxnSpPr>
                <a:cxnSpLocks noChangeShapeType="1"/>
                <a:stCxn id="50" idx="0"/>
                <a:endCxn id="45" idx="2"/>
              </p:cNvCxnSpPr>
              <p:nvPr/>
            </p:nvCxnSpPr>
            <p:spPr bwMode="auto">
              <a:xfrm flipH="1" flipV="1">
                <a:off x="4305" y="1452"/>
                <a:ext cx="15" cy="312"/>
              </a:xfrm>
              <a:prstGeom prst="straightConnector1">
                <a:avLst/>
              </a:prstGeom>
              <a:noFill/>
              <a:ln w="38100">
                <a:solidFill>
                  <a:srgbClr val="FF00FF"/>
                </a:solidFill>
                <a:round/>
                <a:headEnd/>
                <a:tailEnd type="stealth" w="sm" len="med"/>
              </a:ln>
              <a:effectLst/>
            </p:spPr>
          </p:cxnSp>
          <p:cxnSp>
            <p:nvCxnSpPr>
              <p:cNvPr id="66" name="AutoShape 32"/>
              <p:cNvCxnSpPr>
                <a:cxnSpLocks noChangeShapeType="1"/>
                <a:stCxn id="51" idx="6"/>
                <a:endCxn id="54" idx="1"/>
              </p:cNvCxnSpPr>
              <p:nvPr/>
            </p:nvCxnSpPr>
            <p:spPr bwMode="auto">
              <a:xfrm>
                <a:off x="1080" y="786"/>
                <a:ext cx="384" cy="1"/>
              </a:xfrm>
              <a:prstGeom prst="straightConnector1">
                <a:avLst/>
              </a:prstGeom>
              <a:noFill/>
              <a:ln w="38100">
                <a:solidFill>
                  <a:srgbClr val="FF00FF"/>
                </a:solidFill>
                <a:round/>
                <a:headEnd/>
                <a:tailEnd type="stealth" w="sm" len="med"/>
              </a:ln>
              <a:effectLst/>
            </p:spPr>
          </p:cxnSp>
          <p:cxnSp>
            <p:nvCxnSpPr>
              <p:cNvPr id="67" name="AutoShape 33"/>
              <p:cNvCxnSpPr>
                <a:cxnSpLocks noChangeShapeType="1"/>
                <a:stCxn id="52" idx="6"/>
                <a:endCxn id="55" idx="1"/>
              </p:cNvCxnSpPr>
              <p:nvPr/>
            </p:nvCxnSpPr>
            <p:spPr bwMode="auto">
              <a:xfrm>
                <a:off x="2641" y="786"/>
                <a:ext cx="467" cy="1"/>
              </a:xfrm>
              <a:prstGeom prst="straightConnector1">
                <a:avLst/>
              </a:prstGeom>
              <a:noFill/>
              <a:ln w="38100">
                <a:solidFill>
                  <a:srgbClr val="FF00FF"/>
                </a:solidFill>
                <a:round/>
                <a:headEnd/>
                <a:tailEnd type="stealth" w="sm" len="med"/>
              </a:ln>
              <a:effectLst/>
            </p:spPr>
          </p:cxnSp>
          <p:cxnSp>
            <p:nvCxnSpPr>
              <p:cNvPr id="68" name="AutoShape 34"/>
              <p:cNvCxnSpPr>
                <a:cxnSpLocks noChangeShapeType="1"/>
                <a:stCxn id="53" idx="6"/>
                <a:endCxn id="56" idx="1"/>
              </p:cNvCxnSpPr>
              <p:nvPr/>
            </p:nvCxnSpPr>
            <p:spPr bwMode="auto">
              <a:xfrm>
                <a:off x="4393" y="714"/>
                <a:ext cx="610" cy="1"/>
              </a:xfrm>
              <a:prstGeom prst="straightConnector1">
                <a:avLst/>
              </a:prstGeom>
              <a:noFill/>
              <a:ln w="38100">
                <a:solidFill>
                  <a:srgbClr val="FF00FF"/>
                </a:solidFill>
                <a:round/>
                <a:headEnd/>
                <a:tailEnd type="stealth" w="sm" len="med"/>
              </a:ln>
              <a:effectLst/>
            </p:spPr>
          </p:cxnSp>
        </p:grpSp>
        <p:cxnSp>
          <p:nvCxnSpPr>
            <p:cNvPr id="38" name="直接连接符 37"/>
            <p:cNvCxnSpPr/>
            <p:nvPr/>
          </p:nvCxnSpPr>
          <p:spPr bwMode="auto">
            <a:xfrm rot="5400000">
              <a:off x="2553097" y="4076303"/>
              <a:ext cx="4343400" cy="794"/>
            </a:xfrm>
            <a:prstGeom prst="line">
              <a:avLst/>
            </a:prstGeom>
            <a:ln w="38100">
              <a:solidFill>
                <a:srgbClr val="7030A0"/>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40" name="TextBox 75"/>
            <p:cNvSpPr txBox="1"/>
            <p:nvPr/>
          </p:nvSpPr>
          <p:spPr>
            <a:xfrm>
              <a:off x="5562600" y="2056606"/>
              <a:ext cx="2209800" cy="369332"/>
            </a:xfrm>
            <a:prstGeom prst="rect">
              <a:avLst/>
            </a:prstGeom>
            <a:ln/>
          </p:spPr>
          <p:style>
            <a:lnRef idx="0">
              <a:schemeClr val="accent5"/>
            </a:lnRef>
            <a:fillRef idx="3">
              <a:schemeClr val="accent5"/>
            </a:fillRef>
            <a:effectRef idx="3">
              <a:schemeClr val="accent5"/>
            </a:effectRef>
            <a:fontRef idx="minor">
              <a:schemeClr val="lt1"/>
            </a:fontRef>
          </p:style>
          <p:txBody>
            <a:bodyPr wrap="square" rtlCol="0" anchor="ctr" anchorCtr="1">
              <a:spAutoFit/>
            </a:bodyPr>
            <a:lstStyle>
              <a:defPPr>
                <a:defRPr lang="en-US"/>
              </a:defPPr>
              <a:lvl1pPr algn="l" rtl="0" fontAlgn="base">
                <a:spcBef>
                  <a:spcPct val="0"/>
                </a:spcBef>
                <a:spcAft>
                  <a:spcPct val="0"/>
                </a:spcAft>
                <a:defRPr sz="1400" kern="1200">
                  <a:solidFill>
                    <a:schemeClr val="lt1"/>
                  </a:solidFill>
                  <a:latin typeface="+mn-lt"/>
                  <a:ea typeface="+mn-ea"/>
                  <a:cs typeface="+mn-cs"/>
                </a:defRPr>
              </a:lvl1pPr>
              <a:lvl2pPr marL="457200" algn="l" rtl="0" fontAlgn="base">
                <a:spcBef>
                  <a:spcPct val="0"/>
                </a:spcBef>
                <a:spcAft>
                  <a:spcPct val="0"/>
                </a:spcAft>
                <a:defRPr sz="1400" kern="1200">
                  <a:solidFill>
                    <a:schemeClr val="lt1"/>
                  </a:solidFill>
                  <a:latin typeface="+mn-lt"/>
                  <a:ea typeface="+mn-ea"/>
                  <a:cs typeface="+mn-cs"/>
                </a:defRPr>
              </a:lvl2pPr>
              <a:lvl3pPr marL="914400" algn="l" rtl="0" fontAlgn="base">
                <a:spcBef>
                  <a:spcPct val="0"/>
                </a:spcBef>
                <a:spcAft>
                  <a:spcPct val="0"/>
                </a:spcAft>
                <a:defRPr sz="1400" kern="1200">
                  <a:solidFill>
                    <a:schemeClr val="lt1"/>
                  </a:solidFill>
                  <a:latin typeface="+mn-lt"/>
                  <a:ea typeface="+mn-ea"/>
                  <a:cs typeface="+mn-cs"/>
                </a:defRPr>
              </a:lvl3pPr>
              <a:lvl4pPr marL="1371600" algn="l" rtl="0" fontAlgn="base">
                <a:spcBef>
                  <a:spcPct val="0"/>
                </a:spcBef>
                <a:spcAft>
                  <a:spcPct val="0"/>
                </a:spcAft>
                <a:defRPr sz="1400" kern="1200">
                  <a:solidFill>
                    <a:schemeClr val="lt1"/>
                  </a:solidFill>
                  <a:latin typeface="+mn-lt"/>
                  <a:ea typeface="+mn-ea"/>
                  <a:cs typeface="+mn-cs"/>
                </a:defRPr>
              </a:lvl4pPr>
              <a:lvl5pPr marL="1828800" algn="l" rtl="0" fontAlgn="base">
                <a:spcBef>
                  <a:spcPct val="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r>
                <a:rPr lang="zh-CN" altLang="en-US" sz="1800" dirty="0" smtClean="0"/>
                <a:t>解密图示</a:t>
              </a:r>
            </a:p>
          </p:txBody>
        </p:sp>
      </p:grpSp>
    </p:spTree>
    <p:extLst>
      <p:ext uri="{BB962C8B-B14F-4D97-AF65-F5344CB8AC3E}">
        <p14:creationId xmlns:p14="http://schemas.microsoft.com/office/powerpoint/2010/main" val="1141659034"/>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blinds(horizontal)">
                                      <p:cBhvr>
                                        <p:cTn id="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514350" indent="-514350"/>
            <a:r>
              <a:rPr lang="en-US" altLang="zh-CN" dirty="0" smtClean="0">
                <a:latin typeface="华文中宋" pitchFamily="2" charset="-122"/>
                <a:ea typeface="华文中宋" pitchFamily="2" charset="-122"/>
              </a:rPr>
              <a:t>CTR</a:t>
            </a:r>
            <a:r>
              <a:rPr lang="zh-CN" altLang="en-US" dirty="0" smtClean="0">
                <a:latin typeface="华文中宋" pitchFamily="2" charset="-122"/>
                <a:ea typeface="华文中宋" pitchFamily="2" charset="-122"/>
              </a:rPr>
              <a:t>模式的特点：</a:t>
            </a:r>
            <a:endParaRPr lang="en-US" altLang="zh-CN" dirty="0" smtClean="0">
              <a:latin typeface="华文中宋" pitchFamily="2" charset="-122"/>
              <a:ea typeface="华文中宋" pitchFamily="2" charset="-122"/>
            </a:endParaRPr>
          </a:p>
          <a:p>
            <a:pPr marL="914400" lvl="1" indent="-514350">
              <a:buFont typeface="+mj-lt"/>
              <a:buAutoNum type="arabicPeriod"/>
            </a:pPr>
            <a:r>
              <a:rPr lang="zh-CN" altLang="en-US" b="1" dirty="0" smtClean="0">
                <a:solidFill>
                  <a:srgbClr val="FF00FF"/>
                </a:solidFill>
                <a:latin typeface="华文中宋" pitchFamily="2" charset="-122"/>
                <a:ea typeface="华文中宋" pitchFamily="2" charset="-122"/>
              </a:rPr>
              <a:t>随机访问特性</a:t>
            </a:r>
            <a:r>
              <a:rPr lang="zh-CN" altLang="en-US" dirty="0" smtClean="0">
                <a:latin typeface="华文中宋" pitchFamily="2" charset="-122"/>
                <a:ea typeface="华文中宋" pitchFamily="2" charset="-122"/>
              </a:rPr>
              <a:t>：可以随机的对任意一个密文分组进行解密，对该密文分组的处理与其它密文无关</a:t>
            </a:r>
            <a:endParaRPr lang="en-US" altLang="zh-CN" dirty="0" smtClean="0">
              <a:latin typeface="华文中宋" pitchFamily="2" charset="-122"/>
              <a:ea typeface="华文中宋" pitchFamily="2" charset="-122"/>
            </a:endParaRPr>
          </a:p>
          <a:p>
            <a:pPr marL="914400" lvl="1" indent="-514350">
              <a:buFont typeface="+mj-lt"/>
              <a:buAutoNum type="arabicPeriod"/>
            </a:pPr>
            <a:endParaRPr lang="zh-CN" altLang="en-US" dirty="0" smtClean="0">
              <a:latin typeface="华文中宋" pitchFamily="2" charset="-122"/>
              <a:ea typeface="华文中宋" pitchFamily="2" charset="-122"/>
            </a:endParaRPr>
          </a:p>
          <a:p>
            <a:pPr marL="914400" lvl="1" indent="-514350">
              <a:buFont typeface="+mj-lt"/>
              <a:buAutoNum type="arabicPeriod"/>
            </a:pPr>
            <a:r>
              <a:rPr lang="zh-CN" altLang="en-US" b="1" dirty="0" smtClean="0">
                <a:solidFill>
                  <a:srgbClr val="FF00FF"/>
                </a:solidFill>
                <a:latin typeface="华文中宋" pitchFamily="2" charset="-122"/>
                <a:ea typeface="华文中宋" pitchFamily="2" charset="-122"/>
              </a:rPr>
              <a:t>高效率</a:t>
            </a:r>
            <a:r>
              <a:rPr lang="zh-CN" altLang="en-US" dirty="0" smtClean="0">
                <a:latin typeface="华文中宋" pitchFamily="2" charset="-122"/>
                <a:ea typeface="华文中宋" pitchFamily="2" charset="-122"/>
              </a:rPr>
              <a:t>：能并行处理</a:t>
            </a:r>
            <a:r>
              <a:rPr lang="en-US" altLang="zh-CN" dirty="0" smtClean="0">
                <a:latin typeface="华文中宋" pitchFamily="2" charset="-122"/>
                <a:ea typeface="华文中宋" pitchFamily="2" charset="-122"/>
              </a:rPr>
              <a:t>;</a:t>
            </a:r>
            <a:r>
              <a:rPr lang="zh-CN" altLang="en-US" dirty="0" smtClean="0">
                <a:latin typeface="华文中宋" pitchFamily="2" charset="-122"/>
                <a:ea typeface="华文中宋" pitchFamily="2" charset="-122"/>
              </a:rPr>
              <a:t> 可以提前进行预处理，这也可以极大的提高处理效率</a:t>
            </a:r>
            <a:endParaRPr lang="en-US" altLang="zh-CN" dirty="0" smtClean="0">
              <a:latin typeface="华文中宋" pitchFamily="2" charset="-122"/>
              <a:ea typeface="华文中宋" pitchFamily="2" charset="-122"/>
            </a:endParaRPr>
          </a:p>
          <a:p>
            <a:pPr marL="914400" lvl="1" indent="-514350">
              <a:buFont typeface="+mj-lt"/>
              <a:buAutoNum type="arabicPeriod"/>
            </a:pPr>
            <a:endParaRPr lang="zh-CN" altLang="en-US" dirty="0" smtClean="0">
              <a:latin typeface="华文中宋" pitchFamily="2" charset="-122"/>
              <a:ea typeface="华文中宋" pitchFamily="2" charset="-122"/>
            </a:endParaRPr>
          </a:p>
          <a:p>
            <a:pPr marL="914400" lvl="1" indent="-514350">
              <a:buFont typeface="+mj-lt"/>
              <a:buAutoNum type="arabicPeriod"/>
            </a:pPr>
            <a:r>
              <a:rPr lang="zh-CN" altLang="en-US" b="1" dirty="0" smtClean="0">
                <a:solidFill>
                  <a:srgbClr val="FF00FF"/>
                </a:solidFill>
                <a:latin typeface="华文中宋" pitchFamily="2" charset="-122"/>
                <a:ea typeface="华文中宋" pitchFamily="2" charset="-122"/>
              </a:rPr>
              <a:t>可以处理任意长度的数据</a:t>
            </a:r>
            <a:r>
              <a:rPr lang="zh-CN" altLang="en-US" dirty="0" smtClean="0">
                <a:latin typeface="华文中宋" pitchFamily="2" charset="-122"/>
                <a:ea typeface="华文中宋" pitchFamily="2" charset="-122"/>
              </a:rPr>
              <a:t>，而且加解密过程仅涉及加密运算，不涉及解密运算，因此</a:t>
            </a:r>
            <a:r>
              <a:rPr lang="zh-CN" altLang="en-US" b="1" dirty="0" smtClean="0">
                <a:solidFill>
                  <a:srgbClr val="FF00FF"/>
                </a:solidFill>
                <a:latin typeface="华文中宋" pitchFamily="2" charset="-122"/>
                <a:ea typeface="华文中宋" pitchFamily="2" charset="-122"/>
              </a:rPr>
              <a:t>不用实现解密算法 </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226</a:t>
            </a:fld>
            <a:endParaRPr lang="en-US" altLang="zh-CN" dirty="0"/>
          </a:p>
        </p:txBody>
      </p:sp>
    </p:spTree>
    <p:extLst>
      <p:ext uri="{BB962C8B-B14F-4D97-AF65-F5344CB8AC3E}">
        <p14:creationId xmlns:p14="http://schemas.microsoft.com/office/powerpoint/2010/main" val="2980456104"/>
      </p:ext>
    </p:extLst>
  </p:cSld>
  <p:clrMapOvr>
    <a:masterClrMapping/>
  </p:clrMapOvr>
  <p:transition>
    <p:wedge/>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黑体" pitchFamily="2" charset="-122"/>
              </a:rPr>
              <a:t>模式的比较和选用</a:t>
            </a:r>
            <a:endParaRPr lang="zh-CN" altLang="en-US" b="0" dirty="0"/>
          </a:p>
        </p:txBody>
      </p:sp>
      <p:sp>
        <p:nvSpPr>
          <p:cNvPr id="3" name="内容占位符 2"/>
          <p:cNvSpPr>
            <a:spLocks noGrp="1"/>
          </p:cNvSpPr>
          <p:nvPr>
            <p:ph idx="1"/>
          </p:nvPr>
        </p:nvSpPr>
        <p:spPr/>
        <p:txBody>
          <a:bodyPr/>
          <a:lstStyle/>
          <a:p>
            <a:pPr algn="just">
              <a:spcAft>
                <a:spcPts val="600"/>
              </a:spcAft>
            </a:pPr>
            <a:r>
              <a:rPr lang="en-US" altLang="zh-CN" dirty="0" smtClean="0"/>
              <a:t>ECB</a:t>
            </a:r>
            <a:r>
              <a:rPr lang="zh-CN" altLang="en-US" dirty="0" smtClean="0"/>
              <a:t>模式：简单、高速，但最弱、易受重发攻击，</a:t>
            </a:r>
            <a:r>
              <a:rPr lang="zh-CN" altLang="en-US" dirty="0" smtClean="0">
                <a:solidFill>
                  <a:srgbClr val="FF0000"/>
                </a:solidFill>
              </a:rPr>
              <a:t>一般不推荐</a:t>
            </a:r>
          </a:p>
          <a:p>
            <a:pPr algn="just">
              <a:spcAft>
                <a:spcPts val="600"/>
              </a:spcAft>
            </a:pPr>
            <a:r>
              <a:rPr lang="en-US" altLang="zh-CN" dirty="0" smtClean="0"/>
              <a:t>CBC</a:t>
            </a:r>
            <a:r>
              <a:rPr lang="zh-CN" altLang="en-US" dirty="0" smtClean="0"/>
              <a:t>适用于文件加密，但</a:t>
            </a:r>
            <a:r>
              <a:rPr lang="zh-CN" altLang="en-US" dirty="0" smtClean="0">
                <a:solidFill>
                  <a:srgbClr val="0000FF"/>
                </a:solidFill>
              </a:rPr>
              <a:t>较</a:t>
            </a:r>
            <a:r>
              <a:rPr lang="en-US" altLang="zh-CN" dirty="0" smtClean="0">
                <a:solidFill>
                  <a:srgbClr val="0000FF"/>
                </a:solidFill>
              </a:rPr>
              <a:t>ECB</a:t>
            </a:r>
            <a:r>
              <a:rPr lang="zh-CN" altLang="en-US" dirty="0" smtClean="0">
                <a:solidFill>
                  <a:srgbClr val="0000FF"/>
                </a:solidFill>
              </a:rPr>
              <a:t>慢</a:t>
            </a:r>
            <a:r>
              <a:rPr lang="zh-CN" altLang="en-US" dirty="0" smtClean="0"/>
              <a:t>。安全性加强</a:t>
            </a:r>
          </a:p>
          <a:p>
            <a:pPr algn="just">
              <a:spcAft>
                <a:spcPts val="600"/>
              </a:spcAft>
            </a:pPr>
            <a:r>
              <a:rPr lang="en-US" altLang="zh-CN" dirty="0" smtClean="0">
                <a:solidFill>
                  <a:srgbClr val="0000FF"/>
                </a:solidFill>
              </a:rPr>
              <a:t>OFB</a:t>
            </a:r>
            <a:r>
              <a:rPr lang="zh-CN" altLang="en-US" dirty="0" smtClean="0">
                <a:solidFill>
                  <a:srgbClr val="0000FF"/>
                </a:solidFill>
              </a:rPr>
              <a:t>和</a:t>
            </a:r>
            <a:r>
              <a:rPr lang="en-US" altLang="zh-CN" dirty="0" smtClean="0">
                <a:solidFill>
                  <a:srgbClr val="0000FF"/>
                </a:solidFill>
              </a:rPr>
              <a:t>CFB</a:t>
            </a:r>
            <a:r>
              <a:rPr lang="zh-CN" altLang="en-US" dirty="0" smtClean="0">
                <a:solidFill>
                  <a:srgbClr val="0000FF"/>
                </a:solidFill>
              </a:rPr>
              <a:t>较</a:t>
            </a:r>
            <a:r>
              <a:rPr lang="en-US" altLang="zh-CN" dirty="0" smtClean="0">
                <a:solidFill>
                  <a:srgbClr val="0000FF"/>
                </a:solidFill>
              </a:rPr>
              <a:t>CBC</a:t>
            </a:r>
            <a:r>
              <a:rPr lang="zh-CN" altLang="en-US" dirty="0" smtClean="0">
                <a:solidFill>
                  <a:srgbClr val="0000FF"/>
                </a:solidFill>
              </a:rPr>
              <a:t>慢许多</a:t>
            </a:r>
            <a:r>
              <a:rPr lang="zh-CN" altLang="en-US" dirty="0" smtClean="0"/>
              <a:t>。每次迭代只有少数</a:t>
            </a:r>
            <a:r>
              <a:rPr lang="en-US" altLang="zh-CN" dirty="0" smtClean="0"/>
              <a:t>bit</a:t>
            </a:r>
            <a:r>
              <a:rPr lang="zh-CN" altLang="en-US" dirty="0" smtClean="0"/>
              <a:t>完成加密。若可以容忍少量错误扩展，此时用</a:t>
            </a:r>
            <a:r>
              <a:rPr lang="en-US" altLang="zh-CN" dirty="0" smtClean="0"/>
              <a:t>CFB。</a:t>
            </a:r>
            <a:r>
              <a:rPr lang="zh-CN" altLang="en-US" dirty="0" smtClean="0"/>
              <a:t>在字符为单元的流密码中多选</a:t>
            </a:r>
            <a:r>
              <a:rPr lang="en-US" altLang="zh-CN" dirty="0" smtClean="0"/>
              <a:t>CFB</a:t>
            </a:r>
            <a:r>
              <a:rPr lang="zh-CN" altLang="en-US" dirty="0" smtClean="0"/>
              <a:t>模式</a:t>
            </a:r>
          </a:p>
          <a:p>
            <a:pPr algn="just">
              <a:spcAft>
                <a:spcPts val="600"/>
              </a:spcAft>
            </a:pPr>
            <a:r>
              <a:rPr lang="en-US" altLang="zh-CN" dirty="0" smtClean="0"/>
              <a:t>OFB</a:t>
            </a:r>
            <a:r>
              <a:rPr lang="zh-CN" altLang="en-US" dirty="0" smtClean="0"/>
              <a:t>用于高速同步系统，没有错误传播</a:t>
            </a:r>
          </a:p>
          <a:p>
            <a:pPr algn="just">
              <a:spcAft>
                <a:spcPts val="600"/>
              </a:spcAft>
            </a:pPr>
            <a:r>
              <a:rPr lang="en-US" altLang="zh-CN" dirty="0" smtClean="0"/>
              <a:t>CTR</a:t>
            </a:r>
            <a:r>
              <a:rPr lang="zh-CN" altLang="en-US" dirty="0" smtClean="0"/>
              <a:t>适用于对</a:t>
            </a:r>
            <a:r>
              <a:rPr lang="zh-CN" altLang="en-US" dirty="0" smtClean="0">
                <a:solidFill>
                  <a:srgbClr val="0000FF"/>
                </a:solidFill>
              </a:rPr>
              <a:t>实时性</a:t>
            </a:r>
            <a:r>
              <a:rPr lang="zh-CN" altLang="en-US" dirty="0" smtClean="0"/>
              <a:t>和</a:t>
            </a:r>
            <a:r>
              <a:rPr lang="zh-CN" altLang="en-US" dirty="0" smtClean="0">
                <a:solidFill>
                  <a:srgbClr val="0000FF"/>
                </a:solidFill>
              </a:rPr>
              <a:t>速度</a:t>
            </a:r>
            <a:r>
              <a:rPr lang="zh-CN" altLang="en-US" dirty="0" smtClean="0"/>
              <a:t>要求比较高的场合</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227</a:t>
            </a:fld>
            <a:endParaRPr lang="en-US" altLang="zh-CN" dirty="0"/>
          </a:p>
        </p:txBody>
      </p:sp>
    </p:spTree>
    <p:extLst>
      <p:ext uri="{BB962C8B-B14F-4D97-AF65-F5344CB8AC3E}">
        <p14:creationId xmlns:p14="http://schemas.microsoft.com/office/powerpoint/2010/main" val="1881537817"/>
      </p:ext>
    </p:extLst>
  </p:cSld>
  <p:clrMapOvr>
    <a:masterClrMapping/>
  </p:clrMapOvr>
  <p:transition>
    <p:wedge/>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228</a:t>
            </a:fld>
            <a:endParaRPr lang="en-US" altLang="zh-CN" dirty="0"/>
          </a:p>
        </p:txBody>
      </p:sp>
      <p:graphicFrame>
        <p:nvGraphicFramePr>
          <p:cNvPr id="7" name="Group 4"/>
          <p:cNvGraphicFramePr>
            <a:graphicFrameLocks/>
          </p:cNvGraphicFramePr>
          <p:nvPr/>
        </p:nvGraphicFramePr>
        <p:xfrm>
          <a:off x="762000" y="1676400"/>
          <a:ext cx="7696200" cy="4688506"/>
        </p:xfrm>
        <a:graphic>
          <a:graphicData uri="http://schemas.openxmlformats.org/drawingml/2006/table">
            <a:tbl>
              <a:tblPr/>
              <a:tblGrid>
                <a:gridCol w="1019175">
                  <a:extLst>
                    <a:ext uri="{9D8B030D-6E8A-4147-A177-3AD203B41FA5}">
                      <a16:colId xmlns:a16="http://schemas.microsoft.com/office/drawing/2014/main" val="20000"/>
                    </a:ext>
                  </a:extLst>
                </a:gridCol>
                <a:gridCol w="2828925">
                  <a:extLst>
                    <a:ext uri="{9D8B030D-6E8A-4147-A177-3AD203B41FA5}">
                      <a16:colId xmlns:a16="http://schemas.microsoft.com/office/drawing/2014/main" val="20001"/>
                    </a:ext>
                  </a:extLst>
                </a:gridCol>
                <a:gridCol w="1924050">
                  <a:extLst>
                    <a:ext uri="{9D8B030D-6E8A-4147-A177-3AD203B41FA5}">
                      <a16:colId xmlns:a16="http://schemas.microsoft.com/office/drawing/2014/main" val="20002"/>
                    </a:ext>
                  </a:extLst>
                </a:gridCol>
                <a:gridCol w="1924050">
                  <a:extLst>
                    <a:ext uri="{9D8B030D-6E8A-4147-A177-3AD203B41FA5}">
                      <a16:colId xmlns:a16="http://schemas.microsoft.com/office/drawing/2014/main" val="20003"/>
                    </a:ext>
                  </a:extLst>
                </a:gridCol>
              </a:tblGrid>
              <a:tr h="359161">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rgbClr val="990033"/>
                          </a:solidFill>
                          <a:effectLst/>
                          <a:latin typeface="黑体" pitchFamily="2" charset="-122"/>
                          <a:ea typeface="黑体" pitchFamily="2" charset="-122"/>
                        </a:rPr>
                        <a:t>模式</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990033"/>
                          </a:solidFill>
                          <a:effectLst/>
                          <a:latin typeface="黑体" pitchFamily="2" charset="-122"/>
                          <a:ea typeface="黑体" pitchFamily="2" charset="-122"/>
                        </a:rPr>
                        <a:t>描述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990033"/>
                          </a:solidFill>
                          <a:effectLst/>
                          <a:latin typeface="黑体" pitchFamily="2" charset="-122"/>
                          <a:ea typeface="黑体" pitchFamily="2" charset="-122"/>
                        </a:rPr>
                        <a:t>特点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990033"/>
                          </a:solidFill>
                          <a:effectLst/>
                          <a:latin typeface="黑体" pitchFamily="2" charset="-122"/>
                          <a:ea typeface="黑体" pitchFamily="2" charset="-122"/>
                        </a:rPr>
                        <a:t>用途</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2866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990033"/>
                          </a:solidFill>
                          <a:effectLst/>
                          <a:latin typeface="黑体" pitchFamily="2" charset="-122"/>
                          <a:ea typeface="黑体" pitchFamily="2" charset="-122"/>
                        </a:rPr>
                        <a:t>ECB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每个明文组独立地以同一密钥加密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smtClean="0">
                          <a:ln>
                            <a:noFill/>
                          </a:ln>
                          <a:solidFill>
                            <a:srgbClr val="FF00FF"/>
                          </a:solidFill>
                          <a:effectLst/>
                          <a:latin typeface="宋体" pitchFamily="2" charset="-122"/>
                          <a:ea typeface="黑体" pitchFamily="2" charset="-122"/>
                        </a:rPr>
                        <a:t>文明相同，密文相同；操作简单，容易受到重复和代换攻击；无差错传播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传送短数据</a:t>
                      </a:r>
                      <a:r>
                        <a:rPr kumimoji="0" lang="en-US" altLang="zh-CN" sz="1400" b="1" i="0" u="none" strike="noStrike" cap="none" normalizeH="0" baseline="0" dirty="0" smtClean="0">
                          <a:ln>
                            <a:noFill/>
                          </a:ln>
                          <a:solidFill>
                            <a:srgbClr val="FF00FF"/>
                          </a:solidFill>
                          <a:effectLst/>
                          <a:latin typeface="宋体" pitchFamily="2" charset="-122"/>
                          <a:ea typeface="黑体" pitchFamily="2" charset="-122"/>
                        </a:rPr>
                        <a:t>(</a:t>
                      </a: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如一个加密密钥</a:t>
                      </a:r>
                      <a:r>
                        <a:rPr kumimoji="0" lang="en-US" altLang="zh-CN" sz="1400" b="1" i="0" u="none" strike="noStrike" cap="none" normalizeH="0" baseline="0" dirty="0" smtClean="0">
                          <a:ln>
                            <a:noFill/>
                          </a:ln>
                          <a:solidFill>
                            <a:srgbClr val="FF00FF"/>
                          </a:solidFill>
                          <a:effectLst/>
                          <a:latin typeface="宋体" pitchFamily="2" charset="-122"/>
                          <a:ea typeface="黑体" pitchFamily="2" charset="-122"/>
                        </a:rPr>
                        <a:t>)</a:t>
                      </a:r>
                      <a:endParaRPr kumimoji="0" lang="zh-CN" altLang="en-US" sz="1400" b="1" i="0" u="none" strike="noStrike" cap="none" normalizeH="0" baseline="0" dirty="0" smtClean="0">
                        <a:ln>
                          <a:noFill/>
                        </a:ln>
                        <a:solidFill>
                          <a:srgbClr val="FF00FF"/>
                        </a:solidFill>
                        <a:effectLst/>
                        <a:latin typeface="宋体" pitchFamily="2" charset="-122"/>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288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990033"/>
                          </a:solidFill>
                          <a:effectLst/>
                          <a:latin typeface="黑体" pitchFamily="2" charset="-122"/>
                          <a:ea typeface="黑体" pitchFamily="2" charset="-122"/>
                        </a:rPr>
                        <a:t>CBC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加密算法的输入是当前明文组和前一密文组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初始向量</a:t>
                      </a:r>
                      <a:r>
                        <a:rPr kumimoji="0" lang="en-US" altLang="zh-CN" sz="1400" b="1" i="0" u="none" strike="noStrike" cap="none" normalizeH="0" baseline="0" dirty="0" smtClean="0">
                          <a:ln>
                            <a:noFill/>
                          </a:ln>
                          <a:solidFill>
                            <a:srgbClr val="FF00FF"/>
                          </a:solidFill>
                          <a:effectLst/>
                          <a:latin typeface="宋体" pitchFamily="2" charset="-122"/>
                          <a:ea typeface="黑体" pitchFamily="2" charset="-122"/>
                        </a:rPr>
                        <a:t>IV</a:t>
                      </a: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保密和完整性，密文差错传播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传输数据分组；认证</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1402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dirty="0" smtClean="0">
                          <a:ln>
                            <a:noFill/>
                          </a:ln>
                          <a:solidFill>
                            <a:srgbClr val="990033"/>
                          </a:solidFill>
                          <a:effectLst/>
                          <a:latin typeface="黑体" pitchFamily="2" charset="-122"/>
                          <a:ea typeface="黑体" pitchFamily="2" charset="-122"/>
                        </a:rPr>
                        <a:t>CTR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加密算法的输入为当前计数器的值，该输出值与当前明文异或以产生密文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smtClean="0">
                          <a:ln>
                            <a:noFill/>
                          </a:ln>
                          <a:solidFill>
                            <a:srgbClr val="FF00FF"/>
                          </a:solidFill>
                          <a:effectLst/>
                          <a:latin typeface="宋体" pitchFamily="2" charset="-122"/>
                          <a:ea typeface="黑体" pitchFamily="2" charset="-122"/>
                        </a:rPr>
                        <a:t>只需加密，没有解密；简单，可预处理，并行处理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实时性和速度要求比较高的加密场合</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715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990033"/>
                          </a:solidFill>
                          <a:effectLst/>
                          <a:latin typeface="黑体" pitchFamily="2" charset="-122"/>
                          <a:ea typeface="黑体" pitchFamily="2" charset="-122"/>
                        </a:rPr>
                        <a:t>OFB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与</a:t>
                      </a:r>
                      <a:r>
                        <a:rPr kumimoji="0" lang="en-US" altLang="zh-CN" sz="1400" b="1" i="0" u="none" strike="noStrike" cap="none" normalizeH="0" baseline="0" dirty="0" smtClean="0">
                          <a:ln>
                            <a:noFill/>
                          </a:ln>
                          <a:solidFill>
                            <a:srgbClr val="FF00FF"/>
                          </a:solidFill>
                          <a:effectLst/>
                          <a:latin typeface="宋体" pitchFamily="2" charset="-122"/>
                          <a:ea typeface="黑体" pitchFamily="2" charset="-122"/>
                        </a:rPr>
                        <a:t>CFB</a:t>
                      </a: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相似，不同之处是本次加密算法的输入为前一次加密算法的输出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分组密码算法作为一个密钥流产生器，对于密文被篡改难以进行检测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有挠信道上</a:t>
                      </a:r>
                      <a:r>
                        <a:rPr kumimoji="0" lang="en-US" altLang="zh-CN" sz="1400" b="1" i="0" u="none" strike="noStrike" cap="none" normalizeH="0" baseline="0" dirty="0" smtClean="0">
                          <a:ln>
                            <a:noFill/>
                          </a:ln>
                          <a:solidFill>
                            <a:srgbClr val="FF00FF"/>
                          </a:solidFill>
                          <a:effectLst/>
                          <a:latin typeface="宋体" pitchFamily="2" charset="-122"/>
                          <a:ea typeface="黑体" pitchFamily="2" charset="-122"/>
                        </a:rPr>
                        <a:t>(</a:t>
                      </a: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如卫星通讯</a:t>
                      </a:r>
                      <a:r>
                        <a:rPr kumimoji="0" lang="en-US" altLang="zh-CN" sz="1400" b="1" i="0" u="none" strike="noStrike" cap="none" normalizeH="0" baseline="0" dirty="0" smtClean="0">
                          <a:ln>
                            <a:noFill/>
                          </a:ln>
                          <a:solidFill>
                            <a:srgbClr val="FF00FF"/>
                          </a:solidFill>
                          <a:effectLst/>
                          <a:latin typeface="宋体" pitchFamily="2" charset="-122"/>
                          <a:ea typeface="黑体" pitchFamily="2" charset="-122"/>
                        </a:rPr>
                        <a:t>)</a:t>
                      </a: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传送数据流</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400" b="1" i="0" u="none" strike="noStrike" cap="none" normalizeH="0" baseline="0" dirty="0" smtClean="0">
                        <a:ln>
                          <a:noFill/>
                        </a:ln>
                        <a:solidFill>
                          <a:srgbClr val="FF00FF"/>
                        </a:solidFill>
                        <a:effectLst/>
                        <a:latin typeface="宋体" pitchFamily="2" charset="-122"/>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141871">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990033"/>
                          </a:solidFill>
                          <a:effectLst/>
                          <a:latin typeface="黑体" pitchFamily="2" charset="-122"/>
                          <a:ea typeface="黑体" pitchFamily="2" charset="-122"/>
                        </a:rPr>
                        <a:t>CFB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每次只处理输入的</a:t>
                      </a:r>
                      <a:r>
                        <a:rPr kumimoji="0" lang="en-US" altLang="zh-CN" sz="1400" b="1" i="0" u="none" strike="noStrike" cap="none" normalizeH="0" baseline="0" dirty="0" smtClean="0">
                          <a:ln>
                            <a:noFill/>
                          </a:ln>
                          <a:solidFill>
                            <a:srgbClr val="FF00FF"/>
                          </a:solidFill>
                          <a:effectLst/>
                          <a:latin typeface="宋体" pitchFamily="2" charset="-122"/>
                          <a:ea typeface="黑体" pitchFamily="2" charset="-122"/>
                        </a:rPr>
                        <a:t>j</a:t>
                      </a: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比特，将上一次密文用作加密算法的输入以产生伪随机输出，该输出与当前明文异或以产生密文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有差错传播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400" b="1" i="0" u="none" strike="noStrike" cap="none" normalizeH="0" baseline="0" dirty="0" smtClean="0">
                        <a:ln>
                          <a:noFill/>
                        </a:ln>
                        <a:solidFill>
                          <a:srgbClr val="FF00FF"/>
                        </a:solidFill>
                        <a:effectLst/>
                        <a:latin typeface="宋体" pitchFamily="2" charset="-122"/>
                        <a:ea typeface="黑体" pitchFamily="2" charset="-122"/>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400" b="1" i="0" u="none" strike="noStrike" cap="none" normalizeH="0" baseline="0" dirty="0" smtClean="0">
                          <a:ln>
                            <a:noFill/>
                          </a:ln>
                          <a:solidFill>
                            <a:srgbClr val="FF00FF"/>
                          </a:solidFill>
                          <a:effectLst/>
                          <a:latin typeface="宋体" pitchFamily="2" charset="-122"/>
                          <a:ea typeface="黑体" pitchFamily="2" charset="-122"/>
                        </a:rPr>
                        <a:t>传送数据流，认证</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27869970"/>
      </p:ext>
    </p:extLst>
  </p:cSld>
  <p:clrMapOvr>
    <a:masterClrMapping/>
  </p:clrMapOvr>
  <p:transition>
    <p:wedge/>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分组密码的分析方法</a:t>
            </a:r>
            <a:endParaRPr lang="zh-CN" altLang="en-US" dirty="0"/>
          </a:p>
        </p:txBody>
      </p:sp>
      <p:sp>
        <p:nvSpPr>
          <p:cNvPr id="3" name="内容占位符 2"/>
          <p:cNvSpPr>
            <a:spLocks noGrp="1"/>
          </p:cNvSpPr>
          <p:nvPr>
            <p:ph idx="1"/>
          </p:nvPr>
        </p:nvSpPr>
        <p:spPr/>
        <p:txBody>
          <a:bodyPr/>
          <a:lstStyle/>
          <a:p>
            <a:r>
              <a:rPr lang="zh-CN" altLang="en-US" dirty="0" smtClean="0"/>
              <a:t>分组密码的分析方法主要有：</a:t>
            </a:r>
            <a:endParaRPr lang="en-US" altLang="zh-CN" dirty="0" smtClean="0"/>
          </a:p>
          <a:p>
            <a:pPr marL="914400" lvl="1" indent="-457200">
              <a:buFont typeface="+mj-lt"/>
              <a:buAutoNum type="arabicPeriod"/>
            </a:pPr>
            <a:r>
              <a:rPr lang="zh-CN" altLang="en-US" dirty="0" smtClean="0"/>
              <a:t>穷举攻击</a:t>
            </a:r>
            <a:endParaRPr lang="en-US" altLang="zh-CN" dirty="0" smtClean="0"/>
          </a:p>
          <a:p>
            <a:pPr marL="914400" lvl="1" indent="-457200">
              <a:buFont typeface="+mj-lt"/>
              <a:buAutoNum type="arabicPeriod"/>
            </a:pPr>
            <a:endParaRPr lang="en-US" altLang="zh-CN" sz="1200" dirty="0" smtClean="0"/>
          </a:p>
          <a:p>
            <a:pPr marL="914400" lvl="1" indent="-457200">
              <a:buFont typeface="+mj-lt"/>
              <a:buAutoNum type="arabicPeriod"/>
            </a:pPr>
            <a:r>
              <a:rPr lang="zh-CN" altLang="en-US" b="1" dirty="0" smtClean="0">
                <a:solidFill>
                  <a:srgbClr val="FF00FF"/>
                </a:solidFill>
              </a:rPr>
              <a:t>线性分析攻击</a:t>
            </a:r>
            <a:endParaRPr lang="en-US" altLang="zh-CN" b="1" dirty="0" smtClean="0">
              <a:solidFill>
                <a:srgbClr val="FF00FF"/>
              </a:solidFill>
            </a:endParaRPr>
          </a:p>
          <a:p>
            <a:pPr marL="914400" lvl="1" indent="-457200">
              <a:buFont typeface="+mj-lt"/>
              <a:buAutoNum type="arabicPeriod"/>
            </a:pPr>
            <a:endParaRPr lang="en-US" altLang="zh-CN" sz="1200" b="1" dirty="0" smtClean="0">
              <a:solidFill>
                <a:srgbClr val="FF00FF"/>
              </a:solidFill>
            </a:endParaRPr>
          </a:p>
          <a:p>
            <a:pPr marL="914400" lvl="1" indent="-457200">
              <a:buFont typeface="+mj-lt"/>
              <a:buAutoNum type="arabicPeriod"/>
            </a:pPr>
            <a:r>
              <a:rPr lang="zh-CN" altLang="en-US" b="1" dirty="0" smtClean="0">
                <a:solidFill>
                  <a:srgbClr val="FF00FF"/>
                </a:solidFill>
              </a:rPr>
              <a:t>差分分析攻击</a:t>
            </a:r>
            <a:endParaRPr lang="en-US" altLang="zh-CN" b="1" dirty="0" smtClean="0">
              <a:solidFill>
                <a:srgbClr val="FF00FF"/>
              </a:solidFill>
            </a:endParaRPr>
          </a:p>
          <a:p>
            <a:pPr marL="914400" lvl="1" indent="-457200">
              <a:buFont typeface="+mj-lt"/>
              <a:buAutoNum type="arabicPeriod"/>
            </a:pPr>
            <a:endParaRPr lang="en-US" altLang="zh-CN" sz="1200" dirty="0" smtClean="0"/>
          </a:p>
          <a:p>
            <a:pPr marL="914400" lvl="1" indent="-457200">
              <a:buFont typeface="+mj-lt"/>
              <a:buAutoNum type="arabicPeriod"/>
            </a:pPr>
            <a:r>
              <a:rPr lang="zh-CN" altLang="en-US" dirty="0" smtClean="0"/>
              <a:t>相关密钥分析攻击</a:t>
            </a:r>
            <a:endParaRPr lang="en-US" altLang="zh-CN" dirty="0" smtClean="0"/>
          </a:p>
          <a:p>
            <a:pPr marL="2228850" lvl="4" indent="-457200">
              <a:buFont typeface="+mj-lt"/>
              <a:buAutoNum type="arabicPeriod"/>
            </a:pPr>
            <a:endParaRPr lang="en-US" altLang="zh-CN" dirty="0"/>
          </a:p>
          <a:p>
            <a:pPr marL="914400" lvl="1" indent="-457200">
              <a:buFont typeface="+mj-lt"/>
              <a:buAutoNum type="arabicPeriod"/>
            </a:pPr>
            <a:r>
              <a:rPr lang="zh-CN" altLang="en-US" dirty="0" smtClean="0"/>
              <a:t>代数攻击</a:t>
            </a:r>
            <a:endParaRPr lang="en-US" altLang="zh-CN" dirty="0" smtClean="0"/>
          </a:p>
          <a:p>
            <a:pPr marL="914400" lvl="1" indent="-457200">
              <a:buFont typeface="+mj-lt"/>
              <a:buAutoNum type="arabicPeriod"/>
            </a:pPr>
            <a:endParaRPr lang="en-US" altLang="zh-CN" sz="1200" dirty="0" smtClean="0"/>
          </a:p>
          <a:p>
            <a:pPr marL="914400" lvl="1" indent="-457200">
              <a:buFont typeface="+mj-lt"/>
              <a:buAutoNum type="arabicPeriod"/>
            </a:pPr>
            <a:r>
              <a:rPr lang="zh-CN" altLang="en-US" dirty="0" smtClean="0"/>
              <a:t>中间相遇攻击</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229</a:t>
            </a:fld>
            <a:endParaRPr lang="en-US" altLang="zh-CN" dirty="0"/>
          </a:p>
        </p:txBody>
      </p:sp>
    </p:spTree>
    <p:extLst>
      <p:ext uri="{BB962C8B-B14F-4D97-AF65-F5344CB8AC3E}">
        <p14:creationId xmlns:p14="http://schemas.microsoft.com/office/powerpoint/2010/main" val="963826088"/>
      </p:ext>
    </p:extLst>
  </p:cSld>
  <p:clrMapOvr>
    <a:masterClrMapping/>
  </p:clrMapOvr>
  <p:transition>
    <p:wedg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a:t>
            </a:r>
            <a:r>
              <a:rPr lang="zh-CN" altLang="en-US" dirty="0" smtClean="0"/>
              <a:t>网</a:t>
            </a:r>
            <a:r>
              <a:rPr lang="zh-CN" altLang="en-US" dirty="0"/>
              <a:t>络</a:t>
            </a:r>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23</a:t>
            </a:fld>
            <a:endParaRPr lang="en-US" altLang="zh-CN" dirty="0"/>
          </a:p>
        </p:txBody>
      </p:sp>
      <p:graphicFrame>
        <p:nvGraphicFramePr>
          <p:cNvPr id="3074" name="Object 2"/>
          <p:cNvGraphicFramePr>
            <a:graphicFrameLocks noGrp="1" noChangeAspect="1"/>
          </p:cNvGraphicFramePr>
          <p:nvPr>
            <p:ph idx="1"/>
          </p:nvPr>
        </p:nvGraphicFramePr>
        <p:xfrm>
          <a:off x="2590800" y="1828800"/>
          <a:ext cx="3368675" cy="3470275"/>
        </p:xfrm>
        <a:graphic>
          <a:graphicData uri="http://schemas.openxmlformats.org/presentationml/2006/ole">
            <mc:AlternateContent xmlns:mc="http://schemas.openxmlformats.org/markup-compatibility/2006">
              <mc:Choice xmlns:v="urn:schemas-microsoft-com:vml" Requires="v">
                <p:oleObj spid="_x0000_s74863" name="Visio" r:id="rId3" imgW="3368954" imgH="3469538" progId="">
                  <p:embed/>
                </p:oleObj>
              </mc:Choice>
              <mc:Fallback>
                <p:oleObj name="Visio" r:id="rId3" imgW="3368954" imgH="3469538" progId="">
                  <p:embed/>
                  <p:pic>
                    <p:nvPicPr>
                      <p:cNvPr id="0" name="Picture 10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828800"/>
                        <a:ext cx="3368675" cy="347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685800" y="5410200"/>
            <a:ext cx="7696200" cy="738664"/>
          </a:xfrm>
          <a:prstGeom prst="rect">
            <a:avLst/>
          </a:prstGeom>
          <a:noFill/>
        </p:spPr>
        <p:txBody>
          <a:bodyPr wrap="square" rtlCol="0">
            <a:spAutoFit/>
          </a:bodyPr>
          <a:lstStyle/>
          <a:p>
            <a:r>
              <a:rPr lang="en-US" altLang="zh-CN" sz="2800" dirty="0" smtClean="0">
                <a:solidFill>
                  <a:schemeClr val="tx2"/>
                </a:solidFill>
              </a:rPr>
              <a:t>S</a:t>
            </a:r>
            <a:r>
              <a:rPr lang="zh-CN" altLang="en-US" sz="2800" dirty="0" smtClean="0">
                <a:solidFill>
                  <a:schemeClr val="tx2"/>
                </a:solidFill>
              </a:rPr>
              <a:t>变换起</a:t>
            </a:r>
            <a:r>
              <a:rPr lang="zh-CN" altLang="en-US" sz="2800" dirty="0" smtClean="0">
                <a:solidFill>
                  <a:srgbClr val="FF0000"/>
                </a:solidFill>
              </a:rPr>
              <a:t>混淆</a:t>
            </a:r>
            <a:r>
              <a:rPr lang="zh-CN" altLang="en-US" sz="2800" dirty="0" smtClean="0">
                <a:solidFill>
                  <a:schemeClr val="tx2"/>
                </a:solidFill>
              </a:rPr>
              <a:t>的作用； </a:t>
            </a:r>
            <a:r>
              <a:rPr lang="en-US" altLang="zh-CN" sz="2800" dirty="0" smtClean="0">
                <a:solidFill>
                  <a:schemeClr val="tx2"/>
                </a:solidFill>
              </a:rPr>
              <a:t>P</a:t>
            </a:r>
            <a:r>
              <a:rPr lang="zh-CN" altLang="en-US" sz="2800" dirty="0" smtClean="0">
                <a:solidFill>
                  <a:schemeClr val="tx2"/>
                </a:solidFill>
              </a:rPr>
              <a:t>变换起</a:t>
            </a:r>
            <a:r>
              <a:rPr lang="zh-CN" altLang="en-US" sz="2800" dirty="0">
                <a:solidFill>
                  <a:srgbClr val="FF0000"/>
                </a:solidFill>
              </a:rPr>
              <a:t>扩散</a:t>
            </a:r>
            <a:r>
              <a:rPr lang="zh-CN" altLang="en-US" sz="2800" dirty="0" smtClean="0">
                <a:solidFill>
                  <a:schemeClr val="tx2"/>
                </a:solidFill>
              </a:rPr>
              <a:t>的作用</a:t>
            </a:r>
            <a:endParaRPr lang="en-US" altLang="zh-CN" sz="2800" dirty="0" smtClean="0">
              <a:solidFill>
                <a:schemeClr val="tx2"/>
              </a:solidFill>
            </a:endParaRPr>
          </a:p>
          <a:p>
            <a:endParaRPr lang="zh-CN" altLang="en-US" dirty="0"/>
          </a:p>
        </p:txBody>
      </p:sp>
      <p:sp>
        <p:nvSpPr>
          <p:cNvPr id="3" name="圆角矩形 2"/>
          <p:cNvSpPr/>
          <p:nvPr/>
        </p:nvSpPr>
        <p:spPr bwMode="auto">
          <a:xfrm>
            <a:off x="6400800" y="3048000"/>
            <a:ext cx="2057400"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Arial" charset="0"/>
                <a:ea typeface="宋体" pitchFamily="2" charset="-122"/>
              </a:rPr>
              <a:t>将</a:t>
            </a:r>
            <a:r>
              <a:rPr kumimoji="0" lang="en-US" altLang="zh-CN" sz="2400" b="1" i="0" u="none" strike="noStrike" cap="none" normalizeH="0" baseline="0" dirty="0" smtClean="0">
                <a:ln>
                  <a:noFill/>
                </a:ln>
                <a:solidFill>
                  <a:schemeClr val="tx1"/>
                </a:solidFill>
                <a:effectLst/>
                <a:latin typeface="Arial" charset="0"/>
                <a:ea typeface="宋体" pitchFamily="2" charset="-122"/>
              </a:rPr>
              <a:t>S</a:t>
            </a:r>
            <a:r>
              <a:rPr kumimoji="0" lang="zh-CN" altLang="en-US" sz="2400" b="1" i="0" u="none" strike="noStrike" cap="none" normalizeH="0" baseline="0" dirty="0" smtClean="0">
                <a:ln>
                  <a:noFill/>
                </a:ln>
                <a:solidFill>
                  <a:schemeClr val="tx1"/>
                </a:solidFill>
                <a:effectLst/>
                <a:latin typeface="Arial" charset="0"/>
                <a:ea typeface="宋体" pitchFamily="2" charset="-122"/>
              </a:rPr>
              <a:t>盒划分为若干子盒</a:t>
            </a:r>
          </a:p>
        </p:txBody>
      </p:sp>
    </p:spTree>
    <p:extLst>
      <p:ext uri="{BB962C8B-B14F-4D97-AF65-F5344CB8AC3E}">
        <p14:creationId xmlns:p14="http://schemas.microsoft.com/office/powerpoint/2010/main" val="2150989695"/>
      </p:ext>
    </p:extLst>
  </p:cSld>
  <p:clrMapOvr>
    <a:masterClrMapping/>
  </p:clrMapOvr>
  <p:transition>
    <p:wedge/>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差分分析</a:t>
            </a:r>
            <a:endParaRPr lang="zh-CN" altLang="en-US" dirty="0"/>
          </a:p>
        </p:txBody>
      </p:sp>
      <p:sp>
        <p:nvSpPr>
          <p:cNvPr id="3" name="内容占位符 2"/>
          <p:cNvSpPr>
            <a:spLocks noGrp="1"/>
          </p:cNvSpPr>
          <p:nvPr>
            <p:ph idx="1"/>
          </p:nvPr>
        </p:nvSpPr>
        <p:spPr>
          <a:xfrm>
            <a:off x="457200" y="1524000"/>
            <a:ext cx="8229600" cy="4800600"/>
          </a:xfrm>
        </p:spPr>
        <p:txBody>
          <a:bodyPr/>
          <a:lstStyle/>
          <a:p>
            <a:r>
              <a:rPr lang="en-US" altLang="zh-CN" sz="2400" b="1" dirty="0" smtClean="0">
                <a:solidFill>
                  <a:srgbClr val="FF0000"/>
                </a:solidFill>
              </a:rPr>
              <a:t>E. Biham, A. Shamir</a:t>
            </a:r>
            <a:r>
              <a:rPr lang="en-US" altLang="zh-CN" sz="2400" b="1" dirty="0" smtClean="0"/>
              <a:t>. </a:t>
            </a:r>
            <a:r>
              <a:rPr lang="en-US" altLang="zh-CN" sz="2400" b="1" i="1" dirty="0" smtClean="0"/>
              <a:t>Differential Cryptanalysis of DES-like Cryptosystems. </a:t>
            </a:r>
            <a:r>
              <a:rPr lang="en-US" altLang="zh-CN" sz="2400" b="1" dirty="0"/>
              <a:t>The </a:t>
            </a:r>
            <a:r>
              <a:rPr lang="en-US" altLang="zh-CN" sz="2400" b="1" dirty="0" smtClean="0"/>
              <a:t>Weizmann Institute of Science ,Department of Applied Mathematics, June 18,1999</a:t>
            </a:r>
            <a:endParaRPr lang="zh-CN" altLang="en-US" sz="2400" b="1" dirty="0" smtClean="0"/>
          </a:p>
          <a:p>
            <a:pPr lvl="1"/>
            <a:r>
              <a:rPr lang="zh-CN" altLang="en-US" sz="2200" b="1" dirty="0" smtClean="0">
                <a:solidFill>
                  <a:srgbClr val="FF00FF"/>
                </a:solidFill>
              </a:rPr>
              <a:t>选择明文攻击很</a:t>
            </a:r>
            <a:r>
              <a:rPr lang="zh-CN" altLang="en-US" sz="2200" b="1" dirty="0">
                <a:solidFill>
                  <a:srgbClr val="FF00FF"/>
                </a:solidFill>
              </a:rPr>
              <a:t>有效</a:t>
            </a:r>
            <a:r>
              <a:rPr lang="zh-CN" altLang="en-US" sz="2200" b="1" dirty="0" smtClean="0"/>
              <a:t>。对于8轮</a:t>
            </a:r>
            <a:r>
              <a:rPr lang="en-US" altLang="zh-CN" sz="2200" b="1" dirty="0" smtClean="0"/>
              <a:t>DES，</a:t>
            </a:r>
            <a:r>
              <a:rPr lang="zh-CN" altLang="en-US" sz="2200" b="1" dirty="0" smtClean="0"/>
              <a:t>在486的计算机上，只需2分钟可攻破</a:t>
            </a:r>
          </a:p>
          <a:p>
            <a:pPr lvl="1"/>
            <a:r>
              <a:rPr lang="zh-CN" altLang="en-US" sz="2200" b="1" dirty="0" smtClean="0">
                <a:solidFill>
                  <a:srgbClr val="FF00FF"/>
                </a:solidFill>
              </a:rPr>
              <a:t>基本思想：</a:t>
            </a:r>
            <a:r>
              <a:rPr lang="zh-CN" altLang="en-US" sz="2200" b="1" dirty="0" smtClean="0"/>
              <a:t>通过分析特定明文差分对结果密文差分的影响来获得可能性最大的密钥</a:t>
            </a:r>
          </a:p>
          <a:p>
            <a:pPr lvl="1"/>
            <a:r>
              <a:rPr lang="zh-CN" altLang="en-US" sz="2200" b="1" dirty="0" smtClean="0">
                <a:solidFill>
                  <a:srgbClr val="FF00FF"/>
                </a:solidFill>
              </a:rPr>
              <a:t>差分</a:t>
            </a:r>
            <a:r>
              <a:rPr lang="zh-CN" altLang="en-US" sz="2200" b="1" dirty="0" smtClean="0"/>
              <a:t>在</a:t>
            </a:r>
            <a:r>
              <a:rPr lang="en-US" altLang="zh-CN" sz="2200" b="1" dirty="0" smtClean="0"/>
              <a:t>DES</a:t>
            </a:r>
            <a:r>
              <a:rPr lang="zh-CN" altLang="en-US" sz="2200" b="1" dirty="0" smtClean="0"/>
              <a:t>的16步加密过程中的传递，每一个</a:t>
            </a:r>
            <a:r>
              <a:rPr lang="en-US" altLang="zh-CN" sz="2200" b="1" dirty="0" smtClean="0"/>
              <a:t>S-</a:t>
            </a:r>
            <a:r>
              <a:rPr lang="zh-CN" altLang="en-US" sz="2200" b="1" dirty="0" smtClean="0"/>
              <a:t>盒对于差分传递的概率特性</a:t>
            </a:r>
          </a:p>
          <a:p>
            <a:pPr lvl="1"/>
            <a:r>
              <a:rPr lang="zh-CN" altLang="en-US" sz="2200" b="1" dirty="0" smtClean="0"/>
              <a:t>子密钥不影响每一步的输入差分，但是影响输出的差分</a:t>
            </a:r>
          </a:p>
          <a:p>
            <a:pPr lvl="1"/>
            <a:r>
              <a:rPr lang="zh-CN" altLang="en-US" sz="2200" b="1" dirty="0" smtClean="0"/>
              <a:t>针对每一个</a:t>
            </a:r>
            <a:r>
              <a:rPr lang="en-US" altLang="zh-CN" sz="2200" b="1" dirty="0" smtClean="0"/>
              <a:t>DES</a:t>
            </a:r>
            <a:r>
              <a:rPr lang="zh-CN" altLang="en-US" sz="2200" b="1" dirty="0" smtClean="0"/>
              <a:t>步骤，用差分法可以推导出该步的密钥</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230</a:t>
            </a:fld>
            <a:endParaRPr lang="en-US" altLang="zh-CN" dirty="0"/>
          </a:p>
        </p:txBody>
      </p:sp>
    </p:spTree>
    <p:extLst>
      <p:ext uri="{BB962C8B-B14F-4D97-AF65-F5344CB8AC3E}">
        <p14:creationId xmlns:p14="http://schemas.microsoft.com/office/powerpoint/2010/main" val="1528091296"/>
      </p:ext>
    </p:extLst>
  </p:cSld>
  <p:clrMapOvr>
    <a:masterClrMapping/>
  </p:clrMapOvr>
  <p:transition>
    <p:wedge/>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Prof. Eli Biham</a:t>
            </a:r>
            <a:endParaRPr lang="zh-CN" altLang="en-US" dirty="0"/>
          </a:p>
        </p:txBody>
      </p:sp>
      <p:sp>
        <p:nvSpPr>
          <p:cNvPr id="3" name="内容占位符 2"/>
          <p:cNvSpPr>
            <a:spLocks noGrp="1"/>
          </p:cNvSpPr>
          <p:nvPr>
            <p:ph idx="1"/>
          </p:nvPr>
        </p:nvSpPr>
        <p:spPr/>
        <p:txBody>
          <a:bodyPr/>
          <a:lstStyle/>
          <a:p>
            <a:r>
              <a:rPr lang="en-US" dirty="0" smtClean="0"/>
              <a:t>Eli Biham</a:t>
            </a:r>
            <a:r>
              <a:rPr lang="zh-CN" altLang="en-US" dirty="0" smtClean="0"/>
              <a:t>：</a:t>
            </a:r>
            <a:endParaRPr lang="en-US" altLang="zh-CN" dirty="0" smtClean="0"/>
          </a:p>
          <a:p>
            <a:pPr lvl="1"/>
            <a:r>
              <a:rPr lang="en-US" altLang="zh-CN" dirty="0" smtClean="0"/>
              <a:t>1982</a:t>
            </a:r>
            <a:r>
              <a:rPr lang="zh-CN" altLang="en-US" dirty="0" smtClean="0"/>
              <a:t>年，以色列特拉维夫大学</a:t>
            </a:r>
            <a:r>
              <a:rPr lang="en-US" altLang="zh-CN" dirty="0" smtClean="0"/>
              <a:t>(</a:t>
            </a:r>
            <a:r>
              <a:rPr lang="en-US" dirty="0" smtClean="0"/>
              <a:t>Tel Aviv University</a:t>
            </a:r>
            <a:r>
              <a:rPr lang="en-US" altLang="zh-CN" dirty="0" smtClean="0"/>
              <a:t>)</a:t>
            </a:r>
            <a:r>
              <a:rPr lang="zh-CN" altLang="en-US" dirty="0" smtClean="0"/>
              <a:t>获得数学与计算机科学学士学位</a:t>
            </a:r>
            <a:endParaRPr lang="en-US" altLang="zh-CN" dirty="0" smtClean="0"/>
          </a:p>
          <a:p>
            <a:pPr lvl="1"/>
            <a:r>
              <a:rPr lang="en-US" altLang="zh-CN" dirty="0" smtClean="0"/>
              <a:t>1991</a:t>
            </a:r>
            <a:r>
              <a:rPr lang="zh-CN" altLang="en-US" dirty="0" smtClean="0"/>
              <a:t>年，在以色列</a:t>
            </a:r>
            <a:r>
              <a:rPr lang="zh-CN" altLang="en-US" b="1" dirty="0" smtClean="0">
                <a:solidFill>
                  <a:srgbClr val="FF00FF"/>
                </a:solidFill>
              </a:rPr>
              <a:t>魏茨曼研究院</a:t>
            </a:r>
            <a:r>
              <a:rPr lang="en-US" altLang="zh-CN" dirty="0" smtClean="0"/>
              <a:t>(</a:t>
            </a:r>
            <a:r>
              <a:rPr lang="en-US" dirty="0" smtClean="0"/>
              <a:t>Weizmann Instit</a:t>
            </a:r>
            <a:r>
              <a:rPr lang="en-US" altLang="zh-CN" dirty="0" smtClean="0"/>
              <a:t>ute)</a:t>
            </a:r>
            <a:r>
              <a:rPr lang="zh-CN" altLang="en-US" dirty="0" smtClean="0"/>
              <a:t>获得</a:t>
            </a:r>
            <a:r>
              <a:rPr lang="en-US" altLang="zh-CN" dirty="0" smtClean="0"/>
              <a:t>Ph. D</a:t>
            </a:r>
          </a:p>
          <a:p>
            <a:pPr lvl="1"/>
            <a:r>
              <a:rPr lang="zh-CN" altLang="en-US" dirty="0" smtClean="0"/>
              <a:t>差分分析</a:t>
            </a:r>
            <a:r>
              <a:rPr lang="en-US" altLang="zh-CN" dirty="0" smtClean="0"/>
              <a:t>(</a:t>
            </a:r>
            <a:r>
              <a:rPr lang="zh-CN" altLang="en-US" dirty="0" smtClean="0"/>
              <a:t>博士论文</a:t>
            </a:r>
            <a:r>
              <a:rPr lang="en-US" altLang="zh-CN" dirty="0" smtClean="0"/>
              <a:t>)</a:t>
            </a:r>
            <a:r>
              <a:rPr lang="zh-CN" altLang="en-US" dirty="0" smtClean="0"/>
              <a:t>的创始人之一</a:t>
            </a:r>
            <a:endParaRPr lang="en-US" altLang="zh-CN" dirty="0" smtClean="0"/>
          </a:p>
          <a:p>
            <a:pPr lvl="1"/>
            <a:r>
              <a:rPr lang="zh-CN" altLang="en-US" dirty="0" smtClean="0"/>
              <a:t>成功分析了</a:t>
            </a:r>
            <a:r>
              <a:rPr lang="en-US" altLang="zh-CN" dirty="0" smtClean="0"/>
              <a:t>DES</a:t>
            </a:r>
            <a:r>
              <a:rPr lang="zh-CN" altLang="en-US" dirty="0" smtClean="0"/>
              <a:t>，</a:t>
            </a:r>
            <a:r>
              <a:rPr lang="en-US" altLang="zh-CN" dirty="0" smtClean="0"/>
              <a:t>A5(</a:t>
            </a:r>
            <a:r>
              <a:rPr lang="zh-CN" altLang="en-US" dirty="0" smtClean="0"/>
              <a:t>用在</a:t>
            </a:r>
            <a:r>
              <a:rPr lang="en-US" altLang="zh-CN" dirty="0" smtClean="0"/>
              <a:t>GSM</a:t>
            </a:r>
            <a:r>
              <a:rPr lang="zh-CN" altLang="en-US" dirty="0" smtClean="0"/>
              <a:t>通信中</a:t>
            </a:r>
            <a:r>
              <a:rPr lang="en-US" altLang="zh-CN" dirty="0" smtClean="0"/>
              <a:t>)</a:t>
            </a:r>
          </a:p>
          <a:p>
            <a:pPr lvl="1"/>
            <a:r>
              <a:rPr lang="zh-CN" altLang="en-US" dirty="0" smtClean="0"/>
              <a:t>提出了</a:t>
            </a:r>
            <a:r>
              <a:rPr lang="en-US" dirty="0" smtClean="0"/>
              <a:t>Serpent</a:t>
            </a:r>
            <a:r>
              <a:rPr lang="zh-CN" altLang="en-US" dirty="0" smtClean="0"/>
              <a:t>分组密码算法</a:t>
            </a:r>
            <a:r>
              <a:rPr lang="en-US" altLang="zh-CN" dirty="0" smtClean="0"/>
              <a:t>(AES</a:t>
            </a:r>
            <a:r>
              <a:rPr lang="zh-CN" altLang="en-US" dirty="0" smtClean="0"/>
              <a:t>的主要候选算法之一</a:t>
            </a:r>
            <a:r>
              <a:rPr lang="en-US" altLang="zh-CN" dirty="0" smtClean="0"/>
              <a:t>)</a:t>
            </a:r>
          </a:p>
          <a:p>
            <a:pPr lvl="1"/>
            <a:r>
              <a:rPr lang="zh-CN" altLang="en-US" dirty="0" smtClean="0"/>
              <a:t>现为</a:t>
            </a:r>
            <a:r>
              <a:rPr lang="en-US" dirty="0" err="1" smtClean="0"/>
              <a:t>Technion</a:t>
            </a:r>
            <a:r>
              <a:rPr lang="en-US" dirty="0" smtClean="0"/>
              <a:t>-Israel Institute of Technology</a:t>
            </a:r>
            <a:r>
              <a:rPr lang="zh-CN" altLang="en-US" dirty="0" smtClean="0"/>
              <a:t>计算机科学系教授</a:t>
            </a:r>
            <a:r>
              <a:rPr lang="en-US" dirty="0" smtClean="0"/>
              <a:t>  </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231</a:t>
            </a:fld>
            <a:endParaRPr lang="en-US" altLang="zh-CN" dirty="0"/>
          </a:p>
        </p:txBody>
      </p:sp>
    </p:spTree>
    <p:extLst>
      <p:ext uri="{BB962C8B-B14F-4D97-AF65-F5344CB8AC3E}">
        <p14:creationId xmlns:p14="http://schemas.microsoft.com/office/powerpoint/2010/main" val="2975420111"/>
      </p:ext>
    </p:extLst>
  </p:cSld>
  <p:clrMapOvr>
    <a:masterClrMapping/>
  </p:clrMapOvr>
  <p:transition>
    <p:wedge/>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Adi</a:t>
            </a:r>
            <a:r>
              <a:rPr lang="en-US" altLang="zh-CN" dirty="0" smtClean="0"/>
              <a:t> Shamir</a:t>
            </a:r>
            <a:endParaRPr lang="zh-CN" altLang="en-US" dirty="0"/>
          </a:p>
        </p:txBody>
      </p:sp>
      <p:sp>
        <p:nvSpPr>
          <p:cNvPr id="3" name="内容占位符 2"/>
          <p:cNvSpPr>
            <a:spLocks noGrp="1"/>
          </p:cNvSpPr>
          <p:nvPr>
            <p:ph idx="1"/>
          </p:nvPr>
        </p:nvSpPr>
        <p:spPr>
          <a:xfrm>
            <a:off x="457200" y="1447800"/>
            <a:ext cx="8229600" cy="4876800"/>
          </a:xfrm>
        </p:spPr>
        <p:txBody>
          <a:bodyPr/>
          <a:lstStyle/>
          <a:p>
            <a:r>
              <a:rPr lang="en-US" altLang="zh-CN" sz="2400" dirty="0" err="1" smtClean="0"/>
              <a:t>Adi</a:t>
            </a:r>
            <a:r>
              <a:rPr lang="en-US" altLang="zh-CN" sz="2400" dirty="0" smtClean="0"/>
              <a:t> Shamir: </a:t>
            </a:r>
            <a:r>
              <a:rPr lang="zh-CN" altLang="en-US" sz="2400" dirty="0" smtClean="0"/>
              <a:t>著名的密码学专家，在以色列</a:t>
            </a:r>
            <a:r>
              <a:rPr lang="zh-CN" altLang="en-US" sz="2400" b="1" dirty="0" smtClean="0">
                <a:solidFill>
                  <a:srgbClr val="FF0000"/>
                </a:solidFill>
              </a:rPr>
              <a:t>魏茨曼科学研究所</a:t>
            </a:r>
            <a:r>
              <a:rPr lang="zh-CN" altLang="en-US" sz="2400" dirty="0" smtClean="0"/>
              <a:t>获得硕士、博士学位，</a:t>
            </a:r>
            <a:r>
              <a:rPr lang="en-US" altLang="zh-CN" sz="2400" dirty="0" smtClean="0"/>
              <a:t>1977</a:t>
            </a:r>
            <a:r>
              <a:rPr lang="zh-CN" altLang="en-US" sz="2400" dirty="0" smtClean="0"/>
              <a:t>至</a:t>
            </a:r>
            <a:r>
              <a:rPr lang="en-US" altLang="zh-CN" sz="2400" dirty="0" smtClean="0"/>
              <a:t>1980</a:t>
            </a:r>
            <a:r>
              <a:rPr lang="zh-CN" altLang="en-US" sz="2400" dirty="0" smtClean="0"/>
              <a:t>年在美国</a:t>
            </a:r>
            <a:r>
              <a:rPr lang="en-US" altLang="zh-CN" sz="2400" b="1" dirty="0" smtClean="0">
                <a:solidFill>
                  <a:srgbClr val="FF0000"/>
                </a:solidFill>
              </a:rPr>
              <a:t>MIT</a:t>
            </a:r>
            <a:r>
              <a:rPr lang="zh-CN" altLang="en-US" sz="2400" dirty="0" smtClean="0"/>
              <a:t>学习后返回以色列，获得多项奖励，如美国计算机学院 </a:t>
            </a:r>
            <a:r>
              <a:rPr lang="en-US" altLang="zh-CN" sz="2400" dirty="0" err="1" smtClean="0"/>
              <a:t>Kannelakis</a:t>
            </a:r>
            <a:r>
              <a:rPr lang="en-US" altLang="zh-CN" sz="2400" dirty="0" smtClean="0"/>
              <a:t> </a:t>
            </a:r>
            <a:r>
              <a:rPr lang="zh-CN" altLang="en-US" sz="2400" dirty="0" smtClean="0"/>
              <a:t>奖、以色列数学协会</a:t>
            </a:r>
            <a:r>
              <a:rPr lang="en-US" altLang="zh-CN" sz="2400" dirty="0" err="1" smtClean="0"/>
              <a:t>Erdos</a:t>
            </a:r>
            <a:r>
              <a:rPr lang="en-US" altLang="zh-CN" sz="2400" dirty="0" smtClean="0"/>
              <a:t> </a:t>
            </a:r>
            <a:r>
              <a:rPr lang="zh-CN" altLang="en-US" sz="2400" dirty="0" smtClean="0"/>
              <a:t>奖、</a:t>
            </a:r>
            <a:r>
              <a:rPr lang="en-US" altLang="zh-CN" sz="2400" dirty="0" smtClean="0"/>
              <a:t>IEEE W.R.G. Baker </a:t>
            </a:r>
            <a:r>
              <a:rPr lang="zh-CN" altLang="en-US" sz="2400" dirty="0" smtClean="0"/>
              <a:t>奖、</a:t>
            </a:r>
            <a:r>
              <a:rPr lang="en-US" altLang="zh-CN" sz="2400" dirty="0" smtClean="0"/>
              <a:t>UAP </a:t>
            </a:r>
            <a:r>
              <a:rPr lang="zh-CN" altLang="en-US" sz="2400" dirty="0" smtClean="0"/>
              <a:t>科学奖、梵蒂冈</a:t>
            </a:r>
            <a:r>
              <a:rPr lang="en-US" altLang="zh-CN" sz="2400" dirty="0" smtClean="0"/>
              <a:t>PUIS XI</a:t>
            </a:r>
            <a:r>
              <a:rPr lang="zh-CN" altLang="en-US" sz="2400" dirty="0" smtClean="0"/>
              <a:t>金奖以及 </a:t>
            </a:r>
            <a:r>
              <a:rPr lang="en-US" altLang="zh-CN" sz="2400" dirty="0" smtClean="0"/>
              <a:t>IEEE Koji Kobayashi </a:t>
            </a:r>
            <a:r>
              <a:rPr lang="zh-CN" altLang="en-US" sz="2400" dirty="0" smtClean="0"/>
              <a:t>计算机与通信奖等</a:t>
            </a:r>
            <a:endParaRPr lang="en-US" altLang="zh-CN" sz="2400" dirty="0" smtClean="0"/>
          </a:p>
          <a:p>
            <a:endParaRPr lang="en-US" altLang="zh-CN" sz="2400" dirty="0" smtClean="0"/>
          </a:p>
          <a:p>
            <a:r>
              <a:rPr lang="zh-CN" altLang="en-US" sz="2400" dirty="0" smtClean="0"/>
              <a:t>与</a:t>
            </a:r>
            <a:r>
              <a:rPr lang="en-US" altLang="zh-CN" sz="2400" dirty="0" smtClean="0"/>
              <a:t>L. </a:t>
            </a:r>
            <a:r>
              <a:rPr lang="en-US" altLang="zh-CN" sz="2400" dirty="0" err="1" smtClean="0"/>
              <a:t>Rivest</a:t>
            </a:r>
            <a:r>
              <a:rPr lang="en-US" altLang="zh-CN" sz="2400" dirty="0" smtClean="0"/>
              <a:t>(</a:t>
            </a:r>
            <a:r>
              <a:rPr lang="zh-CN" altLang="en-US" sz="2400" dirty="0" smtClean="0"/>
              <a:t>美国</a:t>
            </a:r>
            <a:r>
              <a:rPr lang="en-US" altLang="zh-CN" sz="2400" dirty="0" smtClean="0"/>
              <a:t>MIT</a:t>
            </a:r>
            <a:r>
              <a:rPr lang="zh-CN" altLang="en-US" sz="2400" dirty="0" smtClean="0"/>
              <a:t>教授</a:t>
            </a:r>
            <a:r>
              <a:rPr lang="en-US" altLang="zh-CN" sz="2400" dirty="0" smtClean="0"/>
              <a:t>)</a:t>
            </a:r>
            <a:r>
              <a:rPr lang="zh-CN" altLang="en-US" sz="2400" dirty="0" smtClean="0"/>
              <a:t>和</a:t>
            </a:r>
            <a:r>
              <a:rPr lang="en-US" altLang="zh-CN" sz="2400" dirty="0" smtClean="0"/>
              <a:t>M. Adelman(</a:t>
            </a:r>
            <a:r>
              <a:rPr lang="zh-CN" altLang="en-US" sz="2400" dirty="0" smtClean="0"/>
              <a:t>美国加州大学伯克利分校教授</a:t>
            </a:r>
            <a:r>
              <a:rPr lang="en-US" altLang="zh-CN" sz="2400" dirty="0" smtClean="0"/>
              <a:t>)</a:t>
            </a:r>
            <a:r>
              <a:rPr lang="zh-CN" altLang="en-US" sz="2400" dirty="0" smtClean="0"/>
              <a:t>共同创立了以他们三个人的名字命名的</a:t>
            </a:r>
            <a:r>
              <a:rPr lang="en-US" altLang="zh-CN" sz="2400" dirty="0" smtClean="0"/>
              <a:t>RSA</a:t>
            </a:r>
            <a:r>
              <a:rPr lang="zh-CN" altLang="en-US" sz="2400" dirty="0" smtClean="0"/>
              <a:t>公钥密码系统。为表彰他们在</a:t>
            </a:r>
            <a:r>
              <a:rPr lang="zh-CN" altLang="en-US" sz="2400" dirty="0"/>
              <a:t>公钥</a:t>
            </a:r>
            <a:r>
              <a:rPr lang="zh-CN" altLang="en-US" sz="2400" dirty="0" smtClean="0"/>
              <a:t>算法上所做的杰出贡献，</a:t>
            </a:r>
            <a:r>
              <a:rPr lang="en-US" altLang="zh-CN" sz="2400" dirty="0" smtClean="0"/>
              <a:t>2002</a:t>
            </a:r>
            <a:r>
              <a:rPr lang="zh-CN" altLang="en-US" sz="2400" dirty="0" smtClean="0"/>
              <a:t>年被授予</a:t>
            </a:r>
            <a:r>
              <a:rPr lang="zh-CN" altLang="en-US" sz="2400" b="1" dirty="0" smtClean="0">
                <a:solidFill>
                  <a:srgbClr val="FF0000"/>
                </a:solidFill>
              </a:rPr>
              <a:t>图灵奖</a:t>
            </a:r>
            <a:r>
              <a:rPr lang="en-US" altLang="zh-CN" sz="2400" b="1" dirty="0" smtClean="0">
                <a:solidFill>
                  <a:srgbClr val="FF0000"/>
                </a:solidFill>
              </a:rPr>
              <a:t>(Turing Award)</a:t>
            </a:r>
            <a:r>
              <a:rPr lang="zh-CN" altLang="en-US" sz="2400" dirty="0" smtClean="0"/>
              <a:t>　　</a:t>
            </a:r>
            <a:endParaRPr lang="zh-CN" altLang="en-US" sz="2400"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232</a:t>
            </a:fld>
            <a:endParaRPr lang="en-US" altLang="zh-CN" dirty="0"/>
          </a:p>
        </p:txBody>
      </p:sp>
    </p:spTree>
    <p:extLst>
      <p:ext uri="{BB962C8B-B14F-4D97-AF65-F5344CB8AC3E}">
        <p14:creationId xmlns:p14="http://schemas.microsoft.com/office/powerpoint/2010/main" val="2544199867"/>
      </p:ext>
    </p:extLst>
  </p:cSld>
  <p:clrMapOvr>
    <a:masterClrMapping/>
  </p:clrMapOvr>
  <p:transition>
    <p:wedge/>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295400"/>
            <a:ext cx="8229600" cy="5029200"/>
          </a:xfrm>
        </p:spPr>
        <p:txBody>
          <a:bodyPr/>
          <a:lstStyle/>
          <a:p>
            <a:r>
              <a:rPr lang="en-US" altLang="zh-CN" sz="2200" dirty="0" smtClean="0"/>
              <a:t>2010</a:t>
            </a:r>
            <a:r>
              <a:rPr lang="zh-CN" altLang="en-US" sz="2200" dirty="0" smtClean="0"/>
              <a:t>，山东大学</a:t>
            </a:r>
            <a:r>
              <a:rPr lang="zh-CN" altLang="en-US" sz="2200" dirty="0"/>
              <a:t>邵逸夫</a:t>
            </a:r>
            <a:r>
              <a:rPr lang="zh-CN" altLang="en-US" sz="2200" dirty="0" smtClean="0"/>
              <a:t>科学馆报告厅隆重举行</a:t>
            </a:r>
            <a:r>
              <a:rPr lang="en-US" altLang="zh-CN" sz="2200" dirty="0" err="1" smtClean="0"/>
              <a:t>Adi</a:t>
            </a:r>
            <a:r>
              <a:rPr lang="en-US" altLang="zh-CN" sz="2200" dirty="0" smtClean="0"/>
              <a:t> Shamir</a:t>
            </a:r>
            <a:r>
              <a:rPr lang="zh-CN" altLang="en-US" sz="2200" dirty="0" smtClean="0"/>
              <a:t>教授山东大学名誉博士学位授予仪式暨主题演讲会</a:t>
            </a:r>
            <a:r>
              <a:rPr lang="en-US" altLang="zh-CN" sz="2200" dirty="0"/>
              <a:t>—</a:t>
            </a:r>
            <a:r>
              <a:rPr lang="zh-CN" altLang="en-US" sz="2200" dirty="0" smtClean="0"/>
              <a:t>“</a:t>
            </a:r>
            <a:r>
              <a:rPr lang="en-US" altLang="zh-CN" sz="2200" dirty="0" smtClean="0">
                <a:solidFill>
                  <a:srgbClr val="FF0000"/>
                </a:solidFill>
              </a:rPr>
              <a:t>How Cryptosystems Are Really Broken</a:t>
            </a:r>
            <a:r>
              <a:rPr lang="en-US" altLang="zh-CN" sz="2200" dirty="0" smtClean="0"/>
              <a:t>—</a:t>
            </a:r>
            <a:r>
              <a:rPr lang="zh-CN" altLang="en-US" sz="2200" dirty="0" smtClean="0"/>
              <a:t>如何真正破解密码系统”</a:t>
            </a:r>
          </a:p>
          <a:p>
            <a:endParaRPr lang="zh-CN" altLang="en-US" sz="2000"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233</a:t>
            </a:fld>
            <a:endParaRPr lang="en-US" altLang="zh-CN" dirty="0"/>
          </a:p>
        </p:txBody>
      </p:sp>
      <p:pic>
        <p:nvPicPr>
          <p:cNvPr id="7" name="内容占位符 8" descr="jzz20100528_4.jpg"/>
          <p:cNvPicPr>
            <a:picLocks noChangeAspect="1"/>
          </p:cNvPicPr>
          <p:nvPr/>
        </p:nvPicPr>
        <p:blipFill>
          <a:blip r:embed="rId2" cstate="print"/>
          <a:stretch>
            <a:fillRect/>
          </a:stretch>
        </p:blipFill>
        <p:spPr bwMode="auto">
          <a:xfrm>
            <a:off x="3276600" y="2438400"/>
            <a:ext cx="5715000" cy="3810000"/>
          </a:xfrm>
          <a:prstGeom prst="rect">
            <a:avLst/>
          </a:prstGeom>
          <a:noFill/>
          <a:ln w="9525">
            <a:noFill/>
            <a:miter lim="800000"/>
            <a:headEnd/>
            <a:tailEnd/>
          </a:ln>
          <a:effectLst/>
        </p:spPr>
      </p:pic>
      <p:pic>
        <p:nvPicPr>
          <p:cNvPr id="8" name="Picture 6"/>
          <p:cNvPicPr>
            <a:picLocks noChangeAspect="1" noChangeArrowheads="1"/>
          </p:cNvPicPr>
          <p:nvPr/>
        </p:nvPicPr>
        <p:blipFill>
          <a:blip r:embed="rId3" cstate="print"/>
          <a:srcRect/>
          <a:stretch>
            <a:fillRect/>
          </a:stretch>
        </p:blipFill>
        <p:spPr bwMode="auto">
          <a:xfrm>
            <a:off x="579120" y="2439988"/>
            <a:ext cx="3238500" cy="3959225"/>
          </a:xfrm>
          <a:prstGeom prst="rect">
            <a:avLst/>
          </a:prstGeom>
          <a:noFill/>
          <a:ln w="9525">
            <a:noFill/>
            <a:miter lim="800000"/>
            <a:headEnd/>
            <a:tailEnd/>
          </a:ln>
        </p:spPr>
      </p:pic>
    </p:spTree>
    <p:extLst>
      <p:ext uri="{BB962C8B-B14F-4D97-AF65-F5344CB8AC3E}">
        <p14:creationId xmlns:p14="http://schemas.microsoft.com/office/powerpoint/2010/main" val="1601425081"/>
      </p:ext>
    </p:extLst>
  </p:cSld>
  <p:clrMapOvr>
    <a:masterClrMapping/>
  </p:clrMapOvr>
  <p:transition>
    <p:wedge/>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234</a:t>
            </a:fld>
            <a:endParaRPr lang="en-US" altLang="zh-CN" dirty="0"/>
          </a:p>
        </p:txBody>
      </p:sp>
      <p:pic>
        <p:nvPicPr>
          <p:cNvPr id="7" name="Picture 2"/>
          <p:cNvPicPr>
            <a:picLocks noChangeAspect="1" noChangeArrowheads="1"/>
          </p:cNvPicPr>
          <p:nvPr/>
        </p:nvPicPr>
        <p:blipFill>
          <a:blip r:embed="rId2" cstate="print"/>
          <a:srcRect/>
          <a:stretch>
            <a:fillRect/>
          </a:stretch>
        </p:blipFill>
        <p:spPr bwMode="auto">
          <a:xfrm>
            <a:off x="1295400" y="1676400"/>
            <a:ext cx="6096000" cy="4572000"/>
          </a:xfrm>
          <a:prstGeom prst="rect">
            <a:avLst/>
          </a:prstGeom>
          <a:noFill/>
          <a:ln w="9525">
            <a:noFill/>
            <a:miter lim="800000"/>
            <a:headEnd/>
            <a:tailEnd/>
          </a:ln>
        </p:spPr>
      </p:pic>
    </p:spTree>
    <p:extLst>
      <p:ext uri="{BB962C8B-B14F-4D97-AF65-F5344CB8AC3E}">
        <p14:creationId xmlns:p14="http://schemas.microsoft.com/office/powerpoint/2010/main" val="4208087728"/>
      </p:ext>
    </p:extLst>
  </p:cSld>
  <p:clrMapOvr>
    <a:masterClrMapping/>
  </p:clrMapOvr>
  <p:transition>
    <p:wedge/>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235</a:t>
            </a:fld>
            <a:endParaRPr lang="en-US" altLang="zh-CN" dirty="0"/>
          </a:p>
        </p:txBody>
      </p:sp>
      <p:pic>
        <p:nvPicPr>
          <p:cNvPr id="8" name="图片 7" descr="1176181268671.JPG"/>
          <p:cNvPicPr>
            <a:picLocks noChangeAspect="1"/>
          </p:cNvPicPr>
          <p:nvPr/>
        </p:nvPicPr>
        <p:blipFill>
          <a:blip r:embed="rId2" cstate="print"/>
          <a:stretch>
            <a:fillRect/>
          </a:stretch>
        </p:blipFill>
        <p:spPr>
          <a:xfrm>
            <a:off x="0" y="2571750"/>
            <a:ext cx="5715000" cy="4286250"/>
          </a:xfrm>
          <a:prstGeom prst="rect">
            <a:avLst/>
          </a:prstGeom>
        </p:spPr>
      </p:pic>
      <p:pic>
        <p:nvPicPr>
          <p:cNvPr id="7" name="内容占位符 6" descr="1176181249968.JPG"/>
          <p:cNvPicPr>
            <a:picLocks noGrp="1" noChangeAspect="1"/>
          </p:cNvPicPr>
          <p:nvPr>
            <p:ph idx="1"/>
          </p:nvPr>
        </p:nvPicPr>
        <p:blipFill>
          <a:blip r:embed="rId3" cstate="print"/>
          <a:stretch>
            <a:fillRect/>
          </a:stretch>
        </p:blipFill>
        <p:spPr>
          <a:xfrm>
            <a:off x="4267200" y="0"/>
            <a:ext cx="4876800" cy="3657600"/>
          </a:xfrm>
        </p:spPr>
      </p:pic>
    </p:spTree>
    <p:extLst>
      <p:ext uri="{BB962C8B-B14F-4D97-AF65-F5344CB8AC3E}">
        <p14:creationId xmlns:p14="http://schemas.microsoft.com/office/powerpoint/2010/main" val="2403642001"/>
      </p:ext>
    </p:extLst>
  </p:cSld>
  <p:clrMapOvr>
    <a:masterClrMapping/>
  </p:clrMapOvr>
  <p:transition>
    <p:wedge/>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itchFamily="2" charset="-122"/>
              </a:rPr>
              <a:t>线性密码分析</a:t>
            </a:r>
            <a:endParaRPr lang="zh-CN" altLang="en-US" dirty="0"/>
          </a:p>
        </p:txBody>
      </p:sp>
      <p:sp>
        <p:nvSpPr>
          <p:cNvPr id="3" name="内容占位符 2"/>
          <p:cNvSpPr>
            <a:spLocks noGrp="1"/>
          </p:cNvSpPr>
          <p:nvPr>
            <p:ph idx="1"/>
          </p:nvPr>
        </p:nvSpPr>
        <p:spPr/>
        <p:txBody>
          <a:bodyPr/>
          <a:lstStyle/>
          <a:p>
            <a:r>
              <a:rPr lang="en-US" altLang="zh-CN" b="1" dirty="0" smtClean="0">
                <a:solidFill>
                  <a:srgbClr val="692AA2"/>
                </a:solidFill>
              </a:rPr>
              <a:t>Matsui</a:t>
            </a:r>
            <a:r>
              <a:rPr lang="en-US" altLang="zh-CN" b="1" dirty="0">
                <a:solidFill>
                  <a:srgbClr val="692AA2"/>
                </a:solidFill>
              </a:rPr>
              <a:t>. </a:t>
            </a:r>
            <a:r>
              <a:rPr lang="en-US" altLang="zh-CN" b="1" dirty="0" smtClean="0">
                <a:solidFill>
                  <a:srgbClr val="692AA2"/>
                </a:solidFill>
              </a:rPr>
              <a:t>M(</a:t>
            </a:r>
            <a:r>
              <a:rPr lang="zh-CN" altLang="en-US" dirty="0"/>
              <a:t>松</a:t>
            </a:r>
            <a:r>
              <a:rPr lang="zh-CN" altLang="en-US" dirty="0" smtClean="0"/>
              <a:t>井充</a:t>
            </a:r>
            <a:r>
              <a:rPr lang="en-US" altLang="zh-CN" b="1" dirty="0" smtClean="0">
                <a:solidFill>
                  <a:srgbClr val="692AA2"/>
                </a:solidFill>
              </a:rPr>
              <a:t>)</a:t>
            </a:r>
            <a:r>
              <a:rPr lang="en-US" altLang="zh-CN" dirty="0" smtClean="0"/>
              <a:t>, </a:t>
            </a:r>
            <a:r>
              <a:rPr lang="en-US" altLang="zh-CN" i="1" dirty="0">
                <a:solidFill>
                  <a:srgbClr val="FF00FF"/>
                </a:solidFill>
              </a:rPr>
              <a:t>Linear Cryptanalytic Method for DES Cipher</a:t>
            </a:r>
            <a:r>
              <a:rPr lang="en-US" altLang="zh-CN" dirty="0"/>
              <a:t>, Advances in </a:t>
            </a:r>
            <a:r>
              <a:rPr lang="en-US" altLang="zh-CN" dirty="0" smtClean="0"/>
              <a:t>Cryptology-Eurocrypt´93, Springer-</a:t>
            </a:r>
            <a:r>
              <a:rPr lang="en-US" altLang="zh-CN" dirty="0" err="1" smtClean="0"/>
              <a:t>Verlag</a:t>
            </a:r>
            <a:r>
              <a:rPr lang="en-US" altLang="zh-CN" dirty="0"/>
              <a:t>, pp.398-409, </a:t>
            </a:r>
            <a:r>
              <a:rPr lang="en-US" altLang="zh-CN" dirty="0" smtClean="0"/>
              <a:t>1994.</a:t>
            </a:r>
          </a:p>
          <a:p>
            <a:endParaRPr lang="zh-CN" altLang="en-US" dirty="0"/>
          </a:p>
          <a:p>
            <a:r>
              <a:rPr lang="en-US" altLang="zh-CN" b="1" dirty="0">
                <a:solidFill>
                  <a:srgbClr val="692AA2"/>
                </a:solidFill>
              </a:rPr>
              <a:t>Matsui. </a:t>
            </a:r>
            <a:r>
              <a:rPr lang="en-US" altLang="zh-CN" b="1" dirty="0" smtClean="0">
                <a:solidFill>
                  <a:srgbClr val="692AA2"/>
                </a:solidFill>
              </a:rPr>
              <a:t>M</a:t>
            </a:r>
            <a:r>
              <a:rPr lang="zh-CN" altLang="en-US" b="1" dirty="0" smtClean="0">
                <a:solidFill>
                  <a:srgbClr val="692AA2"/>
                </a:solidFill>
              </a:rPr>
              <a:t>：</a:t>
            </a:r>
            <a:endParaRPr lang="en-US" altLang="zh-CN" b="1" dirty="0" smtClean="0">
              <a:solidFill>
                <a:srgbClr val="692AA2"/>
              </a:solidFill>
            </a:endParaRPr>
          </a:p>
          <a:p>
            <a:pPr lvl="1"/>
            <a:r>
              <a:rPr lang="zh-CN" altLang="en-US" b="1" dirty="0">
                <a:solidFill>
                  <a:srgbClr val="692AA2"/>
                </a:solidFill>
              </a:rPr>
              <a:t>设计</a:t>
            </a:r>
            <a:r>
              <a:rPr lang="zh-CN" altLang="en-US" b="1" dirty="0" smtClean="0">
                <a:solidFill>
                  <a:srgbClr val="692AA2"/>
                </a:solidFill>
              </a:rPr>
              <a:t>了</a:t>
            </a:r>
            <a:r>
              <a:rPr lang="en-US" altLang="zh-CN" dirty="0"/>
              <a:t> </a:t>
            </a:r>
            <a:r>
              <a:rPr lang="en-US" altLang="zh-CN" dirty="0" smtClean="0"/>
              <a:t>MISTY-1</a:t>
            </a:r>
            <a:r>
              <a:rPr lang="zh-CN" altLang="en-US" dirty="0" smtClean="0"/>
              <a:t>和</a:t>
            </a:r>
            <a:r>
              <a:rPr lang="en-US" altLang="zh-CN" dirty="0" smtClean="0"/>
              <a:t>MISTY-2</a:t>
            </a:r>
            <a:r>
              <a:rPr lang="en-US" altLang="zh-CN" dirty="0"/>
              <a:t> </a:t>
            </a:r>
            <a:r>
              <a:rPr lang="zh-CN" altLang="en-US" dirty="0" smtClean="0"/>
              <a:t>分组密码算法</a:t>
            </a:r>
            <a:endParaRPr lang="en-US" altLang="zh-CN" dirty="0" smtClean="0"/>
          </a:p>
          <a:p>
            <a:pPr lvl="1"/>
            <a:r>
              <a:rPr lang="zh-CN" altLang="en-US" dirty="0" smtClean="0"/>
              <a:t>参与了</a:t>
            </a:r>
            <a:r>
              <a:rPr lang="en-US" altLang="zh-CN" dirty="0"/>
              <a:t> Camellia </a:t>
            </a:r>
            <a:r>
              <a:rPr lang="zh-CN" altLang="en-US" dirty="0" smtClean="0"/>
              <a:t>和</a:t>
            </a:r>
            <a:r>
              <a:rPr lang="en-US" altLang="zh-CN" b="1" dirty="0" smtClean="0">
                <a:solidFill>
                  <a:srgbClr val="FF0000"/>
                </a:solidFill>
              </a:rPr>
              <a:t>KASUMI</a:t>
            </a:r>
            <a:r>
              <a:rPr lang="zh-CN" altLang="en-US" b="1" dirty="0" smtClean="0">
                <a:solidFill>
                  <a:srgbClr val="FF0000"/>
                </a:solidFill>
              </a:rPr>
              <a:t>（应用于</a:t>
            </a:r>
            <a:r>
              <a:rPr lang="en-US" altLang="zh-CN" b="1" dirty="0" smtClean="0">
                <a:solidFill>
                  <a:srgbClr val="FF0000"/>
                </a:solidFill>
              </a:rPr>
              <a:t>3G</a:t>
            </a:r>
            <a:r>
              <a:rPr lang="zh-CN" altLang="en-US" b="1" dirty="0" smtClean="0">
                <a:solidFill>
                  <a:srgbClr val="FF0000"/>
                </a:solidFill>
              </a:rPr>
              <a:t>移动通信系统）</a:t>
            </a:r>
            <a:r>
              <a:rPr lang="zh-CN" altLang="en-US" dirty="0" smtClean="0"/>
              <a:t>算法的设计</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236</a:t>
            </a:fld>
            <a:endParaRPr lang="en-US" altLang="zh-CN" dirty="0"/>
          </a:p>
        </p:txBody>
      </p:sp>
    </p:spTree>
    <p:extLst>
      <p:ext uri="{BB962C8B-B14F-4D97-AF65-F5344CB8AC3E}">
        <p14:creationId xmlns:p14="http://schemas.microsoft.com/office/powerpoint/2010/main" val="4218666345"/>
      </p:ext>
    </p:extLst>
  </p:cSld>
  <p:clrMapOvr>
    <a:masterClrMapping/>
  </p:clrMapOvr>
  <p:transition>
    <p:wedge/>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本章小结</a:t>
            </a:r>
            <a:endParaRPr lang="zh-CN" altLang="en-US" dirty="0"/>
          </a:p>
        </p:txBody>
      </p:sp>
      <p:sp>
        <p:nvSpPr>
          <p:cNvPr id="3" name="内容占位符 2"/>
          <p:cNvSpPr>
            <a:spLocks noGrp="1"/>
          </p:cNvSpPr>
          <p:nvPr>
            <p:ph idx="1"/>
          </p:nvPr>
        </p:nvSpPr>
        <p:spPr/>
        <p:txBody>
          <a:bodyPr/>
          <a:lstStyle/>
          <a:p>
            <a:r>
              <a:rPr lang="zh-CN" altLang="en-US" dirty="0" smtClean="0"/>
              <a:t>分组密码的基本概念和设计原理</a:t>
            </a:r>
            <a:endParaRPr lang="en-US" altLang="zh-CN" dirty="0" smtClean="0"/>
          </a:p>
          <a:p>
            <a:endParaRPr lang="en-US" altLang="zh-CN" dirty="0" smtClean="0"/>
          </a:p>
          <a:p>
            <a:r>
              <a:rPr lang="zh-CN" altLang="en-US" dirty="0" smtClean="0"/>
              <a:t>主要分组密码算法介绍（</a:t>
            </a:r>
            <a:r>
              <a:rPr lang="en-US" altLang="zh-CN" dirty="0" smtClean="0"/>
              <a:t>DES</a:t>
            </a:r>
            <a:r>
              <a:rPr lang="zh-CN" altLang="en-US" dirty="0" smtClean="0"/>
              <a:t>、</a:t>
            </a:r>
            <a:r>
              <a:rPr lang="en-US" altLang="zh-CN" dirty="0" smtClean="0"/>
              <a:t>AES</a:t>
            </a:r>
            <a:r>
              <a:rPr lang="zh-CN" altLang="en-US" dirty="0" smtClean="0"/>
              <a:t>、</a:t>
            </a:r>
            <a:r>
              <a:rPr lang="en-US" altLang="zh-CN" dirty="0" smtClean="0"/>
              <a:t>IDEA</a:t>
            </a:r>
            <a:r>
              <a:rPr lang="zh-CN" altLang="en-US" dirty="0" smtClean="0"/>
              <a:t>）</a:t>
            </a:r>
            <a:endParaRPr lang="en-US" altLang="zh-CN" dirty="0" smtClean="0"/>
          </a:p>
          <a:p>
            <a:endParaRPr lang="en-US" altLang="zh-CN" dirty="0" smtClean="0"/>
          </a:p>
          <a:p>
            <a:r>
              <a:rPr lang="zh-CN" altLang="en-US" dirty="0" smtClean="0"/>
              <a:t>分组密码的</a:t>
            </a:r>
            <a:r>
              <a:rPr lang="zh-CN" altLang="en-US" dirty="0"/>
              <a:t>工作</a:t>
            </a:r>
            <a:r>
              <a:rPr lang="zh-CN" altLang="en-US" dirty="0" smtClean="0"/>
              <a:t>模式（</a:t>
            </a:r>
            <a:r>
              <a:rPr lang="en-US" altLang="zh-CN" dirty="0" smtClean="0"/>
              <a:t>5</a:t>
            </a:r>
            <a:r>
              <a:rPr lang="zh-CN" altLang="en-US" dirty="0"/>
              <a:t>种</a:t>
            </a:r>
            <a:r>
              <a:rPr lang="zh-CN" altLang="en-US" dirty="0" smtClean="0"/>
              <a:t>）</a:t>
            </a:r>
            <a:endParaRPr lang="en-US" altLang="zh-CN" dirty="0" smtClean="0"/>
          </a:p>
          <a:p>
            <a:endParaRPr lang="en-US" altLang="zh-CN" dirty="0" smtClean="0"/>
          </a:p>
          <a:p>
            <a:r>
              <a:rPr lang="zh-CN" altLang="en-US" dirty="0" smtClean="0"/>
              <a:t>分组密码的分析方法（了解）</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237</a:t>
            </a:fld>
            <a:endParaRPr lang="en-US" altLang="zh-CN" dirty="0"/>
          </a:p>
        </p:txBody>
      </p:sp>
    </p:spTree>
    <p:extLst>
      <p:ext uri="{BB962C8B-B14F-4D97-AF65-F5344CB8AC3E}">
        <p14:creationId xmlns:p14="http://schemas.microsoft.com/office/powerpoint/2010/main" val="3999578966"/>
      </p:ext>
    </p:extLst>
  </p:cSld>
  <p:clrMapOvr>
    <a:masterClrMapping/>
  </p:clrMapOvr>
  <p:transition>
    <p:wedg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a:t>
            </a:r>
            <a:r>
              <a:rPr lang="zh-CN" altLang="en-US" dirty="0" smtClean="0"/>
              <a:t>结构的性质</a:t>
            </a:r>
            <a:endParaRPr lang="zh-CN" altLang="en-US" dirty="0"/>
          </a:p>
        </p:txBody>
      </p:sp>
      <p:sp>
        <p:nvSpPr>
          <p:cNvPr id="3" name="内容占位符 2"/>
          <p:cNvSpPr>
            <a:spLocks noGrp="1"/>
          </p:cNvSpPr>
          <p:nvPr>
            <p:ph idx="1"/>
          </p:nvPr>
        </p:nvSpPr>
        <p:spPr>
          <a:xfrm>
            <a:off x="457200" y="1752600"/>
            <a:ext cx="8382000" cy="4572000"/>
          </a:xfrm>
        </p:spPr>
        <p:txBody>
          <a:bodyPr/>
          <a:lstStyle/>
          <a:p>
            <a:r>
              <a:rPr lang="en-US" altLang="zh-CN" sz="2400" dirty="0" smtClean="0"/>
              <a:t>SP</a:t>
            </a:r>
            <a:r>
              <a:rPr lang="zh-CN" altLang="en-US" sz="2400" dirty="0" smtClean="0"/>
              <a:t>具有</a:t>
            </a:r>
            <a:r>
              <a:rPr lang="zh-CN" altLang="en-US" sz="2400" b="1" dirty="0" smtClean="0">
                <a:solidFill>
                  <a:srgbClr val="FF00FF"/>
                </a:solidFill>
              </a:rPr>
              <a:t>雪崩效应：</a:t>
            </a:r>
            <a:r>
              <a:rPr lang="zh-CN" altLang="en-US" sz="2400" dirty="0" smtClean="0"/>
              <a:t>输入</a:t>
            </a:r>
            <a:r>
              <a:rPr lang="en-US" altLang="zh-CN" sz="2400" dirty="0" smtClean="0"/>
              <a:t>(</a:t>
            </a:r>
            <a:r>
              <a:rPr lang="zh-CN" altLang="en-US" sz="2400" dirty="0" smtClean="0"/>
              <a:t>明文或密钥</a:t>
            </a:r>
            <a:r>
              <a:rPr lang="en-US" altLang="zh-CN" sz="2400" dirty="0" smtClean="0"/>
              <a:t>)</a:t>
            </a:r>
            <a:r>
              <a:rPr lang="zh-CN" altLang="en-US" sz="2400" dirty="0" smtClean="0"/>
              <a:t>即使只有很小的变化，也会导致输出有很大的变化</a:t>
            </a:r>
            <a:endParaRPr lang="zh-CN" altLang="en-US" sz="2400"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24</a:t>
            </a:fld>
            <a:endParaRPr lang="en-US" altLang="zh-CN" dirty="0"/>
          </a:p>
        </p:txBody>
      </p:sp>
      <p:pic>
        <p:nvPicPr>
          <p:cNvPr id="5122" name="Picture 2"/>
          <p:cNvPicPr>
            <a:picLocks noChangeAspect="1" noChangeArrowheads="1"/>
          </p:cNvPicPr>
          <p:nvPr/>
        </p:nvPicPr>
        <p:blipFill>
          <a:blip r:embed="rId2" cstate="print"/>
          <a:srcRect/>
          <a:stretch>
            <a:fillRect/>
          </a:stretch>
        </p:blipFill>
        <p:spPr bwMode="auto">
          <a:xfrm>
            <a:off x="228600" y="2590800"/>
            <a:ext cx="8572500" cy="3724275"/>
          </a:xfrm>
          <a:prstGeom prst="rect">
            <a:avLst/>
          </a:prstGeom>
          <a:noFill/>
          <a:ln w="9525">
            <a:noFill/>
            <a:miter lim="800000"/>
            <a:headEnd/>
            <a:tailEnd/>
          </a:ln>
          <a:effectLst/>
        </p:spPr>
      </p:pic>
    </p:spTree>
    <p:extLst>
      <p:ext uri="{BB962C8B-B14F-4D97-AF65-F5344CB8AC3E}">
        <p14:creationId xmlns:p14="http://schemas.microsoft.com/office/powerpoint/2010/main" val="1406190948"/>
      </p:ext>
    </p:extLst>
  </p:cSld>
  <p:clrMapOvr>
    <a:masterClrMapping/>
  </p:clrMapOvr>
  <p:transition>
    <p:wedg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25</a:t>
            </a:fld>
            <a:endParaRPr lang="en-US" altLang="zh-CN" dirty="0"/>
          </a:p>
        </p:txBody>
      </p:sp>
      <p:sp>
        <p:nvSpPr>
          <p:cNvPr id="8" name="矩形 7"/>
          <p:cNvSpPr/>
          <p:nvPr/>
        </p:nvSpPr>
        <p:spPr bwMode="auto">
          <a:xfrm>
            <a:off x="1752600" y="914400"/>
            <a:ext cx="5943600" cy="3505200"/>
          </a:xfrm>
          <a:prstGeom prst="rect">
            <a:avLst/>
          </a:prstGeom>
          <a:noFill/>
          <a:ln w="38100" cap="flat" cmpd="sng" algn="ctr">
            <a:solidFill>
              <a:srgbClr val="7030A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pic>
        <p:nvPicPr>
          <p:cNvPr id="7" name="图片 6" descr="图片3.png"/>
          <p:cNvPicPr>
            <a:picLocks noChangeAspect="1"/>
          </p:cNvPicPr>
          <p:nvPr/>
        </p:nvPicPr>
        <p:blipFill>
          <a:blip r:embed="rId2" cstate="print"/>
          <a:stretch>
            <a:fillRect/>
          </a:stretch>
        </p:blipFill>
        <p:spPr>
          <a:xfrm>
            <a:off x="0" y="-1"/>
            <a:ext cx="9144000" cy="6868783"/>
          </a:xfrm>
          <a:prstGeom prst="rect">
            <a:avLst/>
          </a:prstGeom>
        </p:spPr>
      </p:pic>
    </p:spTree>
    <p:extLst>
      <p:ext uri="{BB962C8B-B14F-4D97-AF65-F5344CB8AC3E}">
        <p14:creationId xmlns:p14="http://schemas.microsoft.com/office/powerpoint/2010/main" val="2552482801"/>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分组密码的设计准则</a:t>
            </a:r>
          </a:p>
        </p:txBody>
      </p:sp>
      <p:sp>
        <p:nvSpPr>
          <p:cNvPr id="3" name="内容占位符 2"/>
          <p:cNvSpPr>
            <a:spLocks noGrp="1"/>
          </p:cNvSpPr>
          <p:nvPr>
            <p:ph idx="1"/>
          </p:nvPr>
        </p:nvSpPr>
        <p:spPr>
          <a:xfrm>
            <a:off x="457200" y="1893425"/>
            <a:ext cx="8229600" cy="4050175"/>
          </a:xfrm>
        </p:spPr>
        <p:txBody>
          <a:bodyPr/>
          <a:lstStyle/>
          <a:p>
            <a:pPr>
              <a:lnSpc>
                <a:spcPct val="300000"/>
              </a:lnSpc>
            </a:pPr>
            <a:r>
              <a:rPr lang="zh-CN" altLang="en-US" dirty="0">
                <a:solidFill>
                  <a:srgbClr val="0000FF"/>
                </a:solidFill>
              </a:rPr>
              <a:t>轮函数</a:t>
            </a:r>
            <a:r>
              <a:rPr lang="en-US" altLang="zh-CN" dirty="0">
                <a:solidFill>
                  <a:srgbClr val="0000FF"/>
                </a:solidFill>
              </a:rPr>
              <a:t>F</a:t>
            </a:r>
            <a:r>
              <a:rPr lang="zh-CN" altLang="en-US" dirty="0">
                <a:solidFill>
                  <a:srgbClr val="0000FF"/>
                </a:solidFill>
              </a:rPr>
              <a:t>的设计准</a:t>
            </a:r>
            <a:r>
              <a:rPr lang="zh-CN" altLang="en-US" dirty="0" smtClean="0">
                <a:solidFill>
                  <a:srgbClr val="0000FF"/>
                </a:solidFill>
              </a:rPr>
              <a:t>则</a:t>
            </a:r>
            <a:endParaRPr lang="en-US" altLang="zh-CN" dirty="0">
              <a:solidFill>
                <a:srgbClr val="0000FF"/>
              </a:solidFill>
            </a:endParaRPr>
          </a:p>
          <a:p>
            <a:pPr>
              <a:lnSpc>
                <a:spcPct val="300000"/>
              </a:lnSpc>
            </a:pPr>
            <a:r>
              <a:rPr lang="zh-CN" altLang="en-US" dirty="0">
                <a:solidFill>
                  <a:srgbClr val="0000FF"/>
                </a:solidFill>
              </a:rPr>
              <a:t>子密钥的生成方</a:t>
            </a:r>
            <a:r>
              <a:rPr lang="zh-CN" altLang="en-US" dirty="0" smtClean="0">
                <a:solidFill>
                  <a:srgbClr val="0000FF"/>
                </a:solidFill>
              </a:rPr>
              <a:t>法</a:t>
            </a:r>
            <a:endParaRPr lang="en-US" altLang="zh-CN" dirty="0">
              <a:solidFill>
                <a:srgbClr val="0000FF"/>
              </a:solidFill>
            </a:endParaRPr>
          </a:p>
          <a:p>
            <a:pPr>
              <a:lnSpc>
                <a:spcPct val="300000"/>
              </a:lnSpc>
            </a:pPr>
            <a:r>
              <a:rPr lang="zh-CN" altLang="en-US" dirty="0">
                <a:solidFill>
                  <a:srgbClr val="0000FF"/>
                </a:solidFill>
              </a:rPr>
              <a:t>迭代的轮</a:t>
            </a:r>
            <a:r>
              <a:rPr lang="zh-CN" altLang="en-US" dirty="0" smtClean="0">
                <a:solidFill>
                  <a:srgbClr val="0000FF"/>
                </a:solidFill>
              </a:rPr>
              <a:t>数</a:t>
            </a:r>
            <a:endParaRPr lang="en-US" altLang="zh-CN" dirty="0">
              <a:solidFill>
                <a:srgbClr val="0000FF"/>
              </a:solidFill>
            </a:endParaRPr>
          </a:p>
          <a:p>
            <a:endParaRPr lang="zh-CN" altLang="en-US" dirty="0"/>
          </a:p>
        </p:txBody>
      </p:sp>
      <p:sp>
        <p:nvSpPr>
          <p:cNvPr id="4" name="日期占位符 3"/>
          <p:cNvSpPr>
            <a:spLocks noGrp="1"/>
          </p:cNvSpPr>
          <p:nvPr>
            <p:ph type="dt" sz="half" idx="10"/>
          </p:nvPr>
        </p:nvSpPr>
        <p:spPr/>
        <p:txBody>
          <a:bodyPr/>
          <a:lstStyle/>
          <a:p>
            <a:fld id="{F8F767E2-4B0C-4D6B-BC16-744F3E0FAA8C}"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26</a:t>
            </a:fld>
            <a:endParaRPr lang="en-US" altLang="zh-CN" dirty="0"/>
          </a:p>
        </p:txBody>
      </p:sp>
    </p:spTree>
    <p:extLst>
      <p:ext uri="{BB962C8B-B14F-4D97-AF65-F5344CB8AC3E}">
        <p14:creationId xmlns:p14="http://schemas.microsoft.com/office/powerpoint/2010/main" val="2270656829"/>
      </p:ext>
    </p:extLst>
  </p:cSld>
  <p:clrMapOvr>
    <a:masterClrMapping/>
  </p:clrMapOvr>
  <p:transition>
    <p:wedg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300148AA-63D5-43FB-906C-4AE9C463E15A}" type="slidenum">
              <a:rPr lang="en-US" altLang="zh-CN"/>
              <a:pPr/>
              <a:t>27</a:t>
            </a:fld>
            <a:endParaRPr lang="en-US" altLang="zh-CN" dirty="0"/>
          </a:p>
        </p:txBody>
      </p:sp>
      <p:sp>
        <p:nvSpPr>
          <p:cNvPr id="456706" name="Rectangle 2"/>
          <p:cNvSpPr>
            <a:spLocks noGrp="1" noChangeArrowheads="1"/>
          </p:cNvSpPr>
          <p:nvPr>
            <p:ph type="title"/>
          </p:nvPr>
        </p:nvSpPr>
        <p:spPr/>
        <p:txBody>
          <a:bodyPr/>
          <a:lstStyle/>
          <a:p>
            <a:r>
              <a:rPr lang="zh-CN" altLang="en-US" dirty="0"/>
              <a:t>轮函数</a:t>
            </a:r>
            <a:r>
              <a:rPr lang="en-US" altLang="zh-CN" dirty="0"/>
              <a:t>F</a:t>
            </a:r>
            <a:r>
              <a:rPr lang="zh-CN" altLang="en-US" dirty="0"/>
              <a:t>的设计准则</a:t>
            </a:r>
          </a:p>
        </p:txBody>
      </p:sp>
      <p:sp>
        <p:nvSpPr>
          <p:cNvPr id="456707" name="Rectangle 3"/>
          <p:cNvSpPr>
            <a:spLocks noGrp="1" noChangeArrowheads="1"/>
          </p:cNvSpPr>
          <p:nvPr>
            <p:ph type="body" idx="1"/>
          </p:nvPr>
        </p:nvSpPr>
        <p:spPr>
          <a:xfrm>
            <a:off x="381000" y="1861595"/>
            <a:ext cx="8458200" cy="4234405"/>
          </a:xfrm>
        </p:spPr>
        <p:txBody>
          <a:bodyPr/>
          <a:lstStyle/>
          <a:p>
            <a:r>
              <a:rPr lang="zh-CN" altLang="en-US" dirty="0" smtClean="0"/>
              <a:t>轮</a:t>
            </a:r>
            <a:r>
              <a:rPr lang="zh-CN" altLang="en-US" dirty="0"/>
              <a:t>函数</a:t>
            </a:r>
            <a:r>
              <a:rPr lang="en-US" altLang="zh-CN" dirty="0"/>
              <a:t>F</a:t>
            </a:r>
            <a:r>
              <a:rPr lang="zh-CN" altLang="en-US" dirty="0"/>
              <a:t>是分组密码的核心，是分组密码中单轮加解密函数，其基本准则：</a:t>
            </a:r>
          </a:p>
          <a:p>
            <a:pPr lvl="1">
              <a:buFont typeface="Wingdings" panose="05000000000000000000" pitchFamily="2" charset="2"/>
              <a:buChar char="l"/>
            </a:pPr>
            <a:r>
              <a:rPr lang="zh-CN" altLang="en-US" dirty="0">
                <a:solidFill>
                  <a:srgbClr val="FF0066"/>
                </a:solidFill>
              </a:rPr>
              <a:t>非线性</a:t>
            </a:r>
            <a:r>
              <a:rPr lang="en-US" altLang="zh-CN" dirty="0"/>
              <a:t>(</a:t>
            </a:r>
            <a:r>
              <a:rPr lang="zh-CN" altLang="en-US" dirty="0"/>
              <a:t>主要依赖</a:t>
            </a:r>
            <a:r>
              <a:rPr lang="en-US" altLang="zh-CN" dirty="0"/>
              <a:t>S</a:t>
            </a:r>
            <a:r>
              <a:rPr lang="zh-CN" altLang="en-US" dirty="0"/>
              <a:t>盒</a:t>
            </a:r>
            <a:r>
              <a:rPr lang="en-US" altLang="zh-CN" dirty="0" smtClean="0"/>
              <a:t>)</a:t>
            </a:r>
            <a:endParaRPr lang="zh-CN" altLang="en-US" dirty="0"/>
          </a:p>
          <a:p>
            <a:pPr lvl="1">
              <a:buFont typeface="Wingdings" panose="05000000000000000000" pitchFamily="2" charset="2"/>
              <a:buChar char="l"/>
            </a:pPr>
            <a:r>
              <a:rPr lang="zh-CN" altLang="en-US" dirty="0">
                <a:solidFill>
                  <a:srgbClr val="FF0066"/>
                </a:solidFill>
              </a:rPr>
              <a:t>可逆性</a:t>
            </a:r>
            <a:r>
              <a:rPr lang="en-US" altLang="zh-CN" dirty="0"/>
              <a:t>(</a:t>
            </a:r>
            <a:r>
              <a:rPr lang="zh-CN" altLang="en-US" dirty="0"/>
              <a:t>能够实现解密</a:t>
            </a:r>
            <a:r>
              <a:rPr lang="en-US" altLang="zh-CN" dirty="0" smtClean="0"/>
              <a:t>)</a:t>
            </a:r>
            <a:endParaRPr lang="en-US" altLang="zh-CN" dirty="0"/>
          </a:p>
          <a:p>
            <a:pPr lvl="1">
              <a:buFont typeface="Wingdings" panose="05000000000000000000" pitchFamily="2" charset="2"/>
              <a:buChar char="l"/>
            </a:pPr>
            <a:r>
              <a:rPr lang="zh-CN" altLang="en-US" dirty="0">
                <a:solidFill>
                  <a:schemeClr val="hlink"/>
                </a:solidFill>
              </a:rPr>
              <a:t>雪崩效</a:t>
            </a:r>
            <a:r>
              <a:rPr lang="zh-CN" altLang="en-US" dirty="0" smtClean="0">
                <a:solidFill>
                  <a:schemeClr val="hlink"/>
                </a:solidFill>
              </a:rPr>
              <a:t>应</a:t>
            </a:r>
            <a:endParaRPr lang="en-US" altLang="zh-CN" dirty="0">
              <a:solidFill>
                <a:schemeClr val="hlink"/>
              </a:solidFill>
            </a:endParaRPr>
          </a:p>
          <a:p>
            <a:pPr lvl="1">
              <a:buFont typeface="Wingdings" panose="05000000000000000000" pitchFamily="2" charset="2"/>
              <a:buChar char="l"/>
            </a:pPr>
            <a:r>
              <a:rPr lang="zh-CN" altLang="en-US" dirty="0">
                <a:solidFill>
                  <a:schemeClr val="hlink"/>
                </a:solidFill>
              </a:rPr>
              <a:t>位独立</a:t>
            </a:r>
            <a:r>
              <a:rPr lang="en-US" altLang="zh-CN" dirty="0"/>
              <a:t>(</a:t>
            </a:r>
            <a:r>
              <a:rPr lang="zh-CN" altLang="en-US" dirty="0"/>
              <a:t>要求输入中某一位的变化，引起输出中其他位的变化应是彼此无关的</a:t>
            </a:r>
            <a:r>
              <a:rPr lang="en-US" altLang="zh-CN" dirty="0" smtClean="0"/>
              <a:t>)</a:t>
            </a:r>
            <a:endParaRPr lang="en-US" altLang="zh-CN" dirty="0"/>
          </a:p>
          <a:p>
            <a:pPr>
              <a:buFont typeface="Wingdings" panose="05000000000000000000" pitchFamily="2" charset="2"/>
              <a:buNone/>
            </a:pPr>
            <a:endParaRPr lang="en-US" altLang="zh-CN" dirty="0"/>
          </a:p>
          <a:p>
            <a:r>
              <a:rPr lang="zh-CN" altLang="en-US" dirty="0"/>
              <a:t>其主要性能指标是</a:t>
            </a:r>
            <a:r>
              <a:rPr lang="zh-CN" altLang="en-US" dirty="0">
                <a:solidFill>
                  <a:srgbClr val="FF0066"/>
                </a:solidFill>
              </a:rPr>
              <a:t>安全性、速度、灵活</a:t>
            </a:r>
            <a:r>
              <a:rPr lang="zh-CN" altLang="en-US" dirty="0" smtClean="0">
                <a:solidFill>
                  <a:srgbClr val="FF0066"/>
                </a:solidFill>
              </a:rPr>
              <a:t>性</a:t>
            </a:r>
            <a:endParaRPr lang="zh-CN" altLang="en-US" dirty="0"/>
          </a:p>
        </p:txBody>
      </p:sp>
    </p:spTree>
    <p:extLst>
      <p:ext uri="{BB962C8B-B14F-4D97-AF65-F5344CB8AC3E}">
        <p14:creationId xmlns:p14="http://schemas.microsoft.com/office/powerpoint/2010/main" val="437170366"/>
      </p:ext>
    </p:extLst>
  </p:cSld>
  <p:clrMapOvr>
    <a:masterClrMapping/>
  </p:clrMapOvr>
  <p:transition>
    <p:wedg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72158734-4ADA-49E0-A718-68013A2957CB}" type="slidenum">
              <a:rPr lang="en-US" altLang="zh-CN"/>
              <a:pPr/>
              <a:t>28</a:t>
            </a:fld>
            <a:endParaRPr lang="en-US" altLang="zh-CN"/>
          </a:p>
        </p:txBody>
      </p:sp>
      <p:sp>
        <p:nvSpPr>
          <p:cNvPr id="462850" name="Rectangle 2"/>
          <p:cNvSpPr>
            <a:spLocks noGrp="1" noChangeArrowheads="1"/>
          </p:cNvSpPr>
          <p:nvPr>
            <p:ph type="title"/>
          </p:nvPr>
        </p:nvSpPr>
        <p:spPr/>
        <p:txBody>
          <a:bodyPr/>
          <a:lstStyle/>
          <a:p>
            <a:r>
              <a:rPr lang="zh-CN" altLang="en-US"/>
              <a:t>子密钥的生成方法</a:t>
            </a:r>
          </a:p>
        </p:txBody>
      </p:sp>
      <p:sp>
        <p:nvSpPr>
          <p:cNvPr id="462851" name="Rectangle 3"/>
          <p:cNvSpPr>
            <a:spLocks noGrp="1" noChangeArrowheads="1"/>
          </p:cNvSpPr>
          <p:nvPr>
            <p:ph type="body" idx="1"/>
          </p:nvPr>
        </p:nvSpPr>
        <p:spPr>
          <a:xfrm>
            <a:off x="228600" y="1447800"/>
            <a:ext cx="8686800" cy="4724400"/>
          </a:xfrm>
        </p:spPr>
        <p:txBody>
          <a:bodyPr/>
          <a:lstStyle/>
          <a:p>
            <a:pPr>
              <a:lnSpc>
                <a:spcPct val="145000"/>
              </a:lnSpc>
            </a:pPr>
            <a:r>
              <a:rPr lang="zh-CN" altLang="en-US" dirty="0" smtClean="0"/>
              <a:t>子</a:t>
            </a:r>
            <a:r>
              <a:rPr lang="zh-CN" altLang="en-US" dirty="0"/>
              <a:t>密钥的生</a:t>
            </a:r>
            <a:r>
              <a:rPr lang="zh-CN" altLang="en-US" dirty="0" smtClean="0"/>
              <a:t>成是</a:t>
            </a:r>
            <a:r>
              <a:rPr lang="zh-CN" altLang="en-US" dirty="0"/>
              <a:t>从初始（种子）密钥产生迭代的各轮要使用的子密钥的算法</a:t>
            </a:r>
            <a:r>
              <a:rPr lang="zh-CN" altLang="en-US" dirty="0" smtClean="0"/>
              <a:t>。轮</a:t>
            </a:r>
            <a:r>
              <a:rPr lang="zh-CN" altLang="en-US" dirty="0"/>
              <a:t>函数</a:t>
            </a:r>
            <a:r>
              <a:rPr lang="en-US" altLang="zh-CN" dirty="0"/>
              <a:t>F</a:t>
            </a:r>
            <a:r>
              <a:rPr lang="zh-CN" altLang="en-US" dirty="0"/>
              <a:t>的功能是在子密钥的参与和控制下实现的</a:t>
            </a:r>
            <a:r>
              <a:rPr lang="zh-CN" altLang="en-US" dirty="0" smtClean="0"/>
              <a:t>，其</a:t>
            </a:r>
            <a:r>
              <a:rPr lang="zh-CN" altLang="en-US" dirty="0"/>
              <a:t>评价指标：</a:t>
            </a:r>
          </a:p>
          <a:p>
            <a:pPr lvl="1">
              <a:lnSpc>
                <a:spcPct val="145000"/>
              </a:lnSpc>
              <a:buSzPct val="180000"/>
              <a:buFontTx/>
              <a:buChar char="•"/>
            </a:pPr>
            <a:r>
              <a:rPr lang="zh-CN" altLang="en-US" dirty="0"/>
              <a:t>实现简单、速度满足要</a:t>
            </a:r>
            <a:r>
              <a:rPr lang="zh-CN" altLang="en-US" dirty="0" smtClean="0"/>
              <a:t>求</a:t>
            </a:r>
            <a:endParaRPr lang="zh-CN" altLang="en-US" dirty="0"/>
          </a:p>
          <a:p>
            <a:pPr lvl="1">
              <a:lnSpc>
                <a:spcPct val="145000"/>
              </a:lnSpc>
              <a:buSzPct val="180000"/>
              <a:buFontTx/>
              <a:buChar char="•"/>
            </a:pPr>
            <a:r>
              <a:rPr lang="zh-CN" altLang="en-US" dirty="0"/>
              <a:t> 种子密钥的所有比特对每个子密钥比特的影响应大致相</a:t>
            </a:r>
            <a:r>
              <a:rPr lang="zh-CN" altLang="en-US" dirty="0" smtClean="0"/>
              <a:t>同</a:t>
            </a:r>
            <a:endParaRPr lang="zh-CN" altLang="en-US" dirty="0"/>
          </a:p>
          <a:p>
            <a:pPr lvl="1">
              <a:lnSpc>
                <a:spcPct val="145000"/>
              </a:lnSpc>
              <a:buSzPct val="180000"/>
              <a:buFontTx/>
              <a:buChar char="•"/>
            </a:pPr>
            <a:r>
              <a:rPr lang="zh-CN" altLang="en-US" dirty="0"/>
              <a:t> 密钥和密文之间符合雪崩效应准</a:t>
            </a:r>
            <a:r>
              <a:rPr lang="zh-CN" altLang="en-US" dirty="0" smtClean="0"/>
              <a:t>则</a:t>
            </a:r>
            <a:endParaRPr lang="zh-CN" altLang="en-US" dirty="0"/>
          </a:p>
          <a:p>
            <a:pPr lvl="1">
              <a:lnSpc>
                <a:spcPct val="145000"/>
              </a:lnSpc>
              <a:buSzPct val="180000"/>
              <a:buFontTx/>
              <a:buChar char="•"/>
            </a:pPr>
            <a:r>
              <a:rPr lang="zh-CN" altLang="en-US" dirty="0"/>
              <a:t> 没有弱密钥或弱密钥容易确</a:t>
            </a:r>
            <a:r>
              <a:rPr lang="zh-CN" altLang="en-US" dirty="0" smtClean="0"/>
              <a:t>定  </a:t>
            </a:r>
            <a:endParaRPr lang="zh-CN" altLang="en-US" dirty="0"/>
          </a:p>
        </p:txBody>
      </p:sp>
    </p:spTree>
    <p:extLst>
      <p:ext uri="{BB962C8B-B14F-4D97-AF65-F5344CB8AC3E}">
        <p14:creationId xmlns:p14="http://schemas.microsoft.com/office/powerpoint/2010/main" val="2025586966"/>
      </p:ext>
    </p:extLst>
  </p:cSld>
  <p:clrMapOvr>
    <a:masterClrMapping/>
  </p:clrMapOvr>
  <p:transition>
    <p:wedg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23AB158A-63CE-49DC-B05E-911B77101E19}" type="slidenum">
              <a:rPr lang="en-US" altLang="zh-CN"/>
              <a:pPr/>
              <a:t>29</a:t>
            </a:fld>
            <a:endParaRPr lang="en-US" altLang="zh-CN"/>
          </a:p>
        </p:txBody>
      </p:sp>
      <p:sp>
        <p:nvSpPr>
          <p:cNvPr id="361474" name="Rectangle 2"/>
          <p:cNvSpPr>
            <a:spLocks noGrp="1" noChangeArrowheads="1"/>
          </p:cNvSpPr>
          <p:nvPr>
            <p:ph type="title"/>
          </p:nvPr>
        </p:nvSpPr>
        <p:spPr>
          <a:xfrm>
            <a:off x="762000" y="417513"/>
            <a:ext cx="3228975" cy="954087"/>
          </a:xfrm>
        </p:spPr>
        <p:txBody>
          <a:bodyPr/>
          <a:lstStyle/>
          <a:p>
            <a:r>
              <a:rPr lang="zh-CN" altLang="en-US" dirty="0"/>
              <a:t>迭代的轮数</a:t>
            </a:r>
          </a:p>
        </p:txBody>
      </p:sp>
      <p:sp>
        <p:nvSpPr>
          <p:cNvPr id="361475" name="Rectangle 3"/>
          <p:cNvSpPr>
            <a:spLocks noGrp="1" noChangeArrowheads="1"/>
          </p:cNvSpPr>
          <p:nvPr>
            <p:ph type="body" idx="1"/>
          </p:nvPr>
        </p:nvSpPr>
        <p:spPr>
          <a:xfrm>
            <a:off x="304800" y="1836737"/>
            <a:ext cx="8534400" cy="4724400"/>
          </a:xfrm>
        </p:spPr>
        <p:txBody>
          <a:bodyPr/>
          <a:lstStyle/>
          <a:p>
            <a:pPr>
              <a:lnSpc>
                <a:spcPct val="175000"/>
              </a:lnSpc>
            </a:pPr>
            <a:r>
              <a:rPr lang="zh-CN" altLang="en-US" sz="2400" dirty="0" smtClean="0"/>
              <a:t>一</a:t>
            </a:r>
            <a:r>
              <a:rPr lang="zh-CN" altLang="en-US" sz="2400" dirty="0"/>
              <a:t>般来说，分组密码迭代轮数越多，密码分析越困难，但也不是追求迭代轮数越多越好，过多会使输入与输出的关系复杂化，而安全性增强不明</a:t>
            </a:r>
            <a:r>
              <a:rPr lang="zh-CN" altLang="en-US" sz="2400" dirty="0" smtClean="0"/>
              <a:t>显</a:t>
            </a:r>
            <a:endParaRPr lang="en-US" altLang="zh-CN" sz="2400" dirty="0" smtClean="0"/>
          </a:p>
          <a:p>
            <a:pPr>
              <a:lnSpc>
                <a:spcPct val="175000"/>
              </a:lnSpc>
            </a:pPr>
            <a:r>
              <a:rPr lang="zh-CN" altLang="en-US" sz="2400" b="1" dirty="0" smtClean="0">
                <a:solidFill>
                  <a:srgbClr val="C6062F"/>
                </a:solidFill>
              </a:rPr>
              <a:t>决</a:t>
            </a:r>
            <a:r>
              <a:rPr lang="zh-CN" altLang="en-US" sz="2400" b="1" dirty="0">
                <a:solidFill>
                  <a:srgbClr val="C6062F"/>
                </a:solidFill>
              </a:rPr>
              <a:t>定迭代轮数的准则：使密码分析的难度大于简单穷举搜索攻击的难</a:t>
            </a:r>
            <a:r>
              <a:rPr lang="zh-CN" altLang="en-US" sz="2400" b="1" dirty="0" smtClean="0">
                <a:solidFill>
                  <a:srgbClr val="C6062F"/>
                </a:solidFill>
              </a:rPr>
              <a:t>度</a:t>
            </a:r>
            <a:endParaRPr lang="en-US" altLang="zh-CN" sz="2400" b="1" dirty="0" smtClean="0">
              <a:solidFill>
                <a:srgbClr val="C6062F"/>
              </a:solidFill>
            </a:endParaRPr>
          </a:p>
          <a:p>
            <a:pPr>
              <a:lnSpc>
                <a:spcPct val="175000"/>
              </a:lnSpc>
            </a:pPr>
            <a:r>
              <a:rPr lang="zh-CN" altLang="en-US" sz="2400" dirty="0" smtClean="0"/>
              <a:t>分组</a:t>
            </a:r>
            <a:r>
              <a:rPr lang="zh-CN" altLang="en-US" sz="2400" dirty="0"/>
              <a:t>密码迭代轮数一般采用</a:t>
            </a:r>
            <a:r>
              <a:rPr lang="en-US" altLang="zh-CN" sz="2400" dirty="0"/>
              <a:t>8</a:t>
            </a:r>
            <a:r>
              <a:rPr lang="zh-CN" altLang="en-US" sz="2400" dirty="0"/>
              <a:t>，</a:t>
            </a:r>
            <a:r>
              <a:rPr lang="en-US" altLang="zh-CN" sz="2400" dirty="0"/>
              <a:t>10</a:t>
            </a:r>
            <a:r>
              <a:rPr lang="zh-CN" altLang="en-US" sz="2400" dirty="0"/>
              <a:t>，</a:t>
            </a:r>
            <a:r>
              <a:rPr lang="en-US" altLang="zh-CN" sz="2400" dirty="0"/>
              <a:t>12</a:t>
            </a:r>
            <a:r>
              <a:rPr lang="zh-CN" altLang="en-US" sz="2400" dirty="0"/>
              <a:t>，</a:t>
            </a:r>
            <a:r>
              <a:rPr lang="en-US" altLang="zh-CN" sz="2400" dirty="0"/>
              <a:t>16</a:t>
            </a:r>
            <a:r>
              <a:rPr lang="zh-CN" altLang="en-US" sz="2400" dirty="0"/>
              <a:t>，</a:t>
            </a:r>
            <a:r>
              <a:rPr lang="en-US" altLang="zh-CN" sz="2400" dirty="0"/>
              <a:t>20</a:t>
            </a:r>
            <a:r>
              <a:rPr lang="zh-CN" altLang="en-US" sz="2400" dirty="0"/>
              <a:t>的居</a:t>
            </a:r>
            <a:r>
              <a:rPr lang="zh-CN" altLang="en-US" sz="2400" dirty="0" smtClean="0"/>
              <a:t>多</a:t>
            </a:r>
            <a:endParaRPr lang="zh-CN" altLang="en-US" sz="2400" dirty="0">
              <a:solidFill>
                <a:schemeClr val="hlink"/>
              </a:solidFill>
            </a:endParaRPr>
          </a:p>
        </p:txBody>
      </p:sp>
    </p:spTree>
    <p:extLst>
      <p:ext uri="{BB962C8B-B14F-4D97-AF65-F5344CB8AC3E}">
        <p14:creationId xmlns:p14="http://schemas.microsoft.com/office/powerpoint/2010/main" val="92406362"/>
      </p:ext>
    </p:extLst>
  </p:cSld>
  <p:clrMapOvr>
    <a:masterClrMapping/>
  </p:clrMapOvr>
  <p:transition>
    <p:wedg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日期占位符 3"/>
          <p:cNvSpPr>
            <a:spLocks noGrp="1"/>
          </p:cNvSpPr>
          <p:nvPr>
            <p:ph type="dt" sz="half" idx="10"/>
          </p:nvPr>
        </p:nvSpPr>
        <p:spPr/>
        <p:txBody>
          <a:bodyPr/>
          <a:lstStyle/>
          <a:p>
            <a:fld id="{621DE83B-E59A-4993-945C-1479E33E9FEC}" type="datetime1">
              <a:rPr lang="zh-CN" altLang="en-US"/>
              <a:pPr/>
              <a:t>2019/11/26/Tuesday</a:t>
            </a:fld>
            <a:endParaRPr lang="en-US" altLang="zh-CN" dirty="0"/>
          </a:p>
        </p:txBody>
      </p:sp>
      <p:sp>
        <p:nvSpPr>
          <p:cNvPr id="32" name="页脚占位符 4"/>
          <p:cNvSpPr>
            <a:spLocks noGrp="1"/>
          </p:cNvSpPr>
          <p:nvPr>
            <p:ph type="ftr" sz="quarter" idx="11"/>
          </p:nvPr>
        </p:nvSpPr>
        <p:spPr/>
        <p:txBody>
          <a:bodyPr/>
          <a:lstStyle/>
          <a:p>
            <a:r>
              <a:rPr lang="zh-CN" altLang="en-US"/>
              <a:t>计算机科学与技术学院</a:t>
            </a:r>
            <a:endParaRPr lang="en-US" altLang="zh-CN" dirty="0"/>
          </a:p>
        </p:txBody>
      </p:sp>
      <p:sp>
        <p:nvSpPr>
          <p:cNvPr id="33" name="灯片编号占位符 5"/>
          <p:cNvSpPr>
            <a:spLocks noGrp="1"/>
          </p:cNvSpPr>
          <p:nvPr>
            <p:ph type="sldNum" sz="quarter" idx="12"/>
          </p:nvPr>
        </p:nvSpPr>
        <p:spPr/>
        <p:txBody>
          <a:bodyPr/>
          <a:lstStyle/>
          <a:p>
            <a:fld id="{EC1226F6-1BE5-4943-8E3E-F3516FB7B088}" type="slidenum">
              <a:rPr lang="en-US" altLang="zh-CN"/>
              <a:pPr/>
              <a:t>3</a:t>
            </a:fld>
            <a:endParaRPr lang="en-US" altLang="zh-CN" dirty="0"/>
          </a:p>
        </p:txBody>
      </p:sp>
      <p:sp>
        <p:nvSpPr>
          <p:cNvPr id="40962" name="Rectangle 2"/>
          <p:cNvSpPr>
            <a:spLocks noGrp="1" noChangeArrowheads="1"/>
          </p:cNvSpPr>
          <p:nvPr>
            <p:ph type="title"/>
          </p:nvPr>
        </p:nvSpPr>
        <p:spPr/>
        <p:txBody>
          <a:bodyPr/>
          <a:lstStyle/>
          <a:p>
            <a:r>
              <a:rPr lang="zh-CN" altLang="en-US" sz="4000">
                <a:ea typeface="宋体" pitchFamily="2" charset="-122"/>
              </a:rPr>
              <a:t>主要内容</a:t>
            </a:r>
            <a:endParaRPr lang="zh-CN" altLang="en-US" sz="2400">
              <a:solidFill>
                <a:schemeClr val="accent1"/>
              </a:solidFill>
              <a:ea typeface="宋体" pitchFamily="2" charset="-122"/>
            </a:endParaRPr>
          </a:p>
        </p:txBody>
      </p:sp>
      <p:grpSp>
        <p:nvGrpSpPr>
          <p:cNvPr id="40963" name="Group 3"/>
          <p:cNvGrpSpPr>
            <a:grpSpLocks/>
          </p:cNvGrpSpPr>
          <p:nvPr/>
        </p:nvGrpSpPr>
        <p:grpSpPr bwMode="auto">
          <a:xfrm>
            <a:off x="1828800" y="1752600"/>
            <a:ext cx="762000" cy="665162"/>
            <a:chOff x="1110" y="2656"/>
            <a:chExt cx="1549" cy="1351"/>
          </a:xfrm>
        </p:grpSpPr>
        <p:sp>
          <p:nvSpPr>
            <p:cNvPr id="4096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096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096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folHlink">
                    <a:gamma/>
                    <a:shade val="46275"/>
                    <a:invGamma/>
                  </a:schemeClr>
                </a:gs>
                <a:gs pos="100000">
                  <a:schemeClr val="folHlink"/>
                </a:gs>
              </a:gsLst>
              <a:lin ang="2700000" scaled="1"/>
            </a:gradFill>
            <a:ln w="9525">
              <a:solidFill>
                <a:schemeClr val="tx1"/>
              </a:solidFill>
              <a:miter lim="800000"/>
              <a:headEnd/>
              <a:tailEnd/>
            </a:ln>
            <a:effectLst/>
          </p:spPr>
          <p:txBody>
            <a:bodyPr wrap="none" anchor="ctr"/>
            <a:lstStyle/>
            <a:p>
              <a:endParaRPr lang="zh-CN" altLang="en-US"/>
            </a:p>
          </p:txBody>
        </p:sp>
      </p:grpSp>
      <p:grpSp>
        <p:nvGrpSpPr>
          <p:cNvPr id="40967" name="Group 7"/>
          <p:cNvGrpSpPr>
            <a:grpSpLocks/>
          </p:cNvGrpSpPr>
          <p:nvPr/>
        </p:nvGrpSpPr>
        <p:grpSpPr bwMode="auto">
          <a:xfrm>
            <a:off x="1828800" y="2667000"/>
            <a:ext cx="762000" cy="665162"/>
            <a:chOff x="3174" y="2656"/>
            <a:chExt cx="1549" cy="1351"/>
          </a:xfrm>
        </p:grpSpPr>
        <p:sp>
          <p:nvSpPr>
            <p:cNvPr id="40968"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0969"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0970"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endParaRPr lang="zh-CN" altLang="en-US"/>
            </a:p>
          </p:txBody>
        </p:sp>
      </p:grpSp>
      <p:sp>
        <p:nvSpPr>
          <p:cNvPr id="40971" name="Line 11"/>
          <p:cNvSpPr>
            <a:spLocks noChangeShapeType="1"/>
          </p:cNvSpPr>
          <p:nvPr/>
        </p:nvSpPr>
        <p:spPr bwMode="auto">
          <a:xfrm>
            <a:off x="2438400" y="2362200"/>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40972" name="Text Box 12"/>
          <p:cNvSpPr txBox="1">
            <a:spLocks noChangeArrowheads="1"/>
          </p:cNvSpPr>
          <p:nvPr/>
        </p:nvSpPr>
        <p:spPr bwMode="auto">
          <a:xfrm>
            <a:off x="2667000" y="1828800"/>
            <a:ext cx="2031325" cy="461665"/>
          </a:xfrm>
          <a:prstGeom prst="rect">
            <a:avLst/>
          </a:prstGeom>
          <a:noFill/>
          <a:ln w="9525" algn="ctr">
            <a:noFill/>
            <a:miter lim="800000"/>
            <a:headEnd/>
            <a:tailEnd/>
          </a:ln>
          <a:effectLst/>
        </p:spPr>
        <p:txBody>
          <a:bodyPr wrap="none">
            <a:spAutoFit/>
          </a:bodyPr>
          <a:lstStyle/>
          <a:p>
            <a:r>
              <a:rPr lang="zh-CN" altLang="en-US" sz="2400" dirty="0" smtClean="0">
                <a:latin typeface="Times New Roman" pitchFamily="18" charset="0"/>
              </a:rPr>
              <a:t>分组密码概述</a:t>
            </a:r>
          </a:p>
        </p:txBody>
      </p:sp>
      <p:sp>
        <p:nvSpPr>
          <p:cNvPr id="40973" name="Text Box 13"/>
          <p:cNvSpPr txBox="1">
            <a:spLocks noChangeArrowheads="1"/>
          </p:cNvSpPr>
          <p:nvPr/>
        </p:nvSpPr>
        <p:spPr bwMode="gray">
          <a:xfrm>
            <a:off x="2025650" y="1851025"/>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rPr>
              <a:t>1</a:t>
            </a:r>
          </a:p>
        </p:txBody>
      </p:sp>
      <p:sp>
        <p:nvSpPr>
          <p:cNvPr id="40974" name="Line 14"/>
          <p:cNvSpPr>
            <a:spLocks noChangeShapeType="1"/>
          </p:cNvSpPr>
          <p:nvPr/>
        </p:nvSpPr>
        <p:spPr bwMode="auto">
          <a:xfrm>
            <a:off x="2438400" y="3276600"/>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40975" name="Text Box 15"/>
          <p:cNvSpPr txBox="1">
            <a:spLocks noChangeArrowheads="1"/>
          </p:cNvSpPr>
          <p:nvPr/>
        </p:nvSpPr>
        <p:spPr bwMode="auto">
          <a:xfrm>
            <a:off x="2667000" y="2743200"/>
            <a:ext cx="2646878" cy="461665"/>
          </a:xfrm>
          <a:prstGeom prst="rect">
            <a:avLst/>
          </a:prstGeom>
          <a:noFill/>
          <a:ln w="9525" algn="ctr">
            <a:noFill/>
            <a:miter lim="800000"/>
            <a:headEnd/>
            <a:tailEnd/>
          </a:ln>
          <a:effectLst/>
        </p:spPr>
        <p:txBody>
          <a:bodyPr wrap="none">
            <a:spAutoFit/>
          </a:bodyPr>
          <a:lstStyle/>
          <a:p>
            <a:pPr eaLnBrk="0" hangingPunct="0"/>
            <a:r>
              <a:rPr lang="zh-CN" altLang="en-US" sz="2400" dirty="0" smtClean="0"/>
              <a:t>分组密码算法介绍</a:t>
            </a:r>
            <a:endParaRPr lang="en-US" altLang="zh-CN" sz="2400" dirty="0"/>
          </a:p>
        </p:txBody>
      </p:sp>
      <p:sp>
        <p:nvSpPr>
          <p:cNvPr id="40976" name="Text Box 16"/>
          <p:cNvSpPr txBox="1">
            <a:spLocks noChangeArrowheads="1"/>
          </p:cNvSpPr>
          <p:nvPr/>
        </p:nvSpPr>
        <p:spPr bwMode="gray">
          <a:xfrm>
            <a:off x="2025650" y="2765425"/>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rPr>
              <a:t>2</a:t>
            </a:r>
          </a:p>
        </p:txBody>
      </p:sp>
      <p:grpSp>
        <p:nvGrpSpPr>
          <p:cNvPr id="40977" name="Group 17"/>
          <p:cNvGrpSpPr>
            <a:grpSpLocks/>
          </p:cNvGrpSpPr>
          <p:nvPr/>
        </p:nvGrpSpPr>
        <p:grpSpPr bwMode="auto">
          <a:xfrm>
            <a:off x="1905000" y="4800600"/>
            <a:ext cx="762000" cy="665162"/>
            <a:chOff x="1110" y="2656"/>
            <a:chExt cx="1549" cy="1351"/>
          </a:xfrm>
        </p:grpSpPr>
        <p:sp>
          <p:nvSpPr>
            <p:cNvPr id="4097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097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0980"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folHlink">
                    <a:gamma/>
                    <a:shade val="46275"/>
                    <a:invGamma/>
                  </a:schemeClr>
                </a:gs>
                <a:gs pos="100000">
                  <a:schemeClr val="folHlink"/>
                </a:gs>
              </a:gsLst>
              <a:lin ang="2700000" scaled="1"/>
            </a:gradFill>
            <a:ln w="9525">
              <a:solidFill>
                <a:schemeClr val="tx1"/>
              </a:solidFill>
              <a:miter lim="800000"/>
              <a:headEnd/>
              <a:tailEnd/>
            </a:ln>
            <a:effectLst/>
          </p:spPr>
          <p:txBody>
            <a:bodyPr wrap="none" anchor="ctr"/>
            <a:lstStyle/>
            <a:p>
              <a:endParaRPr lang="zh-CN" altLang="en-US"/>
            </a:p>
          </p:txBody>
        </p:sp>
      </p:grpSp>
      <p:sp>
        <p:nvSpPr>
          <p:cNvPr id="40985" name="Line 25"/>
          <p:cNvSpPr>
            <a:spLocks noChangeShapeType="1"/>
          </p:cNvSpPr>
          <p:nvPr/>
        </p:nvSpPr>
        <p:spPr bwMode="auto">
          <a:xfrm>
            <a:off x="2514600" y="5410200"/>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40986" name="Text Box 26"/>
          <p:cNvSpPr txBox="1">
            <a:spLocks noChangeArrowheads="1"/>
          </p:cNvSpPr>
          <p:nvPr/>
        </p:nvSpPr>
        <p:spPr bwMode="auto">
          <a:xfrm>
            <a:off x="2743200" y="4876800"/>
            <a:ext cx="2954655" cy="461665"/>
          </a:xfrm>
          <a:prstGeom prst="rect">
            <a:avLst/>
          </a:prstGeom>
          <a:noFill/>
          <a:ln w="9525" algn="ctr">
            <a:noFill/>
            <a:miter lim="800000"/>
            <a:headEnd/>
            <a:tailEnd/>
          </a:ln>
          <a:effectLst/>
        </p:spPr>
        <p:txBody>
          <a:bodyPr wrap="none">
            <a:spAutoFit/>
          </a:bodyPr>
          <a:lstStyle/>
          <a:p>
            <a:r>
              <a:rPr lang="zh-CN" altLang="en-US" sz="2400" dirty="0" smtClean="0">
                <a:latin typeface="Times New Roman" pitchFamily="18" charset="0"/>
              </a:rPr>
              <a:t>分组密码的工作模式</a:t>
            </a:r>
          </a:p>
        </p:txBody>
      </p:sp>
      <p:sp>
        <p:nvSpPr>
          <p:cNvPr id="40987" name="Text Box 27"/>
          <p:cNvSpPr txBox="1">
            <a:spLocks noChangeArrowheads="1"/>
          </p:cNvSpPr>
          <p:nvPr/>
        </p:nvSpPr>
        <p:spPr bwMode="gray">
          <a:xfrm>
            <a:off x="2101850" y="4899025"/>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rPr>
              <a:t>3</a:t>
            </a:r>
          </a:p>
        </p:txBody>
      </p:sp>
      <p:sp>
        <p:nvSpPr>
          <p:cNvPr id="41" name="TextBox 40"/>
          <p:cNvSpPr txBox="1"/>
          <p:nvPr/>
        </p:nvSpPr>
        <p:spPr>
          <a:xfrm>
            <a:off x="2743200" y="3429000"/>
            <a:ext cx="4800600" cy="1323439"/>
          </a:xfrm>
          <a:prstGeom prst="rect">
            <a:avLst/>
          </a:prstGeom>
          <a:noFill/>
        </p:spPr>
        <p:txBody>
          <a:bodyPr wrap="square" rtlCol="0">
            <a:spAutoFit/>
          </a:bodyPr>
          <a:lstStyle/>
          <a:p>
            <a:r>
              <a:rPr lang="zh-CN" altLang="en-US" sz="2000" dirty="0" smtClean="0">
                <a:solidFill>
                  <a:srgbClr val="FF0000"/>
                </a:solidFill>
                <a:latin typeface="幼圆" pitchFamily="49" charset="-122"/>
                <a:ea typeface="幼圆" pitchFamily="49" charset="-122"/>
              </a:rPr>
              <a:t>数据加密标准</a:t>
            </a:r>
            <a:r>
              <a:rPr lang="en-US" altLang="zh-CN" sz="2000" dirty="0" smtClean="0">
                <a:solidFill>
                  <a:srgbClr val="FF0000"/>
                </a:solidFill>
                <a:latin typeface="幼圆" pitchFamily="49" charset="-122"/>
                <a:ea typeface="幼圆" pitchFamily="49" charset="-122"/>
              </a:rPr>
              <a:t>DES</a:t>
            </a:r>
          </a:p>
          <a:p>
            <a:r>
              <a:rPr lang="zh-CN" altLang="en-US" sz="2000" dirty="0" smtClean="0">
                <a:solidFill>
                  <a:srgbClr val="FF0000"/>
                </a:solidFill>
                <a:latin typeface="幼圆" pitchFamily="49" charset="-122"/>
                <a:ea typeface="幼圆" pitchFamily="49" charset="-122"/>
              </a:rPr>
              <a:t>高级加密标准</a:t>
            </a:r>
            <a:r>
              <a:rPr lang="en-US" altLang="zh-CN" sz="2000" dirty="0" smtClean="0">
                <a:solidFill>
                  <a:srgbClr val="FF0000"/>
                </a:solidFill>
                <a:latin typeface="幼圆" pitchFamily="49" charset="-122"/>
                <a:ea typeface="幼圆" pitchFamily="49" charset="-122"/>
              </a:rPr>
              <a:t>AES</a:t>
            </a:r>
          </a:p>
          <a:p>
            <a:r>
              <a:rPr lang="zh-CN" altLang="en-US" sz="2000" dirty="0" smtClean="0">
                <a:solidFill>
                  <a:srgbClr val="FF0000"/>
                </a:solidFill>
                <a:latin typeface="幼圆" pitchFamily="49" charset="-122"/>
                <a:ea typeface="幼圆" pitchFamily="49" charset="-122"/>
              </a:rPr>
              <a:t>国际数据加密算法</a:t>
            </a:r>
            <a:r>
              <a:rPr lang="en-US" altLang="zh-CN" sz="2000" dirty="0" smtClean="0">
                <a:solidFill>
                  <a:srgbClr val="FF0000"/>
                </a:solidFill>
                <a:latin typeface="幼圆" pitchFamily="49" charset="-122"/>
                <a:ea typeface="幼圆" pitchFamily="49" charset="-122"/>
              </a:rPr>
              <a:t>IDEA</a:t>
            </a:r>
          </a:p>
          <a:p>
            <a:r>
              <a:rPr lang="en-US" altLang="zh-CN" sz="2000" dirty="0" smtClean="0">
                <a:solidFill>
                  <a:srgbClr val="FF0000"/>
                </a:solidFill>
                <a:latin typeface="幼圆" pitchFamily="49" charset="-122"/>
                <a:ea typeface="幼圆" pitchFamily="49" charset="-122"/>
              </a:rPr>
              <a:t>SMS4</a:t>
            </a:r>
            <a:r>
              <a:rPr lang="zh-CN" altLang="en-US" sz="2000" dirty="0" smtClean="0">
                <a:solidFill>
                  <a:srgbClr val="FF0000"/>
                </a:solidFill>
                <a:latin typeface="幼圆" pitchFamily="49" charset="-122"/>
                <a:ea typeface="幼圆" pitchFamily="49" charset="-122"/>
              </a:rPr>
              <a:t>密码算法</a:t>
            </a:r>
            <a:r>
              <a:rPr lang="en-US" altLang="zh-CN" sz="2000" dirty="0" smtClean="0">
                <a:solidFill>
                  <a:srgbClr val="FF0000"/>
                </a:solidFill>
                <a:latin typeface="幼圆" pitchFamily="49" charset="-122"/>
                <a:ea typeface="幼圆" pitchFamily="49" charset="-122"/>
              </a:rPr>
              <a:t>(</a:t>
            </a:r>
            <a:r>
              <a:rPr lang="zh-CN" altLang="en-US" sz="2000" dirty="0" smtClean="0">
                <a:solidFill>
                  <a:srgbClr val="FF0000"/>
                </a:solidFill>
                <a:latin typeface="幼圆" pitchFamily="49" charset="-122"/>
                <a:ea typeface="幼圆" pitchFamily="49" charset="-122"/>
              </a:rPr>
              <a:t>了解</a:t>
            </a:r>
            <a:r>
              <a:rPr lang="en-US" altLang="zh-CN" sz="2000" dirty="0" smtClean="0">
                <a:solidFill>
                  <a:srgbClr val="FF0000"/>
                </a:solidFill>
                <a:latin typeface="幼圆" pitchFamily="49" charset="-122"/>
                <a:ea typeface="幼圆" pitchFamily="49" charset="-122"/>
              </a:rPr>
              <a:t>)</a:t>
            </a:r>
            <a:endParaRPr lang="zh-CN" altLang="en-US" dirty="0">
              <a:solidFill>
                <a:srgbClr val="FF0000"/>
              </a:solidFill>
              <a:latin typeface="幼圆" pitchFamily="49" charset="-122"/>
              <a:ea typeface="幼圆" pitchFamily="49" charset="-122"/>
            </a:endParaRPr>
          </a:p>
        </p:txBody>
      </p:sp>
    </p:spTree>
    <p:extLst>
      <p:ext uri="{BB962C8B-B14F-4D97-AF65-F5344CB8AC3E}">
        <p14:creationId xmlns:p14="http://schemas.microsoft.com/office/powerpoint/2010/main" val="3283552946"/>
      </p:ext>
    </p:extLst>
  </p:cSld>
  <p:clrMapOvr>
    <a:masterClrMapping/>
  </p:clrMapOvr>
  <p:transition>
    <p:wedg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5.2 </a:t>
            </a:r>
            <a:r>
              <a:rPr lang="zh-CN" altLang="en-US" dirty="0" smtClean="0"/>
              <a:t>分组密码算法介绍</a:t>
            </a:r>
            <a:endParaRPr lang="zh-CN" altLang="en-US" dirty="0"/>
          </a:p>
        </p:txBody>
      </p:sp>
      <p:sp>
        <p:nvSpPr>
          <p:cNvPr id="3" name="内容占位符 2"/>
          <p:cNvSpPr>
            <a:spLocks noGrp="1"/>
          </p:cNvSpPr>
          <p:nvPr>
            <p:ph idx="1"/>
          </p:nvPr>
        </p:nvSpPr>
        <p:spPr/>
        <p:txBody>
          <a:bodyPr/>
          <a:lstStyle/>
          <a:p>
            <a:r>
              <a:rPr lang="zh-CN" altLang="en-US" b="1" dirty="0" smtClean="0">
                <a:solidFill>
                  <a:srgbClr val="C00000"/>
                </a:solidFill>
                <a:latin typeface="幼圆" pitchFamily="49" charset="-122"/>
                <a:ea typeface="幼圆" pitchFamily="49" charset="-122"/>
              </a:rPr>
              <a:t>数据加密标准</a:t>
            </a:r>
            <a:r>
              <a:rPr lang="en-US" altLang="zh-CN" b="1" dirty="0" smtClean="0">
                <a:solidFill>
                  <a:srgbClr val="C00000"/>
                </a:solidFill>
                <a:latin typeface="幼圆" pitchFamily="49" charset="-122"/>
                <a:ea typeface="幼圆" pitchFamily="49" charset="-122"/>
              </a:rPr>
              <a:t>DES</a:t>
            </a:r>
            <a:r>
              <a:rPr lang="en-US" altLang="zh-CN" dirty="0" smtClean="0">
                <a:latin typeface="幼圆" pitchFamily="49" charset="-122"/>
                <a:ea typeface="幼圆" pitchFamily="49" charset="-122"/>
              </a:rPr>
              <a:t>(Data Encryption Standard)</a:t>
            </a:r>
          </a:p>
          <a:p>
            <a:pPr>
              <a:buNone/>
            </a:pPr>
            <a:endParaRPr lang="en-US" altLang="zh-CN" dirty="0" smtClean="0">
              <a:latin typeface="幼圆" pitchFamily="49" charset="-122"/>
              <a:ea typeface="幼圆" pitchFamily="49" charset="-122"/>
            </a:endParaRPr>
          </a:p>
          <a:p>
            <a:r>
              <a:rPr lang="zh-CN" altLang="en-US" b="1" dirty="0">
                <a:solidFill>
                  <a:srgbClr val="C00000"/>
                </a:solidFill>
                <a:latin typeface="幼圆" pitchFamily="49" charset="-122"/>
                <a:ea typeface="幼圆" pitchFamily="49" charset="-122"/>
              </a:rPr>
              <a:t>高级加密标准</a:t>
            </a:r>
            <a:r>
              <a:rPr lang="en-US" altLang="zh-CN" b="1" dirty="0" smtClean="0">
                <a:solidFill>
                  <a:srgbClr val="C00000"/>
                </a:solidFill>
                <a:latin typeface="幼圆" pitchFamily="49" charset="-122"/>
                <a:ea typeface="幼圆" pitchFamily="49" charset="-122"/>
              </a:rPr>
              <a:t>AES</a:t>
            </a:r>
            <a:r>
              <a:rPr lang="en-US" altLang="zh-CN" dirty="0" smtClean="0">
                <a:latin typeface="幼圆" pitchFamily="49" charset="-122"/>
                <a:ea typeface="幼圆" pitchFamily="49" charset="-122"/>
              </a:rPr>
              <a:t>(Advanced Encryption Standard)</a:t>
            </a:r>
          </a:p>
          <a:p>
            <a:endParaRPr lang="en-US" altLang="zh-CN" dirty="0" smtClean="0">
              <a:latin typeface="幼圆" pitchFamily="49" charset="-122"/>
              <a:ea typeface="幼圆" pitchFamily="49" charset="-122"/>
            </a:endParaRPr>
          </a:p>
          <a:p>
            <a:r>
              <a:rPr lang="zh-CN" altLang="en-US" b="1" dirty="0">
                <a:solidFill>
                  <a:srgbClr val="C00000"/>
                </a:solidFill>
                <a:latin typeface="幼圆" pitchFamily="49" charset="-122"/>
                <a:ea typeface="幼圆" pitchFamily="49" charset="-122"/>
              </a:rPr>
              <a:t>国际数据加密算法</a:t>
            </a:r>
            <a:r>
              <a:rPr lang="en-US" altLang="zh-CN" b="1" dirty="0" smtClean="0">
                <a:solidFill>
                  <a:srgbClr val="C00000"/>
                </a:solidFill>
                <a:latin typeface="幼圆" pitchFamily="49" charset="-122"/>
                <a:ea typeface="幼圆" pitchFamily="49" charset="-122"/>
              </a:rPr>
              <a:t>IDEA</a:t>
            </a:r>
            <a:r>
              <a:rPr lang="en-US" altLang="zh-CN" dirty="0" smtClean="0">
                <a:latin typeface="幼圆" pitchFamily="49" charset="-122"/>
                <a:ea typeface="幼圆" pitchFamily="49" charset="-122"/>
              </a:rPr>
              <a:t>(International Data Encryption Algorithm)</a:t>
            </a:r>
          </a:p>
          <a:p>
            <a:endParaRPr lang="en-US" altLang="zh-CN" dirty="0" smtClean="0">
              <a:latin typeface="幼圆" pitchFamily="49" charset="-122"/>
              <a:ea typeface="幼圆" pitchFamily="49" charset="-122"/>
            </a:endParaRPr>
          </a:p>
          <a:p>
            <a:r>
              <a:rPr lang="en-US" altLang="zh-CN" b="1" dirty="0">
                <a:solidFill>
                  <a:srgbClr val="C00000"/>
                </a:solidFill>
                <a:latin typeface="幼圆" pitchFamily="49" charset="-122"/>
                <a:ea typeface="幼圆" pitchFamily="49" charset="-122"/>
              </a:rPr>
              <a:t>SMS4</a:t>
            </a:r>
            <a:r>
              <a:rPr lang="zh-CN" altLang="en-US" b="1" dirty="0">
                <a:solidFill>
                  <a:srgbClr val="C00000"/>
                </a:solidFill>
                <a:latin typeface="幼圆" pitchFamily="49" charset="-122"/>
                <a:ea typeface="幼圆" pitchFamily="49" charset="-122"/>
              </a:rPr>
              <a:t>密码算</a:t>
            </a:r>
            <a:r>
              <a:rPr lang="zh-CN" altLang="en-US" b="1" dirty="0" smtClean="0">
                <a:solidFill>
                  <a:srgbClr val="C00000"/>
                </a:solidFill>
                <a:latin typeface="幼圆" pitchFamily="49" charset="-122"/>
                <a:ea typeface="幼圆" pitchFamily="49" charset="-122"/>
              </a:rPr>
              <a:t>法、</a:t>
            </a:r>
            <a:r>
              <a:rPr lang="en-US" altLang="zh-CN" b="1" dirty="0" smtClean="0">
                <a:solidFill>
                  <a:srgbClr val="C00000"/>
                </a:solidFill>
                <a:latin typeface="幼圆" pitchFamily="49" charset="-122"/>
                <a:ea typeface="幼圆" pitchFamily="49" charset="-122"/>
              </a:rPr>
              <a:t>RC6</a:t>
            </a:r>
            <a:r>
              <a:rPr lang="zh-CN" altLang="en-US" b="1" dirty="0" smtClean="0">
                <a:solidFill>
                  <a:srgbClr val="C00000"/>
                </a:solidFill>
                <a:latin typeface="幼圆" pitchFamily="49" charset="-122"/>
                <a:ea typeface="幼圆" pitchFamily="49" charset="-122"/>
              </a:rPr>
              <a:t>、</a:t>
            </a:r>
            <a:r>
              <a:rPr lang="en-US" altLang="zh-CN" b="1" dirty="0" smtClean="0">
                <a:solidFill>
                  <a:srgbClr val="C00000"/>
                </a:solidFill>
                <a:latin typeface="幼圆" pitchFamily="49" charset="-122"/>
                <a:ea typeface="幼圆" pitchFamily="49" charset="-122"/>
              </a:rPr>
              <a:t>Skipjack</a:t>
            </a:r>
            <a:r>
              <a:rPr lang="zh-CN" altLang="en-US" b="1" dirty="0" smtClean="0">
                <a:solidFill>
                  <a:srgbClr val="C00000"/>
                </a:solidFill>
                <a:latin typeface="幼圆" pitchFamily="49" charset="-122"/>
                <a:ea typeface="幼圆" pitchFamily="49" charset="-122"/>
              </a:rPr>
              <a:t>、</a:t>
            </a:r>
            <a:r>
              <a:rPr lang="en-US" altLang="zh-CN" b="1" dirty="0" smtClean="0">
                <a:solidFill>
                  <a:srgbClr val="C00000"/>
                </a:solidFill>
                <a:latin typeface="幼圆" pitchFamily="49" charset="-122"/>
                <a:ea typeface="幼圆" pitchFamily="49" charset="-122"/>
              </a:rPr>
              <a:t>Camellia</a:t>
            </a:r>
            <a:endParaRPr lang="zh-CN" altLang="en-US" b="1" dirty="0">
              <a:solidFill>
                <a:srgbClr val="C00000"/>
              </a:solidFill>
              <a:latin typeface="幼圆" pitchFamily="49" charset="-122"/>
              <a:ea typeface="幼圆" pitchFamily="49" charset="-122"/>
            </a:endParaRP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30</a:t>
            </a:fld>
            <a:endParaRPr lang="en-US" altLang="zh-CN" dirty="0"/>
          </a:p>
        </p:txBody>
      </p:sp>
    </p:spTree>
    <p:extLst>
      <p:ext uri="{BB962C8B-B14F-4D97-AF65-F5344CB8AC3E}">
        <p14:creationId xmlns:p14="http://schemas.microsoft.com/office/powerpoint/2010/main" val="61330353"/>
      </p:ext>
    </p:extLst>
  </p:cSld>
  <p:clrMapOvr>
    <a:masterClrMapping/>
  </p:clrMapOvr>
  <p:transition>
    <p:wedg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数据加密标准</a:t>
            </a:r>
            <a:r>
              <a:rPr lang="en-US" altLang="zh-CN" dirty="0" smtClean="0">
                <a:latin typeface="Times New Roman" pitchFamily="18" charset="0"/>
              </a:rPr>
              <a:t>DES</a:t>
            </a:r>
            <a:endParaRPr lang="zh-CN" altLang="en-US" dirty="0"/>
          </a:p>
        </p:txBody>
      </p:sp>
      <p:sp>
        <p:nvSpPr>
          <p:cNvPr id="3" name="内容占位符 2"/>
          <p:cNvSpPr>
            <a:spLocks noGrp="1"/>
          </p:cNvSpPr>
          <p:nvPr>
            <p:ph idx="1"/>
          </p:nvPr>
        </p:nvSpPr>
        <p:spPr>
          <a:xfrm>
            <a:off x="457200" y="1447800"/>
            <a:ext cx="8229600" cy="4876800"/>
          </a:xfrm>
        </p:spPr>
        <p:txBody>
          <a:bodyPr/>
          <a:lstStyle/>
          <a:p>
            <a:r>
              <a:rPr lang="en-US" altLang="zh-CN" dirty="0" smtClean="0">
                <a:solidFill>
                  <a:srgbClr val="FF00FF"/>
                </a:solidFill>
              </a:rPr>
              <a:t>DES</a:t>
            </a:r>
            <a:r>
              <a:rPr lang="zh-CN" altLang="zh-CN" dirty="0" smtClean="0">
                <a:solidFill>
                  <a:srgbClr val="FF00FF"/>
                </a:solidFill>
              </a:rPr>
              <a:t>的历史</a:t>
            </a:r>
          </a:p>
          <a:p>
            <a:pPr lvl="1"/>
            <a:r>
              <a:rPr lang="zh-CN" altLang="en-US" dirty="0" smtClean="0">
                <a:solidFill>
                  <a:srgbClr val="C6062F"/>
                </a:solidFill>
              </a:rPr>
              <a:t>1971年</a:t>
            </a:r>
            <a:r>
              <a:rPr lang="en-US" altLang="zh-CN" dirty="0" smtClean="0">
                <a:solidFill>
                  <a:srgbClr val="C6062F"/>
                </a:solidFill>
              </a:rPr>
              <a:t>—</a:t>
            </a:r>
            <a:r>
              <a:rPr lang="en-US" altLang="zh-CN" dirty="0" smtClean="0"/>
              <a:t>IBM</a:t>
            </a:r>
            <a:r>
              <a:rPr lang="zh-CN" altLang="en-US" dirty="0" smtClean="0"/>
              <a:t>的</a:t>
            </a:r>
            <a:r>
              <a:rPr lang="en-US" altLang="zh-CN" dirty="0" smtClean="0"/>
              <a:t>Horst Feistel</a:t>
            </a:r>
            <a:r>
              <a:rPr lang="zh-CN" altLang="en-US" dirty="0" smtClean="0"/>
              <a:t>领导的密码研究项目组</a:t>
            </a:r>
            <a:r>
              <a:rPr lang="zh-CN" altLang="en-US" dirty="0"/>
              <a:t>提</a:t>
            </a:r>
            <a:r>
              <a:rPr lang="zh-CN" altLang="en-US" dirty="0" smtClean="0"/>
              <a:t>出</a:t>
            </a:r>
            <a:r>
              <a:rPr lang="en-US" altLang="zh-CN" dirty="0" smtClean="0">
                <a:solidFill>
                  <a:srgbClr val="FF0000"/>
                </a:solidFill>
              </a:rPr>
              <a:t>Lucifer</a:t>
            </a:r>
            <a:r>
              <a:rPr lang="zh-CN" altLang="en-US" dirty="0" smtClean="0"/>
              <a:t>算法</a:t>
            </a:r>
            <a:r>
              <a:rPr lang="en-US" altLang="zh-CN" dirty="0" smtClean="0"/>
              <a:t>(</a:t>
            </a:r>
            <a:r>
              <a:rPr lang="zh-CN" altLang="en-US" dirty="0" smtClean="0"/>
              <a:t>分组</a:t>
            </a:r>
            <a:r>
              <a:rPr lang="en-US" altLang="zh-CN" dirty="0" smtClean="0"/>
              <a:t>64</a:t>
            </a:r>
            <a:r>
              <a:rPr lang="zh-CN" altLang="en-US" dirty="0" smtClean="0"/>
              <a:t>比特，密钥</a:t>
            </a:r>
            <a:r>
              <a:rPr lang="en-US" altLang="zh-CN" dirty="0" smtClean="0"/>
              <a:t>128</a:t>
            </a:r>
            <a:r>
              <a:rPr lang="zh-CN" altLang="en-US" dirty="0" smtClean="0"/>
              <a:t>比特</a:t>
            </a:r>
            <a:r>
              <a:rPr lang="en-US" altLang="zh-CN" dirty="0" smtClean="0"/>
              <a:t>)</a:t>
            </a:r>
            <a:r>
              <a:rPr lang="zh-CN" altLang="en-US" dirty="0" smtClean="0"/>
              <a:t>，并应用于商业领域</a:t>
            </a:r>
          </a:p>
          <a:p>
            <a:pPr lvl="1"/>
            <a:r>
              <a:rPr lang="zh-CN" altLang="en-US" dirty="0" smtClean="0">
                <a:solidFill>
                  <a:srgbClr val="C6062F"/>
                </a:solidFill>
              </a:rPr>
              <a:t>1973年</a:t>
            </a:r>
            <a:r>
              <a:rPr lang="en-US" altLang="zh-CN" dirty="0" smtClean="0">
                <a:solidFill>
                  <a:srgbClr val="C6062F"/>
                </a:solidFill>
              </a:rPr>
              <a:t>—</a:t>
            </a:r>
            <a:r>
              <a:rPr lang="zh-CN" altLang="en-US" dirty="0"/>
              <a:t>美国国家标准与技术研究院</a:t>
            </a:r>
            <a:r>
              <a:rPr lang="zh-CN" altLang="en-US" dirty="0" smtClean="0"/>
              <a:t>（</a:t>
            </a:r>
            <a:r>
              <a:rPr lang="en-US" altLang="zh-CN" i="1" dirty="0" smtClean="0">
                <a:solidFill>
                  <a:srgbClr val="FF0000"/>
                </a:solidFill>
              </a:rPr>
              <a:t>NIST</a:t>
            </a:r>
            <a:r>
              <a:rPr lang="zh-CN" altLang="en-US" i="1" dirty="0" smtClean="0">
                <a:solidFill>
                  <a:srgbClr val="FF0000"/>
                </a:solidFill>
              </a:rPr>
              <a:t>，现更名为</a:t>
            </a:r>
            <a:r>
              <a:rPr lang="en-US" altLang="zh-CN" i="1" dirty="0" smtClean="0">
                <a:solidFill>
                  <a:srgbClr val="FF0000"/>
                </a:solidFill>
              </a:rPr>
              <a:t>NBS</a:t>
            </a:r>
            <a:r>
              <a:rPr lang="zh-CN" altLang="en-US" i="1" dirty="0" smtClean="0">
                <a:solidFill>
                  <a:srgbClr val="FF0000"/>
                </a:solidFill>
              </a:rPr>
              <a:t>（国家标准局）</a:t>
            </a:r>
            <a:r>
              <a:rPr lang="zh-CN" altLang="en-US" dirty="0" smtClean="0"/>
              <a:t>）公开征集标准加密算法，并公布了设计要求：</a:t>
            </a:r>
          </a:p>
          <a:p>
            <a:pPr marL="1371600" lvl="2" indent="-457200" algn="just">
              <a:lnSpc>
                <a:spcPct val="80000"/>
              </a:lnSpc>
              <a:buFont typeface="+mj-lt"/>
              <a:buAutoNum type="arabicPeriod"/>
            </a:pPr>
            <a:r>
              <a:rPr lang="zh-CN" altLang="en-US" sz="2000" dirty="0" smtClean="0">
                <a:latin typeface="Times New Roman" pitchFamily="18" charset="0"/>
              </a:rPr>
              <a:t>必须提供高度的安全性；</a:t>
            </a:r>
          </a:p>
          <a:p>
            <a:pPr marL="1371600" lvl="2" indent="-457200" algn="just">
              <a:lnSpc>
                <a:spcPct val="80000"/>
              </a:lnSpc>
              <a:buFont typeface="+mj-lt"/>
              <a:buAutoNum type="arabicPeriod"/>
            </a:pPr>
            <a:r>
              <a:rPr lang="zh-CN" altLang="en-US" sz="2000" dirty="0" smtClean="0">
                <a:latin typeface="Times New Roman" pitchFamily="18" charset="0"/>
              </a:rPr>
              <a:t>必须有详细的说明</a:t>
            </a:r>
            <a:r>
              <a:rPr lang="en-US" altLang="zh-CN" sz="2000" dirty="0" smtClean="0">
                <a:latin typeface="Times New Roman" pitchFamily="18" charset="0"/>
              </a:rPr>
              <a:t>,</a:t>
            </a:r>
            <a:r>
              <a:rPr lang="zh-CN" altLang="en-US" sz="2000" dirty="0" smtClean="0">
                <a:latin typeface="Times New Roman" pitchFamily="18" charset="0"/>
              </a:rPr>
              <a:t>并易于理解；</a:t>
            </a:r>
          </a:p>
          <a:p>
            <a:pPr marL="1371600" lvl="2" indent="-457200" algn="just">
              <a:lnSpc>
                <a:spcPct val="80000"/>
              </a:lnSpc>
              <a:buFont typeface="+mj-lt"/>
              <a:buAutoNum type="arabicPeriod"/>
            </a:pPr>
            <a:r>
              <a:rPr lang="zh-CN" altLang="en-US" sz="2000" dirty="0" smtClean="0">
                <a:solidFill>
                  <a:schemeClr val="tx2"/>
                </a:solidFill>
                <a:latin typeface="Times New Roman" pitchFamily="18" charset="0"/>
              </a:rPr>
              <a:t>安全性取决于密钥，不依赖于算法</a:t>
            </a:r>
            <a:r>
              <a:rPr lang="zh-CN" altLang="en-US" sz="2000" dirty="0" smtClean="0">
                <a:latin typeface="Times New Roman" pitchFamily="18" charset="0"/>
              </a:rPr>
              <a:t>；</a:t>
            </a:r>
          </a:p>
          <a:p>
            <a:pPr marL="1371600" lvl="2" indent="-457200" algn="just">
              <a:lnSpc>
                <a:spcPct val="80000"/>
              </a:lnSpc>
              <a:buFont typeface="+mj-lt"/>
              <a:buAutoNum type="arabicPeriod"/>
            </a:pPr>
            <a:r>
              <a:rPr lang="zh-CN" altLang="en-US" sz="2000" dirty="0" smtClean="0">
                <a:latin typeface="Times New Roman" pitchFamily="18" charset="0"/>
              </a:rPr>
              <a:t>适用于所有</a:t>
            </a:r>
            <a:r>
              <a:rPr lang="zh-CN" altLang="en-US" sz="2000" dirty="0">
                <a:latin typeface="Times New Roman" pitchFamily="18" charset="0"/>
              </a:rPr>
              <a:t>用户和不同应用场合；</a:t>
            </a:r>
            <a:endParaRPr lang="zh-CN" altLang="en-US" sz="2000" dirty="0" smtClean="0">
              <a:latin typeface="Times New Roman" pitchFamily="18" charset="0"/>
            </a:endParaRPr>
          </a:p>
          <a:p>
            <a:pPr marL="1371600" lvl="2" indent="-457200" algn="just">
              <a:lnSpc>
                <a:spcPct val="80000"/>
              </a:lnSpc>
              <a:buFont typeface="+mj-lt"/>
              <a:buAutoNum type="arabicPeriod"/>
            </a:pPr>
            <a:r>
              <a:rPr lang="zh-CN" altLang="en-US" sz="2000" dirty="0" smtClean="0">
                <a:latin typeface="Times New Roman" pitchFamily="18" charset="0"/>
              </a:rPr>
              <a:t>必须</a:t>
            </a:r>
            <a:r>
              <a:rPr lang="zh-CN" altLang="en-US" sz="2000" dirty="0" smtClean="0">
                <a:solidFill>
                  <a:schemeClr val="tx2"/>
                </a:solidFill>
                <a:latin typeface="Times New Roman" pitchFamily="18" charset="0"/>
              </a:rPr>
              <a:t>高效、经济</a:t>
            </a:r>
            <a:r>
              <a:rPr lang="zh-CN" altLang="en-US" sz="2000" dirty="0" smtClean="0">
                <a:latin typeface="Times New Roman" pitchFamily="18" charset="0"/>
              </a:rPr>
              <a:t>；</a:t>
            </a:r>
          </a:p>
          <a:p>
            <a:pPr marL="1371600" lvl="2" indent="-457200" algn="just">
              <a:lnSpc>
                <a:spcPct val="80000"/>
              </a:lnSpc>
              <a:buFont typeface="+mj-lt"/>
              <a:buAutoNum type="arabicPeriod"/>
            </a:pPr>
            <a:r>
              <a:rPr lang="zh-CN" altLang="en-US" sz="2000" dirty="0" smtClean="0">
                <a:latin typeface="Times New Roman" pitchFamily="18" charset="0"/>
              </a:rPr>
              <a:t>必须能被证实有效；</a:t>
            </a:r>
          </a:p>
          <a:p>
            <a:pPr marL="1371600" lvl="2" indent="-457200" algn="just">
              <a:lnSpc>
                <a:spcPct val="80000"/>
              </a:lnSpc>
              <a:buFont typeface="+mj-lt"/>
              <a:buAutoNum type="arabicPeriod"/>
            </a:pPr>
            <a:r>
              <a:rPr lang="zh-CN" altLang="en-US" sz="2000" dirty="0" smtClean="0">
                <a:latin typeface="Times New Roman" pitchFamily="18" charset="0"/>
              </a:rPr>
              <a:t>必须</a:t>
            </a:r>
            <a:r>
              <a:rPr lang="zh-CN" altLang="en-US" sz="2000" dirty="0" smtClean="0">
                <a:solidFill>
                  <a:schemeClr val="tx2"/>
                </a:solidFill>
                <a:latin typeface="Times New Roman" pitchFamily="18" charset="0"/>
              </a:rPr>
              <a:t>是可出口的</a:t>
            </a:r>
            <a:endParaRPr lang="zh-CN" altLang="en-US" dirty="0" smtClean="0"/>
          </a:p>
          <a:p>
            <a:pPr lvl="1">
              <a:buFontTx/>
              <a:buNone/>
            </a:pPr>
            <a:r>
              <a:rPr lang="zh-CN" altLang="en-US" dirty="0" smtClean="0"/>
              <a:t>  </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31</a:t>
            </a:fld>
            <a:endParaRPr lang="en-US" altLang="zh-CN" dirty="0"/>
          </a:p>
        </p:txBody>
      </p:sp>
    </p:spTree>
    <p:extLst>
      <p:ext uri="{BB962C8B-B14F-4D97-AF65-F5344CB8AC3E}">
        <p14:creationId xmlns:p14="http://schemas.microsoft.com/office/powerpoint/2010/main" val="1425473581"/>
      </p:ext>
    </p:extLst>
  </p:cSld>
  <p:clrMapOvr>
    <a:masterClrMapping/>
  </p:clrMapOvr>
  <p:transition>
    <p:wedg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lvl="1"/>
            <a:r>
              <a:rPr lang="zh-CN" altLang="en-US" dirty="0" smtClean="0">
                <a:solidFill>
                  <a:srgbClr val="C6062F"/>
                </a:solidFill>
              </a:rPr>
              <a:t>1977年</a:t>
            </a:r>
            <a:r>
              <a:rPr lang="en-US" altLang="zh-CN" dirty="0">
                <a:solidFill>
                  <a:srgbClr val="C6062F"/>
                </a:solidFill>
              </a:rPr>
              <a:t>— </a:t>
            </a:r>
            <a:r>
              <a:rPr lang="en-US" altLang="zh-CN" dirty="0" smtClean="0"/>
              <a:t>Lucifer</a:t>
            </a:r>
            <a:r>
              <a:rPr lang="zh-CN" altLang="en-US" dirty="0" smtClean="0"/>
              <a:t>被选为数据加密标准</a:t>
            </a:r>
            <a:r>
              <a:rPr lang="en-US" altLang="zh-CN" dirty="0" smtClean="0"/>
              <a:t>(</a:t>
            </a:r>
            <a:r>
              <a:rPr lang="zh-CN" altLang="en-US" dirty="0" smtClean="0"/>
              <a:t>但密钥被缩减为</a:t>
            </a:r>
            <a:r>
              <a:rPr lang="en-US" altLang="zh-CN" dirty="0" smtClean="0"/>
              <a:t>56</a:t>
            </a:r>
            <a:r>
              <a:rPr lang="zh-CN" altLang="en-US" dirty="0" smtClean="0"/>
              <a:t>比特</a:t>
            </a:r>
            <a:r>
              <a:rPr lang="en-US" altLang="zh-CN" dirty="0" smtClean="0"/>
              <a:t>)</a:t>
            </a:r>
          </a:p>
          <a:p>
            <a:pPr lvl="1" algn="just">
              <a:lnSpc>
                <a:spcPct val="80000"/>
              </a:lnSpc>
            </a:pPr>
            <a:r>
              <a:rPr lang="en-US" altLang="zh-CN" dirty="0" smtClean="0">
                <a:solidFill>
                  <a:srgbClr val="C6062F"/>
                </a:solidFill>
              </a:rPr>
              <a:t>1979</a:t>
            </a:r>
            <a:r>
              <a:rPr lang="zh-CN" altLang="en-US" dirty="0" smtClean="0">
                <a:solidFill>
                  <a:srgbClr val="C6062F"/>
                </a:solidFill>
              </a:rPr>
              <a:t>年</a:t>
            </a:r>
            <a:r>
              <a:rPr lang="en-US" altLang="zh-CN" dirty="0" smtClean="0">
                <a:solidFill>
                  <a:srgbClr val="C6062F"/>
                </a:solidFill>
              </a:rPr>
              <a:t>—</a:t>
            </a:r>
            <a:r>
              <a:rPr lang="zh-CN" altLang="en-US" dirty="0" smtClean="0">
                <a:latin typeface="Times New Roman" pitchFamily="18" charset="0"/>
              </a:rPr>
              <a:t>美国银行协会批准使用</a:t>
            </a:r>
            <a:r>
              <a:rPr lang="en-US" altLang="zh-CN" dirty="0" smtClean="0">
                <a:latin typeface="Times New Roman" pitchFamily="18" charset="0"/>
              </a:rPr>
              <a:t>(ATM</a:t>
            </a:r>
            <a:r>
              <a:rPr lang="zh-CN" altLang="en-US" dirty="0" smtClean="0">
                <a:latin typeface="Times New Roman" pitchFamily="18" charset="0"/>
              </a:rPr>
              <a:t>中</a:t>
            </a:r>
            <a:r>
              <a:rPr lang="en-US" altLang="zh-CN" dirty="0" smtClean="0">
                <a:latin typeface="Times New Roman" pitchFamily="18" charset="0"/>
              </a:rPr>
              <a:t>)</a:t>
            </a:r>
          </a:p>
          <a:p>
            <a:pPr lvl="1" algn="just">
              <a:lnSpc>
                <a:spcPct val="80000"/>
              </a:lnSpc>
            </a:pPr>
            <a:r>
              <a:rPr lang="en-US" altLang="zh-CN" dirty="0" smtClean="0">
                <a:solidFill>
                  <a:srgbClr val="C6062F"/>
                </a:solidFill>
              </a:rPr>
              <a:t>1980</a:t>
            </a:r>
            <a:r>
              <a:rPr lang="zh-CN" altLang="en-US" dirty="0" smtClean="0">
                <a:solidFill>
                  <a:srgbClr val="C6062F"/>
                </a:solidFill>
              </a:rPr>
              <a:t>年</a:t>
            </a:r>
            <a:r>
              <a:rPr lang="en-US" altLang="zh-CN" dirty="0" smtClean="0">
                <a:solidFill>
                  <a:srgbClr val="C6062F"/>
                </a:solidFill>
              </a:rPr>
              <a:t>—</a:t>
            </a:r>
            <a:r>
              <a:rPr lang="zh-CN" altLang="en-US" dirty="0" smtClean="0">
                <a:latin typeface="Times New Roman" pitchFamily="18" charset="0"/>
              </a:rPr>
              <a:t>美国国家标准协会</a:t>
            </a:r>
            <a:r>
              <a:rPr lang="en-US" altLang="zh-CN" dirty="0" smtClean="0">
                <a:latin typeface="Times New Roman" pitchFamily="18" charset="0"/>
              </a:rPr>
              <a:t>ANSI(American National Standards Institute)</a:t>
            </a:r>
            <a:r>
              <a:rPr lang="zh-CN" altLang="en-US" dirty="0" smtClean="0">
                <a:latin typeface="Times New Roman" pitchFamily="18" charset="0"/>
              </a:rPr>
              <a:t>赞同</a:t>
            </a:r>
            <a:r>
              <a:rPr lang="en-US" altLang="zh-CN" dirty="0" smtClean="0">
                <a:latin typeface="Times New Roman" pitchFamily="18" charset="0"/>
              </a:rPr>
              <a:t>DES</a:t>
            </a:r>
            <a:r>
              <a:rPr lang="zh-CN" altLang="en-US" dirty="0" smtClean="0">
                <a:latin typeface="Times New Roman" pitchFamily="18" charset="0"/>
              </a:rPr>
              <a:t>作为私人使用的标准，称之为</a:t>
            </a:r>
            <a:r>
              <a:rPr lang="en-US" altLang="zh-CN" dirty="0" smtClean="0">
                <a:latin typeface="Times New Roman" pitchFamily="18" charset="0"/>
              </a:rPr>
              <a:t>DEA(ANSI X.392)</a:t>
            </a:r>
          </a:p>
          <a:p>
            <a:pPr lvl="1" algn="just">
              <a:lnSpc>
                <a:spcPct val="80000"/>
              </a:lnSpc>
            </a:pPr>
            <a:r>
              <a:rPr lang="en-US" altLang="zh-CN" dirty="0" smtClean="0">
                <a:solidFill>
                  <a:srgbClr val="C6062F"/>
                </a:solidFill>
              </a:rPr>
              <a:t>1983</a:t>
            </a:r>
            <a:r>
              <a:rPr lang="zh-CN" altLang="en-US" dirty="0" smtClean="0">
                <a:solidFill>
                  <a:srgbClr val="C6062F"/>
                </a:solidFill>
              </a:rPr>
              <a:t>年</a:t>
            </a:r>
            <a:r>
              <a:rPr lang="en-US" altLang="zh-CN" dirty="0">
                <a:solidFill>
                  <a:srgbClr val="C6062F"/>
                </a:solidFill>
              </a:rPr>
              <a:t>—</a:t>
            </a:r>
            <a:r>
              <a:rPr lang="zh-CN" altLang="en-US" dirty="0" smtClean="0">
                <a:latin typeface="Times New Roman" pitchFamily="18" charset="0"/>
              </a:rPr>
              <a:t>国际化标准组织</a:t>
            </a:r>
            <a:r>
              <a:rPr lang="en-US" altLang="zh-CN" dirty="0" smtClean="0">
                <a:latin typeface="Times New Roman" pitchFamily="18" charset="0"/>
              </a:rPr>
              <a:t>ISO</a:t>
            </a:r>
            <a:r>
              <a:rPr lang="zh-CN" altLang="en-US" dirty="0" smtClean="0">
                <a:latin typeface="Times New Roman" pitchFamily="18" charset="0"/>
              </a:rPr>
              <a:t>赞同</a:t>
            </a:r>
            <a:r>
              <a:rPr lang="en-US" altLang="zh-CN" dirty="0" smtClean="0">
                <a:latin typeface="Times New Roman" pitchFamily="18" charset="0"/>
              </a:rPr>
              <a:t>DES</a:t>
            </a:r>
            <a:r>
              <a:rPr lang="zh-CN" altLang="en-US" dirty="0" smtClean="0">
                <a:latin typeface="Times New Roman" pitchFamily="18" charset="0"/>
              </a:rPr>
              <a:t>作为国际标准，称之为</a:t>
            </a:r>
            <a:r>
              <a:rPr lang="en-US" altLang="zh-CN" dirty="0" smtClean="0">
                <a:latin typeface="Times New Roman" pitchFamily="18" charset="0"/>
              </a:rPr>
              <a:t>DEA-1</a:t>
            </a:r>
            <a:r>
              <a:rPr lang="zh-CN" altLang="en-US" dirty="0" smtClean="0">
                <a:latin typeface="Times New Roman" pitchFamily="18" charset="0"/>
              </a:rPr>
              <a:t>。该标准规定</a:t>
            </a:r>
            <a:r>
              <a:rPr lang="zh-CN" altLang="en-US" dirty="0" smtClean="0">
                <a:solidFill>
                  <a:schemeClr val="tx2"/>
                </a:solidFill>
                <a:latin typeface="Times New Roman" pitchFamily="18" charset="0"/>
              </a:rPr>
              <a:t>每五年审查一次</a:t>
            </a:r>
            <a:r>
              <a:rPr lang="zh-CN" altLang="en-US" dirty="0" smtClean="0">
                <a:latin typeface="Times New Roman" pitchFamily="18" charset="0"/>
              </a:rPr>
              <a:t>，计划十年后采用新标准</a:t>
            </a:r>
            <a:endParaRPr lang="en-US" altLang="zh-CN" dirty="0" smtClean="0">
              <a:latin typeface="Times New Roman" pitchFamily="18" charset="0"/>
            </a:endParaRPr>
          </a:p>
          <a:p>
            <a:pPr lvl="1" algn="just">
              <a:lnSpc>
                <a:spcPct val="80000"/>
              </a:lnSpc>
            </a:pPr>
            <a:r>
              <a:rPr lang="zh-CN" altLang="en-US" dirty="0" smtClean="0">
                <a:latin typeface="Times New Roman" pitchFamily="18" charset="0"/>
              </a:rPr>
              <a:t>最近一次评估在</a:t>
            </a:r>
            <a:r>
              <a:rPr lang="en-US" altLang="zh-CN" dirty="0" smtClean="0">
                <a:latin typeface="Times New Roman" pitchFamily="18" charset="0"/>
              </a:rPr>
              <a:t>1994</a:t>
            </a:r>
            <a:r>
              <a:rPr lang="zh-CN" altLang="en-US" dirty="0" smtClean="0">
                <a:latin typeface="Times New Roman" pitchFamily="18" charset="0"/>
              </a:rPr>
              <a:t>年</a:t>
            </a:r>
            <a:r>
              <a:rPr lang="en-US" altLang="zh-CN" dirty="0" smtClean="0">
                <a:latin typeface="Times New Roman" pitchFamily="18" charset="0"/>
              </a:rPr>
              <a:t>1</a:t>
            </a:r>
            <a:r>
              <a:rPr lang="zh-CN" altLang="en-US" dirty="0" smtClean="0">
                <a:latin typeface="Times New Roman" pitchFamily="18" charset="0"/>
              </a:rPr>
              <a:t>月。</a:t>
            </a:r>
            <a:r>
              <a:rPr lang="zh-CN" altLang="en-US" dirty="0" smtClean="0">
                <a:solidFill>
                  <a:srgbClr val="C6062F"/>
                </a:solidFill>
              </a:rPr>
              <a:t>1994年，</a:t>
            </a:r>
            <a:r>
              <a:rPr lang="zh-CN" altLang="en-US" dirty="0" smtClean="0"/>
              <a:t>美国决定</a:t>
            </a:r>
            <a:r>
              <a:rPr lang="en-US" altLang="zh-CN" dirty="0" smtClean="0"/>
              <a:t>19</a:t>
            </a:r>
            <a:r>
              <a:rPr lang="zh-CN" altLang="en-US" dirty="0" smtClean="0"/>
              <a:t>98年12月以后不再使用</a:t>
            </a:r>
            <a:r>
              <a:rPr lang="en-US" altLang="zh-CN" dirty="0" smtClean="0"/>
              <a:t>DES</a:t>
            </a:r>
            <a:r>
              <a:rPr lang="zh-CN" altLang="en-US" dirty="0" smtClean="0"/>
              <a:t>算法</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32</a:t>
            </a:fld>
            <a:endParaRPr lang="en-US" altLang="zh-CN" dirty="0"/>
          </a:p>
        </p:txBody>
      </p:sp>
    </p:spTree>
    <p:extLst>
      <p:ext uri="{BB962C8B-B14F-4D97-AF65-F5344CB8AC3E}">
        <p14:creationId xmlns:p14="http://schemas.microsoft.com/office/powerpoint/2010/main" val="2274558996"/>
      </p:ext>
    </p:extLst>
  </p:cSld>
  <p:clrMapOvr>
    <a:masterClrMapping/>
  </p:clrMapOvr>
  <p:transition>
    <p:wedg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DES</a:t>
            </a:r>
            <a:r>
              <a:rPr lang="zh-CN" altLang="en-US" dirty="0"/>
              <a:t>扮演的突出角</a:t>
            </a:r>
            <a:r>
              <a:rPr lang="zh-CN" altLang="en-US" dirty="0" smtClean="0"/>
              <a:t>色</a:t>
            </a:r>
            <a:endParaRPr lang="zh-CN" altLang="en-US" dirty="0"/>
          </a:p>
        </p:txBody>
      </p:sp>
      <p:sp>
        <p:nvSpPr>
          <p:cNvPr id="3" name="内容占位符 2"/>
          <p:cNvSpPr>
            <a:spLocks noGrp="1"/>
          </p:cNvSpPr>
          <p:nvPr>
            <p:ph idx="1"/>
          </p:nvPr>
        </p:nvSpPr>
        <p:spPr/>
        <p:txBody>
          <a:bodyPr/>
          <a:lstStyle/>
          <a:p>
            <a:pPr marL="0" indent="0">
              <a:lnSpc>
                <a:spcPct val="90000"/>
              </a:lnSpc>
              <a:buNone/>
            </a:pPr>
            <a:r>
              <a:rPr lang="en-US" altLang="zh-CN" dirty="0" smtClean="0"/>
              <a:t>DES</a:t>
            </a:r>
            <a:r>
              <a:rPr lang="zh-CN" altLang="en-US" dirty="0" smtClean="0"/>
              <a:t>的优</a:t>
            </a:r>
            <a:r>
              <a:rPr lang="zh-CN" altLang="en-US" dirty="0"/>
              <a:t>点和缺点被密码学界淋漓尽致地讨</a:t>
            </a:r>
            <a:r>
              <a:rPr lang="zh-CN" altLang="en-US" dirty="0" smtClean="0"/>
              <a:t>论，举</a:t>
            </a:r>
            <a:r>
              <a:rPr lang="zh-CN" altLang="en-US" dirty="0"/>
              <a:t>例如下： </a:t>
            </a:r>
          </a:p>
          <a:p>
            <a:pPr marL="457200" indent="-457200">
              <a:lnSpc>
                <a:spcPct val="90000"/>
              </a:lnSpc>
              <a:buFont typeface="+mj-lt"/>
              <a:buAutoNum type="arabicPeriod"/>
            </a:pPr>
            <a:r>
              <a:rPr lang="zh-CN" altLang="en-US" dirty="0" smtClean="0"/>
              <a:t>使</a:t>
            </a:r>
            <a:r>
              <a:rPr lang="zh-CN" altLang="en-US" dirty="0"/>
              <a:t>用了</a:t>
            </a:r>
            <a:r>
              <a:rPr lang="en-US" altLang="zh-CN" dirty="0">
                <a:solidFill>
                  <a:srgbClr val="FF0000"/>
                </a:solidFill>
              </a:rPr>
              <a:t>S</a:t>
            </a:r>
            <a:r>
              <a:rPr lang="zh-CN" altLang="en-US" dirty="0">
                <a:solidFill>
                  <a:srgbClr val="FF0000"/>
                </a:solidFill>
              </a:rPr>
              <a:t>盒</a:t>
            </a:r>
            <a:r>
              <a:rPr lang="zh-CN" altLang="en-US" dirty="0"/>
              <a:t>，而</a:t>
            </a:r>
            <a:r>
              <a:rPr lang="en-US" altLang="zh-CN" dirty="0"/>
              <a:t>S</a:t>
            </a:r>
            <a:r>
              <a:rPr lang="zh-CN" altLang="en-US" dirty="0"/>
              <a:t>盒现在已经是几乎所有分组密码算法不可缺少的部</a:t>
            </a:r>
            <a:r>
              <a:rPr lang="zh-CN" altLang="en-US" dirty="0" smtClean="0"/>
              <a:t>件 </a:t>
            </a:r>
            <a:endParaRPr lang="zh-CN" altLang="en-US" dirty="0"/>
          </a:p>
          <a:p>
            <a:pPr marL="457200" indent="-457200">
              <a:lnSpc>
                <a:spcPct val="90000"/>
              </a:lnSpc>
              <a:buFont typeface="+mj-lt"/>
              <a:buAutoNum type="arabicPeriod"/>
            </a:pPr>
            <a:r>
              <a:rPr lang="zh-CN" altLang="en-US" dirty="0" smtClean="0">
                <a:solidFill>
                  <a:srgbClr val="FF0000"/>
                </a:solidFill>
              </a:rPr>
              <a:t>迭</a:t>
            </a:r>
            <a:r>
              <a:rPr lang="zh-CN" altLang="en-US" dirty="0">
                <a:solidFill>
                  <a:srgbClr val="FF0000"/>
                </a:solidFill>
              </a:rPr>
              <a:t>代</a:t>
            </a:r>
            <a:r>
              <a:rPr lang="zh-CN" altLang="en-US" dirty="0"/>
              <a:t>分组密码是分组密码的主流设</a:t>
            </a:r>
            <a:r>
              <a:rPr lang="zh-CN" altLang="en-US" dirty="0" smtClean="0"/>
              <a:t>计</a:t>
            </a:r>
            <a:endParaRPr lang="zh-CN" altLang="en-US" dirty="0"/>
          </a:p>
          <a:p>
            <a:pPr marL="457200" indent="-457200">
              <a:lnSpc>
                <a:spcPct val="90000"/>
              </a:lnSpc>
              <a:buFont typeface="+mj-lt"/>
              <a:buAutoNum type="arabicPeriod"/>
            </a:pPr>
            <a:r>
              <a:rPr lang="zh-CN" altLang="en-US" dirty="0" smtClean="0"/>
              <a:t>轮</a:t>
            </a:r>
            <a:r>
              <a:rPr lang="zh-CN" altLang="en-US" dirty="0"/>
              <a:t>函数结构是</a:t>
            </a:r>
            <a:r>
              <a:rPr lang="en-US" altLang="zh-CN" dirty="0">
                <a:solidFill>
                  <a:srgbClr val="FF0000"/>
                </a:solidFill>
              </a:rPr>
              <a:t>Feistel</a:t>
            </a:r>
            <a:r>
              <a:rPr lang="zh-CN" altLang="en-US" dirty="0">
                <a:solidFill>
                  <a:srgbClr val="FF0000"/>
                </a:solidFill>
              </a:rPr>
              <a:t>网络</a:t>
            </a:r>
            <a:r>
              <a:rPr lang="zh-CN" altLang="en-US" dirty="0"/>
              <a:t>，这种结构现在已经是轮函数的经典结构之</a:t>
            </a:r>
            <a:r>
              <a:rPr lang="zh-CN" altLang="en-US" dirty="0" smtClean="0"/>
              <a:t>一</a:t>
            </a:r>
            <a:endParaRPr lang="zh-CN" altLang="en-US" dirty="0"/>
          </a:p>
          <a:p>
            <a:pPr marL="457200" indent="-457200">
              <a:lnSpc>
                <a:spcPct val="90000"/>
              </a:lnSpc>
              <a:buFont typeface="+mj-lt"/>
              <a:buAutoNum type="arabicPeriod"/>
            </a:pPr>
            <a:r>
              <a:rPr lang="zh-CN" altLang="en-US" dirty="0" smtClean="0"/>
              <a:t>算</a:t>
            </a:r>
            <a:r>
              <a:rPr lang="zh-CN" altLang="en-US" dirty="0"/>
              <a:t>法的第一个和最后一个部件没有密钥的参与，在已知明文攻击之下不起任何安全性作用。以</a:t>
            </a:r>
            <a:r>
              <a:rPr lang="zh-CN" altLang="en-US" dirty="0" smtClean="0"/>
              <a:t>后的</a:t>
            </a:r>
            <a:r>
              <a:rPr lang="zh-CN" altLang="en-US" dirty="0"/>
              <a:t>分组密</a:t>
            </a:r>
            <a:r>
              <a:rPr lang="zh-CN" altLang="en-US" dirty="0" smtClean="0"/>
              <a:t>码纠</a:t>
            </a:r>
            <a:r>
              <a:rPr lang="zh-CN" altLang="en-US" dirty="0"/>
              <a:t>正了这个缺</a:t>
            </a:r>
            <a:r>
              <a:rPr lang="zh-CN" altLang="en-US" dirty="0" smtClean="0"/>
              <a:t>点</a:t>
            </a:r>
            <a:endParaRPr lang="zh-CN" altLang="en-US" dirty="0"/>
          </a:p>
          <a:p>
            <a:endParaRPr lang="zh-CN" altLang="en-US" sz="2400" dirty="0"/>
          </a:p>
        </p:txBody>
      </p:sp>
      <p:sp>
        <p:nvSpPr>
          <p:cNvPr id="4" name="日期占位符 3"/>
          <p:cNvSpPr>
            <a:spLocks noGrp="1"/>
          </p:cNvSpPr>
          <p:nvPr>
            <p:ph type="dt" sz="half" idx="10"/>
          </p:nvPr>
        </p:nvSpPr>
        <p:spPr/>
        <p:txBody>
          <a:bodyPr/>
          <a:lstStyle/>
          <a:p>
            <a:fld id="{F8F767E2-4B0C-4D6B-BC16-744F3E0FAA8C}"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33</a:t>
            </a:fld>
            <a:endParaRPr lang="en-US" altLang="zh-CN" dirty="0"/>
          </a:p>
        </p:txBody>
      </p:sp>
    </p:spTree>
    <p:extLst>
      <p:ext uri="{BB962C8B-B14F-4D97-AF65-F5344CB8AC3E}">
        <p14:creationId xmlns:p14="http://schemas.microsoft.com/office/powerpoint/2010/main" val="3069759114"/>
      </p:ext>
    </p:extLst>
  </p:cSld>
  <p:clrMapOvr>
    <a:masterClrMapping/>
  </p:clrMapOvr>
  <p:transition>
    <p:wedg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算法描述</a:t>
            </a:r>
            <a:endParaRPr lang="zh-CN" altLang="en-US" dirty="0"/>
          </a:p>
        </p:txBody>
      </p:sp>
      <p:sp>
        <p:nvSpPr>
          <p:cNvPr id="3" name="内容占位符 2"/>
          <p:cNvSpPr>
            <a:spLocks noGrp="1"/>
          </p:cNvSpPr>
          <p:nvPr>
            <p:ph idx="1"/>
          </p:nvPr>
        </p:nvSpPr>
        <p:spPr>
          <a:xfrm>
            <a:off x="457200" y="1905000"/>
            <a:ext cx="5410200" cy="4419600"/>
          </a:xfrm>
        </p:spPr>
        <p:txBody>
          <a:bodyPr/>
          <a:lstStyle/>
          <a:p>
            <a:r>
              <a:rPr lang="en-US" altLang="zh-CN" dirty="0" smtClean="0"/>
              <a:t>DES</a:t>
            </a:r>
            <a:r>
              <a:rPr lang="zh-CN" altLang="en-US" dirty="0" smtClean="0"/>
              <a:t>：</a:t>
            </a:r>
            <a:r>
              <a:rPr lang="zh-CN" altLang="en-US" b="1" dirty="0" smtClean="0">
                <a:solidFill>
                  <a:srgbClr val="C6062F"/>
                </a:solidFill>
              </a:rPr>
              <a:t>明文分组和密文分组均为64比特</a:t>
            </a:r>
            <a:r>
              <a:rPr lang="zh-CN" altLang="en-US" dirty="0" smtClean="0"/>
              <a:t>，</a:t>
            </a:r>
            <a:r>
              <a:rPr lang="zh-CN" altLang="en-US" b="1" dirty="0" smtClean="0">
                <a:solidFill>
                  <a:srgbClr val="C6062F"/>
                </a:solidFill>
              </a:rPr>
              <a:t>有效密钥56比特</a:t>
            </a:r>
            <a:endParaRPr lang="en-US" altLang="zh-CN" b="1" dirty="0" smtClean="0">
              <a:solidFill>
                <a:srgbClr val="C6062F"/>
              </a:solidFill>
            </a:endParaRPr>
          </a:p>
          <a:p>
            <a:endParaRPr lang="en-US" altLang="zh-CN" b="1" dirty="0" smtClean="0">
              <a:solidFill>
                <a:srgbClr val="C6062F"/>
              </a:solidFill>
            </a:endParaRPr>
          </a:p>
          <a:p>
            <a:r>
              <a:rPr lang="en-US" altLang="zh-CN" dirty="0" smtClean="0"/>
              <a:t>DES</a:t>
            </a:r>
            <a:r>
              <a:rPr lang="zh-CN" altLang="en-US" dirty="0" smtClean="0"/>
              <a:t>由</a:t>
            </a:r>
            <a:r>
              <a:rPr lang="zh-CN" altLang="en-US" b="1" dirty="0" smtClean="0">
                <a:solidFill>
                  <a:srgbClr val="FF0000"/>
                </a:solidFill>
              </a:rPr>
              <a:t>初始置换，16轮迭代</a:t>
            </a:r>
            <a:r>
              <a:rPr lang="zh-CN" altLang="en-US" b="1" dirty="0">
                <a:solidFill>
                  <a:srgbClr val="FF0000"/>
                </a:solidFill>
              </a:rPr>
              <a:t>，逆初始置换</a:t>
            </a:r>
            <a:r>
              <a:rPr lang="zh-CN" altLang="en-US" dirty="0" smtClean="0"/>
              <a:t>组成</a:t>
            </a:r>
            <a:endParaRPr lang="en-US" altLang="zh-CN" dirty="0" smtClean="0"/>
          </a:p>
          <a:p>
            <a:endParaRPr lang="en-US" altLang="zh-CN" dirty="0" smtClean="0"/>
          </a:p>
          <a:p>
            <a:r>
              <a:rPr kumimoji="1" lang="en-US" altLang="zh-CN" dirty="0" smtClean="0"/>
              <a:t>DES</a:t>
            </a:r>
            <a:r>
              <a:rPr kumimoji="1" lang="zh-CN" altLang="en-US" dirty="0" smtClean="0"/>
              <a:t>的</a:t>
            </a:r>
            <a:r>
              <a:rPr kumimoji="1" lang="zh-CN" altLang="en-US" dirty="0">
                <a:solidFill>
                  <a:srgbClr val="0000FF"/>
                </a:solidFill>
              </a:rPr>
              <a:t>加解密</a:t>
            </a:r>
            <a:r>
              <a:rPr kumimoji="1" lang="zh-CN" altLang="en-US" dirty="0" smtClean="0">
                <a:solidFill>
                  <a:srgbClr val="0000FF"/>
                </a:solidFill>
              </a:rPr>
              <a:t>算法相同</a:t>
            </a:r>
            <a:r>
              <a:rPr kumimoji="1" lang="zh-CN" altLang="en-US" dirty="0" smtClean="0"/>
              <a:t>，只是解密子密钥与加密子密钥的使用</a:t>
            </a:r>
            <a:r>
              <a:rPr kumimoji="1" lang="zh-CN" altLang="en-US" b="1" dirty="0" smtClean="0">
                <a:solidFill>
                  <a:srgbClr val="C00000"/>
                </a:solidFill>
              </a:rPr>
              <a:t>顺序相反</a:t>
            </a:r>
            <a:endParaRPr kumimoji="1" lang="en-US" altLang="zh-CN" b="1" dirty="0" smtClean="0">
              <a:solidFill>
                <a:srgbClr val="C00000"/>
              </a:solidFill>
            </a:endParaRP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34</a:t>
            </a:fld>
            <a:endParaRPr lang="en-US" altLang="zh-CN" dirty="0"/>
          </a:p>
        </p:txBody>
      </p:sp>
      <p:graphicFrame>
        <p:nvGraphicFramePr>
          <p:cNvPr id="26625" name="Object 1"/>
          <p:cNvGraphicFramePr>
            <a:graphicFrameLocks noChangeAspect="1"/>
          </p:cNvGraphicFramePr>
          <p:nvPr/>
        </p:nvGraphicFramePr>
        <p:xfrm>
          <a:off x="6172200" y="1676400"/>
          <a:ext cx="1752600" cy="4771319"/>
        </p:xfrm>
        <a:graphic>
          <a:graphicData uri="http://schemas.openxmlformats.org/presentationml/2006/ole">
            <mc:AlternateContent xmlns:mc="http://schemas.openxmlformats.org/markup-compatibility/2006">
              <mc:Choice xmlns:v="urn:schemas-microsoft-com:vml" Requires="v">
                <p:oleObj spid="_x0000_s75886" name="Visio" r:id="rId3" imgW="1173253" imgH="3274812" progId="">
                  <p:embed/>
                </p:oleObj>
              </mc:Choice>
              <mc:Fallback>
                <p:oleObj name="Visio" r:id="rId3" imgW="1173253" imgH="3274812" progId="">
                  <p:embed/>
                  <p:pic>
                    <p:nvPicPr>
                      <p:cNvPr id="0" name="Picture 1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1676400"/>
                        <a:ext cx="1752600" cy="4771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68111250"/>
      </p:ext>
    </p:extLst>
  </p:cSld>
  <p:clrMapOvr>
    <a:masterClrMapping/>
  </p:clrMapOvr>
  <p:transition>
    <p:wedg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35</a:t>
            </a:fld>
            <a:endParaRPr lang="en-US" altLang="zh-CN" dirty="0"/>
          </a:p>
        </p:txBody>
      </p:sp>
      <p:sp>
        <p:nvSpPr>
          <p:cNvPr id="9" name="TextBox 8"/>
          <p:cNvSpPr txBox="1"/>
          <p:nvPr/>
        </p:nvSpPr>
        <p:spPr>
          <a:xfrm>
            <a:off x="152411" y="1828800"/>
            <a:ext cx="677108" cy="3581400"/>
          </a:xfrm>
          <a:prstGeom prst="rect">
            <a:avLst/>
          </a:prstGeom>
          <a:noFill/>
        </p:spPr>
        <p:txBody>
          <a:bodyPr vert="eaVert" wrap="square" rtlCol="0">
            <a:spAutoFit/>
          </a:bodyPr>
          <a:lstStyle/>
          <a:p>
            <a:r>
              <a:rPr lang="en-US" altLang="zh-CN" sz="3200" b="1" dirty="0" smtClean="0">
                <a:solidFill>
                  <a:srgbClr val="C6062F"/>
                </a:solidFill>
              </a:rPr>
              <a:t>DES</a:t>
            </a:r>
            <a:r>
              <a:rPr lang="zh-CN" altLang="en-US" sz="3200" b="1" dirty="0" smtClean="0">
                <a:solidFill>
                  <a:srgbClr val="C6062F"/>
                </a:solidFill>
              </a:rPr>
              <a:t>的加密流程图</a:t>
            </a:r>
            <a:endParaRPr lang="zh-CN" altLang="en-US" sz="3200" b="1" dirty="0">
              <a:solidFill>
                <a:srgbClr val="C6062F"/>
              </a:solidFill>
            </a:endParaRPr>
          </a:p>
        </p:txBody>
      </p:sp>
      <p:sp>
        <p:nvSpPr>
          <p:cNvPr id="8" name="矩形 7"/>
          <p:cNvSpPr/>
          <p:nvPr/>
        </p:nvSpPr>
        <p:spPr bwMode="auto">
          <a:xfrm>
            <a:off x="7162800" y="2743200"/>
            <a:ext cx="1524000" cy="4572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00"/>
                </a:solidFill>
                <a:effectLst/>
                <a:latin typeface="Arial" charset="0"/>
                <a:ea typeface="宋体" pitchFamily="2" charset="-122"/>
              </a:rPr>
              <a:t>16</a:t>
            </a:r>
            <a:r>
              <a:rPr kumimoji="0" lang="zh-CN" altLang="en-US" sz="2400" b="1" i="0" u="none" strike="noStrike" cap="none" normalizeH="0" baseline="0" dirty="0" smtClean="0">
                <a:ln>
                  <a:noFill/>
                </a:ln>
                <a:solidFill>
                  <a:srgbClr val="FF0000"/>
                </a:solidFill>
                <a:effectLst/>
                <a:latin typeface="Arial" charset="0"/>
                <a:ea typeface="宋体" pitchFamily="2" charset="-122"/>
              </a:rPr>
              <a:t>轮迭代</a:t>
            </a:r>
          </a:p>
        </p:txBody>
      </p:sp>
      <p:graphicFrame>
        <p:nvGraphicFramePr>
          <p:cNvPr id="10" name="Object 20"/>
          <p:cNvGraphicFramePr>
            <a:graphicFrameLocks noGrp="1" noChangeAspect="1"/>
          </p:cNvGraphicFramePr>
          <p:nvPr>
            <p:ph idx="1"/>
            <p:extLst>
              <p:ext uri="{D42A27DB-BD31-4B8C-83A1-F6EECF244321}">
                <p14:modId xmlns:p14="http://schemas.microsoft.com/office/powerpoint/2010/main" val="3205220321"/>
              </p:ext>
            </p:extLst>
          </p:nvPr>
        </p:nvGraphicFramePr>
        <p:xfrm>
          <a:off x="762000" y="452673"/>
          <a:ext cx="8229600" cy="5948127"/>
        </p:xfrm>
        <a:graphic>
          <a:graphicData uri="http://schemas.openxmlformats.org/presentationml/2006/ole">
            <mc:AlternateContent xmlns:mc="http://schemas.openxmlformats.org/markup-compatibility/2006">
              <mc:Choice xmlns:v="urn:schemas-microsoft-com:vml" Requires="v">
                <p:oleObj spid="_x0000_s76911" name="Visio" r:id="rId3" imgW="3504286" imgH="3699967" progId="">
                  <p:embed/>
                </p:oleObj>
              </mc:Choice>
              <mc:Fallback>
                <p:oleObj name="Visio" r:id="rId3" imgW="3504286" imgH="3699967" progId="">
                  <p:embed/>
                  <p:pic>
                    <p:nvPicPr>
                      <p:cNvPr id="0" name="Picture 10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52673"/>
                        <a:ext cx="8229600" cy="59481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08733134"/>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DES</a:t>
            </a:r>
            <a:r>
              <a:rPr lang="zh-CN" altLang="en-US" dirty="0"/>
              <a:t>加密过程</a:t>
            </a:r>
          </a:p>
        </p:txBody>
      </p:sp>
      <p:sp>
        <p:nvSpPr>
          <p:cNvPr id="4" name="日期占位符 3"/>
          <p:cNvSpPr>
            <a:spLocks noGrp="1"/>
          </p:cNvSpPr>
          <p:nvPr>
            <p:ph type="dt" sz="half" idx="10"/>
          </p:nvPr>
        </p:nvSpPr>
        <p:spPr/>
        <p:txBody>
          <a:bodyPr/>
          <a:lstStyle/>
          <a:p>
            <a:fld id="{F8F767E2-4B0C-4D6B-BC16-744F3E0FAA8C}"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36</a:t>
            </a:fld>
            <a:endParaRPr lang="en-US" altLang="zh-CN" dirty="0"/>
          </a:p>
        </p:txBody>
      </p:sp>
      <p:sp>
        <p:nvSpPr>
          <p:cNvPr id="7" name="Text Box 4"/>
          <p:cNvSpPr txBox="1">
            <a:spLocks noChangeArrowheads="1"/>
          </p:cNvSpPr>
          <p:nvPr/>
        </p:nvSpPr>
        <p:spPr bwMode="auto">
          <a:xfrm>
            <a:off x="1066800" y="1548980"/>
            <a:ext cx="7239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i="1" dirty="0" err="1">
                <a:solidFill>
                  <a:srgbClr val="000066"/>
                </a:solidFill>
                <a:effectLst>
                  <a:outerShdw blurRad="38100" dist="38100" dir="2700000" algn="tl">
                    <a:srgbClr val="C0C0C0"/>
                  </a:outerShdw>
                </a:effectLst>
                <a:latin typeface="Times New Roman" panose="02020603050405020304" pitchFamily="18" charset="0"/>
              </a:rPr>
              <a:t>i</a:t>
            </a:r>
            <a:r>
              <a:rPr kumimoji="1" lang="zh-CN" altLang="en-US" sz="2400" b="1" i="1" dirty="0">
                <a:solidFill>
                  <a:srgbClr val="000066"/>
                </a:solidFill>
                <a:effectLst>
                  <a:outerShdw blurRad="38100" dist="38100" dir="2700000" algn="tl">
                    <a:srgbClr val="C0C0C0"/>
                  </a:outerShdw>
                </a:effectLst>
                <a:latin typeface="Times New Roman" panose="02020603050405020304" pitchFamily="18" charset="0"/>
              </a:rPr>
              <a:t>：</a:t>
            </a:r>
            <a:r>
              <a:rPr kumimoji="1" lang="zh-CN" altLang="en-US" sz="2400" b="1" dirty="0">
                <a:solidFill>
                  <a:srgbClr val="000066"/>
                </a:solidFill>
                <a:effectLst>
                  <a:outerShdw blurRad="38100" dist="38100" dir="2700000" algn="tl">
                    <a:srgbClr val="C0C0C0"/>
                  </a:outerShdw>
                </a:effectLst>
                <a:latin typeface="Times New Roman" panose="02020603050405020304" pitchFamily="18" charset="0"/>
              </a:rPr>
              <a:t>表示迭代次数，</a:t>
            </a:r>
          </a:p>
          <a:p>
            <a:pPr>
              <a:spcBef>
                <a:spcPct val="50000"/>
              </a:spcBef>
            </a:pPr>
            <a:r>
              <a:rPr kumimoji="1" lang="zh-CN" altLang="en-US" sz="2400" b="1" dirty="0">
                <a:solidFill>
                  <a:srgbClr val="000066"/>
                </a:solidFill>
                <a:effectLst>
                  <a:outerShdw blurRad="38100" dist="38100" dir="2700000" algn="tl">
                    <a:srgbClr val="C0C0C0"/>
                  </a:outerShdw>
                </a:effectLst>
                <a:latin typeface="Times New Roman" panose="02020603050405020304" pitchFamily="18" charset="0"/>
                <a:sym typeface="Symbol" panose="05050102010706020507" pitchFamily="18" charset="2"/>
              </a:rPr>
              <a:t>：</a:t>
            </a:r>
            <a:r>
              <a:rPr kumimoji="1" lang="zh-CN" altLang="en-US" sz="2400" b="1" dirty="0">
                <a:solidFill>
                  <a:srgbClr val="000066"/>
                </a:solidFill>
                <a:effectLst>
                  <a:outerShdw blurRad="38100" dist="38100" dir="2700000" algn="tl">
                    <a:srgbClr val="C0C0C0"/>
                  </a:outerShdw>
                </a:effectLst>
                <a:latin typeface="Times New Roman" panose="02020603050405020304" pitchFamily="18" charset="0"/>
              </a:rPr>
              <a:t>表示逐位模</a:t>
            </a:r>
            <a:r>
              <a:rPr kumimoji="1" lang="en-US" altLang="zh-CN" sz="2400" b="1" dirty="0">
                <a:solidFill>
                  <a:srgbClr val="000066"/>
                </a:solidFill>
                <a:effectLst>
                  <a:outerShdw blurRad="38100" dist="38100" dir="2700000" algn="tl">
                    <a:srgbClr val="C0C0C0"/>
                  </a:outerShdw>
                </a:effectLst>
                <a:latin typeface="Times New Roman" panose="02020603050405020304" pitchFamily="18" charset="0"/>
              </a:rPr>
              <a:t>2</a:t>
            </a:r>
            <a:r>
              <a:rPr kumimoji="1" lang="zh-CN" altLang="en-US" sz="2400" b="1" dirty="0">
                <a:solidFill>
                  <a:srgbClr val="000066"/>
                </a:solidFill>
                <a:effectLst>
                  <a:outerShdw blurRad="38100" dist="38100" dir="2700000" algn="tl">
                    <a:srgbClr val="C0C0C0"/>
                  </a:outerShdw>
                </a:effectLst>
                <a:latin typeface="Times New Roman" panose="02020603050405020304" pitchFamily="18" charset="0"/>
              </a:rPr>
              <a:t>求</a:t>
            </a:r>
            <a:r>
              <a:rPr kumimoji="1" lang="zh-CN" altLang="en-US" sz="2400" b="1" dirty="0" smtClean="0">
                <a:solidFill>
                  <a:srgbClr val="000066"/>
                </a:solidFill>
                <a:effectLst>
                  <a:outerShdw blurRad="38100" dist="38100" dir="2700000" algn="tl">
                    <a:srgbClr val="C0C0C0"/>
                  </a:outerShdw>
                </a:effectLst>
                <a:latin typeface="Times New Roman" panose="02020603050405020304" pitchFamily="18" charset="0"/>
              </a:rPr>
              <a:t>和；异或</a:t>
            </a:r>
            <a:endParaRPr kumimoji="1" lang="zh-CN" altLang="en-US" sz="2400" b="1" dirty="0">
              <a:solidFill>
                <a:srgbClr val="000066"/>
              </a:solidFill>
              <a:effectLst>
                <a:outerShdw blurRad="38100" dist="38100" dir="2700000" algn="tl">
                  <a:srgbClr val="C0C0C0"/>
                </a:outerShdw>
              </a:effectLst>
              <a:latin typeface="Times New Roman" panose="02020603050405020304" pitchFamily="18" charset="0"/>
            </a:endParaRPr>
          </a:p>
          <a:p>
            <a:pPr>
              <a:spcBef>
                <a:spcPct val="50000"/>
              </a:spcBef>
            </a:pPr>
            <a:r>
              <a:rPr kumimoji="1" lang="en-US" altLang="zh-CN" sz="2400" b="1" i="1" dirty="0">
                <a:solidFill>
                  <a:srgbClr val="000066"/>
                </a:solidFill>
                <a:effectLst>
                  <a:outerShdw blurRad="38100" dist="38100" dir="2700000" algn="tl">
                    <a:srgbClr val="C0C0C0"/>
                  </a:outerShdw>
                </a:effectLst>
                <a:latin typeface="Times New Roman" panose="02020603050405020304" pitchFamily="18" charset="0"/>
              </a:rPr>
              <a:t>f</a:t>
            </a:r>
            <a:r>
              <a:rPr kumimoji="1" lang="zh-CN" altLang="en-US" sz="2400" b="1" i="1" dirty="0">
                <a:solidFill>
                  <a:srgbClr val="000066"/>
                </a:solidFill>
                <a:effectLst>
                  <a:outerShdw blurRad="38100" dist="38100" dir="2700000" algn="tl">
                    <a:srgbClr val="C0C0C0"/>
                  </a:outerShdw>
                </a:effectLst>
                <a:latin typeface="Times New Roman" panose="02020603050405020304" pitchFamily="18" charset="0"/>
              </a:rPr>
              <a:t>：</a:t>
            </a:r>
            <a:r>
              <a:rPr kumimoji="1" lang="zh-CN" altLang="en-US" sz="2400" b="1" dirty="0">
                <a:solidFill>
                  <a:srgbClr val="000066"/>
                </a:solidFill>
                <a:effectLst>
                  <a:outerShdw blurRad="38100" dist="38100" dir="2700000" algn="tl">
                    <a:srgbClr val="C0C0C0"/>
                  </a:outerShdw>
                </a:effectLst>
                <a:latin typeface="Times New Roman" panose="02020603050405020304" pitchFamily="18" charset="0"/>
              </a:rPr>
              <a:t>为加密函数</a:t>
            </a:r>
          </a:p>
        </p:txBody>
      </p:sp>
      <p:graphicFrame>
        <p:nvGraphicFramePr>
          <p:cNvPr id="8" name="Object 6"/>
          <p:cNvGraphicFramePr>
            <a:graphicFrameLocks noChangeAspect="1"/>
          </p:cNvGraphicFramePr>
          <p:nvPr>
            <p:extLst>
              <p:ext uri="{D42A27DB-BD31-4B8C-83A1-F6EECF244321}">
                <p14:modId xmlns:p14="http://schemas.microsoft.com/office/powerpoint/2010/main" val="3199035510"/>
              </p:ext>
            </p:extLst>
          </p:nvPr>
        </p:nvGraphicFramePr>
        <p:xfrm>
          <a:off x="914401" y="3319471"/>
          <a:ext cx="7391400" cy="2753740"/>
        </p:xfrm>
        <a:graphic>
          <a:graphicData uri="http://schemas.openxmlformats.org/presentationml/2006/ole">
            <mc:AlternateContent xmlns:mc="http://schemas.openxmlformats.org/markup-compatibility/2006">
              <mc:Choice xmlns:v="urn:schemas-microsoft-com:vml" Requires="v">
                <p:oleObj spid="_x0000_s88156" name="公式" r:id="rId3" imgW="2768400" imgH="990360" progId="">
                  <p:embed/>
                </p:oleObj>
              </mc:Choice>
              <mc:Fallback>
                <p:oleObj name="公式" r:id="rId3" imgW="2768400" imgH="990360" progId="">
                  <p:embed/>
                  <p:pic>
                    <p:nvPicPr>
                      <p:cNvPr id="0" name="Picture 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1" y="3319471"/>
                        <a:ext cx="7391400" cy="2753740"/>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55516839"/>
      </p:ext>
    </p:extLst>
  </p:cSld>
  <p:clrMapOvr>
    <a:masterClrMapping/>
  </p:clrMapOvr>
  <p:transition>
    <p:wedg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初始置换</a:t>
            </a:r>
            <a:r>
              <a:rPr lang="en-US" altLang="zh-CN" dirty="0" smtClean="0"/>
              <a:t>IP</a:t>
            </a:r>
            <a:r>
              <a:rPr lang="zh-CN" altLang="en-US" dirty="0" smtClean="0"/>
              <a:t>和初始逆置换</a:t>
            </a:r>
            <a:r>
              <a:rPr lang="en-US" altLang="zh-CN" dirty="0" smtClean="0"/>
              <a:t>IP</a:t>
            </a:r>
            <a:r>
              <a:rPr lang="en-US" altLang="zh-CN" baseline="30000" dirty="0" smtClean="0"/>
              <a:t>-1</a:t>
            </a:r>
            <a:r>
              <a:rPr lang="en-US" altLang="zh-CN" dirty="0" smtClean="0"/>
              <a:t> </a:t>
            </a:r>
            <a:endParaRPr lang="zh-CN" altLang="en-US" dirty="0"/>
          </a:p>
        </p:txBody>
      </p:sp>
      <p:sp>
        <p:nvSpPr>
          <p:cNvPr id="3" name="内容占位符 2"/>
          <p:cNvSpPr>
            <a:spLocks noGrp="1"/>
          </p:cNvSpPr>
          <p:nvPr>
            <p:ph idx="1"/>
          </p:nvPr>
        </p:nvSpPr>
        <p:spPr>
          <a:xfrm>
            <a:off x="457200" y="1981200"/>
            <a:ext cx="8229600" cy="4343400"/>
          </a:xfrm>
        </p:spPr>
        <p:txBody>
          <a:bodyPr/>
          <a:lstStyle/>
          <a:p>
            <a:pPr marL="0" indent="0" algn="just"/>
            <a:endParaRPr lang="en-US" altLang="zh-CN" dirty="0" smtClean="0">
              <a:latin typeface="Times New Roman" pitchFamily="18" charset="0"/>
            </a:endParaRPr>
          </a:p>
          <a:p>
            <a:pPr marL="0" indent="0" algn="just"/>
            <a:endParaRPr lang="en-US" altLang="zh-CN" dirty="0">
              <a:latin typeface="Times New Roman" pitchFamily="18" charset="0"/>
            </a:endParaRPr>
          </a:p>
          <a:p>
            <a:pPr marL="0" indent="0" algn="just"/>
            <a:endParaRPr lang="en-US" altLang="zh-CN" dirty="0" smtClean="0">
              <a:latin typeface="Times New Roman" pitchFamily="18" charset="0"/>
            </a:endParaRPr>
          </a:p>
          <a:p>
            <a:pPr marL="0" indent="0" algn="just"/>
            <a:endParaRPr lang="en-US" altLang="zh-CN" dirty="0">
              <a:latin typeface="Times New Roman" pitchFamily="18" charset="0"/>
            </a:endParaRPr>
          </a:p>
          <a:p>
            <a:pPr marL="0" indent="0" algn="just"/>
            <a:endParaRPr lang="en-US" altLang="zh-CN" dirty="0" smtClean="0">
              <a:latin typeface="Times New Roman" pitchFamily="18" charset="0"/>
            </a:endParaRPr>
          </a:p>
          <a:p>
            <a:pPr marL="0" indent="0" algn="just"/>
            <a:endParaRPr lang="en-US" altLang="zh-CN" dirty="0">
              <a:latin typeface="Times New Roman" pitchFamily="18" charset="0"/>
            </a:endParaRPr>
          </a:p>
          <a:p>
            <a:pPr marL="0" indent="0" algn="just"/>
            <a:endParaRPr lang="en-US" altLang="zh-CN" dirty="0" smtClean="0">
              <a:latin typeface="Times New Roman" pitchFamily="18" charset="0"/>
            </a:endParaRPr>
          </a:p>
          <a:p>
            <a:pPr marL="0" indent="0" algn="just"/>
            <a:r>
              <a:rPr lang="zh-CN" altLang="en-US" dirty="0" smtClean="0">
                <a:latin typeface="Times New Roman" pitchFamily="18" charset="0"/>
              </a:rPr>
              <a:t>如原来第</a:t>
            </a:r>
            <a:r>
              <a:rPr lang="en-US" altLang="zh-CN" dirty="0" smtClean="0">
                <a:latin typeface="Times New Roman" pitchFamily="18" charset="0"/>
              </a:rPr>
              <a:t>58</a:t>
            </a:r>
            <a:r>
              <a:rPr lang="zh-CN" altLang="en-US" dirty="0" smtClean="0">
                <a:latin typeface="Times New Roman" pitchFamily="18" charset="0"/>
              </a:rPr>
              <a:t>位的数据置换后放在第</a:t>
            </a:r>
            <a:r>
              <a:rPr lang="en-US" altLang="zh-CN" dirty="0" smtClean="0">
                <a:latin typeface="Times New Roman" pitchFamily="18" charset="0"/>
              </a:rPr>
              <a:t>1</a:t>
            </a:r>
            <a:r>
              <a:rPr lang="zh-CN" altLang="en-US" dirty="0" smtClean="0">
                <a:latin typeface="Times New Roman" pitchFamily="18" charset="0"/>
              </a:rPr>
              <a:t>位</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dirty="0"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37</a:t>
            </a:fld>
            <a:endParaRPr lang="en-US" altLang="zh-CN" dirty="0"/>
          </a:p>
        </p:txBody>
      </p:sp>
      <p:sp>
        <p:nvSpPr>
          <p:cNvPr id="9" name="Rectangle 4"/>
          <p:cNvSpPr>
            <a:spLocks noChangeArrowheads="1"/>
          </p:cNvSpPr>
          <p:nvPr/>
        </p:nvSpPr>
        <p:spPr bwMode="auto">
          <a:xfrm>
            <a:off x="533400" y="1981200"/>
            <a:ext cx="3676650" cy="3468688"/>
          </a:xfrm>
          <a:prstGeom prst="rect">
            <a:avLst/>
          </a:prstGeom>
          <a:solidFill>
            <a:srgbClr val="FFFFFF"/>
          </a:solidFill>
          <a:ln w="9525">
            <a:noFill/>
            <a:miter lim="800000"/>
            <a:headEnd/>
            <a:tailEnd/>
          </a:ln>
        </p:spPr>
        <p:txBody>
          <a:bodyPr/>
          <a:lstStyle/>
          <a:p>
            <a:pPr marL="342900" indent="-342900" algn="just">
              <a:lnSpc>
                <a:spcPct val="90000"/>
              </a:lnSpc>
              <a:spcBef>
                <a:spcPct val="20000"/>
              </a:spcBef>
            </a:pPr>
            <a:r>
              <a:rPr lang="it-IT" altLang="zh-CN" sz="2400" b="1" dirty="0">
                <a:solidFill>
                  <a:srgbClr val="990033"/>
                </a:solidFill>
                <a:latin typeface="宋体" charset="-122"/>
                <a:ea typeface="黑体" pitchFamily="2" charset="-122"/>
              </a:rPr>
              <a:t>58 50 42 34 26 18 10 2</a:t>
            </a:r>
          </a:p>
          <a:p>
            <a:pPr marL="342900" indent="-342900" algn="just">
              <a:lnSpc>
                <a:spcPct val="90000"/>
              </a:lnSpc>
              <a:spcBef>
                <a:spcPct val="20000"/>
              </a:spcBef>
            </a:pPr>
            <a:r>
              <a:rPr lang="it-IT" altLang="zh-CN" sz="2400" b="1" dirty="0">
                <a:solidFill>
                  <a:srgbClr val="990033"/>
                </a:solidFill>
                <a:latin typeface="宋体" charset="-122"/>
                <a:ea typeface="黑体" pitchFamily="2" charset="-122"/>
              </a:rPr>
              <a:t>60 52 44 36 28 20 12 4</a:t>
            </a:r>
          </a:p>
          <a:p>
            <a:pPr marL="342900" indent="-342900" algn="just">
              <a:lnSpc>
                <a:spcPct val="90000"/>
              </a:lnSpc>
              <a:spcBef>
                <a:spcPct val="20000"/>
              </a:spcBef>
            </a:pPr>
            <a:r>
              <a:rPr lang="it-IT" altLang="zh-CN" sz="2400" b="1" dirty="0">
                <a:solidFill>
                  <a:srgbClr val="990033"/>
                </a:solidFill>
                <a:latin typeface="宋体" charset="-122"/>
                <a:ea typeface="黑体" pitchFamily="2" charset="-122"/>
              </a:rPr>
              <a:t>62 54 46 38 30 22 14 6</a:t>
            </a:r>
          </a:p>
          <a:p>
            <a:pPr marL="342900" indent="-342900" algn="just">
              <a:lnSpc>
                <a:spcPct val="90000"/>
              </a:lnSpc>
              <a:spcBef>
                <a:spcPct val="20000"/>
              </a:spcBef>
            </a:pPr>
            <a:r>
              <a:rPr lang="it-IT" altLang="zh-CN" sz="2400" b="1" dirty="0">
                <a:solidFill>
                  <a:srgbClr val="990033"/>
                </a:solidFill>
                <a:latin typeface="宋体" charset="-122"/>
                <a:ea typeface="黑体" pitchFamily="2" charset="-122"/>
              </a:rPr>
              <a:t>64 56 48 40 32 24 16 8</a:t>
            </a:r>
          </a:p>
          <a:p>
            <a:pPr marL="342900" indent="-342900" algn="just">
              <a:lnSpc>
                <a:spcPct val="90000"/>
              </a:lnSpc>
              <a:spcBef>
                <a:spcPct val="20000"/>
              </a:spcBef>
            </a:pPr>
            <a:r>
              <a:rPr lang="it-IT" altLang="zh-CN" sz="2400" b="1" dirty="0">
                <a:solidFill>
                  <a:srgbClr val="990033"/>
                </a:solidFill>
                <a:latin typeface="宋体" charset="-122"/>
                <a:ea typeface="黑体" pitchFamily="2" charset="-122"/>
              </a:rPr>
              <a:t>57 49 41 33 25 17  9 1</a:t>
            </a:r>
          </a:p>
          <a:p>
            <a:pPr marL="342900" indent="-342900" algn="just">
              <a:lnSpc>
                <a:spcPct val="90000"/>
              </a:lnSpc>
              <a:spcBef>
                <a:spcPct val="20000"/>
              </a:spcBef>
            </a:pPr>
            <a:r>
              <a:rPr lang="it-IT" altLang="zh-CN" sz="2400" b="1" dirty="0">
                <a:solidFill>
                  <a:srgbClr val="990033"/>
                </a:solidFill>
                <a:latin typeface="宋体" charset="-122"/>
                <a:ea typeface="黑体" pitchFamily="2" charset="-122"/>
              </a:rPr>
              <a:t>59 51 43 35 27 19 11 3</a:t>
            </a:r>
          </a:p>
          <a:p>
            <a:pPr marL="342900" indent="-342900" algn="just">
              <a:lnSpc>
                <a:spcPct val="90000"/>
              </a:lnSpc>
              <a:spcBef>
                <a:spcPct val="20000"/>
              </a:spcBef>
            </a:pPr>
            <a:r>
              <a:rPr lang="it-IT" altLang="zh-CN" sz="2400" b="1" dirty="0">
                <a:solidFill>
                  <a:srgbClr val="990033"/>
                </a:solidFill>
                <a:latin typeface="宋体" charset="-122"/>
                <a:ea typeface="黑体" pitchFamily="2" charset="-122"/>
              </a:rPr>
              <a:t>61 53 45 37 29 21 13 5</a:t>
            </a:r>
          </a:p>
          <a:p>
            <a:pPr marL="342900" indent="-342900" algn="just">
              <a:lnSpc>
                <a:spcPct val="90000"/>
              </a:lnSpc>
              <a:spcBef>
                <a:spcPct val="20000"/>
              </a:spcBef>
            </a:pPr>
            <a:r>
              <a:rPr lang="it-IT" altLang="zh-CN" sz="2400" b="1" dirty="0">
                <a:solidFill>
                  <a:srgbClr val="990033"/>
                </a:solidFill>
                <a:latin typeface="宋体" charset="-122"/>
                <a:ea typeface="黑体" pitchFamily="2" charset="-122"/>
              </a:rPr>
              <a:t>63 55 47 39 31 23 15 7</a:t>
            </a:r>
            <a:endParaRPr lang="zh-CN" altLang="en-US" sz="2400" b="1" dirty="0">
              <a:solidFill>
                <a:srgbClr val="990033"/>
              </a:solidFill>
              <a:latin typeface="宋体" charset="-122"/>
              <a:ea typeface="黑体" pitchFamily="2" charset="-122"/>
            </a:endParaRPr>
          </a:p>
        </p:txBody>
      </p:sp>
      <p:sp>
        <p:nvSpPr>
          <p:cNvPr id="10" name="Rectangle 5"/>
          <p:cNvSpPr>
            <a:spLocks noChangeArrowheads="1"/>
          </p:cNvSpPr>
          <p:nvPr/>
        </p:nvSpPr>
        <p:spPr bwMode="auto">
          <a:xfrm>
            <a:off x="609600" y="2057400"/>
            <a:ext cx="3524250" cy="3321050"/>
          </a:xfrm>
          <a:prstGeom prst="rect">
            <a:avLst/>
          </a:prstGeom>
          <a:noFill/>
          <a:ln w="9525">
            <a:solidFill>
              <a:schemeClr val="tx1"/>
            </a:solidFill>
            <a:miter lim="800000"/>
            <a:headEnd/>
            <a:tailEnd/>
          </a:ln>
          <a:effectLst/>
        </p:spPr>
        <p:txBody>
          <a:bodyPr wrap="none" anchor="ctr"/>
          <a:lstStyle/>
          <a:p>
            <a:endParaRPr lang="zh-CN" altLang="en-US"/>
          </a:p>
        </p:txBody>
      </p:sp>
      <p:grpSp>
        <p:nvGrpSpPr>
          <p:cNvPr id="12" name="Group 7"/>
          <p:cNvGrpSpPr>
            <a:grpSpLocks/>
          </p:cNvGrpSpPr>
          <p:nvPr/>
        </p:nvGrpSpPr>
        <p:grpSpPr bwMode="auto">
          <a:xfrm>
            <a:off x="4419600" y="2057400"/>
            <a:ext cx="3513138" cy="3468688"/>
            <a:chOff x="2971" y="935"/>
            <a:chExt cx="2213" cy="2185"/>
          </a:xfrm>
        </p:grpSpPr>
        <p:sp>
          <p:nvSpPr>
            <p:cNvPr id="13" name="Rectangle 8"/>
            <p:cNvSpPr>
              <a:spLocks noChangeArrowheads="1"/>
            </p:cNvSpPr>
            <p:nvPr/>
          </p:nvSpPr>
          <p:spPr bwMode="auto">
            <a:xfrm>
              <a:off x="2971" y="935"/>
              <a:ext cx="2213" cy="2185"/>
            </a:xfrm>
            <a:prstGeom prst="rect">
              <a:avLst/>
            </a:prstGeom>
            <a:noFill/>
            <a:ln w="9525">
              <a:noFill/>
              <a:miter lim="800000"/>
              <a:headEnd/>
              <a:tailEnd/>
            </a:ln>
            <a:effectLst/>
          </p:spPr>
          <p:txBody>
            <a:bodyPr/>
            <a:lstStyle/>
            <a:p>
              <a:pPr marL="342900" indent="-342900" algn="l">
                <a:spcBef>
                  <a:spcPct val="20000"/>
                </a:spcBef>
              </a:pPr>
              <a:r>
                <a:rPr lang="it-IT" altLang="zh-CN" sz="2200" b="1" dirty="0">
                  <a:solidFill>
                    <a:schemeClr val="tx2"/>
                  </a:solidFill>
                  <a:latin typeface="宋体" charset="-122"/>
                  <a:ea typeface="黑体" pitchFamily="2" charset="-122"/>
                </a:rPr>
                <a:t>40 8 48 16 56 24 64 32</a:t>
              </a:r>
            </a:p>
            <a:p>
              <a:pPr marL="342900" indent="-342900" algn="l">
                <a:spcBef>
                  <a:spcPct val="20000"/>
                </a:spcBef>
              </a:pPr>
              <a:r>
                <a:rPr lang="it-IT" altLang="zh-CN" sz="2200" b="1" dirty="0">
                  <a:solidFill>
                    <a:schemeClr val="tx2"/>
                  </a:solidFill>
                  <a:latin typeface="宋体" charset="-122"/>
                  <a:ea typeface="黑体" pitchFamily="2" charset="-122"/>
                </a:rPr>
                <a:t>39 7 47 15 55 23 63 31</a:t>
              </a:r>
            </a:p>
            <a:p>
              <a:pPr marL="342900" indent="-342900" algn="l">
                <a:spcBef>
                  <a:spcPct val="20000"/>
                </a:spcBef>
              </a:pPr>
              <a:r>
                <a:rPr lang="it-IT" altLang="zh-CN" sz="2200" b="1" dirty="0">
                  <a:solidFill>
                    <a:schemeClr val="tx2"/>
                  </a:solidFill>
                  <a:latin typeface="宋体" charset="-122"/>
                  <a:ea typeface="黑体" pitchFamily="2" charset="-122"/>
                </a:rPr>
                <a:t>38 6 46 14 54 22 62 30</a:t>
              </a:r>
            </a:p>
            <a:p>
              <a:pPr marL="342900" indent="-342900" algn="l">
                <a:spcBef>
                  <a:spcPct val="20000"/>
                </a:spcBef>
              </a:pPr>
              <a:r>
                <a:rPr lang="it-IT" altLang="zh-CN" sz="2200" b="1" dirty="0">
                  <a:solidFill>
                    <a:schemeClr val="tx2"/>
                  </a:solidFill>
                  <a:latin typeface="宋体" charset="-122"/>
                  <a:ea typeface="黑体" pitchFamily="2" charset="-122"/>
                </a:rPr>
                <a:t>37 5 45 13 53 21 61 29</a:t>
              </a:r>
            </a:p>
            <a:p>
              <a:pPr marL="342900" indent="-342900" algn="l">
                <a:spcBef>
                  <a:spcPct val="20000"/>
                </a:spcBef>
              </a:pPr>
              <a:r>
                <a:rPr lang="it-IT" altLang="zh-CN" sz="2200" b="1" dirty="0">
                  <a:solidFill>
                    <a:schemeClr val="tx2"/>
                  </a:solidFill>
                  <a:latin typeface="宋体" charset="-122"/>
                  <a:ea typeface="黑体" pitchFamily="2" charset="-122"/>
                </a:rPr>
                <a:t>36 4 44 12 52 20 60 28</a:t>
              </a:r>
            </a:p>
            <a:p>
              <a:pPr marL="342900" indent="-342900" algn="l">
                <a:spcBef>
                  <a:spcPct val="20000"/>
                </a:spcBef>
              </a:pPr>
              <a:r>
                <a:rPr lang="it-IT" altLang="zh-CN" sz="2200" b="1" dirty="0">
                  <a:solidFill>
                    <a:schemeClr val="tx2"/>
                  </a:solidFill>
                  <a:latin typeface="宋体" charset="-122"/>
                  <a:ea typeface="黑体" pitchFamily="2" charset="-122"/>
                </a:rPr>
                <a:t>35 3 43 11 51 19 59 27</a:t>
              </a:r>
            </a:p>
            <a:p>
              <a:pPr marL="342900" indent="-342900" algn="l">
                <a:spcBef>
                  <a:spcPct val="20000"/>
                </a:spcBef>
              </a:pPr>
              <a:r>
                <a:rPr lang="it-IT" altLang="zh-CN" sz="2200" b="1" dirty="0">
                  <a:solidFill>
                    <a:schemeClr val="tx2"/>
                  </a:solidFill>
                  <a:latin typeface="宋体" charset="-122"/>
                  <a:ea typeface="黑体" pitchFamily="2" charset="-122"/>
                </a:rPr>
                <a:t>34 2 42 10 50 18 58 26</a:t>
              </a:r>
            </a:p>
            <a:p>
              <a:pPr marL="342900" indent="-342900" algn="l">
                <a:spcBef>
                  <a:spcPct val="20000"/>
                </a:spcBef>
              </a:pPr>
              <a:r>
                <a:rPr lang="it-IT" altLang="zh-CN" sz="2200" b="1" dirty="0">
                  <a:solidFill>
                    <a:schemeClr val="tx2"/>
                  </a:solidFill>
                  <a:latin typeface="宋体" charset="-122"/>
                  <a:ea typeface="黑体" pitchFamily="2" charset="-122"/>
                </a:rPr>
                <a:t>33 1 41  9 49 17 57 25</a:t>
              </a:r>
              <a:endParaRPr lang="zh-CN" altLang="en-US" sz="2200" b="1" dirty="0">
                <a:solidFill>
                  <a:schemeClr val="tx2"/>
                </a:solidFill>
                <a:latin typeface="宋体" charset="-122"/>
                <a:ea typeface="黑体" pitchFamily="2" charset="-122"/>
              </a:endParaRPr>
            </a:p>
          </p:txBody>
        </p:sp>
        <p:sp>
          <p:nvSpPr>
            <p:cNvPr id="14" name="Rectangle 9"/>
            <p:cNvSpPr>
              <a:spLocks noChangeArrowheads="1"/>
            </p:cNvSpPr>
            <p:nvPr/>
          </p:nvSpPr>
          <p:spPr bwMode="auto">
            <a:xfrm>
              <a:off x="2971" y="960"/>
              <a:ext cx="2165" cy="2091"/>
            </a:xfrm>
            <a:prstGeom prst="rect">
              <a:avLst/>
            </a:prstGeom>
            <a:noFill/>
            <a:ln w="9525">
              <a:solidFill>
                <a:schemeClr val="tx1"/>
              </a:solidFill>
              <a:miter lim="800000"/>
              <a:headEnd/>
              <a:tailEnd/>
            </a:ln>
            <a:effectLst/>
          </p:spPr>
          <p:txBody>
            <a:bodyPr wrap="none" anchor="ctr"/>
            <a:lstStyle/>
            <a:p>
              <a:endParaRPr lang="zh-CN" altLang="en-US"/>
            </a:p>
          </p:txBody>
        </p:sp>
      </p:grpSp>
      <p:sp>
        <p:nvSpPr>
          <p:cNvPr id="16" name="矩形 15"/>
          <p:cNvSpPr/>
          <p:nvPr/>
        </p:nvSpPr>
        <p:spPr>
          <a:xfrm>
            <a:off x="1447800" y="1752600"/>
            <a:ext cx="5614325" cy="307777"/>
          </a:xfrm>
          <a:prstGeom prst="rect">
            <a:avLst/>
          </a:prstGeom>
        </p:spPr>
        <p:txBody>
          <a:bodyPr wrap="square">
            <a:spAutoFit/>
          </a:bodyPr>
          <a:lstStyle/>
          <a:p>
            <a:r>
              <a:rPr lang="zh-CN" altLang="en-US" b="1" dirty="0" smtClean="0">
                <a:latin typeface="黑体" pitchFamily="2" charset="-122"/>
                <a:ea typeface="黑体" pitchFamily="2" charset="-122"/>
              </a:rPr>
              <a:t>初始置换</a:t>
            </a:r>
            <a:r>
              <a:rPr lang="en-US" altLang="zh-CN" b="1" dirty="0" smtClean="0">
                <a:latin typeface="黑体" pitchFamily="2" charset="-122"/>
                <a:ea typeface="黑体" pitchFamily="2" charset="-122"/>
              </a:rPr>
              <a:t>IP                                   </a:t>
            </a:r>
            <a:r>
              <a:rPr lang="zh-CN" altLang="en-US" b="1" dirty="0" smtClean="0">
                <a:latin typeface="黑体" pitchFamily="2" charset="-122"/>
                <a:ea typeface="黑体" pitchFamily="2" charset="-122"/>
              </a:rPr>
              <a:t>初始逆置换</a:t>
            </a:r>
            <a:r>
              <a:rPr lang="en-US" altLang="zh-CN" b="1" dirty="0" smtClean="0">
                <a:latin typeface="黑体" pitchFamily="2" charset="-122"/>
                <a:ea typeface="黑体" pitchFamily="2" charset="-122"/>
              </a:rPr>
              <a:t>IP</a:t>
            </a:r>
            <a:r>
              <a:rPr lang="en-US" altLang="zh-CN" b="1" baseline="30000" dirty="0" smtClean="0">
                <a:latin typeface="黑体" pitchFamily="2" charset="-122"/>
                <a:ea typeface="黑体" pitchFamily="2" charset="-122"/>
              </a:rPr>
              <a:t>-1</a:t>
            </a:r>
            <a:endParaRPr lang="zh-CN" altLang="en-US" dirty="0"/>
          </a:p>
        </p:txBody>
      </p:sp>
      <p:grpSp>
        <p:nvGrpSpPr>
          <p:cNvPr id="15" name="组合 14"/>
          <p:cNvGrpSpPr/>
          <p:nvPr/>
        </p:nvGrpSpPr>
        <p:grpSpPr>
          <a:xfrm>
            <a:off x="3733800" y="2362200"/>
            <a:ext cx="762000" cy="1618456"/>
            <a:chOff x="3733800" y="2362200"/>
            <a:chExt cx="762000" cy="1618456"/>
          </a:xfrm>
        </p:grpSpPr>
        <p:sp>
          <p:nvSpPr>
            <p:cNvPr id="7" name="椭圆 6"/>
            <p:cNvSpPr/>
            <p:nvPr/>
          </p:nvSpPr>
          <p:spPr bwMode="auto">
            <a:xfrm>
              <a:off x="3733800" y="3657600"/>
              <a:ext cx="400050" cy="323056"/>
            </a:xfrm>
            <a:prstGeom prst="ellipse">
              <a:avLst/>
            </a:prstGeom>
            <a:noFill/>
            <a:ln w="28575">
              <a:solidFill>
                <a:srgbClr val="00B050"/>
              </a:solidFill>
              <a:round/>
              <a:headEnd/>
              <a:tailEnd type="triangle" w="med" len="med"/>
            </a:ln>
            <a:effectLst/>
          </p:spPr>
          <p:txBody>
            <a:bodyPr rtlCol="0" anchor="ctr"/>
            <a:lstStyle/>
            <a:p>
              <a:pPr algn="ctr"/>
              <a:endParaRPr lang="zh-CN" altLang="en-US"/>
            </a:p>
          </p:txBody>
        </p:sp>
        <p:cxnSp>
          <p:nvCxnSpPr>
            <p:cNvPr id="11" name="直接箭头连接符 10"/>
            <p:cNvCxnSpPr>
              <a:stCxn id="7" idx="7"/>
            </p:cNvCxnSpPr>
            <p:nvPr/>
          </p:nvCxnSpPr>
          <p:spPr bwMode="auto">
            <a:xfrm flipV="1">
              <a:off x="4075264" y="2362200"/>
              <a:ext cx="420536" cy="134271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grpSp>
      <p:sp>
        <p:nvSpPr>
          <p:cNvPr id="8" name="椭圆 7"/>
          <p:cNvSpPr/>
          <p:nvPr/>
        </p:nvSpPr>
        <p:spPr bwMode="auto">
          <a:xfrm>
            <a:off x="4419600" y="2097088"/>
            <a:ext cx="457200" cy="417512"/>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grpSp>
        <p:nvGrpSpPr>
          <p:cNvPr id="20" name="组合 19"/>
          <p:cNvGrpSpPr/>
          <p:nvPr/>
        </p:nvGrpSpPr>
        <p:grpSpPr>
          <a:xfrm>
            <a:off x="457200" y="1981200"/>
            <a:ext cx="4833264" cy="3341347"/>
            <a:chOff x="457200" y="1981200"/>
            <a:chExt cx="4833264" cy="3341347"/>
          </a:xfrm>
        </p:grpSpPr>
        <p:sp>
          <p:nvSpPr>
            <p:cNvPr id="17" name="椭圆 16"/>
            <p:cNvSpPr/>
            <p:nvPr/>
          </p:nvSpPr>
          <p:spPr bwMode="auto">
            <a:xfrm>
              <a:off x="457200" y="1981200"/>
              <a:ext cx="533400" cy="381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18" name="任意多边形 17"/>
            <p:cNvSpPr/>
            <p:nvPr/>
          </p:nvSpPr>
          <p:spPr bwMode="auto">
            <a:xfrm>
              <a:off x="762001" y="2362200"/>
              <a:ext cx="3995064" cy="2844459"/>
            </a:xfrm>
            <a:custGeom>
              <a:avLst/>
              <a:gdLst>
                <a:gd name="connsiteX0" fmla="*/ 0 w 4224759"/>
                <a:gd name="connsiteY0" fmla="*/ 0 h 2847372"/>
                <a:gd name="connsiteX1" fmla="*/ 1030147 w 4224759"/>
                <a:gd name="connsiteY1" fmla="*/ 2326511 h 2847372"/>
                <a:gd name="connsiteX2" fmla="*/ 4224759 w 4224759"/>
                <a:gd name="connsiteY2" fmla="*/ 2847372 h 2847372"/>
              </a:gdLst>
              <a:ahLst/>
              <a:cxnLst>
                <a:cxn ang="0">
                  <a:pos x="connsiteX0" y="connsiteY0"/>
                </a:cxn>
                <a:cxn ang="0">
                  <a:pos x="connsiteX1" y="connsiteY1"/>
                </a:cxn>
                <a:cxn ang="0">
                  <a:pos x="connsiteX2" y="connsiteY2"/>
                </a:cxn>
              </a:cxnLst>
              <a:rect l="l" t="t" r="r" b="b"/>
              <a:pathLst>
                <a:path w="4224759" h="2847372">
                  <a:moveTo>
                    <a:pt x="0" y="0"/>
                  </a:moveTo>
                  <a:cubicBezTo>
                    <a:pt x="163010" y="925974"/>
                    <a:pt x="326021" y="1851949"/>
                    <a:pt x="1030147" y="2326511"/>
                  </a:cubicBezTo>
                  <a:cubicBezTo>
                    <a:pt x="1734273" y="2801073"/>
                    <a:pt x="2979516" y="2824222"/>
                    <a:pt x="4224759" y="2847372"/>
                  </a:cubicBezTo>
                </a:path>
              </a:pathLst>
            </a:custGeom>
            <a:noFill/>
            <a:ln w="38100" cap="flat" cmpd="sng" algn="ctr">
              <a:solidFill>
                <a:srgbClr val="FF0000"/>
              </a:solidFill>
              <a:prstDash val="solid"/>
              <a:round/>
              <a:headEnd type="none" w="med" len="med"/>
              <a:tailEnd type="none" w="med" len="med"/>
            </a:ln>
            <a:effectLst/>
          </p:spPr>
          <p:txBody>
            <a:bodyPr rtlCol="0" anchor="ctr"/>
            <a:lstStyle/>
            <a:p>
              <a:pPr algn="ctr"/>
              <a:endParaRPr lang="zh-CN" altLang="en-US"/>
            </a:p>
          </p:txBody>
        </p:sp>
        <p:sp>
          <p:nvSpPr>
            <p:cNvPr id="19" name="椭圆 18"/>
            <p:cNvSpPr/>
            <p:nvPr/>
          </p:nvSpPr>
          <p:spPr bwMode="auto">
            <a:xfrm>
              <a:off x="4757064" y="4941547"/>
              <a:ext cx="533400" cy="381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grpSp>
    </p:spTree>
    <p:extLst>
      <p:ext uri="{BB962C8B-B14F-4D97-AF65-F5344CB8AC3E}">
        <p14:creationId xmlns:p14="http://schemas.microsoft.com/office/powerpoint/2010/main" val="3161451833"/>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16</a:t>
            </a:r>
            <a:r>
              <a:rPr lang="zh-CN" altLang="en-US" dirty="0" smtClean="0"/>
              <a:t>轮迭代</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524000"/>
                <a:ext cx="8305800" cy="4800600"/>
              </a:xfrm>
            </p:spPr>
            <p:txBody>
              <a:bodyPr/>
              <a:lstStyle/>
              <a:p>
                <a:r>
                  <a:rPr lang="zh-CN" altLang="en-US" sz="2400" dirty="0" smtClean="0">
                    <a:latin typeface="Times New Roman" pitchFamily="18" charset="0"/>
                  </a:rPr>
                  <a:t>在每轮迭代中，</a:t>
                </a:r>
                <a:r>
                  <a:rPr lang="en-US" altLang="zh-CN" sz="2400" dirty="0" smtClean="0">
                    <a:latin typeface="Times New Roman" pitchFamily="18" charset="0"/>
                  </a:rPr>
                  <a:t>64</a:t>
                </a:r>
                <a:r>
                  <a:rPr lang="zh-CN" altLang="en-US" sz="2400" dirty="0" smtClean="0">
                    <a:latin typeface="Times New Roman" pitchFamily="18" charset="0"/>
                  </a:rPr>
                  <a:t>位的中间结果被分成左右两部分，且作为相互独立的</a:t>
                </a:r>
                <a:r>
                  <a:rPr lang="en-US" altLang="zh-CN" sz="2400" dirty="0" smtClean="0">
                    <a:latin typeface="Times New Roman" pitchFamily="18" charset="0"/>
                  </a:rPr>
                  <a:t>32</a:t>
                </a:r>
                <a:r>
                  <a:rPr lang="zh-CN" altLang="en-US" sz="2400" dirty="0" smtClean="0">
                    <a:latin typeface="Times New Roman" pitchFamily="18" charset="0"/>
                  </a:rPr>
                  <a:t>位数据进行处理。每轮迭代的输入是上轮的结果</a:t>
                </a:r>
                <a14:m>
                  <m:oMath xmlns:m="http://schemas.openxmlformats.org/officeDocument/2006/math">
                    <m:r>
                      <a:rPr lang="en-US" altLang="zh-CN" sz="2400" i="1" dirty="0" smtClean="0">
                        <a:solidFill>
                          <a:srgbClr val="FF0000"/>
                        </a:solidFill>
                        <a:latin typeface="Cambria Math"/>
                      </a:rPr>
                      <m:t>𝐿</m:t>
                    </m:r>
                    <m:r>
                      <a:rPr lang="en-US" altLang="zh-CN" sz="2400" i="1" baseline="-25000" dirty="0" smtClean="0">
                        <a:solidFill>
                          <a:srgbClr val="FF0000"/>
                        </a:solidFill>
                        <a:latin typeface="Cambria Math"/>
                      </a:rPr>
                      <m:t>𝑖</m:t>
                    </m:r>
                    <m:r>
                      <a:rPr lang="zh-CN" altLang="en-US" sz="2400" i="1" baseline="-25000" dirty="0" smtClean="0">
                        <a:solidFill>
                          <a:srgbClr val="FF0000"/>
                        </a:solidFill>
                        <a:latin typeface="Cambria Math"/>
                      </a:rPr>
                      <m:t>－</m:t>
                    </m:r>
                    <m:r>
                      <a:rPr lang="en-US" altLang="zh-CN" sz="2400" i="1" baseline="-25000" dirty="0" smtClean="0">
                        <a:solidFill>
                          <a:srgbClr val="FF0000"/>
                        </a:solidFill>
                        <a:latin typeface="Cambria Math"/>
                      </a:rPr>
                      <m:t>1</m:t>
                    </m:r>
                  </m:oMath>
                </a14:m>
                <a:r>
                  <a:rPr lang="zh-CN" altLang="en-US" sz="2400" dirty="0" smtClean="0">
                    <a:latin typeface="Times New Roman" pitchFamily="18" charset="0"/>
                  </a:rPr>
                  <a:t>和</a:t>
                </a:r>
                <a14:m>
                  <m:oMath xmlns:m="http://schemas.openxmlformats.org/officeDocument/2006/math">
                    <m:r>
                      <a:rPr lang="en-US" altLang="zh-CN" sz="2400" i="1" dirty="0" smtClean="0">
                        <a:solidFill>
                          <a:srgbClr val="FF0000"/>
                        </a:solidFill>
                        <a:latin typeface="Cambria Math"/>
                      </a:rPr>
                      <m:t>𝑅</m:t>
                    </m:r>
                    <m:r>
                      <a:rPr lang="en-US" altLang="zh-CN" sz="2400" i="1" baseline="-25000" dirty="0" err="1" smtClean="0">
                        <a:solidFill>
                          <a:srgbClr val="FF0000"/>
                        </a:solidFill>
                        <a:latin typeface="Cambria Math"/>
                      </a:rPr>
                      <m:t>𝑖</m:t>
                    </m:r>
                    <m:r>
                      <a:rPr lang="zh-CN" altLang="en-US" sz="2400" i="1" baseline="-25000" dirty="0" smtClean="0">
                        <a:solidFill>
                          <a:srgbClr val="FF0000"/>
                        </a:solidFill>
                        <a:latin typeface="Cambria Math"/>
                      </a:rPr>
                      <m:t>－</m:t>
                    </m:r>
                    <m:r>
                      <a:rPr lang="en-US" altLang="zh-CN" sz="2400" i="1" baseline="-25000" dirty="0" smtClean="0">
                        <a:solidFill>
                          <a:srgbClr val="FF0000"/>
                        </a:solidFill>
                        <a:latin typeface="Cambria Math"/>
                      </a:rPr>
                      <m:t>1</m:t>
                    </m:r>
                  </m:oMath>
                </a14:m>
                <a:endParaRPr lang="zh-CN" altLang="en-US" sz="2400" i="1" baseline="-25000" dirty="0">
                  <a:solidFill>
                    <a:srgbClr val="FF0000"/>
                  </a:solidFill>
                  <a:latin typeface="Times New Roman"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524000"/>
                <a:ext cx="8305800" cy="4800600"/>
              </a:xfrm>
              <a:blipFill rotWithShape="1">
                <a:blip r:embed="rId3" cstate="print"/>
                <a:stretch>
                  <a:fillRect l="-954" t="-139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38</a:t>
            </a:fld>
            <a:endParaRPr lang="en-US" altLang="zh-CN" dirty="0"/>
          </a:p>
        </p:txBody>
      </p:sp>
      <p:graphicFrame>
        <p:nvGraphicFramePr>
          <p:cNvPr id="48" name="对象 47"/>
          <p:cNvGraphicFramePr>
            <a:graphicFrameLocks noChangeAspect="1"/>
          </p:cNvGraphicFramePr>
          <p:nvPr/>
        </p:nvGraphicFramePr>
        <p:xfrm>
          <a:off x="533400" y="4114800"/>
          <a:ext cx="2717800" cy="914400"/>
        </p:xfrm>
        <a:graphic>
          <a:graphicData uri="http://schemas.openxmlformats.org/presentationml/2006/ole">
            <mc:AlternateContent xmlns:mc="http://schemas.openxmlformats.org/markup-compatibility/2006">
              <mc:Choice xmlns:v="urn:schemas-microsoft-com:vml" Requires="v">
                <p:oleObj spid="_x0000_s77934" name="Equation" r:id="rId4" imgW="1358900" imgH="457200" progId="">
                  <p:embed/>
                </p:oleObj>
              </mc:Choice>
              <mc:Fallback>
                <p:oleObj name="Equation" r:id="rId4" imgW="1358900" imgH="457200" progId="">
                  <p:embed/>
                  <p:pic>
                    <p:nvPicPr>
                      <p:cNvPr id="0" name="Picture 1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4114800"/>
                        <a:ext cx="27178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组合 6"/>
          <p:cNvGrpSpPr/>
          <p:nvPr/>
        </p:nvGrpSpPr>
        <p:grpSpPr>
          <a:xfrm>
            <a:off x="1828800" y="2895600"/>
            <a:ext cx="5867400" cy="3505200"/>
            <a:chOff x="1828800" y="3048000"/>
            <a:chExt cx="5867400" cy="3505200"/>
          </a:xfrm>
        </p:grpSpPr>
        <p:grpSp>
          <p:nvGrpSpPr>
            <p:cNvPr id="10" name="Group 7"/>
            <p:cNvGrpSpPr>
              <a:grpSpLocks/>
            </p:cNvGrpSpPr>
            <p:nvPr/>
          </p:nvGrpSpPr>
          <p:grpSpPr bwMode="auto">
            <a:xfrm>
              <a:off x="1828800" y="3048000"/>
              <a:ext cx="5410200" cy="3429000"/>
              <a:chOff x="0" y="0"/>
              <a:chExt cx="6210" cy="4368"/>
            </a:xfrm>
          </p:grpSpPr>
          <p:sp>
            <p:nvSpPr>
              <p:cNvPr id="34" name="Text Box 31"/>
              <p:cNvSpPr txBox="1">
                <a:spLocks noChangeArrowheads="1"/>
              </p:cNvSpPr>
              <p:nvPr/>
            </p:nvSpPr>
            <p:spPr bwMode="auto">
              <a:xfrm>
                <a:off x="4140" y="3120"/>
                <a:ext cx="360" cy="312"/>
              </a:xfrm>
              <a:prstGeom prst="rect">
                <a:avLst/>
              </a:prstGeom>
              <a:solidFill>
                <a:srgbClr val="FFFFFF"/>
              </a:solidFill>
              <a:ln w="9525">
                <a:noFill/>
                <a:miter lim="800000"/>
                <a:headEnd/>
                <a:tailEnd/>
              </a:ln>
              <a:effectLst/>
            </p:spPr>
            <p:txBody>
              <a:bodyPr lIns="18000" tIns="10800" rIns="18000" bIns="10800"/>
              <a:lstStyle/>
              <a:p>
                <a:pPr algn="just"/>
                <a:r>
                  <a:rPr lang="en-US" altLang="zh-CN" sz="1400" dirty="0">
                    <a:latin typeface="Times New Roman" pitchFamily="18" charset="0"/>
                  </a:rPr>
                  <a:t>32</a:t>
                </a:r>
                <a:endParaRPr lang="en-US" altLang="zh-CN" sz="1400" dirty="0"/>
              </a:p>
            </p:txBody>
          </p:sp>
          <p:sp>
            <p:nvSpPr>
              <p:cNvPr id="11" name="AutoShape 8"/>
              <p:cNvSpPr>
                <a:spLocks noChangeAspect="1" noChangeArrowheads="1"/>
              </p:cNvSpPr>
              <p:nvPr/>
            </p:nvSpPr>
            <p:spPr bwMode="auto">
              <a:xfrm>
                <a:off x="0" y="0"/>
                <a:ext cx="6210" cy="4368"/>
              </a:xfrm>
              <a:prstGeom prst="rect">
                <a:avLst/>
              </a:prstGeom>
              <a:noFill/>
              <a:ln w="9525">
                <a:noFill/>
                <a:miter lim="800000"/>
                <a:headEnd/>
                <a:tailEnd/>
              </a:ln>
            </p:spPr>
            <p:txBody>
              <a:bodyPr/>
              <a:lstStyle/>
              <a:p>
                <a:endParaRPr lang="zh-CN" altLang="en-US"/>
              </a:p>
            </p:txBody>
          </p:sp>
          <p:sp>
            <p:nvSpPr>
              <p:cNvPr id="12" name="Rectangle 9"/>
              <p:cNvSpPr>
                <a:spLocks noChangeArrowheads="1"/>
              </p:cNvSpPr>
              <p:nvPr/>
            </p:nvSpPr>
            <p:spPr bwMode="auto">
              <a:xfrm>
                <a:off x="3586" y="777"/>
                <a:ext cx="1225"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tIns="10800" bIns="10800"/>
              <a:lstStyle/>
              <a:p>
                <a:pPr algn="ctr"/>
                <a:r>
                  <a:rPr lang="en-US" altLang="zh-CN" sz="1400" dirty="0" smtClean="0">
                    <a:solidFill>
                      <a:srgbClr val="FF0000"/>
                    </a:solidFill>
                    <a:latin typeface="Times New Roman" pitchFamily="18" charset="0"/>
                  </a:rPr>
                  <a:t>E</a:t>
                </a:r>
                <a:r>
                  <a:rPr lang="zh-CN" altLang="en-US" sz="1400" dirty="0" smtClean="0">
                    <a:solidFill>
                      <a:srgbClr val="FF0000"/>
                    </a:solidFill>
                    <a:latin typeface="Times New Roman" pitchFamily="18" charset="0"/>
                  </a:rPr>
                  <a:t>扩展</a:t>
                </a:r>
                <a:r>
                  <a:rPr lang="zh-CN" altLang="en-US" sz="1400" dirty="0">
                    <a:solidFill>
                      <a:srgbClr val="FF0000"/>
                    </a:solidFill>
                    <a:latin typeface="Times New Roman" pitchFamily="18" charset="0"/>
                  </a:rPr>
                  <a:t>置换</a:t>
                </a:r>
                <a:endParaRPr lang="zh-CN" altLang="en-US" sz="1400" dirty="0">
                  <a:solidFill>
                    <a:srgbClr val="FF0000"/>
                  </a:solidFill>
                </a:endParaRPr>
              </a:p>
            </p:txBody>
          </p:sp>
          <p:sp>
            <p:nvSpPr>
              <p:cNvPr id="13" name="Rectangle 10"/>
              <p:cNvSpPr>
                <a:spLocks noChangeArrowheads="1"/>
              </p:cNvSpPr>
              <p:nvPr/>
            </p:nvSpPr>
            <p:spPr bwMode="auto">
              <a:xfrm>
                <a:off x="3535" y="2028"/>
                <a:ext cx="1005"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tIns="10800" bIns="10800"/>
              <a:lstStyle/>
              <a:p>
                <a:pPr algn="ctr"/>
                <a:r>
                  <a:rPr lang="en-US" altLang="zh-CN" dirty="0" smtClean="0">
                    <a:solidFill>
                      <a:srgbClr val="FF0000"/>
                    </a:solidFill>
                    <a:latin typeface="Times New Roman" pitchFamily="18" charset="0"/>
                  </a:rPr>
                  <a:t>S-</a:t>
                </a:r>
                <a:r>
                  <a:rPr lang="zh-CN" altLang="en-US" dirty="0" smtClean="0">
                    <a:solidFill>
                      <a:srgbClr val="FF0000"/>
                    </a:solidFill>
                    <a:latin typeface="Times New Roman" pitchFamily="18" charset="0"/>
                  </a:rPr>
                  <a:t>盒变换</a:t>
                </a:r>
              </a:p>
            </p:txBody>
          </p:sp>
          <p:sp>
            <p:nvSpPr>
              <p:cNvPr id="14" name="Rectangle 11"/>
              <p:cNvSpPr>
                <a:spLocks noChangeArrowheads="1"/>
              </p:cNvSpPr>
              <p:nvPr/>
            </p:nvSpPr>
            <p:spPr bwMode="auto">
              <a:xfrm>
                <a:off x="3600" y="0"/>
                <a:ext cx="900" cy="311"/>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en-US" altLang="zh-CN" sz="1400" i="1">
                    <a:latin typeface="Times New Roman" pitchFamily="18" charset="0"/>
                  </a:rPr>
                  <a:t>R</a:t>
                </a:r>
                <a:r>
                  <a:rPr lang="en-US" altLang="zh-CN" sz="1400" i="1" baseline="-25000">
                    <a:latin typeface="Times New Roman" pitchFamily="18" charset="0"/>
                  </a:rPr>
                  <a:t>i</a:t>
                </a:r>
                <a:r>
                  <a:rPr lang="en-US" altLang="zh-CN" sz="1400" baseline="-25000">
                    <a:latin typeface="Times New Roman" pitchFamily="18" charset="0"/>
                  </a:rPr>
                  <a:t>-1</a:t>
                </a:r>
                <a:endParaRPr lang="en-US" altLang="zh-CN" sz="1400"/>
              </a:p>
            </p:txBody>
          </p:sp>
          <p:sp>
            <p:nvSpPr>
              <p:cNvPr id="15" name="Rectangle 12"/>
              <p:cNvSpPr>
                <a:spLocks noChangeArrowheads="1"/>
              </p:cNvSpPr>
              <p:nvPr/>
            </p:nvSpPr>
            <p:spPr bwMode="auto">
              <a:xfrm>
                <a:off x="3511" y="2808"/>
                <a:ext cx="1006" cy="3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tIns="10800" bIns="10800"/>
              <a:lstStyle/>
              <a:p>
                <a:pPr algn="ctr"/>
                <a:r>
                  <a:rPr lang="en-US" altLang="zh-CN" dirty="0" smtClean="0">
                    <a:solidFill>
                      <a:srgbClr val="FF0000"/>
                    </a:solidFill>
                    <a:latin typeface="Times New Roman" pitchFamily="18" charset="0"/>
                  </a:rPr>
                  <a:t>P-</a:t>
                </a:r>
                <a:r>
                  <a:rPr lang="zh-CN" altLang="en-US" dirty="0" smtClean="0">
                    <a:solidFill>
                      <a:srgbClr val="FF0000"/>
                    </a:solidFill>
                    <a:latin typeface="Times New Roman" pitchFamily="18" charset="0"/>
                  </a:rPr>
                  <a:t>盒变换</a:t>
                </a:r>
              </a:p>
            </p:txBody>
          </p:sp>
          <p:sp>
            <p:nvSpPr>
              <p:cNvPr id="16" name="Rectangle 13"/>
              <p:cNvSpPr>
                <a:spLocks noChangeArrowheads="1"/>
              </p:cNvSpPr>
              <p:nvPr/>
            </p:nvSpPr>
            <p:spPr bwMode="auto">
              <a:xfrm>
                <a:off x="3597" y="3978"/>
                <a:ext cx="903"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en-US" altLang="zh-CN" sz="1400" i="1">
                    <a:latin typeface="Times New Roman" pitchFamily="18" charset="0"/>
                  </a:rPr>
                  <a:t>R</a:t>
                </a:r>
                <a:r>
                  <a:rPr lang="en-US" altLang="zh-CN" sz="1400" i="1" baseline="-25000">
                    <a:latin typeface="Times New Roman" pitchFamily="18" charset="0"/>
                  </a:rPr>
                  <a:t>i</a:t>
                </a:r>
                <a:endParaRPr lang="en-US" altLang="zh-CN" sz="1400"/>
              </a:p>
            </p:txBody>
          </p:sp>
          <p:sp>
            <p:nvSpPr>
              <p:cNvPr id="17" name="Rectangle 14"/>
              <p:cNvSpPr>
                <a:spLocks noChangeArrowheads="1"/>
              </p:cNvSpPr>
              <p:nvPr/>
            </p:nvSpPr>
            <p:spPr bwMode="auto">
              <a:xfrm>
                <a:off x="1550" y="3991"/>
                <a:ext cx="900" cy="311"/>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en-US" altLang="zh-CN" sz="1400" i="1">
                    <a:latin typeface="Times New Roman" pitchFamily="18" charset="0"/>
                  </a:rPr>
                  <a:t>L</a:t>
                </a:r>
                <a:r>
                  <a:rPr lang="en-US" altLang="zh-CN" sz="1400" i="1" baseline="-25000">
                    <a:latin typeface="Times New Roman" pitchFamily="18" charset="0"/>
                  </a:rPr>
                  <a:t>i</a:t>
                </a:r>
                <a:endParaRPr lang="en-US" altLang="zh-CN" sz="1400"/>
              </a:p>
            </p:txBody>
          </p:sp>
          <p:sp>
            <p:nvSpPr>
              <p:cNvPr id="18" name="Rectangle 15"/>
              <p:cNvSpPr>
                <a:spLocks noChangeArrowheads="1"/>
              </p:cNvSpPr>
              <p:nvPr/>
            </p:nvSpPr>
            <p:spPr bwMode="auto">
              <a:xfrm>
                <a:off x="1440" y="0"/>
                <a:ext cx="900"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54000" tIns="10800" rIns="54000" bIns="10800"/>
              <a:lstStyle/>
              <a:p>
                <a:pPr algn="ctr"/>
                <a:r>
                  <a:rPr lang="en-US" altLang="zh-CN" sz="1200" i="1">
                    <a:latin typeface="Times New Roman" pitchFamily="18" charset="0"/>
                  </a:rPr>
                  <a:t>L</a:t>
                </a:r>
                <a:r>
                  <a:rPr lang="en-US" altLang="zh-CN" sz="1200" i="1" baseline="-25000">
                    <a:latin typeface="Times New Roman" pitchFamily="18" charset="0"/>
                  </a:rPr>
                  <a:t>i</a:t>
                </a:r>
                <a:r>
                  <a:rPr lang="en-US" altLang="zh-CN" sz="1200" baseline="-25000">
                    <a:latin typeface="Times New Roman" pitchFamily="18" charset="0"/>
                  </a:rPr>
                  <a:t>-1</a:t>
                </a:r>
                <a:endParaRPr lang="en-US" altLang="zh-CN" sz="1200"/>
              </a:p>
            </p:txBody>
          </p:sp>
          <p:sp>
            <p:nvSpPr>
              <p:cNvPr id="19" name="Line 16"/>
              <p:cNvSpPr>
                <a:spLocks noChangeShapeType="1"/>
              </p:cNvSpPr>
              <p:nvPr/>
            </p:nvSpPr>
            <p:spPr bwMode="auto">
              <a:xfrm>
                <a:off x="4034" y="1095"/>
                <a:ext cx="1" cy="309"/>
              </a:xfrm>
              <a:prstGeom prst="line">
                <a:avLst/>
              </a:prstGeom>
              <a:noFill/>
              <a:ln w="38100">
                <a:solidFill>
                  <a:srgbClr val="000000"/>
                </a:solidFill>
                <a:round/>
                <a:headEnd/>
                <a:tailEnd type="stealth" w="sm" len="med"/>
              </a:ln>
            </p:spPr>
            <p:txBody>
              <a:bodyPr/>
              <a:lstStyle/>
              <a:p>
                <a:endParaRPr lang="zh-CN" altLang="en-US"/>
              </a:p>
            </p:txBody>
          </p:sp>
          <p:sp>
            <p:nvSpPr>
              <p:cNvPr id="20" name="Line 17"/>
              <p:cNvSpPr>
                <a:spLocks noChangeShapeType="1"/>
              </p:cNvSpPr>
              <p:nvPr/>
            </p:nvSpPr>
            <p:spPr bwMode="auto">
              <a:xfrm>
                <a:off x="4034" y="1717"/>
                <a:ext cx="3" cy="310"/>
              </a:xfrm>
              <a:prstGeom prst="line">
                <a:avLst/>
              </a:prstGeom>
              <a:noFill/>
              <a:ln w="38100">
                <a:solidFill>
                  <a:srgbClr val="000000"/>
                </a:solidFill>
                <a:round/>
                <a:headEnd/>
                <a:tailEnd type="stealth" w="sm" len="med"/>
              </a:ln>
            </p:spPr>
            <p:txBody>
              <a:bodyPr/>
              <a:lstStyle/>
              <a:p>
                <a:endParaRPr lang="zh-CN" altLang="en-US"/>
              </a:p>
            </p:txBody>
          </p:sp>
          <p:sp>
            <p:nvSpPr>
              <p:cNvPr id="21" name="Line 18"/>
              <p:cNvSpPr>
                <a:spLocks noChangeShapeType="1"/>
              </p:cNvSpPr>
              <p:nvPr/>
            </p:nvSpPr>
            <p:spPr bwMode="auto">
              <a:xfrm>
                <a:off x="4034" y="2340"/>
                <a:ext cx="2" cy="468"/>
              </a:xfrm>
              <a:prstGeom prst="line">
                <a:avLst/>
              </a:prstGeom>
              <a:noFill/>
              <a:ln w="38100">
                <a:solidFill>
                  <a:srgbClr val="000000"/>
                </a:solidFill>
                <a:round/>
                <a:headEnd/>
                <a:tailEnd type="stealth" w="sm" len="med"/>
              </a:ln>
            </p:spPr>
            <p:txBody>
              <a:bodyPr/>
              <a:lstStyle/>
              <a:p>
                <a:endParaRPr lang="zh-CN" altLang="en-US"/>
              </a:p>
            </p:txBody>
          </p:sp>
          <p:sp>
            <p:nvSpPr>
              <p:cNvPr id="22" name="Line 19"/>
              <p:cNvSpPr>
                <a:spLocks noChangeShapeType="1"/>
              </p:cNvSpPr>
              <p:nvPr/>
            </p:nvSpPr>
            <p:spPr bwMode="auto">
              <a:xfrm>
                <a:off x="4034" y="3120"/>
                <a:ext cx="1" cy="312"/>
              </a:xfrm>
              <a:prstGeom prst="line">
                <a:avLst/>
              </a:prstGeom>
              <a:noFill/>
              <a:ln w="38100">
                <a:solidFill>
                  <a:srgbClr val="000000"/>
                </a:solidFill>
                <a:round/>
                <a:headEnd/>
                <a:tailEnd type="stealth" w="sm" len="med"/>
              </a:ln>
            </p:spPr>
            <p:txBody>
              <a:bodyPr/>
              <a:lstStyle/>
              <a:p>
                <a:endParaRPr lang="zh-CN" altLang="en-US"/>
              </a:p>
            </p:txBody>
          </p:sp>
          <p:sp>
            <p:nvSpPr>
              <p:cNvPr id="23" name="Line 20"/>
              <p:cNvSpPr>
                <a:spLocks noChangeShapeType="1"/>
              </p:cNvSpPr>
              <p:nvPr/>
            </p:nvSpPr>
            <p:spPr bwMode="auto">
              <a:xfrm flipH="1">
                <a:off x="4021" y="3666"/>
                <a:ext cx="10" cy="313"/>
              </a:xfrm>
              <a:prstGeom prst="line">
                <a:avLst/>
              </a:prstGeom>
              <a:noFill/>
              <a:ln w="38100">
                <a:solidFill>
                  <a:srgbClr val="000000"/>
                </a:solidFill>
                <a:round/>
                <a:headEnd/>
                <a:tailEnd type="stealth" w="sm" len="med"/>
              </a:ln>
            </p:spPr>
            <p:txBody>
              <a:bodyPr/>
              <a:lstStyle/>
              <a:p>
                <a:endParaRPr lang="zh-CN" altLang="en-US"/>
              </a:p>
            </p:txBody>
          </p:sp>
          <p:sp>
            <p:nvSpPr>
              <p:cNvPr id="24" name="Line 21"/>
              <p:cNvSpPr>
                <a:spLocks noChangeShapeType="1"/>
              </p:cNvSpPr>
              <p:nvPr/>
            </p:nvSpPr>
            <p:spPr bwMode="auto">
              <a:xfrm>
                <a:off x="1997" y="3588"/>
                <a:ext cx="1" cy="430"/>
              </a:xfrm>
              <a:prstGeom prst="line">
                <a:avLst/>
              </a:prstGeom>
              <a:noFill/>
              <a:ln w="38100">
                <a:solidFill>
                  <a:srgbClr val="000000"/>
                </a:solidFill>
                <a:round/>
                <a:headEnd/>
                <a:tailEnd type="stealth" w="sm" len="med"/>
              </a:ln>
            </p:spPr>
            <p:txBody>
              <a:bodyPr/>
              <a:lstStyle/>
              <a:p>
                <a:endParaRPr lang="zh-CN" altLang="en-US"/>
              </a:p>
            </p:txBody>
          </p:sp>
          <p:sp>
            <p:nvSpPr>
              <p:cNvPr id="25" name="Line 22"/>
              <p:cNvSpPr>
                <a:spLocks noChangeShapeType="1"/>
              </p:cNvSpPr>
              <p:nvPr/>
            </p:nvSpPr>
            <p:spPr bwMode="auto">
              <a:xfrm>
                <a:off x="3327" y="3536"/>
                <a:ext cx="541" cy="1"/>
              </a:xfrm>
              <a:prstGeom prst="line">
                <a:avLst/>
              </a:prstGeom>
              <a:noFill/>
              <a:ln w="38100">
                <a:solidFill>
                  <a:srgbClr val="000000"/>
                </a:solidFill>
                <a:round/>
                <a:headEnd/>
                <a:tailEnd type="stealth" w="sm" len="med"/>
              </a:ln>
            </p:spPr>
            <p:txBody>
              <a:bodyPr/>
              <a:lstStyle/>
              <a:p>
                <a:endParaRPr lang="zh-CN" altLang="en-US"/>
              </a:p>
            </p:txBody>
          </p:sp>
          <p:sp>
            <p:nvSpPr>
              <p:cNvPr id="26" name="AutoShape 23"/>
              <p:cNvSpPr>
                <a:spLocks noChangeArrowheads="1"/>
              </p:cNvSpPr>
              <p:nvPr/>
            </p:nvSpPr>
            <p:spPr bwMode="auto">
              <a:xfrm>
                <a:off x="3881" y="3432"/>
                <a:ext cx="298" cy="234"/>
              </a:xfrm>
              <a:prstGeom prst="flowChartOr">
                <a:avLst/>
              </a:prstGeom>
              <a:solidFill>
                <a:srgbClr val="FFFFFF"/>
              </a:solidFill>
              <a:ln w="38100">
                <a:solidFill>
                  <a:srgbClr val="FF0000"/>
                </a:solidFill>
                <a:round/>
                <a:headEnd/>
                <a:tailEnd/>
              </a:ln>
            </p:spPr>
            <p:txBody>
              <a:bodyPr/>
              <a:lstStyle/>
              <a:p>
                <a:endParaRPr lang="zh-CN" altLang="en-US"/>
              </a:p>
            </p:txBody>
          </p:sp>
          <p:sp>
            <p:nvSpPr>
              <p:cNvPr id="27" name="AutoShape 24"/>
              <p:cNvSpPr>
                <a:spLocks noChangeArrowheads="1"/>
              </p:cNvSpPr>
              <p:nvPr/>
            </p:nvSpPr>
            <p:spPr bwMode="auto">
              <a:xfrm>
                <a:off x="3855" y="1404"/>
                <a:ext cx="360" cy="313"/>
              </a:xfrm>
              <a:prstGeom prst="flowChartOr">
                <a:avLst/>
              </a:prstGeom>
              <a:solidFill>
                <a:srgbClr val="FFFFFF"/>
              </a:solidFill>
              <a:ln w="38100">
                <a:solidFill>
                  <a:srgbClr val="FF0000"/>
                </a:solidFill>
                <a:round/>
                <a:headEnd/>
                <a:tailEnd/>
              </a:ln>
            </p:spPr>
            <p:txBody>
              <a:bodyPr/>
              <a:lstStyle/>
              <a:p>
                <a:endParaRPr lang="zh-CN" altLang="en-US"/>
              </a:p>
            </p:txBody>
          </p:sp>
          <p:sp>
            <p:nvSpPr>
              <p:cNvPr id="28" name="Line 25"/>
              <p:cNvSpPr>
                <a:spLocks noChangeShapeType="1"/>
              </p:cNvSpPr>
              <p:nvPr/>
            </p:nvSpPr>
            <p:spPr bwMode="auto">
              <a:xfrm flipH="1">
                <a:off x="4215" y="1560"/>
                <a:ext cx="645" cy="1"/>
              </a:xfrm>
              <a:prstGeom prst="line">
                <a:avLst/>
              </a:prstGeom>
              <a:noFill/>
              <a:ln w="38100">
                <a:solidFill>
                  <a:srgbClr val="000000"/>
                </a:solidFill>
                <a:round/>
                <a:headEnd/>
                <a:tailEnd type="stealth" w="sm" len="med"/>
              </a:ln>
            </p:spPr>
            <p:txBody>
              <a:bodyPr/>
              <a:lstStyle/>
              <a:p>
                <a:endParaRPr lang="zh-CN" altLang="en-US"/>
              </a:p>
            </p:txBody>
          </p:sp>
          <p:sp>
            <p:nvSpPr>
              <p:cNvPr id="29" name="Rectangle 26"/>
              <p:cNvSpPr>
                <a:spLocks noChangeArrowheads="1"/>
              </p:cNvSpPr>
              <p:nvPr/>
            </p:nvSpPr>
            <p:spPr bwMode="auto">
              <a:xfrm>
                <a:off x="4860" y="1404"/>
                <a:ext cx="810" cy="343"/>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tIns="10800" bIns="10800"/>
              <a:lstStyle/>
              <a:p>
                <a:pPr algn="just"/>
                <a:r>
                  <a:rPr lang="zh-CN" altLang="en-US" sz="1400" dirty="0">
                    <a:latin typeface="Times New Roman" pitchFamily="18" charset="0"/>
                  </a:rPr>
                  <a:t>密钥</a:t>
                </a:r>
                <a:r>
                  <a:rPr lang="en-US" altLang="zh-CN" sz="1400" i="1" dirty="0" err="1">
                    <a:latin typeface="Times New Roman" pitchFamily="18" charset="0"/>
                  </a:rPr>
                  <a:t>K</a:t>
                </a:r>
                <a:r>
                  <a:rPr lang="en-US" altLang="zh-CN" sz="1400" i="1" baseline="-25000" dirty="0" err="1">
                    <a:latin typeface="Times New Roman" pitchFamily="18" charset="0"/>
                  </a:rPr>
                  <a:t>i</a:t>
                </a:r>
                <a:endParaRPr lang="en-US" altLang="zh-CN" sz="1400" dirty="0"/>
              </a:p>
            </p:txBody>
          </p:sp>
          <p:sp>
            <p:nvSpPr>
              <p:cNvPr id="30" name="Line 27"/>
              <p:cNvSpPr>
                <a:spLocks noChangeShapeType="1"/>
              </p:cNvSpPr>
              <p:nvPr/>
            </p:nvSpPr>
            <p:spPr bwMode="auto">
              <a:xfrm>
                <a:off x="1873" y="325"/>
                <a:ext cx="1" cy="299"/>
              </a:xfrm>
              <a:prstGeom prst="line">
                <a:avLst/>
              </a:prstGeom>
              <a:noFill/>
              <a:ln w="38100">
                <a:solidFill>
                  <a:srgbClr val="000000"/>
                </a:solidFill>
                <a:round/>
                <a:headEnd/>
                <a:tailEnd/>
              </a:ln>
              <a:effectLst/>
            </p:spPr>
            <p:txBody>
              <a:bodyPr/>
              <a:lstStyle/>
              <a:p>
                <a:endParaRPr lang="zh-CN" altLang="en-US"/>
              </a:p>
            </p:txBody>
          </p:sp>
          <p:sp>
            <p:nvSpPr>
              <p:cNvPr id="31" name="Text Box 28"/>
              <p:cNvSpPr txBox="1">
                <a:spLocks noChangeArrowheads="1"/>
              </p:cNvSpPr>
              <p:nvPr/>
            </p:nvSpPr>
            <p:spPr bwMode="auto">
              <a:xfrm>
                <a:off x="4500" y="1586"/>
                <a:ext cx="360" cy="311"/>
              </a:xfrm>
              <a:prstGeom prst="rect">
                <a:avLst/>
              </a:prstGeom>
              <a:solidFill>
                <a:srgbClr val="FFFFFF"/>
              </a:solidFill>
              <a:ln w="9525">
                <a:noFill/>
                <a:miter lim="800000"/>
                <a:headEnd/>
                <a:tailEnd/>
              </a:ln>
              <a:effectLst/>
            </p:spPr>
            <p:txBody>
              <a:bodyPr lIns="18000" tIns="10800" rIns="18000" bIns="10800"/>
              <a:lstStyle/>
              <a:p>
                <a:pPr algn="just"/>
                <a:r>
                  <a:rPr lang="en-US" altLang="zh-CN" sz="1400">
                    <a:latin typeface="Times New Roman" pitchFamily="18" charset="0"/>
                  </a:rPr>
                  <a:t>48</a:t>
                </a:r>
                <a:endParaRPr lang="en-US" altLang="zh-CN" sz="1400"/>
              </a:p>
            </p:txBody>
          </p:sp>
          <p:sp>
            <p:nvSpPr>
              <p:cNvPr id="32" name="Text Box 29"/>
              <p:cNvSpPr txBox="1">
                <a:spLocks noChangeArrowheads="1"/>
              </p:cNvSpPr>
              <p:nvPr/>
            </p:nvSpPr>
            <p:spPr bwMode="auto">
              <a:xfrm>
                <a:off x="4215" y="1152"/>
                <a:ext cx="360" cy="312"/>
              </a:xfrm>
              <a:prstGeom prst="rect">
                <a:avLst/>
              </a:prstGeom>
              <a:solidFill>
                <a:srgbClr val="FFFFFF"/>
              </a:solidFill>
              <a:ln w="9525">
                <a:noFill/>
                <a:miter lim="800000"/>
                <a:headEnd/>
                <a:tailEnd/>
              </a:ln>
              <a:effectLst/>
            </p:spPr>
            <p:txBody>
              <a:bodyPr lIns="18000" tIns="10800" rIns="18000" bIns="10800"/>
              <a:lstStyle/>
              <a:p>
                <a:pPr algn="just"/>
                <a:r>
                  <a:rPr lang="en-US" altLang="zh-CN" sz="1400" dirty="0">
                    <a:latin typeface="Times New Roman" pitchFamily="18" charset="0"/>
                  </a:rPr>
                  <a:t>48</a:t>
                </a:r>
                <a:endParaRPr lang="en-US" altLang="zh-CN" sz="1400" dirty="0"/>
              </a:p>
            </p:txBody>
          </p:sp>
          <p:sp>
            <p:nvSpPr>
              <p:cNvPr id="33" name="Text Box 30"/>
              <p:cNvSpPr txBox="1">
                <a:spLocks noChangeArrowheads="1"/>
              </p:cNvSpPr>
              <p:nvPr/>
            </p:nvSpPr>
            <p:spPr bwMode="auto">
              <a:xfrm>
                <a:off x="4140" y="2405"/>
                <a:ext cx="360" cy="312"/>
              </a:xfrm>
              <a:prstGeom prst="rect">
                <a:avLst/>
              </a:prstGeom>
              <a:solidFill>
                <a:srgbClr val="FFFFFF"/>
              </a:solidFill>
              <a:ln w="9525">
                <a:noFill/>
                <a:miter lim="800000"/>
                <a:headEnd/>
                <a:tailEnd/>
              </a:ln>
              <a:effectLst/>
            </p:spPr>
            <p:txBody>
              <a:bodyPr lIns="18000" tIns="10800" rIns="18000" bIns="10800"/>
              <a:lstStyle/>
              <a:p>
                <a:pPr algn="just"/>
                <a:r>
                  <a:rPr lang="en-US" altLang="zh-CN" sz="1400">
                    <a:latin typeface="Times New Roman" pitchFamily="18" charset="0"/>
                  </a:rPr>
                  <a:t>32</a:t>
                </a:r>
                <a:endParaRPr lang="en-US" altLang="zh-CN" sz="1400"/>
              </a:p>
            </p:txBody>
          </p:sp>
          <p:sp>
            <p:nvSpPr>
              <p:cNvPr id="35" name="Text Box 32"/>
              <p:cNvSpPr txBox="1">
                <a:spLocks noChangeArrowheads="1"/>
              </p:cNvSpPr>
              <p:nvPr/>
            </p:nvSpPr>
            <p:spPr bwMode="auto">
              <a:xfrm>
                <a:off x="4215" y="378"/>
                <a:ext cx="285" cy="311"/>
              </a:xfrm>
              <a:prstGeom prst="rect">
                <a:avLst/>
              </a:prstGeom>
              <a:solidFill>
                <a:srgbClr val="FFFFFF"/>
              </a:solidFill>
              <a:ln w="9525">
                <a:noFill/>
                <a:miter lim="800000"/>
                <a:headEnd/>
                <a:tailEnd/>
              </a:ln>
              <a:effectLst/>
            </p:spPr>
            <p:txBody>
              <a:bodyPr lIns="18000" tIns="10800" rIns="18000" bIns="10800"/>
              <a:lstStyle/>
              <a:p>
                <a:pPr algn="just"/>
                <a:r>
                  <a:rPr lang="en-US" altLang="zh-CN" sz="1400" dirty="0">
                    <a:latin typeface="Times New Roman" pitchFamily="18" charset="0"/>
                  </a:rPr>
                  <a:t>32</a:t>
                </a:r>
                <a:endParaRPr lang="en-US" altLang="zh-CN" sz="1400" dirty="0"/>
              </a:p>
            </p:txBody>
          </p:sp>
          <p:sp>
            <p:nvSpPr>
              <p:cNvPr id="36" name="Line 33"/>
              <p:cNvSpPr>
                <a:spLocks noChangeShapeType="1"/>
              </p:cNvSpPr>
              <p:nvPr/>
            </p:nvSpPr>
            <p:spPr bwMode="auto">
              <a:xfrm>
                <a:off x="4025" y="312"/>
                <a:ext cx="1" cy="468"/>
              </a:xfrm>
              <a:prstGeom prst="line">
                <a:avLst/>
              </a:prstGeom>
              <a:noFill/>
              <a:ln w="38100">
                <a:solidFill>
                  <a:srgbClr val="000000"/>
                </a:solidFill>
                <a:round/>
                <a:headEnd/>
                <a:tailEnd type="stealth" w="sm" len="med"/>
              </a:ln>
              <a:effectLst/>
            </p:spPr>
            <p:txBody>
              <a:bodyPr/>
              <a:lstStyle/>
              <a:p>
                <a:endParaRPr lang="zh-CN" altLang="en-US"/>
              </a:p>
            </p:txBody>
          </p:sp>
          <p:sp>
            <p:nvSpPr>
              <p:cNvPr id="37" name="Line 34"/>
              <p:cNvSpPr>
                <a:spLocks noChangeShapeType="1"/>
              </p:cNvSpPr>
              <p:nvPr/>
            </p:nvSpPr>
            <p:spPr bwMode="auto">
              <a:xfrm>
                <a:off x="3600" y="533"/>
                <a:ext cx="412" cy="1"/>
              </a:xfrm>
              <a:prstGeom prst="line">
                <a:avLst/>
              </a:prstGeom>
              <a:noFill/>
              <a:ln w="38100">
                <a:solidFill>
                  <a:srgbClr val="000000"/>
                </a:solidFill>
                <a:round/>
                <a:headEnd/>
                <a:tailEnd/>
              </a:ln>
              <a:effectLst/>
            </p:spPr>
            <p:txBody>
              <a:bodyPr/>
              <a:lstStyle/>
              <a:p>
                <a:endParaRPr lang="zh-CN" altLang="en-US"/>
              </a:p>
            </p:txBody>
          </p:sp>
          <p:cxnSp>
            <p:nvCxnSpPr>
              <p:cNvPr id="38" name="AutoShape 35"/>
              <p:cNvCxnSpPr>
                <a:cxnSpLocks noChangeShapeType="1"/>
                <a:stCxn id="37" idx="0"/>
                <a:endCxn id="24" idx="0"/>
              </p:cNvCxnSpPr>
              <p:nvPr/>
            </p:nvCxnSpPr>
            <p:spPr bwMode="auto">
              <a:xfrm flipH="1">
                <a:off x="1997" y="533"/>
                <a:ext cx="1603" cy="3055"/>
              </a:xfrm>
              <a:prstGeom prst="straightConnector1">
                <a:avLst/>
              </a:prstGeom>
              <a:noFill/>
              <a:ln w="38100">
                <a:solidFill>
                  <a:srgbClr val="000000"/>
                </a:solidFill>
                <a:round/>
                <a:headEnd/>
                <a:tailEnd/>
              </a:ln>
              <a:effectLst/>
            </p:spPr>
          </p:cxnSp>
          <p:cxnSp>
            <p:nvCxnSpPr>
              <p:cNvPr id="39" name="AutoShape 36"/>
              <p:cNvCxnSpPr>
                <a:cxnSpLocks noChangeShapeType="1"/>
                <a:stCxn id="30" idx="1"/>
                <a:endCxn id="25" idx="0"/>
              </p:cNvCxnSpPr>
              <p:nvPr/>
            </p:nvCxnSpPr>
            <p:spPr bwMode="auto">
              <a:xfrm>
                <a:off x="1874" y="624"/>
                <a:ext cx="1453" cy="2912"/>
              </a:xfrm>
              <a:prstGeom prst="straightConnector1">
                <a:avLst/>
              </a:prstGeom>
              <a:noFill/>
              <a:ln w="38100">
                <a:solidFill>
                  <a:srgbClr val="000000"/>
                </a:solidFill>
                <a:round/>
                <a:headEnd/>
                <a:tailEnd/>
              </a:ln>
              <a:effectLst/>
            </p:spPr>
          </p:cxnSp>
        </p:grpSp>
        <p:sp>
          <p:nvSpPr>
            <p:cNvPr id="40" name="Rectangle 37"/>
            <p:cNvSpPr>
              <a:spLocks noChangeArrowheads="1"/>
            </p:cNvSpPr>
            <p:nvPr/>
          </p:nvSpPr>
          <p:spPr bwMode="auto">
            <a:xfrm>
              <a:off x="7006035" y="3124200"/>
              <a:ext cx="615553" cy="3125215"/>
            </a:xfrm>
            <a:prstGeom prst="rect">
              <a:avLst/>
            </a:prstGeom>
            <a:noFill/>
            <a:ln w="9525">
              <a:noFill/>
              <a:miter lim="800000"/>
              <a:headEnd/>
              <a:tailEnd/>
            </a:ln>
            <a:effectLst/>
          </p:spPr>
          <p:txBody>
            <a:bodyPr vert="eaVert" wrap="none" anchor="ctr">
              <a:spAutoFit/>
            </a:bodyPr>
            <a:lstStyle/>
            <a:p>
              <a:r>
                <a:rPr lang="en-US" altLang="zh-CN" sz="2800" dirty="0"/>
                <a:t> </a:t>
              </a:r>
              <a:r>
                <a:rPr lang="en-US" altLang="zh-CN" sz="2800" dirty="0">
                  <a:latin typeface="Times New Roman" pitchFamily="18" charset="0"/>
                </a:rPr>
                <a:t>DES</a:t>
              </a:r>
              <a:r>
                <a:rPr lang="zh-CN" altLang="en-US" sz="2800" dirty="0">
                  <a:latin typeface="Times New Roman" pitchFamily="18" charset="0"/>
                </a:rPr>
                <a:t>一</a:t>
              </a:r>
              <a:r>
                <a:rPr lang="zh-CN" altLang="en-US" sz="2800" dirty="0"/>
                <a:t>轮</a:t>
              </a:r>
              <a:r>
                <a:rPr lang="zh-CN" altLang="en-US" sz="2800" dirty="0" smtClean="0"/>
                <a:t>加密原理 </a:t>
              </a:r>
              <a:endParaRPr lang="zh-CN" altLang="en-US" sz="2800" dirty="0"/>
            </a:p>
          </p:txBody>
        </p:sp>
        <p:grpSp>
          <p:nvGrpSpPr>
            <p:cNvPr id="46" name="组合 45"/>
            <p:cNvGrpSpPr/>
            <p:nvPr/>
          </p:nvGrpSpPr>
          <p:grpSpPr>
            <a:xfrm>
              <a:off x="4876800" y="3581400"/>
              <a:ext cx="2819400" cy="2971800"/>
              <a:chOff x="4876800" y="3581400"/>
              <a:chExt cx="2819400" cy="2971800"/>
            </a:xfrm>
          </p:grpSpPr>
          <p:sp>
            <p:nvSpPr>
              <p:cNvPr id="41" name="矩形 40"/>
              <p:cNvSpPr/>
              <p:nvPr/>
            </p:nvSpPr>
            <p:spPr bwMode="auto">
              <a:xfrm>
                <a:off x="4876800" y="3581400"/>
                <a:ext cx="1143000" cy="1981200"/>
              </a:xfrm>
              <a:prstGeom prst="rect">
                <a:avLst/>
              </a:prstGeom>
              <a:noFill/>
              <a:ln w="28575" cap="flat" cmpd="sng" algn="ctr">
                <a:solidFill>
                  <a:srgbClr val="C6062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cxnSp>
            <p:nvCxnSpPr>
              <p:cNvPr id="43" name="直接箭头连接符 42"/>
              <p:cNvCxnSpPr>
                <a:stCxn id="44" idx="0"/>
              </p:cNvCxnSpPr>
              <p:nvPr/>
            </p:nvCxnSpPr>
            <p:spPr bwMode="auto">
              <a:xfrm rot="16200000" flipV="1">
                <a:off x="6286500" y="5295900"/>
                <a:ext cx="533400" cy="10668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44" name="矩形 43"/>
              <p:cNvSpPr/>
              <p:nvPr/>
            </p:nvSpPr>
            <p:spPr bwMode="auto">
              <a:xfrm>
                <a:off x="6477000" y="6096000"/>
                <a:ext cx="1219200" cy="4572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rgbClr val="FF00FF"/>
                    </a:solidFill>
                    <a:effectLst/>
                    <a:latin typeface="Arial" charset="0"/>
                    <a:ea typeface="宋体" pitchFamily="2" charset="-122"/>
                  </a:rPr>
                  <a:t>F</a:t>
                </a:r>
                <a:r>
                  <a:rPr kumimoji="0" lang="zh-CN" altLang="en-US" sz="2400" b="1" i="0" u="none" strike="noStrike" cap="none" normalizeH="0" baseline="0" dirty="0" smtClean="0">
                    <a:ln>
                      <a:noFill/>
                    </a:ln>
                    <a:solidFill>
                      <a:srgbClr val="FF00FF"/>
                    </a:solidFill>
                    <a:effectLst/>
                    <a:latin typeface="Arial" charset="0"/>
                    <a:ea typeface="宋体" pitchFamily="2" charset="-122"/>
                  </a:rPr>
                  <a:t>函数</a:t>
                </a:r>
              </a:p>
            </p:txBody>
          </p:sp>
        </p:grpSp>
        <p:sp>
          <p:nvSpPr>
            <p:cNvPr id="45" name="Text Box 32"/>
            <p:cNvSpPr txBox="1">
              <a:spLocks noChangeArrowheads="1"/>
            </p:cNvSpPr>
            <p:nvPr/>
          </p:nvSpPr>
          <p:spPr bwMode="auto">
            <a:xfrm>
              <a:off x="3566847" y="3379708"/>
              <a:ext cx="248294" cy="244144"/>
            </a:xfrm>
            <a:prstGeom prst="rect">
              <a:avLst/>
            </a:prstGeom>
            <a:solidFill>
              <a:srgbClr val="FFFFFF"/>
            </a:solidFill>
            <a:ln w="9525">
              <a:noFill/>
              <a:miter lim="800000"/>
              <a:headEnd/>
              <a:tailEnd/>
            </a:ln>
            <a:effectLst/>
          </p:spPr>
          <p:txBody>
            <a:bodyPr lIns="18000" tIns="10800" rIns="18000" bIns="10800"/>
            <a:lstStyle/>
            <a:p>
              <a:pPr algn="just"/>
              <a:r>
                <a:rPr lang="en-US" altLang="zh-CN" sz="1400" dirty="0">
                  <a:latin typeface="Times New Roman" pitchFamily="18" charset="0"/>
                </a:rPr>
                <a:t>32</a:t>
              </a:r>
              <a:endParaRPr lang="en-US" altLang="zh-CN" sz="1400" dirty="0"/>
            </a:p>
          </p:txBody>
        </p:sp>
      </p:grpSp>
    </p:spTree>
    <p:extLst>
      <p:ext uri="{BB962C8B-B14F-4D97-AF65-F5344CB8AC3E}">
        <p14:creationId xmlns:p14="http://schemas.microsoft.com/office/powerpoint/2010/main" val="2406674102"/>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Times New Roman" pitchFamily="18" charset="0"/>
              </a:rPr>
              <a:t>加密函数</a:t>
            </a:r>
            <a:r>
              <a:rPr lang="en-US" altLang="zh-CN" i="1" dirty="0" smtClean="0">
                <a:latin typeface="Times New Roman" pitchFamily="18" charset="0"/>
              </a:rPr>
              <a:t>F</a:t>
            </a:r>
            <a:r>
              <a:rPr lang="en-US" altLang="zh-CN" dirty="0" smtClean="0"/>
              <a:t> </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39</a:t>
            </a:fld>
            <a:endParaRPr lang="en-US" altLang="zh-CN" dirty="0"/>
          </a:p>
        </p:txBody>
      </p:sp>
      <p:grpSp>
        <p:nvGrpSpPr>
          <p:cNvPr id="121" name="Group 6"/>
          <p:cNvGrpSpPr>
            <a:grpSpLocks/>
          </p:cNvGrpSpPr>
          <p:nvPr/>
        </p:nvGrpSpPr>
        <p:grpSpPr bwMode="auto">
          <a:xfrm>
            <a:off x="304800" y="1556955"/>
            <a:ext cx="8839200" cy="4683851"/>
            <a:chOff x="0" y="39"/>
            <a:chExt cx="7020" cy="4467"/>
          </a:xfrm>
        </p:grpSpPr>
        <p:sp>
          <p:nvSpPr>
            <p:cNvPr id="122" name="AutoShape 7"/>
            <p:cNvSpPr>
              <a:spLocks noChangeAspect="1" noChangeArrowheads="1"/>
            </p:cNvSpPr>
            <p:nvPr/>
          </p:nvSpPr>
          <p:spPr bwMode="auto">
            <a:xfrm>
              <a:off x="0" y="73"/>
              <a:ext cx="7020" cy="4433"/>
            </a:xfrm>
            <a:prstGeom prst="rect">
              <a:avLst/>
            </a:prstGeom>
            <a:noFill/>
            <a:ln w="9525">
              <a:noFill/>
              <a:miter lim="800000"/>
              <a:headEnd/>
              <a:tailEnd/>
            </a:ln>
          </p:spPr>
          <p:txBody>
            <a:bodyPr/>
            <a:lstStyle/>
            <a:p>
              <a:endParaRPr lang="zh-CN" altLang="en-US"/>
            </a:p>
          </p:txBody>
        </p:sp>
        <p:sp>
          <p:nvSpPr>
            <p:cNvPr id="123" name="Text Box 8"/>
            <p:cNvSpPr txBox="1">
              <a:spLocks noChangeArrowheads="1"/>
            </p:cNvSpPr>
            <p:nvPr/>
          </p:nvSpPr>
          <p:spPr bwMode="auto">
            <a:xfrm>
              <a:off x="3164" y="4121"/>
              <a:ext cx="720" cy="312"/>
            </a:xfrm>
            <a:prstGeom prst="rect">
              <a:avLst/>
            </a:prstGeom>
            <a:solidFill>
              <a:srgbClr val="FFFFFF"/>
            </a:solidFill>
            <a:ln w="9525">
              <a:noFill/>
              <a:miter lim="800000"/>
              <a:headEnd/>
              <a:tailEnd/>
            </a:ln>
          </p:spPr>
          <p:txBody>
            <a:bodyPr lIns="18000" tIns="10800" rIns="18000" bIns="10800"/>
            <a:lstStyle/>
            <a:p>
              <a:pPr algn="ctr"/>
              <a:r>
                <a:rPr lang="en-US" altLang="zh-CN" sz="1600" b="1" i="1" dirty="0" smtClean="0">
                  <a:solidFill>
                    <a:srgbClr val="FF00FF"/>
                  </a:solidFill>
                  <a:latin typeface="Times New Roman" pitchFamily="18" charset="0"/>
                </a:rPr>
                <a:t>F</a:t>
              </a:r>
              <a:r>
                <a:rPr lang="en-US" altLang="zh-CN" sz="1600" b="1" dirty="0" smtClean="0">
                  <a:solidFill>
                    <a:srgbClr val="FF00FF"/>
                  </a:solidFill>
                  <a:latin typeface="Times New Roman" pitchFamily="18" charset="0"/>
                </a:rPr>
                <a:t>(</a:t>
              </a:r>
              <a:r>
                <a:rPr lang="en-US" altLang="zh-CN" sz="1600" b="1" i="1" dirty="0" smtClean="0">
                  <a:solidFill>
                    <a:srgbClr val="FF00FF"/>
                  </a:solidFill>
                  <a:latin typeface="Times New Roman" pitchFamily="18" charset="0"/>
                </a:rPr>
                <a:t>R</a:t>
              </a:r>
              <a:r>
                <a:rPr lang="en-US" altLang="zh-CN" sz="1600" b="1" i="1" baseline="-25000" dirty="0" smtClean="0">
                  <a:solidFill>
                    <a:srgbClr val="FF00FF"/>
                  </a:solidFill>
                  <a:latin typeface="Times New Roman" pitchFamily="18" charset="0"/>
                </a:rPr>
                <a:t>i-</a:t>
              </a:r>
              <a:r>
                <a:rPr lang="en-US" altLang="zh-CN" sz="1600" b="1" baseline="-25000" dirty="0" smtClean="0">
                  <a:solidFill>
                    <a:srgbClr val="FF00FF"/>
                  </a:solidFill>
                  <a:latin typeface="Times New Roman" pitchFamily="18" charset="0"/>
                </a:rPr>
                <a:t>1</a:t>
              </a:r>
              <a:r>
                <a:rPr lang="zh-CN" altLang="en-US" sz="1600" b="1" dirty="0">
                  <a:solidFill>
                    <a:srgbClr val="FF00FF"/>
                  </a:solidFill>
                  <a:latin typeface="Times New Roman" pitchFamily="18" charset="0"/>
                </a:rPr>
                <a:t>，</a:t>
              </a:r>
              <a:r>
                <a:rPr lang="en-US" altLang="zh-CN" sz="1600" b="1" i="1" dirty="0" smtClean="0">
                  <a:solidFill>
                    <a:srgbClr val="FF00FF"/>
                  </a:solidFill>
                  <a:latin typeface="Times New Roman" pitchFamily="18" charset="0"/>
                </a:rPr>
                <a:t>K</a:t>
              </a:r>
              <a:r>
                <a:rPr lang="en-US" altLang="zh-CN" sz="1600" b="1" i="1" baseline="-25000" dirty="0" smtClean="0">
                  <a:solidFill>
                    <a:srgbClr val="FF00FF"/>
                  </a:solidFill>
                  <a:latin typeface="Times New Roman" pitchFamily="18" charset="0"/>
                </a:rPr>
                <a:t>i</a:t>
              </a:r>
              <a:r>
                <a:rPr lang="en-US" altLang="zh-CN" sz="1600" b="1" dirty="0" smtClean="0">
                  <a:solidFill>
                    <a:srgbClr val="FF00FF"/>
                  </a:solidFill>
                  <a:latin typeface="Times New Roman" pitchFamily="18" charset="0"/>
                </a:rPr>
                <a:t>)</a:t>
              </a:r>
              <a:endParaRPr lang="en-US" altLang="zh-CN" sz="1600" b="1" dirty="0">
                <a:solidFill>
                  <a:srgbClr val="FF00FF"/>
                </a:solidFill>
              </a:endParaRPr>
            </a:p>
          </p:txBody>
        </p:sp>
        <p:sp>
          <p:nvSpPr>
            <p:cNvPr id="124" name="Line 9"/>
            <p:cNvSpPr>
              <a:spLocks noChangeShapeType="1"/>
            </p:cNvSpPr>
            <p:nvPr/>
          </p:nvSpPr>
          <p:spPr bwMode="auto">
            <a:xfrm>
              <a:off x="3511" y="2964"/>
              <a:ext cx="3" cy="469"/>
            </a:xfrm>
            <a:prstGeom prst="line">
              <a:avLst/>
            </a:prstGeom>
            <a:noFill/>
            <a:ln w="38100">
              <a:solidFill>
                <a:srgbClr val="00B0F0"/>
              </a:solidFill>
              <a:round/>
              <a:headEnd/>
              <a:tailEnd type="stealth" w="sm" len="med"/>
            </a:ln>
          </p:spPr>
          <p:txBody>
            <a:bodyPr/>
            <a:lstStyle/>
            <a:p>
              <a:endParaRPr lang="zh-CN" altLang="en-US"/>
            </a:p>
          </p:txBody>
        </p:sp>
        <p:sp>
          <p:nvSpPr>
            <p:cNvPr id="125" name="Text Box 10"/>
            <p:cNvSpPr txBox="1">
              <a:spLocks noChangeArrowheads="1"/>
            </p:cNvSpPr>
            <p:nvPr/>
          </p:nvSpPr>
          <p:spPr bwMode="auto">
            <a:xfrm>
              <a:off x="3008" y="3432"/>
              <a:ext cx="989"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0800" rIns="18000" bIns="10800"/>
            <a:lstStyle/>
            <a:p>
              <a:pPr algn="ctr"/>
              <a:r>
                <a:rPr lang="en-US" altLang="zh-CN" sz="1600" dirty="0">
                  <a:latin typeface="Times New Roman" pitchFamily="18" charset="0"/>
                </a:rPr>
                <a:t>P</a:t>
              </a:r>
              <a:r>
                <a:rPr lang="zh-CN" altLang="en-US" sz="1600" dirty="0">
                  <a:latin typeface="Times New Roman" pitchFamily="18" charset="0"/>
                </a:rPr>
                <a:t>盒变换</a:t>
              </a:r>
              <a:endParaRPr lang="zh-CN" altLang="en-US" sz="1600" dirty="0"/>
            </a:p>
          </p:txBody>
        </p:sp>
        <p:sp>
          <p:nvSpPr>
            <p:cNvPr id="126" name="Line 11"/>
            <p:cNvSpPr>
              <a:spLocks noChangeShapeType="1"/>
            </p:cNvSpPr>
            <p:nvPr/>
          </p:nvSpPr>
          <p:spPr bwMode="auto">
            <a:xfrm>
              <a:off x="3509" y="3744"/>
              <a:ext cx="3" cy="469"/>
            </a:xfrm>
            <a:prstGeom prst="line">
              <a:avLst/>
            </a:prstGeom>
            <a:noFill/>
            <a:ln w="38100">
              <a:solidFill>
                <a:srgbClr val="00B0F0"/>
              </a:solidFill>
              <a:round/>
              <a:headEnd/>
              <a:tailEnd type="stealth" w="sm" len="med"/>
            </a:ln>
          </p:spPr>
          <p:txBody>
            <a:bodyPr/>
            <a:lstStyle/>
            <a:p>
              <a:endParaRPr lang="zh-CN" altLang="en-US"/>
            </a:p>
          </p:txBody>
        </p:sp>
        <p:sp>
          <p:nvSpPr>
            <p:cNvPr id="127" name="Text Box 12"/>
            <p:cNvSpPr txBox="1">
              <a:spLocks noChangeArrowheads="1"/>
            </p:cNvSpPr>
            <p:nvPr/>
          </p:nvSpPr>
          <p:spPr bwMode="auto">
            <a:xfrm>
              <a:off x="3086" y="715"/>
              <a:ext cx="900"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54000" tIns="10800" rIns="54000" bIns="10800"/>
            <a:lstStyle/>
            <a:p>
              <a:pPr algn="ctr"/>
              <a:r>
                <a:rPr lang="en-US" altLang="zh-CN" sz="1600">
                  <a:latin typeface="Times New Roman" pitchFamily="18" charset="0"/>
                </a:rPr>
                <a:t>E</a:t>
              </a:r>
              <a:r>
                <a:rPr lang="zh-CN" altLang="en-US" sz="1600">
                  <a:latin typeface="Times New Roman" pitchFamily="18" charset="0"/>
                </a:rPr>
                <a:t>盒扩展</a:t>
              </a:r>
              <a:endParaRPr lang="zh-CN" altLang="en-US" sz="1600"/>
            </a:p>
          </p:txBody>
        </p:sp>
        <p:sp>
          <p:nvSpPr>
            <p:cNvPr id="128" name="AutoShape 13"/>
            <p:cNvSpPr>
              <a:spLocks noChangeArrowheads="1"/>
            </p:cNvSpPr>
            <p:nvPr/>
          </p:nvSpPr>
          <p:spPr bwMode="auto">
            <a:xfrm>
              <a:off x="3446" y="1495"/>
              <a:ext cx="189" cy="169"/>
            </a:xfrm>
            <a:prstGeom prst="flowChartOr">
              <a:avLst/>
            </a:prstGeom>
            <a:solidFill>
              <a:srgbClr val="FFFFFF"/>
            </a:solidFill>
            <a:ln w="28575">
              <a:solidFill>
                <a:srgbClr val="C6062F"/>
              </a:solidFill>
              <a:round/>
              <a:headEnd/>
              <a:tailEnd/>
            </a:ln>
          </p:spPr>
          <p:txBody>
            <a:bodyPr/>
            <a:lstStyle/>
            <a:p>
              <a:endParaRPr lang="zh-CN" altLang="en-US"/>
            </a:p>
          </p:txBody>
        </p:sp>
        <p:sp>
          <p:nvSpPr>
            <p:cNvPr id="129" name="Line 14"/>
            <p:cNvSpPr>
              <a:spLocks noChangeShapeType="1"/>
            </p:cNvSpPr>
            <p:nvPr/>
          </p:nvSpPr>
          <p:spPr bwMode="auto">
            <a:xfrm flipH="1">
              <a:off x="3536" y="1028"/>
              <a:ext cx="1" cy="467"/>
            </a:xfrm>
            <a:prstGeom prst="line">
              <a:avLst/>
            </a:prstGeom>
            <a:noFill/>
            <a:ln w="38100">
              <a:solidFill>
                <a:srgbClr val="00B0F0"/>
              </a:solidFill>
              <a:round/>
              <a:headEnd/>
              <a:tailEnd type="stealth" w="sm" len="med"/>
            </a:ln>
          </p:spPr>
          <p:txBody>
            <a:bodyPr/>
            <a:lstStyle/>
            <a:p>
              <a:endParaRPr lang="zh-CN" altLang="en-US"/>
            </a:p>
          </p:txBody>
        </p:sp>
        <p:sp>
          <p:nvSpPr>
            <p:cNvPr id="130" name="Line 15"/>
            <p:cNvSpPr>
              <a:spLocks noChangeShapeType="1"/>
            </p:cNvSpPr>
            <p:nvPr/>
          </p:nvSpPr>
          <p:spPr bwMode="auto">
            <a:xfrm flipH="1">
              <a:off x="3635" y="1570"/>
              <a:ext cx="505" cy="1"/>
            </a:xfrm>
            <a:prstGeom prst="line">
              <a:avLst/>
            </a:prstGeom>
            <a:noFill/>
            <a:ln w="38100">
              <a:solidFill>
                <a:srgbClr val="00B0F0"/>
              </a:solidFill>
              <a:round/>
              <a:headEnd/>
              <a:tailEnd type="stealth" w="sm" len="med"/>
            </a:ln>
          </p:spPr>
          <p:txBody>
            <a:bodyPr/>
            <a:lstStyle/>
            <a:p>
              <a:endParaRPr lang="zh-CN" altLang="en-US"/>
            </a:p>
          </p:txBody>
        </p:sp>
        <p:sp>
          <p:nvSpPr>
            <p:cNvPr id="131" name="Text Box 16"/>
            <p:cNvSpPr txBox="1">
              <a:spLocks noChangeArrowheads="1"/>
            </p:cNvSpPr>
            <p:nvPr/>
          </p:nvSpPr>
          <p:spPr bwMode="auto">
            <a:xfrm>
              <a:off x="4127" y="1404"/>
              <a:ext cx="373" cy="362"/>
            </a:xfrm>
            <a:prstGeom prst="rect">
              <a:avLst/>
            </a:prstGeom>
            <a:solidFill>
              <a:srgbClr val="FFFFFF"/>
            </a:solidFill>
            <a:ln w="9525">
              <a:noFill/>
              <a:miter lim="800000"/>
              <a:headEnd/>
              <a:tailEnd/>
            </a:ln>
          </p:spPr>
          <p:txBody>
            <a:bodyPr lIns="18000" tIns="10800" rIns="18000" bIns="10800"/>
            <a:lstStyle/>
            <a:p>
              <a:pPr algn="ctr"/>
              <a:r>
                <a:rPr lang="en-US" altLang="zh-CN" sz="1600" i="1">
                  <a:latin typeface="Times New Roman" pitchFamily="18" charset="0"/>
                </a:rPr>
                <a:t>K</a:t>
              </a:r>
              <a:r>
                <a:rPr lang="en-US" altLang="zh-CN" sz="1600" i="1" baseline="-25000">
                  <a:latin typeface="Times New Roman" pitchFamily="18" charset="0"/>
                </a:rPr>
                <a:t>i</a:t>
              </a:r>
              <a:endParaRPr lang="en-US" altLang="zh-CN" sz="1600"/>
            </a:p>
          </p:txBody>
        </p:sp>
        <p:sp>
          <p:nvSpPr>
            <p:cNvPr id="132" name="Line 17"/>
            <p:cNvSpPr>
              <a:spLocks noChangeShapeType="1"/>
            </p:cNvSpPr>
            <p:nvPr/>
          </p:nvSpPr>
          <p:spPr bwMode="auto">
            <a:xfrm flipH="1">
              <a:off x="3535" y="1678"/>
              <a:ext cx="2" cy="339"/>
            </a:xfrm>
            <a:prstGeom prst="line">
              <a:avLst/>
            </a:prstGeom>
            <a:noFill/>
            <a:ln w="38100">
              <a:solidFill>
                <a:srgbClr val="00B0F0"/>
              </a:solidFill>
              <a:round/>
              <a:headEnd/>
              <a:tailEnd type="stealth" w="sm" len="med"/>
            </a:ln>
          </p:spPr>
          <p:txBody>
            <a:bodyPr/>
            <a:lstStyle/>
            <a:p>
              <a:endParaRPr lang="zh-CN" altLang="en-US"/>
            </a:p>
          </p:txBody>
        </p:sp>
        <p:sp>
          <p:nvSpPr>
            <p:cNvPr id="133" name="Line 18"/>
            <p:cNvSpPr>
              <a:spLocks noChangeShapeType="1"/>
            </p:cNvSpPr>
            <p:nvPr/>
          </p:nvSpPr>
          <p:spPr bwMode="auto">
            <a:xfrm>
              <a:off x="3536" y="261"/>
              <a:ext cx="1" cy="467"/>
            </a:xfrm>
            <a:prstGeom prst="line">
              <a:avLst/>
            </a:prstGeom>
            <a:noFill/>
            <a:ln w="38100">
              <a:solidFill>
                <a:srgbClr val="00B0F0"/>
              </a:solidFill>
              <a:round/>
              <a:headEnd/>
              <a:tailEnd type="stealth" w="sm" len="med"/>
            </a:ln>
          </p:spPr>
          <p:txBody>
            <a:bodyPr/>
            <a:lstStyle/>
            <a:p>
              <a:endParaRPr lang="zh-CN" altLang="en-US"/>
            </a:p>
          </p:txBody>
        </p:sp>
        <p:sp>
          <p:nvSpPr>
            <p:cNvPr id="134" name="Text Box 19"/>
            <p:cNvSpPr txBox="1">
              <a:spLocks noChangeArrowheads="1"/>
            </p:cNvSpPr>
            <p:nvPr/>
          </p:nvSpPr>
          <p:spPr bwMode="auto">
            <a:xfrm>
              <a:off x="3060" y="39"/>
              <a:ext cx="900" cy="31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en-US" altLang="zh-CN" sz="1600" i="1" dirty="0">
                  <a:latin typeface="Times New Roman" pitchFamily="18" charset="0"/>
                </a:rPr>
                <a:t>R</a:t>
              </a:r>
              <a:r>
                <a:rPr lang="en-US" altLang="zh-CN" sz="1600" i="1" baseline="-25000" dirty="0">
                  <a:latin typeface="Times New Roman" pitchFamily="18" charset="0"/>
                </a:rPr>
                <a:t>i-</a:t>
              </a:r>
              <a:r>
                <a:rPr lang="en-US" altLang="zh-CN" sz="1600" baseline="-25000" dirty="0">
                  <a:latin typeface="Times New Roman" pitchFamily="18" charset="0"/>
                </a:rPr>
                <a:t>1</a:t>
              </a:r>
              <a:endParaRPr lang="en-US" altLang="zh-CN" sz="1600" dirty="0"/>
            </a:p>
          </p:txBody>
        </p:sp>
        <p:grpSp>
          <p:nvGrpSpPr>
            <p:cNvPr id="135" name="Group 20"/>
            <p:cNvGrpSpPr>
              <a:grpSpLocks/>
            </p:cNvGrpSpPr>
            <p:nvPr/>
          </p:nvGrpSpPr>
          <p:grpSpPr bwMode="auto">
            <a:xfrm>
              <a:off x="2880" y="2028"/>
              <a:ext cx="540" cy="936"/>
              <a:chOff x="0" y="0"/>
              <a:chExt cx="540" cy="936"/>
            </a:xfrm>
          </p:grpSpPr>
          <p:sp>
            <p:nvSpPr>
              <p:cNvPr id="222" name="Text Box 21"/>
              <p:cNvSpPr txBox="1">
                <a:spLocks noChangeArrowheads="1"/>
              </p:cNvSpPr>
              <p:nvPr/>
            </p:nvSpPr>
            <p:spPr bwMode="auto">
              <a:xfrm>
                <a:off x="0" y="312"/>
                <a:ext cx="540" cy="312"/>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lIns="18000" tIns="0" rIns="18000" bIns="0"/>
              <a:lstStyle/>
              <a:p>
                <a:pPr algn="ctr"/>
                <a:r>
                  <a:rPr lang="en-US" altLang="zh-CN" sz="1600">
                    <a:latin typeface="Times New Roman" pitchFamily="18" charset="0"/>
                  </a:rPr>
                  <a:t>S</a:t>
                </a:r>
                <a:r>
                  <a:rPr lang="en-US" altLang="zh-CN" sz="1600" baseline="-25000">
                    <a:latin typeface="Times New Roman" pitchFamily="18" charset="0"/>
                  </a:rPr>
                  <a:t>4</a:t>
                </a:r>
                <a:endParaRPr lang="en-US" altLang="zh-CN" sz="1600"/>
              </a:p>
            </p:txBody>
          </p:sp>
          <p:sp>
            <p:nvSpPr>
              <p:cNvPr id="223" name="Line 22"/>
              <p:cNvSpPr>
                <a:spLocks noChangeShapeType="1"/>
              </p:cNvSpPr>
              <p:nvPr/>
            </p:nvSpPr>
            <p:spPr bwMode="auto">
              <a:xfrm>
                <a:off x="110" y="0"/>
                <a:ext cx="2" cy="310"/>
              </a:xfrm>
              <a:prstGeom prst="line">
                <a:avLst/>
              </a:prstGeom>
              <a:noFill/>
              <a:ln w="9525">
                <a:solidFill>
                  <a:srgbClr val="000000"/>
                </a:solidFill>
                <a:round/>
                <a:headEnd/>
                <a:tailEnd/>
              </a:ln>
            </p:spPr>
            <p:txBody>
              <a:bodyPr/>
              <a:lstStyle/>
              <a:p>
                <a:endParaRPr lang="zh-CN" altLang="en-US"/>
              </a:p>
            </p:txBody>
          </p:sp>
          <p:sp>
            <p:nvSpPr>
              <p:cNvPr id="224" name="Line 23"/>
              <p:cNvSpPr>
                <a:spLocks noChangeShapeType="1"/>
              </p:cNvSpPr>
              <p:nvPr/>
            </p:nvSpPr>
            <p:spPr bwMode="auto">
              <a:xfrm>
                <a:off x="171" y="0"/>
                <a:ext cx="1" cy="311"/>
              </a:xfrm>
              <a:prstGeom prst="line">
                <a:avLst/>
              </a:prstGeom>
              <a:noFill/>
              <a:ln w="9525">
                <a:solidFill>
                  <a:srgbClr val="000000"/>
                </a:solidFill>
                <a:round/>
                <a:headEnd/>
                <a:tailEnd/>
              </a:ln>
            </p:spPr>
            <p:txBody>
              <a:bodyPr/>
              <a:lstStyle/>
              <a:p>
                <a:endParaRPr lang="zh-CN" altLang="en-US"/>
              </a:p>
            </p:txBody>
          </p:sp>
          <p:sp>
            <p:nvSpPr>
              <p:cNvPr id="225" name="Line 24"/>
              <p:cNvSpPr>
                <a:spLocks noChangeShapeType="1"/>
              </p:cNvSpPr>
              <p:nvPr/>
            </p:nvSpPr>
            <p:spPr bwMode="auto">
              <a:xfrm>
                <a:off x="393" y="624"/>
                <a:ext cx="2" cy="312"/>
              </a:xfrm>
              <a:prstGeom prst="line">
                <a:avLst/>
              </a:prstGeom>
              <a:noFill/>
              <a:ln w="9525">
                <a:solidFill>
                  <a:srgbClr val="000000"/>
                </a:solidFill>
                <a:round/>
                <a:headEnd/>
                <a:tailEnd/>
              </a:ln>
            </p:spPr>
            <p:txBody>
              <a:bodyPr/>
              <a:lstStyle/>
              <a:p>
                <a:endParaRPr lang="zh-CN" altLang="en-US"/>
              </a:p>
            </p:txBody>
          </p:sp>
          <p:sp>
            <p:nvSpPr>
              <p:cNvPr id="226" name="Line 25"/>
              <p:cNvSpPr>
                <a:spLocks noChangeShapeType="1"/>
              </p:cNvSpPr>
              <p:nvPr/>
            </p:nvSpPr>
            <p:spPr bwMode="auto">
              <a:xfrm>
                <a:off x="330" y="624"/>
                <a:ext cx="1" cy="312"/>
              </a:xfrm>
              <a:prstGeom prst="line">
                <a:avLst/>
              </a:prstGeom>
              <a:noFill/>
              <a:ln w="9525">
                <a:solidFill>
                  <a:srgbClr val="000000"/>
                </a:solidFill>
                <a:round/>
                <a:headEnd/>
                <a:tailEnd/>
              </a:ln>
            </p:spPr>
            <p:txBody>
              <a:bodyPr/>
              <a:lstStyle/>
              <a:p>
                <a:endParaRPr lang="zh-CN" altLang="en-US"/>
              </a:p>
            </p:txBody>
          </p:sp>
          <p:sp>
            <p:nvSpPr>
              <p:cNvPr id="227" name="Line 26"/>
              <p:cNvSpPr>
                <a:spLocks noChangeShapeType="1"/>
              </p:cNvSpPr>
              <p:nvPr/>
            </p:nvSpPr>
            <p:spPr bwMode="auto">
              <a:xfrm>
                <a:off x="249" y="624"/>
                <a:ext cx="4" cy="312"/>
              </a:xfrm>
              <a:prstGeom prst="line">
                <a:avLst/>
              </a:prstGeom>
              <a:noFill/>
              <a:ln w="9525">
                <a:solidFill>
                  <a:srgbClr val="000000"/>
                </a:solidFill>
                <a:round/>
                <a:headEnd/>
                <a:tailEnd/>
              </a:ln>
            </p:spPr>
            <p:txBody>
              <a:bodyPr/>
              <a:lstStyle/>
              <a:p>
                <a:endParaRPr lang="zh-CN" altLang="en-US"/>
              </a:p>
            </p:txBody>
          </p:sp>
          <p:sp>
            <p:nvSpPr>
              <p:cNvPr id="228" name="Line 27"/>
              <p:cNvSpPr>
                <a:spLocks noChangeShapeType="1"/>
              </p:cNvSpPr>
              <p:nvPr/>
            </p:nvSpPr>
            <p:spPr bwMode="auto">
              <a:xfrm>
                <a:off x="181" y="624"/>
                <a:ext cx="1" cy="312"/>
              </a:xfrm>
              <a:prstGeom prst="line">
                <a:avLst/>
              </a:prstGeom>
              <a:noFill/>
              <a:ln w="9525">
                <a:solidFill>
                  <a:srgbClr val="000000"/>
                </a:solidFill>
                <a:round/>
                <a:headEnd/>
                <a:tailEnd/>
              </a:ln>
            </p:spPr>
            <p:txBody>
              <a:bodyPr/>
              <a:lstStyle/>
              <a:p>
                <a:endParaRPr lang="zh-CN" altLang="en-US"/>
              </a:p>
            </p:txBody>
          </p:sp>
          <p:sp>
            <p:nvSpPr>
              <p:cNvPr id="229" name="Line 28"/>
              <p:cNvSpPr>
                <a:spLocks noChangeShapeType="1"/>
              </p:cNvSpPr>
              <p:nvPr/>
            </p:nvSpPr>
            <p:spPr bwMode="auto">
              <a:xfrm>
                <a:off x="436" y="0"/>
                <a:ext cx="2" cy="312"/>
              </a:xfrm>
              <a:prstGeom prst="line">
                <a:avLst/>
              </a:prstGeom>
              <a:noFill/>
              <a:ln w="9525">
                <a:solidFill>
                  <a:srgbClr val="000000"/>
                </a:solidFill>
                <a:round/>
                <a:headEnd/>
                <a:tailEnd/>
              </a:ln>
            </p:spPr>
            <p:txBody>
              <a:bodyPr/>
              <a:lstStyle/>
              <a:p>
                <a:endParaRPr lang="zh-CN" altLang="en-US"/>
              </a:p>
            </p:txBody>
          </p:sp>
          <p:sp>
            <p:nvSpPr>
              <p:cNvPr id="230" name="Line 29"/>
              <p:cNvSpPr>
                <a:spLocks noChangeShapeType="1"/>
              </p:cNvSpPr>
              <p:nvPr/>
            </p:nvSpPr>
            <p:spPr bwMode="auto">
              <a:xfrm>
                <a:off x="373" y="0"/>
                <a:ext cx="1" cy="312"/>
              </a:xfrm>
              <a:prstGeom prst="line">
                <a:avLst/>
              </a:prstGeom>
              <a:noFill/>
              <a:ln w="9525">
                <a:solidFill>
                  <a:srgbClr val="000000"/>
                </a:solidFill>
                <a:round/>
                <a:headEnd/>
                <a:tailEnd/>
              </a:ln>
            </p:spPr>
            <p:txBody>
              <a:bodyPr/>
              <a:lstStyle/>
              <a:p>
                <a:endParaRPr lang="zh-CN" altLang="en-US"/>
              </a:p>
            </p:txBody>
          </p:sp>
          <p:sp>
            <p:nvSpPr>
              <p:cNvPr id="231" name="Line 30"/>
              <p:cNvSpPr>
                <a:spLocks noChangeShapeType="1"/>
              </p:cNvSpPr>
              <p:nvPr/>
            </p:nvSpPr>
            <p:spPr bwMode="auto">
              <a:xfrm>
                <a:off x="305" y="0"/>
                <a:ext cx="4" cy="312"/>
              </a:xfrm>
              <a:prstGeom prst="line">
                <a:avLst/>
              </a:prstGeom>
              <a:noFill/>
              <a:ln w="9525">
                <a:solidFill>
                  <a:srgbClr val="000000"/>
                </a:solidFill>
                <a:round/>
                <a:headEnd/>
                <a:tailEnd/>
              </a:ln>
            </p:spPr>
            <p:txBody>
              <a:bodyPr/>
              <a:lstStyle/>
              <a:p>
                <a:endParaRPr lang="zh-CN" altLang="en-US"/>
              </a:p>
            </p:txBody>
          </p:sp>
          <p:sp>
            <p:nvSpPr>
              <p:cNvPr id="232" name="Line 31"/>
              <p:cNvSpPr>
                <a:spLocks noChangeShapeType="1"/>
              </p:cNvSpPr>
              <p:nvPr/>
            </p:nvSpPr>
            <p:spPr bwMode="auto">
              <a:xfrm>
                <a:off x="237" y="0"/>
                <a:ext cx="1" cy="312"/>
              </a:xfrm>
              <a:prstGeom prst="line">
                <a:avLst/>
              </a:prstGeom>
              <a:noFill/>
              <a:ln w="9525">
                <a:solidFill>
                  <a:srgbClr val="000000"/>
                </a:solidFill>
                <a:round/>
                <a:headEnd/>
                <a:tailEnd/>
              </a:ln>
            </p:spPr>
            <p:txBody>
              <a:bodyPr/>
              <a:lstStyle/>
              <a:p>
                <a:endParaRPr lang="zh-CN" altLang="en-US"/>
              </a:p>
            </p:txBody>
          </p:sp>
        </p:grpSp>
        <p:grpSp>
          <p:nvGrpSpPr>
            <p:cNvPr id="136" name="Group 32"/>
            <p:cNvGrpSpPr>
              <a:grpSpLocks/>
            </p:cNvGrpSpPr>
            <p:nvPr/>
          </p:nvGrpSpPr>
          <p:grpSpPr bwMode="auto">
            <a:xfrm>
              <a:off x="5760" y="2028"/>
              <a:ext cx="540" cy="936"/>
              <a:chOff x="0" y="0"/>
              <a:chExt cx="540" cy="936"/>
            </a:xfrm>
          </p:grpSpPr>
          <p:sp>
            <p:nvSpPr>
              <p:cNvPr id="211" name="Text Box 33"/>
              <p:cNvSpPr txBox="1">
                <a:spLocks noChangeArrowheads="1"/>
              </p:cNvSpPr>
              <p:nvPr/>
            </p:nvSpPr>
            <p:spPr bwMode="auto">
              <a:xfrm>
                <a:off x="0" y="312"/>
                <a:ext cx="540" cy="312"/>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lIns="18000" tIns="0" rIns="18000" bIns="0"/>
              <a:lstStyle/>
              <a:p>
                <a:pPr algn="ctr"/>
                <a:r>
                  <a:rPr lang="en-US" altLang="zh-CN" sz="1600">
                    <a:latin typeface="Times New Roman" pitchFamily="18" charset="0"/>
                  </a:rPr>
                  <a:t>S</a:t>
                </a:r>
                <a:r>
                  <a:rPr lang="en-US" altLang="zh-CN" sz="1600" baseline="-25000">
                    <a:latin typeface="Times New Roman" pitchFamily="18" charset="0"/>
                  </a:rPr>
                  <a:t>8</a:t>
                </a:r>
                <a:endParaRPr lang="en-US" altLang="zh-CN" sz="1600"/>
              </a:p>
            </p:txBody>
          </p:sp>
          <p:sp>
            <p:nvSpPr>
              <p:cNvPr id="212" name="Line 34"/>
              <p:cNvSpPr>
                <a:spLocks noChangeShapeType="1"/>
              </p:cNvSpPr>
              <p:nvPr/>
            </p:nvSpPr>
            <p:spPr bwMode="auto">
              <a:xfrm>
                <a:off x="110" y="0"/>
                <a:ext cx="2" cy="310"/>
              </a:xfrm>
              <a:prstGeom prst="line">
                <a:avLst/>
              </a:prstGeom>
              <a:noFill/>
              <a:ln w="9525">
                <a:solidFill>
                  <a:srgbClr val="000000"/>
                </a:solidFill>
                <a:round/>
                <a:headEnd/>
                <a:tailEnd/>
              </a:ln>
            </p:spPr>
            <p:txBody>
              <a:bodyPr/>
              <a:lstStyle/>
              <a:p>
                <a:endParaRPr lang="zh-CN" altLang="en-US"/>
              </a:p>
            </p:txBody>
          </p:sp>
          <p:sp>
            <p:nvSpPr>
              <p:cNvPr id="213" name="Line 35"/>
              <p:cNvSpPr>
                <a:spLocks noChangeShapeType="1"/>
              </p:cNvSpPr>
              <p:nvPr/>
            </p:nvSpPr>
            <p:spPr bwMode="auto">
              <a:xfrm>
                <a:off x="171" y="0"/>
                <a:ext cx="1" cy="311"/>
              </a:xfrm>
              <a:prstGeom prst="line">
                <a:avLst/>
              </a:prstGeom>
              <a:noFill/>
              <a:ln w="9525">
                <a:solidFill>
                  <a:srgbClr val="000000"/>
                </a:solidFill>
                <a:round/>
                <a:headEnd/>
                <a:tailEnd/>
              </a:ln>
            </p:spPr>
            <p:txBody>
              <a:bodyPr/>
              <a:lstStyle/>
              <a:p>
                <a:endParaRPr lang="zh-CN" altLang="en-US"/>
              </a:p>
            </p:txBody>
          </p:sp>
          <p:sp>
            <p:nvSpPr>
              <p:cNvPr id="214" name="Line 36"/>
              <p:cNvSpPr>
                <a:spLocks noChangeShapeType="1"/>
              </p:cNvSpPr>
              <p:nvPr/>
            </p:nvSpPr>
            <p:spPr bwMode="auto">
              <a:xfrm>
                <a:off x="393" y="624"/>
                <a:ext cx="2" cy="312"/>
              </a:xfrm>
              <a:prstGeom prst="line">
                <a:avLst/>
              </a:prstGeom>
              <a:noFill/>
              <a:ln w="9525">
                <a:solidFill>
                  <a:srgbClr val="000000"/>
                </a:solidFill>
                <a:round/>
                <a:headEnd/>
                <a:tailEnd/>
              </a:ln>
            </p:spPr>
            <p:txBody>
              <a:bodyPr/>
              <a:lstStyle/>
              <a:p>
                <a:endParaRPr lang="zh-CN" altLang="en-US"/>
              </a:p>
            </p:txBody>
          </p:sp>
          <p:sp>
            <p:nvSpPr>
              <p:cNvPr id="215" name="Line 37"/>
              <p:cNvSpPr>
                <a:spLocks noChangeShapeType="1"/>
              </p:cNvSpPr>
              <p:nvPr/>
            </p:nvSpPr>
            <p:spPr bwMode="auto">
              <a:xfrm>
                <a:off x="330" y="624"/>
                <a:ext cx="1" cy="312"/>
              </a:xfrm>
              <a:prstGeom prst="line">
                <a:avLst/>
              </a:prstGeom>
              <a:noFill/>
              <a:ln w="9525">
                <a:solidFill>
                  <a:srgbClr val="000000"/>
                </a:solidFill>
                <a:round/>
                <a:headEnd/>
                <a:tailEnd/>
              </a:ln>
            </p:spPr>
            <p:txBody>
              <a:bodyPr/>
              <a:lstStyle/>
              <a:p>
                <a:endParaRPr lang="zh-CN" altLang="en-US"/>
              </a:p>
            </p:txBody>
          </p:sp>
          <p:sp>
            <p:nvSpPr>
              <p:cNvPr id="216" name="Line 38"/>
              <p:cNvSpPr>
                <a:spLocks noChangeShapeType="1"/>
              </p:cNvSpPr>
              <p:nvPr/>
            </p:nvSpPr>
            <p:spPr bwMode="auto">
              <a:xfrm>
                <a:off x="249" y="624"/>
                <a:ext cx="4" cy="312"/>
              </a:xfrm>
              <a:prstGeom prst="line">
                <a:avLst/>
              </a:prstGeom>
              <a:noFill/>
              <a:ln w="9525">
                <a:solidFill>
                  <a:srgbClr val="000000"/>
                </a:solidFill>
                <a:round/>
                <a:headEnd/>
                <a:tailEnd/>
              </a:ln>
            </p:spPr>
            <p:txBody>
              <a:bodyPr/>
              <a:lstStyle/>
              <a:p>
                <a:endParaRPr lang="zh-CN" altLang="en-US"/>
              </a:p>
            </p:txBody>
          </p:sp>
          <p:sp>
            <p:nvSpPr>
              <p:cNvPr id="217" name="Line 39"/>
              <p:cNvSpPr>
                <a:spLocks noChangeShapeType="1"/>
              </p:cNvSpPr>
              <p:nvPr/>
            </p:nvSpPr>
            <p:spPr bwMode="auto">
              <a:xfrm>
                <a:off x="181" y="624"/>
                <a:ext cx="1" cy="312"/>
              </a:xfrm>
              <a:prstGeom prst="line">
                <a:avLst/>
              </a:prstGeom>
              <a:noFill/>
              <a:ln w="9525">
                <a:solidFill>
                  <a:srgbClr val="000000"/>
                </a:solidFill>
                <a:round/>
                <a:headEnd/>
                <a:tailEnd/>
              </a:ln>
            </p:spPr>
            <p:txBody>
              <a:bodyPr/>
              <a:lstStyle/>
              <a:p>
                <a:endParaRPr lang="zh-CN" altLang="en-US"/>
              </a:p>
            </p:txBody>
          </p:sp>
          <p:sp>
            <p:nvSpPr>
              <p:cNvPr id="218" name="Line 40"/>
              <p:cNvSpPr>
                <a:spLocks noChangeShapeType="1"/>
              </p:cNvSpPr>
              <p:nvPr/>
            </p:nvSpPr>
            <p:spPr bwMode="auto">
              <a:xfrm>
                <a:off x="436" y="0"/>
                <a:ext cx="2" cy="312"/>
              </a:xfrm>
              <a:prstGeom prst="line">
                <a:avLst/>
              </a:prstGeom>
              <a:noFill/>
              <a:ln w="9525">
                <a:solidFill>
                  <a:srgbClr val="000000"/>
                </a:solidFill>
                <a:round/>
                <a:headEnd/>
                <a:tailEnd/>
              </a:ln>
            </p:spPr>
            <p:txBody>
              <a:bodyPr/>
              <a:lstStyle/>
              <a:p>
                <a:endParaRPr lang="zh-CN" altLang="en-US"/>
              </a:p>
            </p:txBody>
          </p:sp>
          <p:sp>
            <p:nvSpPr>
              <p:cNvPr id="219" name="Line 41"/>
              <p:cNvSpPr>
                <a:spLocks noChangeShapeType="1"/>
              </p:cNvSpPr>
              <p:nvPr/>
            </p:nvSpPr>
            <p:spPr bwMode="auto">
              <a:xfrm>
                <a:off x="373" y="0"/>
                <a:ext cx="1" cy="312"/>
              </a:xfrm>
              <a:prstGeom prst="line">
                <a:avLst/>
              </a:prstGeom>
              <a:noFill/>
              <a:ln w="9525">
                <a:solidFill>
                  <a:srgbClr val="000000"/>
                </a:solidFill>
                <a:round/>
                <a:headEnd/>
                <a:tailEnd/>
              </a:ln>
            </p:spPr>
            <p:txBody>
              <a:bodyPr/>
              <a:lstStyle/>
              <a:p>
                <a:endParaRPr lang="zh-CN" altLang="en-US"/>
              </a:p>
            </p:txBody>
          </p:sp>
          <p:sp>
            <p:nvSpPr>
              <p:cNvPr id="220" name="Line 42"/>
              <p:cNvSpPr>
                <a:spLocks noChangeShapeType="1"/>
              </p:cNvSpPr>
              <p:nvPr/>
            </p:nvSpPr>
            <p:spPr bwMode="auto">
              <a:xfrm>
                <a:off x="305" y="0"/>
                <a:ext cx="4" cy="312"/>
              </a:xfrm>
              <a:prstGeom prst="line">
                <a:avLst/>
              </a:prstGeom>
              <a:noFill/>
              <a:ln w="9525">
                <a:solidFill>
                  <a:srgbClr val="000000"/>
                </a:solidFill>
                <a:round/>
                <a:headEnd/>
                <a:tailEnd/>
              </a:ln>
            </p:spPr>
            <p:txBody>
              <a:bodyPr/>
              <a:lstStyle/>
              <a:p>
                <a:endParaRPr lang="zh-CN" altLang="en-US"/>
              </a:p>
            </p:txBody>
          </p:sp>
          <p:sp>
            <p:nvSpPr>
              <p:cNvPr id="221" name="Line 43"/>
              <p:cNvSpPr>
                <a:spLocks noChangeShapeType="1"/>
              </p:cNvSpPr>
              <p:nvPr/>
            </p:nvSpPr>
            <p:spPr bwMode="auto">
              <a:xfrm>
                <a:off x="237" y="0"/>
                <a:ext cx="1" cy="312"/>
              </a:xfrm>
              <a:prstGeom prst="line">
                <a:avLst/>
              </a:prstGeom>
              <a:noFill/>
              <a:ln w="9525">
                <a:solidFill>
                  <a:srgbClr val="000000"/>
                </a:solidFill>
                <a:round/>
                <a:headEnd/>
                <a:tailEnd/>
              </a:ln>
            </p:spPr>
            <p:txBody>
              <a:bodyPr/>
              <a:lstStyle/>
              <a:p>
                <a:endParaRPr lang="zh-CN" altLang="en-US"/>
              </a:p>
            </p:txBody>
          </p:sp>
        </p:grpSp>
        <p:grpSp>
          <p:nvGrpSpPr>
            <p:cNvPr id="137" name="Group 44"/>
            <p:cNvGrpSpPr>
              <a:grpSpLocks/>
            </p:cNvGrpSpPr>
            <p:nvPr/>
          </p:nvGrpSpPr>
          <p:grpSpPr bwMode="auto">
            <a:xfrm>
              <a:off x="5040" y="2028"/>
              <a:ext cx="540" cy="936"/>
              <a:chOff x="0" y="0"/>
              <a:chExt cx="540" cy="936"/>
            </a:xfrm>
          </p:grpSpPr>
          <p:sp>
            <p:nvSpPr>
              <p:cNvPr id="200" name="Text Box 45"/>
              <p:cNvSpPr txBox="1">
                <a:spLocks noChangeArrowheads="1"/>
              </p:cNvSpPr>
              <p:nvPr/>
            </p:nvSpPr>
            <p:spPr bwMode="auto">
              <a:xfrm>
                <a:off x="0" y="312"/>
                <a:ext cx="540" cy="312"/>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lIns="18000" tIns="0" rIns="18000" bIns="0"/>
              <a:lstStyle/>
              <a:p>
                <a:pPr algn="ctr"/>
                <a:r>
                  <a:rPr lang="en-US" altLang="zh-CN" sz="1600">
                    <a:latin typeface="Times New Roman" pitchFamily="18" charset="0"/>
                  </a:rPr>
                  <a:t>S</a:t>
                </a:r>
                <a:r>
                  <a:rPr lang="en-US" altLang="zh-CN" sz="1600" baseline="-25000">
                    <a:latin typeface="Times New Roman" pitchFamily="18" charset="0"/>
                  </a:rPr>
                  <a:t>7</a:t>
                </a:r>
                <a:endParaRPr lang="en-US" altLang="zh-CN" sz="1600"/>
              </a:p>
            </p:txBody>
          </p:sp>
          <p:sp>
            <p:nvSpPr>
              <p:cNvPr id="201" name="Line 46"/>
              <p:cNvSpPr>
                <a:spLocks noChangeShapeType="1"/>
              </p:cNvSpPr>
              <p:nvPr/>
            </p:nvSpPr>
            <p:spPr bwMode="auto">
              <a:xfrm>
                <a:off x="110" y="0"/>
                <a:ext cx="2" cy="310"/>
              </a:xfrm>
              <a:prstGeom prst="line">
                <a:avLst/>
              </a:prstGeom>
              <a:noFill/>
              <a:ln w="9525">
                <a:solidFill>
                  <a:srgbClr val="000000"/>
                </a:solidFill>
                <a:round/>
                <a:headEnd/>
                <a:tailEnd/>
              </a:ln>
            </p:spPr>
            <p:txBody>
              <a:bodyPr/>
              <a:lstStyle/>
              <a:p>
                <a:endParaRPr lang="zh-CN" altLang="en-US"/>
              </a:p>
            </p:txBody>
          </p:sp>
          <p:sp>
            <p:nvSpPr>
              <p:cNvPr id="202" name="Line 47"/>
              <p:cNvSpPr>
                <a:spLocks noChangeShapeType="1"/>
              </p:cNvSpPr>
              <p:nvPr/>
            </p:nvSpPr>
            <p:spPr bwMode="auto">
              <a:xfrm>
                <a:off x="171" y="0"/>
                <a:ext cx="1" cy="311"/>
              </a:xfrm>
              <a:prstGeom prst="line">
                <a:avLst/>
              </a:prstGeom>
              <a:noFill/>
              <a:ln w="9525">
                <a:solidFill>
                  <a:srgbClr val="000000"/>
                </a:solidFill>
                <a:round/>
                <a:headEnd/>
                <a:tailEnd/>
              </a:ln>
            </p:spPr>
            <p:txBody>
              <a:bodyPr/>
              <a:lstStyle/>
              <a:p>
                <a:endParaRPr lang="zh-CN" altLang="en-US"/>
              </a:p>
            </p:txBody>
          </p:sp>
          <p:sp>
            <p:nvSpPr>
              <p:cNvPr id="203" name="Line 48"/>
              <p:cNvSpPr>
                <a:spLocks noChangeShapeType="1"/>
              </p:cNvSpPr>
              <p:nvPr/>
            </p:nvSpPr>
            <p:spPr bwMode="auto">
              <a:xfrm>
                <a:off x="393" y="624"/>
                <a:ext cx="2" cy="312"/>
              </a:xfrm>
              <a:prstGeom prst="line">
                <a:avLst/>
              </a:prstGeom>
              <a:noFill/>
              <a:ln w="9525">
                <a:solidFill>
                  <a:srgbClr val="000000"/>
                </a:solidFill>
                <a:round/>
                <a:headEnd/>
                <a:tailEnd/>
              </a:ln>
            </p:spPr>
            <p:txBody>
              <a:bodyPr/>
              <a:lstStyle/>
              <a:p>
                <a:endParaRPr lang="zh-CN" altLang="en-US"/>
              </a:p>
            </p:txBody>
          </p:sp>
          <p:sp>
            <p:nvSpPr>
              <p:cNvPr id="204" name="Line 49"/>
              <p:cNvSpPr>
                <a:spLocks noChangeShapeType="1"/>
              </p:cNvSpPr>
              <p:nvPr/>
            </p:nvSpPr>
            <p:spPr bwMode="auto">
              <a:xfrm>
                <a:off x="330" y="624"/>
                <a:ext cx="1" cy="312"/>
              </a:xfrm>
              <a:prstGeom prst="line">
                <a:avLst/>
              </a:prstGeom>
              <a:noFill/>
              <a:ln w="9525">
                <a:solidFill>
                  <a:srgbClr val="000000"/>
                </a:solidFill>
                <a:round/>
                <a:headEnd/>
                <a:tailEnd/>
              </a:ln>
            </p:spPr>
            <p:txBody>
              <a:bodyPr/>
              <a:lstStyle/>
              <a:p>
                <a:endParaRPr lang="zh-CN" altLang="en-US"/>
              </a:p>
            </p:txBody>
          </p:sp>
          <p:sp>
            <p:nvSpPr>
              <p:cNvPr id="205" name="Line 50"/>
              <p:cNvSpPr>
                <a:spLocks noChangeShapeType="1"/>
              </p:cNvSpPr>
              <p:nvPr/>
            </p:nvSpPr>
            <p:spPr bwMode="auto">
              <a:xfrm>
                <a:off x="249" y="624"/>
                <a:ext cx="4" cy="312"/>
              </a:xfrm>
              <a:prstGeom prst="line">
                <a:avLst/>
              </a:prstGeom>
              <a:noFill/>
              <a:ln w="9525">
                <a:solidFill>
                  <a:srgbClr val="000000"/>
                </a:solidFill>
                <a:round/>
                <a:headEnd/>
                <a:tailEnd/>
              </a:ln>
            </p:spPr>
            <p:txBody>
              <a:bodyPr/>
              <a:lstStyle/>
              <a:p>
                <a:endParaRPr lang="zh-CN" altLang="en-US"/>
              </a:p>
            </p:txBody>
          </p:sp>
          <p:sp>
            <p:nvSpPr>
              <p:cNvPr id="206" name="Line 51"/>
              <p:cNvSpPr>
                <a:spLocks noChangeShapeType="1"/>
              </p:cNvSpPr>
              <p:nvPr/>
            </p:nvSpPr>
            <p:spPr bwMode="auto">
              <a:xfrm>
                <a:off x="181" y="624"/>
                <a:ext cx="1" cy="312"/>
              </a:xfrm>
              <a:prstGeom prst="line">
                <a:avLst/>
              </a:prstGeom>
              <a:noFill/>
              <a:ln w="9525">
                <a:solidFill>
                  <a:srgbClr val="000000"/>
                </a:solidFill>
                <a:round/>
                <a:headEnd/>
                <a:tailEnd/>
              </a:ln>
            </p:spPr>
            <p:txBody>
              <a:bodyPr/>
              <a:lstStyle/>
              <a:p>
                <a:endParaRPr lang="zh-CN" altLang="en-US"/>
              </a:p>
            </p:txBody>
          </p:sp>
          <p:sp>
            <p:nvSpPr>
              <p:cNvPr id="207" name="Line 52"/>
              <p:cNvSpPr>
                <a:spLocks noChangeShapeType="1"/>
              </p:cNvSpPr>
              <p:nvPr/>
            </p:nvSpPr>
            <p:spPr bwMode="auto">
              <a:xfrm>
                <a:off x="436" y="0"/>
                <a:ext cx="2" cy="312"/>
              </a:xfrm>
              <a:prstGeom prst="line">
                <a:avLst/>
              </a:prstGeom>
              <a:noFill/>
              <a:ln w="9525">
                <a:solidFill>
                  <a:srgbClr val="000000"/>
                </a:solidFill>
                <a:round/>
                <a:headEnd/>
                <a:tailEnd/>
              </a:ln>
            </p:spPr>
            <p:txBody>
              <a:bodyPr/>
              <a:lstStyle/>
              <a:p>
                <a:endParaRPr lang="zh-CN" altLang="en-US"/>
              </a:p>
            </p:txBody>
          </p:sp>
          <p:sp>
            <p:nvSpPr>
              <p:cNvPr id="208" name="Line 53"/>
              <p:cNvSpPr>
                <a:spLocks noChangeShapeType="1"/>
              </p:cNvSpPr>
              <p:nvPr/>
            </p:nvSpPr>
            <p:spPr bwMode="auto">
              <a:xfrm>
                <a:off x="373" y="0"/>
                <a:ext cx="1" cy="312"/>
              </a:xfrm>
              <a:prstGeom prst="line">
                <a:avLst/>
              </a:prstGeom>
              <a:noFill/>
              <a:ln w="9525">
                <a:solidFill>
                  <a:srgbClr val="000000"/>
                </a:solidFill>
                <a:round/>
                <a:headEnd/>
                <a:tailEnd/>
              </a:ln>
            </p:spPr>
            <p:txBody>
              <a:bodyPr/>
              <a:lstStyle/>
              <a:p>
                <a:endParaRPr lang="zh-CN" altLang="en-US"/>
              </a:p>
            </p:txBody>
          </p:sp>
          <p:sp>
            <p:nvSpPr>
              <p:cNvPr id="209" name="Line 54"/>
              <p:cNvSpPr>
                <a:spLocks noChangeShapeType="1"/>
              </p:cNvSpPr>
              <p:nvPr/>
            </p:nvSpPr>
            <p:spPr bwMode="auto">
              <a:xfrm>
                <a:off x="305" y="0"/>
                <a:ext cx="4" cy="312"/>
              </a:xfrm>
              <a:prstGeom prst="line">
                <a:avLst/>
              </a:prstGeom>
              <a:noFill/>
              <a:ln w="9525">
                <a:solidFill>
                  <a:srgbClr val="000000"/>
                </a:solidFill>
                <a:round/>
                <a:headEnd/>
                <a:tailEnd/>
              </a:ln>
            </p:spPr>
            <p:txBody>
              <a:bodyPr/>
              <a:lstStyle/>
              <a:p>
                <a:endParaRPr lang="zh-CN" altLang="en-US"/>
              </a:p>
            </p:txBody>
          </p:sp>
          <p:sp>
            <p:nvSpPr>
              <p:cNvPr id="210" name="Line 55"/>
              <p:cNvSpPr>
                <a:spLocks noChangeShapeType="1"/>
              </p:cNvSpPr>
              <p:nvPr/>
            </p:nvSpPr>
            <p:spPr bwMode="auto">
              <a:xfrm>
                <a:off x="237" y="0"/>
                <a:ext cx="1" cy="312"/>
              </a:xfrm>
              <a:prstGeom prst="line">
                <a:avLst/>
              </a:prstGeom>
              <a:noFill/>
              <a:ln w="9525">
                <a:solidFill>
                  <a:srgbClr val="000000"/>
                </a:solidFill>
                <a:round/>
                <a:headEnd/>
                <a:tailEnd/>
              </a:ln>
            </p:spPr>
            <p:txBody>
              <a:bodyPr/>
              <a:lstStyle/>
              <a:p>
                <a:endParaRPr lang="zh-CN" altLang="en-US"/>
              </a:p>
            </p:txBody>
          </p:sp>
        </p:grpSp>
        <p:grpSp>
          <p:nvGrpSpPr>
            <p:cNvPr id="138" name="Group 56"/>
            <p:cNvGrpSpPr>
              <a:grpSpLocks/>
            </p:cNvGrpSpPr>
            <p:nvPr/>
          </p:nvGrpSpPr>
          <p:grpSpPr bwMode="auto">
            <a:xfrm>
              <a:off x="4320" y="2028"/>
              <a:ext cx="540" cy="936"/>
              <a:chOff x="0" y="0"/>
              <a:chExt cx="540" cy="936"/>
            </a:xfrm>
          </p:grpSpPr>
          <p:sp>
            <p:nvSpPr>
              <p:cNvPr id="189" name="Text Box 57"/>
              <p:cNvSpPr txBox="1">
                <a:spLocks noChangeArrowheads="1"/>
              </p:cNvSpPr>
              <p:nvPr/>
            </p:nvSpPr>
            <p:spPr bwMode="auto">
              <a:xfrm>
                <a:off x="0" y="312"/>
                <a:ext cx="540" cy="312"/>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lIns="18000" tIns="0" rIns="18000" bIns="0"/>
              <a:lstStyle/>
              <a:p>
                <a:pPr algn="ctr"/>
                <a:r>
                  <a:rPr lang="en-US" altLang="zh-CN" sz="1600">
                    <a:latin typeface="Times New Roman" pitchFamily="18" charset="0"/>
                  </a:rPr>
                  <a:t>S</a:t>
                </a:r>
                <a:r>
                  <a:rPr lang="en-US" altLang="zh-CN" sz="1600" baseline="-25000">
                    <a:latin typeface="Times New Roman" pitchFamily="18" charset="0"/>
                  </a:rPr>
                  <a:t>6</a:t>
                </a:r>
                <a:endParaRPr lang="en-US" altLang="zh-CN" sz="1600"/>
              </a:p>
            </p:txBody>
          </p:sp>
          <p:sp>
            <p:nvSpPr>
              <p:cNvPr id="190" name="Line 58"/>
              <p:cNvSpPr>
                <a:spLocks noChangeShapeType="1"/>
              </p:cNvSpPr>
              <p:nvPr/>
            </p:nvSpPr>
            <p:spPr bwMode="auto">
              <a:xfrm>
                <a:off x="110" y="0"/>
                <a:ext cx="2" cy="310"/>
              </a:xfrm>
              <a:prstGeom prst="line">
                <a:avLst/>
              </a:prstGeom>
              <a:noFill/>
              <a:ln w="9525">
                <a:solidFill>
                  <a:srgbClr val="000000"/>
                </a:solidFill>
                <a:round/>
                <a:headEnd/>
                <a:tailEnd/>
              </a:ln>
            </p:spPr>
            <p:txBody>
              <a:bodyPr/>
              <a:lstStyle/>
              <a:p>
                <a:endParaRPr lang="zh-CN" altLang="en-US"/>
              </a:p>
            </p:txBody>
          </p:sp>
          <p:sp>
            <p:nvSpPr>
              <p:cNvPr id="191" name="Line 59"/>
              <p:cNvSpPr>
                <a:spLocks noChangeShapeType="1"/>
              </p:cNvSpPr>
              <p:nvPr/>
            </p:nvSpPr>
            <p:spPr bwMode="auto">
              <a:xfrm>
                <a:off x="171" y="0"/>
                <a:ext cx="1" cy="311"/>
              </a:xfrm>
              <a:prstGeom prst="line">
                <a:avLst/>
              </a:prstGeom>
              <a:noFill/>
              <a:ln w="9525">
                <a:solidFill>
                  <a:srgbClr val="000000"/>
                </a:solidFill>
                <a:round/>
                <a:headEnd/>
                <a:tailEnd/>
              </a:ln>
            </p:spPr>
            <p:txBody>
              <a:bodyPr/>
              <a:lstStyle/>
              <a:p>
                <a:endParaRPr lang="zh-CN" altLang="en-US"/>
              </a:p>
            </p:txBody>
          </p:sp>
          <p:sp>
            <p:nvSpPr>
              <p:cNvPr id="192" name="Line 60"/>
              <p:cNvSpPr>
                <a:spLocks noChangeShapeType="1"/>
              </p:cNvSpPr>
              <p:nvPr/>
            </p:nvSpPr>
            <p:spPr bwMode="auto">
              <a:xfrm>
                <a:off x="393" y="624"/>
                <a:ext cx="2" cy="312"/>
              </a:xfrm>
              <a:prstGeom prst="line">
                <a:avLst/>
              </a:prstGeom>
              <a:noFill/>
              <a:ln w="9525">
                <a:solidFill>
                  <a:srgbClr val="000000"/>
                </a:solidFill>
                <a:round/>
                <a:headEnd/>
                <a:tailEnd/>
              </a:ln>
            </p:spPr>
            <p:txBody>
              <a:bodyPr/>
              <a:lstStyle/>
              <a:p>
                <a:endParaRPr lang="zh-CN" altLang="en-US"/>
              </a:p>
            </p:txBody>
          </p:sp>
          <p:sp>
            <p:nvSpPr>
              <p:cNvPr id="193" name="Line 61"/>
              <p:cNvSpPr>
                <a:spLocks noChangeShapeType="1"/>
              </p:cNvSpPr>
              <p:nvPr/>
            </p:nvSpPr>
            <p:spPr bwMode="auto">
              <a:xfrm>
                <a:off x="330" y="624"/>
                <a:ext cx="1" cy="312"/>
              </a:xfrm>
              <a:prstGeom prst="line">
                <a:avLst/>
              </a:prstGeom>
              <a:noFill/>
              <a:ln w="9525">
                <a:solidFill>
                  <a:srgbClr val="000000"/>
                </a:solidFill>
                <a:round/>
                <a:headEnd/>
                <a:tailEnd/>
              </a:ln>
            </p:spPr>
            <p:txBody>
              <a:bodyPr/>
              <a:lstStyle/>
              <a:p>
                <a:endParaRPr lang="zh-CN" altLang="en-US"/>
              </a:p>
            </p:txBody>
          </p:sp>
          <p:sp>
            <p:nvSpPr>
              <p:cNvPr id="194" name="Line 62"/>
              <p:cNvSpPr>
                <a:spLocks noChangeShapeType="1"/>
              </p:cNvSpPr>
              <p:nvPr/>
            </p:nvSpPr>
            <p:spPr bwMode="auto">
              <a:xfrm>
                <a:off x="249" y="624"/>
                <a:ext cx="4" cy="312"/>
              </a:xfrm>
              <a:prstGeom prst="line">
                <a:avLst/>
              </a:prstGeom>
              <a:noFill/>
              <a:ln w="9525">
                <a:solidFill>
                  <a:srgbClr val="000000"/>
                </a:solidFill>
                <a:round/>
                <a:headEnd/>
                <a:tailEnd/>
              </a:ln>
            </p:spPr>
            <p:txBody>
              <a:bodyPr/>
              <a:lstStyle/>
              <a:p>
                <a:endParaRPr lang="zh-CN" altLang="en-US"/>
              </a:p>
            </p:txBody>
          </p:sp>
          <p:sp>
            <p:nvSpPr>
              <p:cNvPr id="195" name="Line 63"/>
              <p:cNvSpPr>
                <a:spLocks noChangeShapeType="1"/>
              </p:cNvSpPr>
              <p:nvPr/>
            </p:nvSpPr>
            <p:spPr bwMode="auto">
              <a:xfrm>
                <a:off x="181" y="624"/>
                <a:ext cx="1" cy="312"/>
              </a:xfrm>
              <a:prstGeom prst="line">
                <a:avLst/>
              </a:prstGeom>
              <a:noFill/>
              <a:ln w="9525">
                <a:solidFill>
                  <a:srgbClr val="000000"/>
                </a:solidFill>
                <a:round/>
                <a:headEnd/>
                <a:tailEnd/>
              </a:ln>
            </p:spPr>
            <p:txBody>
              <a:bodyPr/>
              <a:lstStyle/>
              <a:p>
                <a:endParaRPr lang="zh-CN" altLang="en-US"/>
              </a:p>
            </p:txBody>
          </p:sp>
          <p:sp>
            <p:nvSpPr>
              <p:cNvPr id="196" name="Line 64"/>
              <p:cNvSpPr>
                <a:spLocks noChangeShapeType="1"/>
              </p:cNvSpPr>
              <p:nvPr/>
            </p:nvSpPr>
            <p:spPr bwMode="auto">
              <a:xfrm>
                <a:off x="436" y="0"/>
                <a:ext cx="2" cy="312"/>
              </a:xfrm>
              <a:prstGeom prst="line">
                <a:avLst/>
              </a:prstGeom>
              <a:noFill/>
              <a:ln w="9525">
                <a:solidFill>
                  <a:srgbClr val="000000"/>
                </a:solidFill>
                <a:round/>
                <a:headEnd/>
                <a:tailEnd/>
              </a:ln>
            </p:spPr>
            <p:txBody>
              <a:bodyPr/>
              <a:lstStyle/>
              <a:p>
                <a:endParaRPr lang="zh-CN" altLang="en-US"/>
              </a:p>
            </p:txBody>
          </p:sp>
          <p:sp>
            <p:nvSpPr>
              <p:cNvPr id="197" name="Line 65"/>
              <p:cNvSpPr>
                <a:spLocks noChangeShapeType="1"/>
              </p:cNvSpPr>
              <p:nvPr/>
            </p:nvSpPr>
            <p:spPr bwMode="auto">
              <a:xfrm>
                <a:off x="373" y="0"/>
                <a:ext cx="1" cy="312"/>
              </a:xfrm>
              <a:prstGeom prst="line">
                <a:avLst/>
              </a:prstGeom>
              <a:noFill/>
              <a:ln w="9525">
                <a:solidFill>
                  <a:srgbClr val="000000"/>
                </a:solidFill>
                <a:round/>
                <a:headEnd/>
                <a:tailEnd/>
              </a:ln>
            </p:spPr>
            <p:txBody>
              <a:bodyPr/>
              <a:lstStyle/>
              <a:p>
                <a:endParaRPr lang="zh-CN" altLang="en-US"/>
              </a:p>
            </p:txBody>
          </p:sp>
          <p:sp>
            <p:nvSpPr>
              <p:cNvPr id="198" name="Line 66"/>
              <p:cNvSpPr>
                <a:spLocks noChangeShapeType="1"/>
              </p:cNvSpPr>
              <p:nvPr/>
            </p:nvSpPr>
            <p:spPr bwMode="auto">
              <a:xfrm>
                <a:off x="305" y="0"/>
                <a:ext cx="4" cy="312"/>
              </a:xfrm>
              <a:prstGeom prst="line">
                <a:avLst/>
              </a:prstGeom>
              <a:noFill/>
              <a:ln w="9525">
                <a:solidFill>
                  <a:srgbClr val="000000"/>
                </a:solidFill>
                <a:round/>
                <a:headEnd/>
                <a:tailEnd/>
              </a:ln>
            </p:spPr>
            <p:txBody>
              <a:bodyPr/>
              <a:lstStyle/>
              <a:p>
                <a:endParaRPr lang="zh-CN" altLang="en-US"/>
              </a:p>
            </p:txBody>
          </p:sp>
          <p:sp>
            <p:nvSpPr>
              <p:cNvPr id="199" name="Line 67"/>
              <p:cNvSpPr>
                <a:spLocks noChangeShapeType="1"/>
              </p:cNvSpPr>
              <p:nvPr/>
            </p:nvSpPr>
            <p:spPr bwMode="auto">
              <a:xfrm>
                <a:off x="237" y="0"/>
                <a:ext cx="1" cy="312"/>
              </a:xfrm>
              <a:prstGeom prst="line">
                <a:avLst/>
              </a:prstGeom>
              <a:noFill/>
              <a:ln w="9525">
                <a:solidFill>
                  <a:srgbClr val="000000"/>
                </a:solidFill>
                <a:round/>
                <a:headEnd/>
                <a:tailEnd/>
              </a:ln>
            </p:spPr>
            <p:txBody>
              <a:bodyPr/>
              <a:lstStyle/>
              <a:p>
                <a:endParaRPr lang="zh-CN" altLang="en-US"/>
              </a:p>
            </p:txBody>
          </p:sp>
        </p:grpSp>
        <p:grpSp>
          <p:nvGrpSpPr>
            <p:cNvPr id="139" name="Group 68"/>
            <p:cNvGrpSpPr>
              <a:grpSpLocks/>
            </p:cNvGrpSpPr>
            <p:nvPr/>
          </p:nvGrpSpPr>
          <p:grpSpPr bwMode="auto">
            <a:xfrm>
              <a:off x="3600" y="2028"/>
              <a:ext cx="540" cy="936"/>
              <a:chOff x="0" y="0"/>
              <a:chExt cx="540" cy="936"/>
            </a:xfrm>
          </p:grpSpPr>
          <p:sp>
            <p:nvSpPr>
              <p:cNvPr id="178" name="Text Box 69"/>
              <p:cNvSpPr txBox="1">
                <a:spLocks noChangeArrowheads="1"/>
              </p:cNvSpPr>
              <p:nvPr/>
            </p:nvSpPr>
            <p:spPr bwMode="auto">
              <a:xfrm>
                <a:off x="0" y="312"/>
                <a:ext cx="540" cy="312"/>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lIns="18000" tIns="0" rIns="18000" bIns="0"/>
              <a:lstStyle/>
              <a:p>
                <a:pPr algn="ctr"/>
                <a:r>
                  <a:rPr lang="en-US" altLang="zh-CN" sz="1600">
                    <a:latin typeface="Times New Roman" pitchFamily="18" charset="0"/>
                  </a:rPr>
                  <a:t>S</a:t>
                </a:r>
                <a:r>
                  <a:rPr lang="en-US" altLang="zh-CN" sz="1600" baseline="-25000">
                    <a:latin typeface="Times New Roman" pitchFamily="18" charset="0"/>
                  </a:rPr>
                  <a:t>5</a:t>
                </a:r>
                <a:endParaRPr lang="en-US" altLang="zh-CN" sz="1600"/>
              </a:p>
            </p:txBody>
          </p:sp>
          <p:sp>
            <p:nvSpPr>
              <p:cNvPr id="179" name="Line 70"/>
              <p:cNvSpPr>
                <a:spLocks noChangeShapeType="1"/>
              </p:cNvSpPr>
              <p:nvPr/>
            </p:nvSpPr>
            <p:spPr bwMode="auto">
              <a:xfrm>
                <a:off x="110" y="0"/>
                <a:ext cx="2" cy="310"/>
              </a:xfrm>
              <a:prstGeom prst="line">
                <a:avLst/>
              </a:prstGeom>
              <a:noFill/>
              <a:ln w="9525">
                <a:solidFill>
                  <a:srgbClr val="000000"/>
                </a:solidFill>
                <a:round/>
                <a:headEnd/>
                <a:tailEnd/>
              </a:ln>
            </p:spPr>
            <p:txBody>
              <a:bodyPr/>
              <a:lstStyle/>
              <a:p>
                <a:endParaRPr lang="zh-CN" altLang="en-US"/>
              </a:p>
            </p:txBody>
          </p:sp>
          <p:sp>
            <p:nvSpPr>
              <p:cNvPr id="180" name="Line 71"/>
              <p:cNvSpPr>
                <a:spLocks noChangeShapeType="1"/>
              </p:cNvSpPr>
              <p:nvPr/>
            </p:nvSpPr>
            <p:spPr bwMode="auto">
              <a:xfrm>
                <a:off x="171" y="0"/>
                <a:ext cx="1" cy="311"/>
              </a:xfrm>
              <a:prstGeom prst="line">
                <a:avLst/>
              </a:prstGeom>
              <a:noFill/>
              <a:ln w="9525">
                <a:solidFill>
                  <a:srgbClr val="000000"/>
                </a:solidFill>
                <a:round/>
                <a:headEnd/>
                <a:tailEnd/>
              </a:ln>
            </p:spPr>
            <p:txBody>
              <a:bodyPr/>
              <a:lstStyle/>
              <a:p>
                <a:endParaRPr lang="zh-CN" altLang="en-US"/>
              </a:p>
            </p:txBody>
          </p:sp>
          <p:sp>
            <p:nvSpPr>
              <p:cNvPr id="181" name="Line 72"/>
              <p:cNvSpPr>
                <a:spLocks noChangeShapeType="1"/>
              </p:cNvSpPr>
              <p:nvPr/>
            </p:nvSpPr>
            <p:spPr bwMode="auto">
              <a:xfrm>
                <a:off x="393" y="624"/>
                <a:ext cx="2" cy="312"/>
              </a:xfrm>
              <a:prstGeom prst="line">
                <a:avLst/>
              </a:prstGeom>
              <a:noFill/>
              <a:ln w="9525">
                <a:solidFill>
                  <a:srgbClr val="000000"/>
                </a:solidFill>
                <a:round/>
                <a:headEnd/>
                <a:tailEnd/>
              </a:ln>
            </p:spPr>
            <p:txBody>
              <a:bodyPr/>
              <a:lstStyle/>
              <a:p>
                <a:endParaRPr lang="zh-CN" altLang="en-US"/>
              </a:p>
            </p:txBody>
          </p:sp>
          <p:sp>
            <p:nvSpPr>
              <p:cNvPr id="182" name="Line 73"/>
              <p:cNvSpPr>
                <a:spLocks noChangeShapeType="1"/>
              </p:cNvSpPr>
              <p:nvPr/>
            </p:nvSpPr>
            <p:spPr bwMode="auto">
              <a:xfrm>
                <a:off x="330" y="624"/>
                <a:ext cx="1" cy="312"/>
              </a:xfrm>
              <a:prstGeom prst="line">
                <a:avLst/>
              </a:prstGeom>
              <a:noFill/>
              <a:ln w="9525">
                <a:solidFill>
                  <a:srgbClr val="000000"/>
                </a:solidFill>
                <a:round/>
                <a:headEnd/>
                <a:tailEnd/>
              </a:ln>
            </p:spPr>
            <p:txBody>
              <a:bodyPr/>
              <a:lstStyle/>
              <a:p>
                <a:endParaRPr lang="zh-CN" altLang="en-US"/>
              </a:p>
            </p:txBody>
          </p:sp>
          <p:sp>
            <p:nvSpPr>
              <p:cNvPr id="183" name="Line 74"/>
              <p:cNvSpPr>
                <a:spLocks noChangeShapeType="1"/>
              </p:cNvSpPr>
              <p:nvPr/>
            </p:nvSpPr>
            <p:spPr bwMode="auto">
              <a:xfrm>
                <a:off x="249" y="624"/>
                <a:ext cx="4" cy="312"/>
              </a:xfrm>
              <a:prstGeom prst="line">
                <a:avLst/>
              </a:prstGeom>
              <a:noFill/>
              <a:ln w="9525">
                <a:solidFill>
                  <a:srgbClr val="000000"/>
                </a:solidFill>
                <a:round/>
                <a:headEnd/>
                <a:tailEnd/>
              </a:ln>
            </p:spPr>
            <p:txBody>
              <a:bodyPr/>
              <a:lstStyle/>
              <a:p>
                <a:endParaRPr lang="zh-CN" altLang="en-US"/>
              </a:p>
            </p:txBody>
          </p:sp>
          <p:sp>
            <p:nvSpPr>
              <p:cNvPr id="184" name="Line 75"/>
              <p:cNvSpPr>
                <a:spLocks noChangeShapeType="1"/>
              </p:cNvSpPr>
              <p:nvPr/>
            </p:nvSpPr>
            <p:spPr bwMode="auto">
              <a:xfrm>
                <a:off x="181" y="624"/>
                <a:ext cx="1" cy="312"/>
              </a:xfrm>
              <a:prstGeom prst="line">
                <a:avLst/>
              </a:prstGeom>
              <a:noFill/>
              <a:ln w="9525">
                <a:solidFill>
                  <a:srgbClr val="000000"/>
                </a:solidFill>
                <a:round/>
                <a:headEnd/>
                <a:tailEnd/>
              </a:ln>
            </p:spPr>
            <p:txBody>
              <a:bodyPr/>
              <a:lstStyle/>
              <a:p>
                <a:endParaRPr lang="zh-CN" altLang="en-US"/>
              </a:p>
            </p:txBody>
          </p:sp>
          <p:sp>
            <p:nvSpPr>
              <p:cNvPr id="185" name="Line 76"/>
              <p:cNvSpPr>
                <a:spLocks noChangeShapeType="1"/>
              </p:cNvSpPr>
              <p:nvPr/>
            </p:nvSpPr>
            <p:spPr bwMode="auto">
              <a:xfrm>
                <a:off x="436" y="0"/>
                <a:ext cx="2" cy="312"/>
              </a:xfrm>
              <a:prstGeom prst="line">
                <a:avLst/>
              </a:prstGeom>
              <a:noFill/>
              <a:ln w="9525">
                <a:solidFill>
                  <a:srgbClr val="000000"/>
                </a:solidFill>
                <a:round/>
                <a:headEnd/>
                <a:tailEnd/>
              </a:ln>
            </p:spPr>
            <p:txBody>
              <a:bodyPr/>
              <a:lstStyle/>
              <a:p>
                <a:endParaRPr lang="zh-CN" altLang="en-US"/>
              </a:p>
            </p:txBody>
          </p:sp>
          <p:sp>
            <p:nvSpPr>
              <p:cNvPr id="186" name="Line 77"/>
              <p:cNvSpPr>
                <a:spLocks noChangeShapeType="1"/>
              </p:cNvSpPr>
              <p:nvPr/>
            </p:nvSpPr>
            <p:spPr bwMode="auto">
              <a:xfrm>
                <a:off x="373" y="0"/>
                <a:ext cx="1" cy="312"/>
              </a:xfrm>
              <a:prstGeom prst="line">
                <a:avLst/>
              </a:prstGeom>
              <a:noFill/>
              <a:ln w="9525">
                <a:solidFill>
                  <a:srgbClr val="000000"/>
                </a:solidFill>
                <a:round/>
                <a:headEnd/>
                <a:tailEnd/>
              </a:ln>
            </p:spPr>
            <p:txBody>
              <a:bodyPr/>
              <a:lstStyle/>
              <a:p>
                <a:endParaRPr lang="zh-CN" altLang="en-US"/>
              </a:p>
            </p:txBody>
          </p:sp>
          <p:sp>
            <p:nvSpPr>
              <p:cNvPr id="187" name="Line 78"/>
              <p:cNvSpPr>
                <a:spLocks noChangeShapeType="1"/>
              </p:cNvSpPr>
              <p:nvPr/>
            </p:nvSpPr>
            <p:spPr bwMode="auto">
              <a:xfrm>
                <a:off x="305" y="0"/>
                <a:ext cx="4" cy="312"/>
              </a:xfrm>
              <a:prstGeom prst="line">
                <a:avLst/>
              </a:prstGeom>
              <a:noFill/>
              <a:ln w="9525">
                <a:solidFill>
                  <a:srgbClr val="000000"/>
                </a:solidFill>
                <a:round/>
                <a:headEnd/>
                <a:tailEnd/>
              </a:ln>
            </p:spPr>
            <p:txBody>
              <a:bodyPr/>
              <a:lstStyle/>
              <a:p>
                <a:endParaRPr lang="zh-CN" altLang="en-US"/>
              </a:p>
            </p:txBody>
          </p:sp>
          <p:sp>
            <p:nvSpPr>
              <p:cNvPr id="188" name="Line 79"/>
              <p:cNvSpPr>
                <a:spLocks noChangeShapeType="1"/>
              </p:cNvSpPr>
              <p:nvPr/>
            </p:nvSpPr>
            <p:spPr bwMode="auto">
              <a:xfrm>
                <a:off x="237" y="0"/>
                <a:ext cx="1" cy="312"/>
              </a:xfrm>
              <a:prstGeom prst="line">
                <a:avLst/>
              </a:prstGeom>
              <a:noFill/>
              <a:ln w="9525">
                <a:solidFill>
                  <a:srgbClr val="000000"/>
                </a:solidFill>
                <a:round/>
                <a:headEnd/>
                <a:tailEnd/>
              </a:ln>
            </p:spPr>
            <p:txBody>
              <a:bodyPr/>
              <a:lstStyle/>
              <a:p>
                <a:endParaRPr lang="zh-CN" altLang="en-US"/>
              </a:p>
            </p:txBody>
          </p:sp>
        </p:grpSp>
        <p:grpSp>
          <p:nvGrpSpPr>
            <p:cNvPr id="140" name="Group 80"/>
            <p:cNvGrpSpPr>
              <a:grpSpLocks/>
            </p:cNvGrpSpPr>
            <p:nvPr/>
          </p:nvGrpSpPr>
          <p:grpSpPr bwMode="auto">
            <a:xfrm>
              <a:off x="2160" y="2028"/>
              <a:ext cx="540" cy="936"/>
              <a:chOff x="0" y="0"/>
              <a:chExt cx="540" cy="936"/>
            </a:xfrm>
          </p:grpSpPr>
          <p:sp>
            <p:nvSpPr>
              <p:cNvPr id="167" name="Text Box 81"/>
              <p:cNvSpPr txBox="1">
                <a:spLocks noChangeArrowheads="1"/>
              </p:cNvSpPr>
              <p:nvPr/>
            </p:nvSpPr>
            <p:spPr bwMode="auto">
              <a:xfrm>
                <a:off x="0" y="312"/>
                <a:ext cx="540" cy="312"/>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lIns="18000" tIns="0" rIns="18000" bIns="0"/>
              <a:lstStyle/>
              <a:p>
                <a:pPr algn="ctr"/>
                <a:r>
                  <a:rPr lang="en-US" altLang="zh-CN" sz="1600">
                    <a:latin typeface="Times New Roman" pitchFamily="18" charset="0"/>
                  </a:rPr>
                  <a:t>S</a:t>
                </a:r>
                <a:r>
                  <a:rPr lang="en-US" altLang="zh-CN" sz="1600" baseline="-25000">
                    <a:latin typeface="Times New Roman" pitchFamily="18" charset="0"/>
                  </a:rPr>
                  <a:t>3</a:t>
                </a:r>
                <a:endParaRPr lang="en-US" altLang="zh-CN" sz="1600"/>
              </a:p>
            </p:txBody>
          </p:sp>
          <p:sp>
            <p:nvSpPr>
              <p:cNvPr id="168" name="Line 82"/>
              <p:cNvSpPr>
                <a:spLocks noChangeShapeType="1"/>
              </p:cNvSpPr>
              <p:nvPr/>
            </p:nvSpPr>
            <p:spPr bwMode="auto">
              <a:xfrm>
                <a:off x="110" y="0"/>
                <a:ext cx="2" cy="310"/>
              </a:xfrm>
              <a:prstGeom prst="line">
                <a:avLst/>
              </a:prstGeom>
              <a:noFill/>
              <a:ln w="9525">
                <a:solidFill>
                  <a:srgbClr val="000000"/>
                </a:solidFill>
                <a:round/>
                <a:headEnd/>
                <a:tailEnd/>
              </a:ln>
            </p:spPr>
            <p:txBody>
              <a:bodyPr/>
              <a:lstStyle/>
              <a:p>
                <a:endParaRPr lang="zh-CN" altLang="en-US"/>
              </a:p>
            </p:txBody>
          </p:sp>
          <p:sp>
            <p:nvSpPr>
              <p:cNvPr id="169" name="Line 83"/>
              <p:cNvSpPr>
                <a:spLocks noChangeShapeType="1"/>
              </p:cNvSpPr>
              <p:nvPr/>
            </p:nvSpPr>
            <p:spPr bwMode="auto">
              <a:xfrm>
                <a:off x="171" y="0"/>
                <a:ext cx="1" cy="311"/>
              </a:xfrm>
              <a:prstGeom prst="line">
                <a:avLst/>
              </a:prstGeom>
              <a:noFill/>
              <a:ln w="9525">
                <a:solidFill>
                  <a:srgbClr val="000000"/>
                </a:solidFill>
                <a:round/>
                <a:headEnd/>
                <a:tailEnd/>
              </a:ln>
            </p:spPr>
            <p:txBody>
              <a:bodyPr/>
              <a:lstStyle/>
              <a:p>
                <a:endParaRPr lang="zh-CN" altLang="en-US"/>
              </a:p>
            </p:txBody>
          </p:sp>
          <p:sp>
            <p:nvSpPr>
              <p:cNvPr id="170" name="Line 84"/>
              <p:cNvSpPr>
                <a:spLocks noChangeShapeType="1"/>
              </p:cNvSpPr>
              <p:nvPr/>
            </p:nvSpPr>
            <p:spPr bwMode="auto">
              <a:xfrm>
                <a:off x="393" y="624"/>
                <a:ext cx="2" cy="312"/>
              </a:xfrm>
              <a:prstGeom prst="line">
                <a:avLst/>
              </a:prstGeom>
              <a:noFill/>
              <a:ln w="9525">
                <a:solidFill>
                  <a:srgbClr val="000000"/>
                </a:solidFill>
                <a:round/>
                <a:headEnd/>
                <a:tailEnd/>
              </a:ln>
            </p:spPr>
            <p:txBody>
              <a:bodyPr/>
              <a:lstStyle/>
              <a:p>
                <a:endParaRPr lang="zh-CN" altLang="en-US"/>
              </a:p>
            </p:txBody>
          </p:sp>
          <p:sp>
            <p:nvSpPr>
              <p:cNvPr id="171" name="Line 85"/>
              <p:cNvSpPr>
                <a:spLocks noChangeShapeType="1"/>
              </p:cNvSpPr>
              <p:nvPr/>
            </p:nvSpPr>
            <p:spPr bwMode="auto">
              <a:xfrm>
                <a:off x="330" y="624"/>
                <a:ext cx="1" cy="312"/>
              </a:xfrm>
              <a:prstGeom prst="line">
                <a:avLst/>
              </a:prstGeom>
              <a:noFill/>
              <a:ln w="9525">
                <a:solidFill>
                  <a:srgbClr val="000000"/>
                </a:solidFill>
                <a:round/>
                <a:headEnd/>
                <a:tailEnd/>
              </a:ln>
            </p:spPr>
            <p:txBody>
              <a:bodyPr/>
              <a:lstStyle/>
              <a:p>
                <a:endParaRPr lang="zh-CN" altLang="en-US"/>
              </a:p>
            </p:txBody>
          </p:sp>
          <p:sp>
            <p:nvSpPr>
              <p:cNvPr id="172" name="Line 86"/>
              <p:cNvSpPr>
                <a:spLocks noChangeShapeType="1"/>
              </p:cNvSpPr>
              <p:nvPr/>
            </p:nvSpPr>
            <p:spPr bwMode="auto">
              <a:xfrm>
                <a:off x="249" y="624"/>
                <a:ext cx="4" cy="312"/>
              </a:xfrm>
              <a:prstGeom prst="line">
                <a:avLst/>
              </a:prstGeom>
              <a:noFill/>
              <a:ln w="9525">
                <a:solidFill>
                  <a:srgbClr val="000000"/>
                </a:solidFill>
                <a:round/>
                <a:headEnd/>
                <a:tailEnd/>
              </a:ln>
            </p:spPr>
            <p:txBody>
              <a:bodyPr/>
              <a:lstStyle/>
              <a:p>
                <a:endParaRPr lang="zh-CN" altLang="en-US"/>
              </a:p>
            </p:txBody>
          </p:sp>
          <p:sp>
            <p:nvSpPr>
              <p:cNvPr id="173" name="Line 87"/>
              <p:cNvSpPr>
                <a:spLocks noChangeShapeType="1"/>
              </p:cNvSpPr>
              <p:nvPr/>
            </p:nvSpPr>
            <p:spPr bwMode="auto">
              <a:xfrm>
                <a:off x="181" y="624"/>
                <a:ext cx="1" cy="312"/>
              </a:xfrm>
              <a:prstGeom prst="line">
                <a:avLst/>
              </a:prstGeom>
              <a:noFill/>
              <a:ln w="9525">
                <a:solidFill>
                  <a:srgbClr val="000000"/>
                </a:solidFill>
                <a:round/>
                <a:headEnd/>
                <a:tailEnd/>
              </a:ln>
            </p:spPr>
            <p:txBody>
              <a:bodyPr/>
              <a:lstStyle/>
              <a:p>
                <a:endParaRPr lang="zh-CN" altLang="en-US"/>
              </a:p>
            </p:txBody>
          </p:sp>
          <p:sp>
            <p:nvSpPr>
              <p:cNvPr id="174" name="Line 88"/>
              <p:cNvSpPr>
                <a:spLocks noChangeShapeType="1"/>
              </p:cNvSpPr>
              <p:nvPr/>
            </p:nvSpPr>
            <p:spPr bwMode="auto">
              <a:xfrm>
                <a:off x="436" y="0"/>
                <a:ext cx="2" cy="312"/>
              </a:xfrm>
              <a:prstGeom prst="line">
                <a:avLst/>
              </a:prstGeom>
              <a:noFill/>
              <a:ln w="9525">
                <a:solidFill>
                  <a:srgbClr val="000000"/>
                </a:solidFill>
                <a:round/>
                <a:headEnd/>
                <a:tailEnd/>
              </a:ln>
            </p:spPr>
            <p:txBody>
              <a:bodyPr/>
              <a:lstStyle/>
              <a:p>
                <a:endParaRPr lang="zh-CN" altLang="en-US"/>
              </a:p>
            </p:txBody>
          </p:sp>
          <p:sp>
            <p:nvSpPr>
              <p:cNvPr id="175" name="Line 89"/>
              <p:cNvSpPr>
                <a:spLocks noChangeShapeType="1"/>
              </p:cNvSpPr>
              <p:nvPr/>
            </p:nvSpPr>
            <p:spPr bwMode="auto">
              <a:xfrm>
                <a:off x="373" y="0"/>
                <a:ext cx="1" cy="312"/>
              </a:xfrm>
              <a:prstGeom prst="line">
                <a:avLst/>
              </a:prstGeom>
              <a:noFill/>
              <a:ln w="9525">
                <a:solidFill>
                  <a:srgbClr val="000000"/>
                </a:solidFill>
                <a:round/>
                <a:headEnd/>
                <a:tailEnd/>
              </a:ln>
            </p:spPr>
            <p:txBody>
              <a:bodyPr/>
              <a:lstStyle/>
              <a:p>
                <a:endParaRPr lang="zh-CN" altLang="en-US"/>
              </a:p>
            </p:txBody>
          </p:sp>
          <p:sp>
            <p:nvSpPr>
              <p:cNvPr id="176" name="Line 90"/>
              <p:cNvSpPr>
                <a:spLocks noChangeShapeType="1"/>
              </p:cNvSpPr>
              <p:nvPr/>
            </p:nvSpPr>
            <p:spPr bwMode="auto">
              <a:xfrm>
                <a:off x="305" y="0"/>
                <a:ext cx="4" cy="312"/>
              </a:xfrm>
              <a:prstGeom prst="line">
                <a:avLst/>
              </a:prstGeom>
              <a:noFill/>
              <a:ln w="9525">
                <a:solidFill>
                  <a:srgbClr val="000000"/>
                </a:solidFill>
                <a:round/>
                <a:headEnd/>
                <a:tailEnd/>
              </a:ln>
            </p:spPr>
            <p:txBody>
              <a:bodyPr/>
              <a:lstStyle/>
              <a:p>
                <a:endParaRPr lang="zh-CN" altLang="en-US"/>
              </a:p>
            </p:txBody>
          </p:sp>
          <p:sp>
            <p:nvSpPr>
              <p:cNvPr id="177" name="Line 91"/>
              <p:cNvSpPr>
                <a:spLocks noChangeShapeType="1"/>
              </p:cNvSpPr>
              <p:nvPr/>
            </p:nvSpPr>
            <p:spPr bwMode="auto">
              <a:xfrm>
                <a:off x="237" y="0"/>
                <a:ext cx="1" cy="312"/>
              </a:xfrm>
              <a:prstGeom prst="line">
                <a:avLst/>
              </a:prstGeom>
              <a:noFill/>
              <a:ln w="9525">
                <a:solidFill>
                  <a:srgbClr val="000000"/>
                </a:solidFill>
                <a:round/>
                <a:headEnd/>
                <a:tailEnd/>
              </a:ln>
            </p:spPr>
            <p:txBody>
              <a:bodyPr/>
              <a:lstStyle/>
              <a:p>
                <a:endParaRPr lang="zh-CN" altLang="en-US"/>
              </a:p>
            </p:txBody>
          </p:sp>
        </p:grpSp>
        <p:grpSp>
          <p:nvGrpSpPr>
            <p:cNvPr id="141" name="Group 92"/>
            <p:cNvGrpSpPr>
              <a:grpSpLocks/>
            </p:cNvGrpSpPr>
            <p:nvPr/>
          </p:nvGrpSpPr>
          <p:grpSpPr bwMode="auto">
            <a:xfrm>
              <a:off x="720" y="2028"/>
              <a:ext cx="540" cy="936"/>
              <a:chOff x="0" y="0"/>
              <a:chExt cx="540" cy="936"/>
            </a:xfrm>
          </p:grpSpPr>
          <p:sp>
            <p:nvSpPr>
              <p:cNvPr id="156" name="Text Box 93"/>
              <p:cNvSpPr txBox="1">
                <a:spLocks noChangeArrowheads="1"/>
              </p:cNvSpPr>
              <p:nvPr/>
            </p:nvSpPr>
            <p:spPr bwMode="auto">
              <a:xfrm>
                <a:off x="0" y="312"/>
                <a:ext cx="540" cy="312"/>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lIns="18000" tIns="0" rIns="18000" bIns="0"/>
              <a:lstStyle/>
              <a:p>
                <a:pPr algn="ctr"/>
                <a:r>
                  <a:rPr lang="en-US" altLang="zh-CN" sz="1600">
                    <a:latin typeface="Times New Roman" pitchFamily="18" charset="0"/>
                  </a:rPr>
                  <a:t>S</a:t>
                </a:r>
                <a:r>
                  <a:rPr lang="en-US" altLang="zh-CN" sz="1600" baseline="-25000">
                    <a:latin typeface="Times New Roman" pitchFamily="18" charset="0"/>
                  </a:rPr>
                  <a:t>1</a:t>
                </a:r>
                <a:endParaRPr lang="en-US" altLang="zh-CN" sz="1600"/>
              </a:p>
            </p:txBody>
          </p:sp>
          <p:sp>
            <p:nvSpPr>
              <p:cNvPr id="157" name="Line 94"/>
              <p:cNvSpPr>
                <a:spLocks noChangeShapeType="1"/>
              </p:cNvSpPr>
              <p:nvPr/>
            </p:nvSpPr>
            <p:spPr bwMode="auto">
              <a:xfrm>
                <a:off x="110" y="0"/>
                <a:ext cx="2" cy="310"/>
              </a:xfrm>
              <a:prstGeom prst="line">
                <a:avLst/>
              </a:prstGeom>
              <a:noFill/>
              <a:ln w="9525">
                <a:solidFill>
                  <a:srgbClr val="000000"/>
                </a:solidFill>
                <a:round/>
                <a:headEnd/>
                <a:tailEnd/>
              </a:ln>
            </p:spPr>
            <p:txBody>
              <a:bodyPr/>
              <a:lstStyle/>
              <a:p>
                <a:endParaRPr lang="zh-CN" altLang="en-US"/>
              </a:p>
            </p:txBody>
          </p:sp>
          <p:sp>
            <p:nvSpPr>
              <p:cNvPr id="158" name="Line 95"/>
              <p:cNvSpPr>
                <a:spLocks noChangeShapeType="1"/>
              </p:cNvSpPr>
              <p:nvPr/>
            </p:nvSpPr>
            <p:spPr bwMode="auto">
              <a:xfrm>
                <a:off x="171" y="0"/>
                <a:ext cx="1" cy="311"/>
              </a:xfrm>
              <a:prstGeom prst="line">
                <a:avLst/>
              </a:prstGeom>
              <a:noFill/>
              <a:ln w="9525">
                <a:solidFill>
                  <a:srgbClr val="000000"/>
                </a:solidFill>
                <a:round/>
                <a:headEnd/>
                <a:tailEnd/>
              </a:ln>
            </p:spPr>
            <p:txBody>
              <a:bodyPr/>
              <a:lstStyle/>
              <a:p>
                <a:endParaRPr lang="zh-CN" altLang="en-US"/>
              </a:p>
            </p:txBody>
          </p:sp>
          <p:sp>
            <p:nvSpPr>
              <p:cNvPr id="159" name="Line 96"/>
              <p:cNvSpPr>
                <a:spLocks noChangeShapeType="1"/>
              </p:cNvSpPr>
              <p:nvPr/>
            </p:nvSpPr>
            <p:spPr bwMode="auto">
              <a:xfrm>
                <a:off x="393" y="624"/>
                <a:ext cx="2" cy="312"/>
              </a:xfrm>
              <a:prstGeom prst="line">
                <a:avLst/>
              </a:prstGeom>
              <a:noFill/>
              <a:ln w="9525">
                <a:solidFill>
                  <a:srgbClr val="000000"/>
                </a:solidFill>
                <a:round/>
                <a:headEnd/>
                <a:tailEnd/>
              </a:ln>
            </p:spPr>
            <p:txBody>
              <a:bodyPr/>
              <a:lstStyle/>
              <a:p>
                <a:endParaRPr lang="zh-CN" altLang="en-US"/>
              </a:p>
            </p:txBody>
          </p:sp>
          <p:sp>
            <p:nvSpPr>
              <p:cNvPr id="160" name="Line 97"/>
              <p:cNvSpPr>
                <a:spLocks noChangeShapeType="1"/>
              </p:cNvSpPr>
              <p:nvPr/>
            </p:nvSpPr>
            <p:spPr bwMode="auto">
              <a:xfrm>
                <a:off x="330" y="624"/>
                <a:ext cx="1" cy="312"/>
              </a:xfrm>
              <a:prstGeom prst="line">
                <a:avLst/>
              </a:prstGeom>
              <a:noFill/>
              <a:ln w="9525">
                <a:solidFill>
                  <a:srgbClr val="000000"/>
                </a:solidFill>
                <a:round/>
                <a:headEnd/>
                <a:tailEnd/>
              </a:ln>
            </p:spPr>
            <p:txBody>
              <a:bodyPr/>
              <a:lstStyle/>
              <a:p>
                <a:endParaRPr lang="zh-CN" altLang="en-US"/>
              </a:p>
            </p:txBody>
          </p:sp>
          <p:sp>
            <p:nvSpPr>
              <p:cNvPr id="161" name="Line 98"/>
              <p:cNvSpPr>
                <a:spLocks noChangeShapeType="1"/>
              </p:cNvSpPr>
              <p:nvPr/>
            </p:nvSpPr>
            <p:spPr bwMode="auto">
              <a:xfrm>
                <a:off x="249" y="624"/>
                <a:ext cx="4" cy="312"/>
              </a:xfrm>
              <a:prstGeom prst="line">
                <a:avLst/>
              </a:prstGeom>
              <a:noFill/>
              <a:ln w="9525">
                <a:solidFill>
                  <a:srgbClr val="000000"/>
                </a:solidFill>
                <a:round/>
                <a:headEnd/>
                <a:tailEnd/>
              </a:ln>
            </p:spPr>
            <p:txBody>
              <a:bodyPr/>
              <a:lstStyle/>
              <a:p>
                <a:endParaRPr lang="zh-CN" altLang="en-US"/>
              </a:p>
            </p:txBody>
          </p:sp>
          <p:sp>
            <p:nvSpPr>
              <p:cNvPr id="162" name="Line 99"/>
              <p:cNvSpPr>
                <a:spLocks noChangeShapeType="1"/>
              </p:cNvSpPr>
              <p:nvPr/>
            </p:nvSpPr>
            <p:spPr bwMode="auto">
              <a:xfrm>
                <a:off x="181" y="624"/>
                <a:ext cx="1" cy="312"/>
              </a:xfrm>
              <a:prstGeom prst="line">
                <a:avLst/>
              </a:prstGeom>
              <a:noFill/>
              <a:ln w="9525">
                <a:solidFill>
                  <a:srgbClr val="000000"/>
                </a:solidFill>
                <a:round/>
                <a:headEnd/>
                <a:tailEnd/>
              </a:ln>
            </p:spPr>
            <p:txBody>
              <a:bodyPr/>
              <a:lstStyle/>
              <a:p>
                <a:endParaRPr lang="zh-CN" altLang="en-US"/>
              </a:p>
            </p:txBody>
          </p:sp>
          <p:sp>
            <p:nvSpPr>
              <p:cNvPr id="163" name="Line 100"/>
              <p:cNvSpPr>
                <a:spLocks noChangeShapeType="1"/>
              </p:cNvSpPr>
              <p:nvPr/>
            </p:nvSpPr>
            <p:spPr bwMode="auto">
              <a:xfrm>
                <a:off x="436" y="0"/>
                <a:ext cx="2" cy="312"/>
              </a:xfrm>
              <a:prstGeom prst="line">
                <a:avLst/>
              </a:prstGeom>
              <a:noFill/>
              <a:ln w="9525">
                <a:solidFill>
                  <a:srgbClr val="000000"/>
                </a:solidFill>
                <a:round/>
                <a:headEnd/>
                <a:tailEnd/>
              </a:ln>
            </p:spPr>
            <p:txBody>
              <a:bodyPr/>
              <a:lstStyle/>
              <a:p>
                <a:endParaRPr lang="zh-CN" altLang="en-US"/>
              </a:p>
            </p:txBody>
          </p:sp>
          <p:sp>
            <p:nvSpPr>
              <p:cNvPr id="164" name="Line 101"/>
              <p:cNvSpPr>
                <a:spLocks noChangeShapeType="1"/>
              </p:cNvSpPr>
              <p:nvPr/>
            </p:nvSpPr>
            <p:spPr bwMode="auto">
              <a:xfrm>
                <a:off x="373" y="0"/>
                <a:ext cx="1" cy="312"/>
              </a:xfrm>
              <a:prstGeom prst="line">
                <a:avLst/>
              </a:prstGeom>
              <a:noFill/>
              <a:ln w="9525">
                <a:solidFill>
                  <a:srgbClr val="000000"/>
                </a:solidFill>
                <a:round/>
                <a:headEnd/>
                <a:tailEnd/>
              </a:ln>
            </p:spPr>
            <p:txBody>
              <a:bodyPr/>
              <a:lstStyle/>
              <a:p>
                <a:endParaRPr lang="zh-CN" altLang="en-US"/>
              </a:p>
            </p:txBody>
          </p:sp>
          <p:sp>
            <p:nvSpPr>
              <p:cNvPr id="165" name="Line 102"/>
              <p:cNvSpPr>
                <a:spLocks noChangeShapeType="1"/>
              </p:cNvSpPr>
              <p:nvPr/>
            </p:nvSpPr>
            <p:spPr bwMode="auto">
              <a:xfrm>
                <a:off x="305" y="0"/>
                <a:ext cx="4" cy="312"/>
              </a:xfrm>
              <a:prstGeom prst="line">
                <a:avLst/>
              </a:prstGeom>
              <a:noFill/>
              <a:ln w="9525">
                <a:solidFill>
                  <a:srgbClr val="000000"/>
                </a:solidFill>
                <a:round/>
                <a:headEnd/>
                <a:tailEnd/>
              </a:ln>
            </p:spPr>
            <p:txBody>
              <a:bodyPr/>
              <a:lstStyle/>
              <a:p>
                <a:endParaRPr lang="zh-CN" altLang="en-US"/>
              </a:p>
            </p:txBody>
          </p:sp>
          <p:sp>
            <p:nvSpPr>
              <p:cNvPr id="166" name="Line 103"/>
              <p:cNvSpPr>
                <a:spLocks noChangeShapeType="1"/>
              </p:cNvSpPr>
              <p:nvPr/>
            </p:nvSpPr>
            <p:spPr bwMode="auto">
              <a:xfrm>
                <a:off x="237" y="0"/>
                <a:ext cx="1" cy="312"/>
              </a:xfrm>
              <a:prstGeom prst="line">
                <a:avLst/>
              </a:prstGeom>
              <a:noFill/>
              <a:ln w="9525">
                <a:solidFill>
                  <a:srgbClr val="000000"/>
                </a:solidFill>
                <a:round/>
                <a:headEnd/>
                <a:tailEnd/>
              </a:ln>
            </p:spPr>
            <p:txBody>
              <a:bodyPr/>
              <a:lstStyle/>
              <a:p>
                <a:endParaRPr lang="zh-CN" altLang="en-US"/>
              </a:p>
            </p:txBody>
          </p:sp>
        </p:grpSp>
        <p:grpSp>
          <p:nvGrpSpPr>
            <p:cNvPr id="142" name="Group 104"/>
            <p:cNvGrpSpPr>
              <a:grpSpLocks/>
            </p:cNvGrpSpPr>
            <p:nvPr/>
          </p:nvGrpSpPr>
          <p:grpSpPr bwMode="auto">
            <a:xfrm>
              <a:off x="1440" y="2028"/>
              <a:ext cx="540" cy="936"/>
              <a:chOff x="0" y="0"/>
              <a:chExt cx="540" cy="936"/>
            </a:xfrm>
          </p:grpSpPr>
          <p:sp>
            <p:nvSpPr>
              <p:cNvPr id="145" name="Text Box 105"/>
              <p:cNvSpPr txBox="1">
                <a:spLocks noChangeArrowheads="1"/>
              </p:cNvSpPr>
              <p:nvPr/>
            </p:nvSpPr>
            <p:spPr bwMode="auto">
              <a:xfrm>
                <a:off x="0" y="312"/>
                <a:ext cx="540" cy="312"/>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lIns="18000" tIns="0" rIns="18000" bIns="0"/>
              <a:lstStyle/>
              <a:p>
                <a:pPr algn="ctr"/>
                <a:r>
                  <a:rPr lang="en-US" altLang="zh-CN" sz="1600">
                    <a:latin typeface="Times New Roman" pitchFamily="18" charset="0"/>
                  </a:rPr>
                  <a:t>S</a:t>
                </a:r>
                <a:r>
                  <a:rPr lang="en-US" altLang="zh-CN" sz="1600" baseline="-25000">
                    <a:latin typeface="Times New Roman" pitchFamily="18" charset="0"/>
                  </a:rPr>
                  <a:t>2</a:t>
                </a:r>
                <a:endParaRPr lang="en-US" altLang="zh-CN" sz="1600"/>
              </a:p>
            </p:txBody>
          </p:sp>
          <p:sp>
            <p:nvSpPr>
              <p:cNvPr id="146" name="Line 106"/>
              <p:cNvSpPr>
                <a:spLocks noChangeShapeType="1"/>
              </p:cNvSpPr>
              <p:nvPr/>
            </p:nvSpPr>
            <p:spPr bwMode="auto">
              <a:xfrm>
                <a:off x="110" y="0"/>
                <a:ext cx="2" cy="310"/>
              </a:xfrm>
              <a:prstGeom prst="line">
                <a:avLst/>
              </a:prstGeom>
              <a:noFill/>
              <a:ln w="9525">
                <a:solidFill>
                  <a:srgbClr val="000000"/>
                </a:solidFill>
                <a:round/>
                <a:headEnd/>
                <a:tailEnd/>
              </a:ln>
            </p:spPr>
            <p:txBody>
              <a:bodyPr/>
              <a:lstStyle/>
              <a:p>
                <a:endParaRPr lang="zh-CN" altLang="en-US"/>
              </a:p>
            </p:txBody>
          </p:sp>
          <p:sp>
            <p:nvSpPr>
              <p:cNvPr id="147" name="Line 107"/>
              <p:cNvSpPr>
                <a:spLocks noChangeShapeType="1"/>
              </p:cNvSpPr>
              <p:nvPr/>
            </p:nvSpPr>
            <p:spPr bwMode="auto">
              <a:xfrm>
                <a:off x="171" y="0"/>
                <a:ext cx="1" cy="311"/>
              </a:xfrm>
              <a:prstGeom prst="line">
                <a:avLst/>
              </a:prstGeom>
              <a:noFill/>
              <a:ln w="9525">
                <a:solidFill>
                  <a:srgbClr val="000000"/>
                </a:solidFill>
                <a:round/>
                <a:headEnd/>
                <a:tailEnd/>
              </a:ln>
            </p:spPr>
            <p:txBody>
              <a:bodyPr/>
              <a:lstStyle/>
              <a:p>
                <a:endParaRPr lang="zh-CN" altLang="en-US"/>
              </a:p>
            </p:txBody>
          </p:sp>
          <p:sp>
            <p:nvSpPr>
              <p:cNvPr id="148" name="Line 108"/>
              <p:cNvSpPr>
                <a:spLocks noChangeShapeType="1"/>
              </p:cNvSpPr>
              <p:nvPr/>
            </p:nvSpPr>
            <p:spPr bwMode="auto">
              <a:xfrm>
                <a:off x="393" y="624"/>
                <a:ext cx="2" cy="312"/>
              </a:xfrm>
              <a:prstGeom prst="line">
                <a:avLst/>
              </a:prstGeom>
              <a:noFill/>
              <a:ln w="9525">
                <a:solidFill>
                  <a:srgbClr val="000000"/>
                </a:solidFill>
                <a:round/>
                <a:headEnd/>
                <a:tailEnd/>
              </a:ln>
            </p:spPr>
            <p:txBody>
              <a:bodyPr/>
              <a:lstStyle/>
              <a:p>
                <a:endParaRPr lang="zh-CN" altLang="en-US"/>
              </a:p>
            </p:txBody>
          </p:sp>
          <p:sp>
            <p:nvSpPr>
              <p:cNvPr id="149" name="Line 109"/>
              <p:cNvSpPr>
                <a:spLocks noChangeShapeType="1"/>
              </p:cNvSpPr>
              <p:nvPr/>
            </p:nvSpPr>
            <p:spPr bwMode="auto">
              <a:xfrm>
                <a:off x="330" y="624"/>
                <a:ext cx="1" cy="312"/>
              </a:xfrm>
              <a:prstGeom prst="line">
                <a:avLst/>
              </a:prstGeom>
              <a:noFill/>
              <a:ln w="9525">
                <a:solidFill>
                  <a:srgbClr val="000000"/>
                </a:solidFill>
                <a:round/>
                <a:headEnd/>
                <a:tailEnd/>
              </a:ln>
            </p:spPr>
            <p:txBody>
              <a:bodyPr/>
              <a:lstStyle/>
              <a:p>
                <a:endParaRPr lang="zh-CN" altLang="en-US"/>
              </a:p>
            </p:txBody>
          </p:sp>
          <p:sp>
            <p:nvSpPr>
              <p:cNvPr id="150" name="Line 110"/>
              <p:cNvSpPr>
                <a:spLocks noChangeShapeType="1"/>
              </p:cNvSpPr>
              <p:nvPr/>
            </p:nvSpPr>
            <p:spPr bwMode="auto">
              <a:xfrm>
                <a:off x="249" y="624"/>
                <a:ext cx="4" cy="312"/>
              </a:xfrm>
              <a:prstGeom prst="line">
                <a:avLst/>
              </a:prstGeom>
              <a:noFill/>
              <a:ln w="9525">
                <a:solidFill>
                  <a:srgbClr val="000000"/>
                </a:solidFill>
                <a:round/>
                <a:headEnd/>
                <a:tailEnd/>
              </a:ln>
            </p:spPr>
            <p:txBody>
              <a:bodyPr/>
              <a:lstStyle/>
              <a:p>
                <a:endParaRPr lang="zh-CN" altLang="en-US"/>
              </a:p>
            </p:txBody>
          </p:sp>
          <p:sp>
            <p:nvSpPr>
              <p:cNvPr id="151" name="Line 111"/>
              <p:cNvSpPr>
                <a:spLocks noChangeShapeType="1"/>
              </p:cNvSpPr>
              <p:nvPr/>
            </p:nvSpPr>
            <p:spPr bwMode="auto">
              <a:xfrm>
                <a:off x="181" y="624"/>
                <a:ext cx="1" cy="312"/>
              </a:xfrm>
              <a:prstGeom prst="line">
                <a:avLst/>
              </a:prstGeom>
              <a:noFill/>
              <a:ln w="9525">
                <a:solidFill>
                  <a:srgbClr val="000000"/>
                </a:solidFill>
                <a:round/>
                <a:headEnd/>
                <a:tailEnd/>
              </a:ln>
            </p:spPr>
            <p:txBody>
              <a:bodyPr/>
              <a:lstStyle/>
              <a:p>
                <a:endParaRPr lang="zh-CN" altLang="en-US"/>
              </a:p>
            </p:txBody>
          </p:sp>
          <p:sp>
            <p:nvSpPr>
              <p:cNvPr id="152" name="Line 112"/>
              <p:cNvSpPr>
                <a:spLocks noChangeShapeType="1"/>
              </p:cNvSpPr>
              <p:nvPr/>
            </p:nvSpPr>
            <p:spPr bwMode="auto">
              <a:xfrm>
                <a:off x="436" y="0"/>
                <a:ext cx="2" cy="312"/>
              </a:xfrm>
              <a:prstGeom prst="line">
                <a:avLst/>
              </a:prstGeom>
              <a:noFill/>
              <a:ln w="9525">
                <a:solidFill>
                  <a:srgbClr val="000000"/>
                </a:solidFill>
                <a:round/>
                <a:headEnd/>
                <a:tailEnd/>
              </a:ln>
            </p:spPr>
            <p:txBody>
              <a:bodyPr/>
              <a:lstStyle/>
              <a:p>
                <a:endParaRPr lang="zh-CN" altLang="en-US"/>
              </a:p>
            </p:txBody>
          </p:sp>
          <p:sp>
            <p:nvSpPr>
              <p:cNvPr id="153" name="Line 113"/>
              <p:cNvSpPr>
                <a:spLocks noChangeShapeType="1"/>
              </p:cNvSpPr>
              <p:nvPr/>
            </p:nvSpPr>
            <p:spPr bwMode="auto">
              <a:xfrm>
                <a:off x="373" y="0"/>
                <a:ext cx="1" cy="312"/>
              </a:xfrm>
              <a:prstGeom prst="line">
                <a:avLst/>
              </a:prstGeom>
              <a:noFill/>
              <a:ln w="9525">
                <a:solidFill>
                  <a:srgbClr val="000000"/>
                </a:solidFill>
                <a:round/>
                <a:headEnd/>
                <a:tailEnd/>
              </a:ln>
            </p:spPr>
            <p:txBody>
              <a:bodyPr/>
              <a:lstStyle/>
              <a:p>
                <a:endParaRPr lang="zh-CN" altLang="en-US"/>
              </a:p>
            </p:txBody>
          </p:sp>
          <p:sp>
            <p:nvSpPr>
              <p:cNvPr id="154" name="Line 114"/>
              <p:cNvSpPr>
                <a:spLocks noChangeShapeType="1"/>
              </p:cNvSpPr>
              <p:nvPr/>
            </p:nvSpPr>
            <p:spPr bwMode="auto">
              <a:xfrm>
                <a:off x="305" y="0"/>
                <a:ext cx="4" cy="312"/>
              </a:xfrm>
              <a:prstGeom prst="line">
                <a:avLst/>
              </a:prstGeom>
              <a:noFill/>
              <a:ln w="9525">
                <a:solidFill>
                  <a:srgbClr val="000000"/>
                </a:solidFill>
                <a:round/>
                <a:headEnd/>
                <a:tailEnd/>
              </a:ln>
            </p:spPr>
            <p:txBody>
              <a:bodyPr/>
              <a:lstStyle/>
              <a:p>
                <a:endParaRPr lang="zh-CN" altLang="en-US"/>
              </a:p>
            </p:txBody>
          </p:sp>
          <p:sp>
            <p:nvSpPr>
              <p:cNvPr id="155" name="Line 115"/>
              <p:cNvSpPr>
                <a:spLocks noChangeShapeType="1"/>
              </p:cNvSpPr>
              <p:nvPr/>
            </p:nvSpPr>
            <p:spPr bwMode="auto">
              <a:xfrm>
                <a:off x="237" y="0"/>
                <a:ext cx="1" cy="312"/>
              </a:xfrm>
              <a:prstGeom prst="line">
                <a:avLst/>
              </a:prstGeom>
              <a:noFill/>
              <a:ln w="9525">
                <a:solidFill>
                  <a:srgbClr val="000000"/>
                </a:solidFill>
                <a:round/>
                <a:headEnd/>
                <a:tailEnd/>
              </a:ln>
            </p:spPr>
            <p:txBody>
              <a:bodyPr/>
              <a:lstStyle/>
              <a:p>
                <a:endParaRPr lang="zh-CN" altLang="en-US"/>
              </a:p>
            </p:txBody>
          </p:sp>
        </p:grpSp>
        <p:cxnSp>
          <p:nvCxnSpPr>
            <p:cNvPr id="143" name="AutoShape 116"/>
            <p:cNvCxnSpPr>
              <a:cxnSpLocks noChangeShapeType="1"/>
              <a:stCxn id="157" idx="0"/>
              <a:endCxn id="218" idx="0"/>
            </p:cNvCxnSpPr>
            <p:nvPr/>
          </p:nvCxnSpPr>
          <p:spPr bwMode="auto">
            <a:xfrm>
              <a:off x="830" y="2028"/>
              <a:ext cx="5366" cy="1"/>
            </a:xfrm>
            <a:prstGeom prst="straightConnector1">
              <a:avLst/>
            </a:prstGeom>
            <a:noFill/>
            <a:ln w="9525">
              <a:solidFill>
                <a:srgbClr val="000000"/>
              </a:solidFill>
              <a:round/>
              <a:headEnd/>
              <a:tailEnd/>
            </a:ln>
            <a:effectLst/>
          </p:spPr>
        </p:cxnSp>
        <p:cxnSp>
          <p:nvCxnSpPr>
            <p:cNvPr id="144" name="AutoShape 117"/>
            <p:cNvCxnSpPr>
              <a:cxnSpLocks noChangeShapeType="1"/>
              <a:stCxn id="162" idx="1"/>
              <a:endCxn id="214" idx="1"/>
            </p:cNvCxnSpPr>
            <p:nvPr/>
          </p:nvCxnSpPr>
          <p:spPr bwMode="auto">
            <a:xfrm>
              <a:off x="902" y="2964"/>
              <a:ext cx="5253" cy="1"/>
            </a:xfrm>
            <a:prstGeom prst="straightConnector1">
              <a:avLst/>
            </a:prstGeom>
            <a:noFill/>
            <a:ln w="9525">
              <a:solidFill>
                <a:srgbClr val="000000"/>
              </a:solidFill>
              <a:round/>
              <a:headEnd/>
              <a:tailEnd/>
            </a:ln>
            <a:effectLst/>
          </p:spPr>
        </p:cxnSp>
      </p:grpSp>
    </p:spTree>
    <p:extLst>
      <p:ext uri="{BB962C8B-B14F-4D97-AF65-F5344CB8AC3E}">
        <p14:creationId xmlns:p14="http://schemas.microsoft.com/office/powerpoint/2010/main" val="52641255"/>
      </p:ext>
    </p:extLst>
  </p:cSld>
  <p:clrMapOvr>
    <a:masterClrMapping/>
  </p:clrMapOvr>
  <p:transition>
    <p:wedg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a:t>
            </a:fld>
            <a:endParaRPr lang="en-US" altLang="zh-CN" dirty="0"/>
          </a:p>
        </p:txBody>
      </p:sp>
      <p:grpSp>
        <p:nvGrpSpPr>
          <p:cNvPr id="7" name="Group 6"/>
          <p:cNvGrpSpPr>
            <a:grpSpLocks/>
          </p:cNvGrpSpPr>
          <p:nvPr/>
        </p:nvGrpSpPr>
        <p:grpSpPr bwMode="auto">
          <a:xfrm>
            <a:off x="1295400" y="1981200"/>
            <a:ext cx="6911975" cy="4103687"/>
            <a:chOff x="0" y="0"/>
            <a:chExt cx="5434" cy="3201"/>
          </a:xfrm>
        </p:grpSpPr>
        <p:sp>
          <p:nvSpPr>
            <p:cNvPr id="8" name="AutoShape 7"/>
            <p:cNvSpPr>
              <a:spLocks noChangeAspect="1" noChangeArrowheads="1"/>
            </p:cNvSpPr>
            <p:nvPr/>
          </p:nvSpPr>
          <p:spPr bwMode="auto">
            <a:xfrm>
              <a:off x="0" y="0"/>
              <a:ext cx="5434" cy="3201"/>
            </a:xfrm>
            <a:prstGeom prst="rect">
              <a:avLst/>
            </a:prstGeom>
            <a:noFill/>
            <a:ln w="9525">
              <a:noFill/>
              <a:miter lim="800000"/>
              <a:headEnd/>
              <a:tailEnd/>
            </a:ln>
          </p:spPr>
          <p:txBody>
            <a:bodyPr/>
            <a:lstStyle/>
            <a:p>
              <a:endParaRPr lang="zh-CN" altLang="en-US"/>
            </a:p>
          </p:txBody>
        </p:sp>
        <p:sp>
          <p:nvSpPr>
            <p:cNvPr id="9" name="Rectangle 8"/>
            <p:cNvSpPr>
              <a:spLocks noChangeArrowheads="1"/>
            </p:cNvSpPr>
            <p:nvPr/>
          </p:nvSpPr>
          <p:spPr bwMode="auto">
            <a:xfrm>
              <a:off x="836" y="2109"/>
              <a:ext cx="3344" cy="1092"/>
            </a:xfrm>
            <a:prstGeom prst="rect">
              <a:avLst/>
            </a:prstGeom>
            <a:solidFill>
              <a:srgbClr val="FFFFFF"/>
            </a:solidFill>
            <a:ln w="9525">
              <a:solidFill>
                <a:srgbClr val="000000"/>
              </a:solidFill>
              <a:prstDash val="lgDashDot"/>
              <a:miter lim="800000"/>
              <a:headEnd/>
              <a:tailEnd/>
            </a:ln>
          </p:spPr>
          <p:txBody>
            <a:bodyPr/>
            <a:lstStyle/>
            <a:p>
              <a:endParaRPr lang="zh-CN" altLang="en-US"/>
            </a:p>
          </p:txBody>
        </p:sp>
        <p:sp>
          <p:nvSpPr>
            <p:cNvPr id="10" name="Text Box 9"/>
            <p:cNvSpPr txBox="1">
              <a:spLocks noChangeArrowheads="1"/>
            </p:cNvSpPr>
            <p:nvPr/>
          </p:nvSpPr>
          <p:spPr bwMode="auto">
            <a:xfrm>
              <a:off x="3553" y="2153"/>
              <a:ext cx="418" cy="312"/>
            </a:xfrm>
            <a:prstGeom prst="rect">
              <a:avLst/>
            </a:prstGeom>
            <a:solidFill>
              <a:srgbClr val="FFFFFF"/>
            </a:solidFill>
            <a:ln w="9525">
              <a:solidFill>
                <a:srgbClr val="FFFFFF"/>
              </a:solidFill>
              <a:miter lim="800000"/>
              <a:headEnd/>
              <a:tailEnd/>
            </a:ln>
          </p:spPr>
          <p:txBody>
            <a:bodyPr lIns="18000" tIns="10800" rIns="18000" bIns="10800"/>
            <a:lstStyle/>
            <a:p>
              <a:pPr algn="just"/>
              <a:r>
                <a:rPr lang="en-US" altLang="zh-CN" sz="2000" i="1" dirty="0" smtClean="0">
                  <a:latin typeface="Times New Roman" pitchFamily="18" charset="0"/>
                </a:rPr>
                <a:t>K</a:t>
              </a:r>
              <a:endParaRPr lang="en-US" altLang="zh-CN" sz="2000" dirty="0"/>
            </a:p>
          </p:txBody>
        </p:sp>
        <p:sp>
          <p:nvSpPr>
            <p:cNvPr id="11" name="Text Box 10"/>
            <p:cNvSpPr txBox="1">
              <a:spLocks noChangeArrowheads="1"/>
            </p:cNvSpPr>
            <p:nvPr/>
          </p:nvSpPr>
          <p:spPr bwMode="auto">
            <a:xfrm>
              <a:off x="1672" y="2164"/>
              <a:ext cx="418" cy="312"/>
            </a:xfrm>
            <a:prstGeom prst="rect">
              <a:avLst/>
            </a:prstGeom>
            <a:solidFill>
              <a:srgbClr val="FFFFFF"/>
            </a:solidFill>
            <a:ln w="9525">
              <a:solidFill>
                <a:srgbClr val="FFFFFF"/>
              </a:solidFill>
              <a:miter lim="800000"/>
              <a:headEnd/>
              <a:tailEnd/>
            </a:ln>
          </p:spPr>
          <p:txBody>
            <a:bodyPr lIns="18000" tIns="10800" rIns="18000" bIns="10800"/>
            <a:lstStyle/>
            <a:p>
              <a:pPr algn="just"/>
              <a:r>
                <a:rPr lang="en-US" altLang="zh-CN" sz="2000" i="1" dirty="0" smtClean="0">
                  <a:latin typeface="Times New Roman" pitchFamily="18" charset="0"/>
                </a:rPr>
                <a:t>K</a:t>
              </a:r>
              <a:endParaRPr lang="en-US" altLang="zh-CN" sz="2000" baseline="-25000" dirty="0"/>
            </a:p>
          </p:txBody>
        </p:sp>
        <p:sp>
          <p:nvSpPr>
            <p:cNvPr id="12" name="Text Box 11"/>
            <p:cNvSpPr txBox="1">
              <a:spLocks noChangeArrowheads="1"/>
            </p:cNvSpPr>
            <p:nvPr/>
          </p:nvSpPr>
          <p:spPr bwMode="auto">
            <a:xfrm>
              <a:off x="2145" y="2265"/>
              <a:ext cx="836" cy="312"/>
            </a:xfrm>
            <a:prstGeom prst="rect">
              <a:avLst/>
            </a:prstGeom>
            <a:solidFill>
              <a:srgbClr val="FFFFFF"/>
            </a:solidFill>
            <a:ln w="9525">
              <a:solidFill>
                <a:srgbClr val="FFFFFF"/>
              </a:solidFill>
              <a:miter lim="800000"/>
              <a:headEnd/>
              <a:tailEnd/>
            </a:ln>
          </p:spPr>
          <p:txBody>
            <a:bodyPr lIns="18000" tIns="10800" rIns="18000" bIns="10800"/>
            <a:lstStyle/>
            <a:p>
              <a:pPr algn="just"/>
              <a:r>
                <a:rPr lang="zh-CN" altLang="en-US" sz="2000">
                  <a:latin typeface="Times New Roman" pitchFamily="18" charset="0"/>
                </a:rPr>
                <a:t>安全信道</a:t>
              </a:r>
              <a:endParaRPr lang="zh-CN" altLang="en-US" sz="2000"/>
            </a:p>
          </p:txBody>
        </p:sp>
        <p:sp>
          <p:nvSpPr>
            <p:cNvPr id="13" name="Text Box 12"/>
            <p:cNvSpPr txBox="1">
              <a:spLocks noChangeArrowheads="1"/>
            </p:cNvSpPr>
            <p:nvPr/>
          </p:nvSpPr>
          <p:spPr bwMode="auto">
            <a:xfrm>
              <a:off x="3762" y="1329"/>
              <a:ext cx="510" cy="468"/>
            </a:xfrm>
            <a:prstGeom prst="rect">
              <a:avLst/>
            </a:prstGeom>
            <a:solidFill>
              <a:srgbClr val="FFFFFF"/>
            </a:solidFill>
            <a:ln w="9525">
              <a:solidFill>
                <a:srgbClr val="FFFFFF"/>
              </a:solidFill>
              <a:miter lim="800000"/>
              <a:headEnd/>
              <a:tailEnd/>
            </a:ln>
          </p:spPr>
          <p:txBody>
            <a:bodyPr/>
            <a:lstStyle/>
            <a:p>
              <a:pPr algn="just"/>
              <a:r>
                <a:rPr lang="en-US" altLang="zh-CN" sz="2000" i="1">
                  <a:latin typeface="Times New Roman" pitchFamily="18" charset="0"/>
                </a:rPr>
                <a:t>M</a:t>
              </a:r>
              <a:endParaRPr lang="en-US" altLang="zh-CN" sz="2000"/>
            </a:p>
          </p:txBody>
        </p:sp>
        <p:sp>
          <p:nvSpPr>
            <p:cNvPr id="14" name="Text Box 13"/>
            <p:cNvSpPr txBox="1">
              <a:spLocks noChangeArrowheads="1"/>
            </p:cNvSpPr>
            <p:nvPr/>
          </p:nvSpPr>
          <p:spPr bwMode="auto">
            <a:xfrm>
              <a:off x="2926" y="1329"/>
              <a:ext cx="249" cy="468"/>
            </a:xfrm>
            <a:prstGeom prst="rect">
              <a:avLst/>
            </a:prstGeom>
            <a:solidFill>
              <a:srgbClr val="FFFFFF"/>
            </a:solidFill>
            <a:ln w="9525">
              <a:solidFill>
                <a:srgbClr val="FFFFFF"/>
              </a:solidFill>
              <a:miter lim="800000"/>
              <a:headEnd/>
              <a:tailEnd/>
            </a:ln>
          </p:spPr>
          <p:txBody>
            <a:bodyPr/>
            <a:lstStyle/>
            <a:p>
              <a:pPr algn="just"/>
              <a:r>
                <a:rPr lang="en-US" altLang="zh-CN" sz="2000" i="1">
                  <a:latin typeface="Times New Roman" pitchFamily="18" charset="0"/>
                </a:rPr>
                <a:t>C</a:t>
              </a:r>
              <a:endParaRPr lang="en-US" altLang="zh-CN" sz="2000"/>
            </a:p>
          </p:txBody>
        </p:sp>
        <p:sp>
          <p:nvSpPr>
            <p:cNvPr id="15" name="Text Box 14"/>
            <p:cNvSpPr txBox="1">
              <a:spLocks noChangeArrowheads="1"/>
            </p:cNvSpPr>
            <p:nvPr/>
          </p:nvSpPr>
          <p:spPr bwMode="auto">
            <a:xfrm>
              <a:off x="1870" y="1329"/>
              <a:ext cx="406" cy="468"/>
            </a:xfrm>
            <a:prstGeom prst="rect">
              <a:avLst/>
            </a:prstGeom>
            <a:solidFill>
              <a:srgbClr val="FFFFFF"/>
            </a:solidFill>
            <a:ln w="9525">
              <a:solidFill>
                <a:srgbClr val="FFFFFF"/>
              </a:solidFill>
              <a:miter lim="800000"/>
              <a:headEnd/>
              <a:tailEnd/>
            </a:ln>
          </p:spPr>
          <p:txBody>
            <a:bodyPr/>
            <a:lstStyle/>
            <a:p>
              <a:pPr algn="just"/>
              <a:r>
                <a:rPr lang="en-US" altLang="zh-CN" sz="2000" i="1" dirty="0">
                  <a:latin typeface="Times New Roman" pitchFamily="18" charset="0"/>
                </a:rPr>
                <a:t>C</a:t>
              </a:r>
              <a:endParaRPr lang="en-US" altLang="zh-CN" sz="2000" dirty="0"/>
            </a:p>
          </p:txBody>
        </p:sp>
        <p:sp>
          <p:nvSpPr>
            <p:cNvPr id="16" name="Text Box 15"/>
            <p:cNvSpPr txBox="1">
              <a:spLocks noChangeArrowheads="1"/>
            </p:cNvSpPr>
            <p:nvPr/>
          </p:nvSpPr>
          <p:spPr bwMode="auto">
            <a:xfrm>
              <a:off x="968" y="1329"/>
              <a:ext cx="418" cy="468"/>
            </a:xfrm>
            <a:prstGeom prst="rect">
              <a:avLst/>
            </a:prstGeom>
            <a:solidFill>
              <a:srgbClr val="FFFFFF"/>
            </a:solidFill>
            <a:ln w="9525">
              <a:solidFill>
                <a:srgbClr val="FFFFFF"/>
              </a:solidFill>
              <a:miter lim="800000"/>
              <a:headEnd/>
              <a:tailEnd/>
            </a:ln>
          </p:spPr>
          <p:txBody>
            <a:bodyPr/>
            <a:lstStyle/>
            <a:p>
              <a:pPr algn="just"/>
              <a:r>
                <a:rPr lang="en-US" altLang="zh-CN" sz="2000" i="1" dirty="0">
                  <a:latin typeface="Times New Roman" pitchFamily="18" charset="0"/>
                </a:rPr>
                <a:t>M</a:t>
              </a:r>
              <a:endParaRPr lang="en-US" altLang="zh-CN" sz="2000" dirty="0"/>
            </a:p>
          </p:txBody>
        </p:sp>
        <p:sp>
          <p:nvSpPr>
            <p:cNvPr id="17" name="Text Box 16"/>
            <p:cNvSpPr txBox="1">
              <a:spLocks noChangeArrowheads="1"/>
            </p:cNvSpPr>
            <p:nvPr/>
          </p:nvSpPr>
          <p:spPr bwMode="auto">
            <a:xfrm>
              <a:off x="2114" y="0"/>
              <a:ext cx="911" cy="311"/>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18000" tIns="10800" rIns="18000" bIns="10800"/>
            <a:lstStyle/>
            <a:p>
              <a:pPr algn="ctr"/>
              <a:r>
                <a:rPr lang="zh-CN" altLang="en-US" sz="2000">
                  <a:latin typeface="Times New Roman" pitchFamily="18" charset="0"/>
                </a:rPr>
                <a:t>攻击者</a:t>
              </a:r>
              <a:endParaRPr lang="zh-CN" altLang="en-US" sz="2000"/>
            </a:p>
          </p:txBody>
        </p:sp>
        <p:sp>
          <p:nvSpPr>
            <p:cNvPr id="18" name="Rectangle 17"/>
            <p:cNvSpPr>
              <a:spLocks noChangeArrowheads="1"/>
            </p:cNvSpPr>
            <p:nvPr/>
          </p:nvSpPr>
          <p:spPr bwMode="auto">
            <a:xfrm>
              <a:off x="627" y="705"/>
              <a:ext cx="267" cy="109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2000" dirty="0">
                  <a:latin typeface="Times New Roman" pitchFamily="18" charset="0"/>
                </a:rPr>
                <a:t>明</a:t>
              </a:r>
            </a:p>
            <a:p>
              <a:pPr algn="ctr"/>
              <a:endParaRPr lang="zh-CN" altLang="en-US" sz="2000" dirty="0">
                <a:latin typeface="Times New Roman" pitchFamily="18" charset="0"/>
              </a:endParaRPr>
            </a:p>
            <a:p>
              <a:pPr algn="ctr"/>
              <a:r>
                <a:rPr lang="zh-CN" altLang="en-US" sz="2000" dirty="0">
                  <a:latin typeface="Times New Roman" pitchFamily="18" charset="0"/>
                </a:rPr>
                <a:t>文</a:t>
              </a:r>
              <a:endParaRPr lang="zh-CN" altLang="en-US" sz="2000" dirty="0"/>
            </a:p>
          </p:txBody>
        </p:sp>
        <p:sp>
          <p:nvSpPr>
            <p:cNvPr id="19" name="Rectangle 18"/>
            <p:cNvSpPr>
              <a:spLocks noChangeArrowheads="1"/>
            </p:cNvSpPr>
            <p:nvPr/>
          </p:nvSpPr>
          <p:spPr bwMode="auto">
            <a:xfrm>
              <a:off x="1463" y="626"/>
              <a:ext cx="290" cy="1248"/>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zh-CN" altLang="en-US" sz="2000" dirty="0">
                  <a:latin typeface="Times New Roman" pitchFamily="18" charset="0"/>
                </a:rPr>
                <a:t>加密算法</a:t>
              </a:r>
              <a:endParaRPr lang="zh-CN" altLang="en-US" sz="2000" dirty="0"/>
            </a:p>
          </p:txBody>
        </p:sp>
        <p:sp>
          <p:nvSpPr>
            <p:cNvPr id="20" name="Rectangle 19"/>
            <p:cNvSpPr>
              <a:spLocks noChangeArrowheads="1"/>
            </p:cNvSpPr>
            <p:nvPr/>
          </p:nvSpPr>
          <p:spPr bwMode="auto">
            <a:xfrm>
              <a:off x="2398" y="705"/>
              <a:ext cx="342" cy="1092"/>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18000" tIns="10800" rIns="18000" bIns="10800"/>
            <a:lstStyle/>
            <a:p>
              <a:pPr algn="ctr"/>
              <a:r>
                <a:rPr lang="zh-CN" altLang="en-US" sz="2000" dirty="0" smtClean="0">
                  <a:latin typeface="Times New Roman" pitchFamily="18" charset="0"/>
                </a:rPr>
                <a:t>公共信</a:t>
              </a:r>
              <a:endParaRPr lang="zh-CN" altLang="en-US" sz="2000" dirty="0">
                <a:latin typeface="Times New Roman" pitchFamily="18" charset="0"/>
              </a:endParaRPr>
            </a:p>
            <a:p>
              <a:pPr algn="ctr"/>
              <a:r>
                <a:rPr lang="zh-CN" altLang="en-US" sz="2000" dirty="0">
                  <a:latin typeface="Times New Roman" pitchFamily="18" charset="0"/>
                </a:rPr>
                <a:t>道</a:t>
              </a:r>
              <a:endParaRPr lang="zh-CN" altLang="en-US" sz="2000" dirty="0"/>
            </a:p>
          </p:txBody>
        </p:sp>
        <p:sp>
          <p:nvSpPr>
            <p:cNvPr id="21" name="Rectangle 20"/>
            <p:cNvSpPr>
              <a:spLocks noChangeArrowheads="1"/>
            </p:cNvSpPr>
            <p:nvPr/>
          </p:nvSpPr>
          <p:spPr bwMode="auto">
            <a:xfrm>
              <a:off x="3410" y="549"/>
              <a:ext cx="247" cy="1404"/>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zh-CN" altLang="en-US" sz="2000" dirty="0">
                  <a:latin typeface="Times New Roman" pitchFamily="18" charset="0"/>
                </a:rPr>
                <a:t>解密算法</a:t>
              </a:r>
              <a:endParaRPr lang="zh-CN" altLang="en-US" sz="2000" dirty="0"/>
            </a:p>
          </p:txBody>
        </p:sp>
        <p:sp>
          <p:nvSpPr>
            <p:cNvPr id="22" name="Rectangle 21"/>
            <p:cNvSpPr>
              <a:spLocks noChangeArrowheads="1"/>
            </p:cNvSpPr>
            <p:nvPr/>
          </p:nvSpPr>
          <p:spPr bwMode="auto">
            <a:xfrm>
              <a:off x="4350" y="705"/>
              <a:ext cx="237" cy="1090"/>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2000" dirty="0">
                  <a:latin typeface="Times New Roman" pitchFamily="18" charset="0"/>
                </a:rPr>
                <a:t>明</a:t>
              </a:r>
            </a:p>
            <a:p>
              <a:pPr algn="ctr"/>
              <a:endParaRPr lang="zh-CN" altLang="en-US" sz="2000" dirty="0">
                <a:latin typeface="Times New Roman" pitchFamily="18" charset="0"/>
              </a:endParaRPr>
            </a:p>
            <a:p>
              <a:pPr algn="ctr"/>
              <a:r>
                <a:rPr lang="zh-CN" altLang="en-US" sz="2000" dirty="0">
                  <a:latin typeface="Times New Roman" pitchFamily="18" charset="0"/>
                </a:rPr>
                <a:t>文</a:t>
              </a:r>
              <a:endParaRPr lang="zh-CN" altLang="en-US" sz="2000" dirty="0"/>
            </a:p>
          </p:txBody>
        </p:sp>
        <p:sp>
          <p:nvSpPr>
            <p:cNvPr id="23" name="Rectangle 22"/>
            <p:cNvSpPr>
              <a:spLocks noChangeArrowheads="1"/>
            </p:cNvSpPr>
            <p:nvPr/>
          </p:nvSpPr>
          <p:spPr bwMode="auto">
            <a:xfrm>
              <a:off x="1155" y="2535"/>
              <a:ext cx="859" cy="312"/>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lIns="18000" tIns="10800" rIns="18000" bIns="10800"/>
            <a:lstStyle/>
            <a:p>
              <a:pPr algn="ctr"/>
              <a:r>
                <a:rPr lang="zh-CN" altLang="en-US" sz="2000" dirty="0">
                  <a:latin typeface="Times New Roman" pitchFamily="18" charset="0"/>
                </a:rPr>
                <a:t>加密密钥</a:t>
              </a:r>
              <a:endParaRPr lang="zh-CN" altLang="en-US" sz="2000" dirty="0"/>
            </a:p>
          </p:txBody>
        </p:sp>
        <p:sp>
          <p:nvSpPr>
            <p:cNvPr id="24" name="Rectangle 23"/>
            <p:cNvSpPr>
              <a:spLocks noChangeArrowheads="1"/>
            </p:cNvSpPr>
            <p:nvPr/>
          </p:nvSpPr>
          <p:spPr bwMode="auto">
            <a:xfrm>
              <a:off x="3135" y="2528"/>
              <a:ext cx="836" cy="312"/>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lIns="18000" tIns="10800" rIns="18000" bIns="10800"/>
            <a:lstStyle/>
            <a:p>
              <a:pPr algn="ctr"/>
              <a:r>
                <a:rPr lang="zh-CN" altLang="en-US" sz="2000" dirty="0">
                  <a:latin typeface="Times New Roman" pitchFamily="18" charset="0"/>
                </a:rPr>
                <a:t>解密密钥</a:t>
              </a:r>
              <a:endParaRPr lang="zh-CN" altLang="en-US" sz="2000" dirty="0"/>
            </a:p>
          </p:txBody>
        </p:sp>
        <p:cxnSp>
          <p:nvCxnSpPr>
            <p:cNvPr id="25" name="AutoShape 24"/>
            <p:cNvCxnSpPr>
              <a:cxnSpLocks noChangeShapeType="1"/>
              <a:stCxn id="17" idx="2"/>
              <a:endCxn id="20" idx="0"/>
            </p:cNvCxnSpPr>
            <p:nvPr/>
          </p:nvCxnSpPr>
          <p:spPr bwMode="auto">
            <a:xfrm flipH="1">
              <a:off x="2569" y="311"/>
              <a:ext cx="1" cy="394"/>
            </a:xfrm>
            <a:prstGeom prst="straightConnector1">
              <a:avLst/>
            </a:prstGeom>
            <a:noFill/>
            <a:ln w="9525">
              <a:solidFill>
                <a:srgbClr val="000000"/>
              </a:solidFill>
              <a:round/>
              <a:headEnd type="stealth" w="sm" len="med"/>
              <a:tailEnd type="stealth" w="sm" len="med"/>
            </a:ln>
          </p:spPr>
        </p:cxnSp>
        <p:cxnSp>
          <p:nvCxnSpPr>
            <p:cNvPr id="26" name="AutoShape 25"/>
            <p:cNvCxnSpPr>
              <a:cxnSpLocks noChangeShapeType="1"/>
              <a:stCxn id="18" idx="3"/>
              <a:endCxn id="19" idx="1"/>
            </p:cNvCxnSpPr>
            <p:nvPr/>
          </p:nvCxnSpPr>
          <p:spPr bwMode="auto">
            <a:xfrm flipV="1">
              <a:off x="894" y="1250"/>
              <a:ext cx="569" cy="1"/>
            </a:xfrm>
            <a:prstGeom prst="straightConnector1">
              <a:avLst/>
            </a:prstGeom>
            <a:noFill/>
            <a:ln w="9525">
              <a:solidFill>
                <a:srgbClr val="000000"/>
              </a:solidFill>
              <a:round/>
              <a:headEnd/>
              <a:tailEnd type="stealth" w="sm" len="med"/>
            </a:ln>
          </p:spPr>
        </p:cxnSp>
        <p:cxnSp>
          <p:nvCxnSpPr>
            <p:cNvPr id="27" name="AutoShape 26"/>
            <p:cNvCxnSpPr>
              <a:cxnSpLocks noChangeShapeType="1"/>
              <a:stCxn id="19" idx="3"/>
              <a:endCxn id="20" idx="1"/>
            </p:cNvCxnSpPr>
            <p:nvPr/>
          </p:nvCxnSpPr>
          <p:spPr bwMode="auto">
            <a:xfrm>
              <a:off x="1753" y="1250"/>
              <a:ext cx="645" cy="1"/>
            </a:xfrm>
            <a:prstGeom prst="straightConnector1">
              <a:avLst/>
            </a:prstGeom>
            <a:noFill/>
            <a:ln w="9525">
              <a:solidFill>
                <a:srgbClr val="000000"/>
              </a:solidFill>
              <a:round/>
              <a:headEnd/>
              <a:tailEnd type="stealth" w="sm" len="med"/>
            </a:ln>
          </p:spPr>
        </p:cxnSp>
        <p:cxnSp>
          <p:nvCxnSpPr>
            <p:cNvPr id="28" name="AutoShape 27"/>
            <p:cNvCxnSpPr>
              <a:cxnSpLocks noChangeShapeType="1"/>
              <a:stCxn id="20" idx="3"/>
              <a:endCxn id="21" idx="1"/>
            </p:cNvCxnSpPr>
            <p:nvPr/>
          </p:nvCxnSpPr>
          <p:spPr bwMode="auto">
            <a:xfrm>
              <a:off x="2740" y="1251"/>
              <a:ext cx="670" cy="1"/>
            </a:xfrm>
            <a:prstGeom prst="straightConnector1">
              <a:avLst/>
            </a:prstGeom>
            <a:noFill/>
            <a:ln w="9525">
              <a:solidFill>
                <a:srgbClr val="000000"/>
              </a:solidFill>
              <a:round/>
              <a:headEnd/>
              <a:tailEnd type="stealth" w="sm" len="med"/>
            </a:ln>
          </p:spPr>
        </p:cxnSp>
        <p:cxnSp>
          <p:nvCxnSpPr>
            <p:cNvPr id="29" name="AutoShape 28"/>
            <p:cNvCxnSpPr>
              <a:cxnSpLocks noChangeShapeType="1"/>
              <a:stCxn id="21" idx="3"/>
              <a:endCxn id="22" idx="1"/>
            </p:cNvCxnSpPr>
            <p:nvPr/>
          </p:nvCxnSpPr>
          <p:spPr bwMode="auto">
            <a:xfrm flipV="1">
              <a:off x="3657" y="1250"/>
              <a:ext cx="693" cy="1"/>
            </a:xfrm>
            <a:prstGeom prst="straightConnector1">
              <a:avLst/>
            </a:prstGeom>
            <a:noFill/>
            <a:ln w="9525">
              <a:solidFill>
                <a:srgbClr val="000000"/>
              </a:solidFill>
              <a:round/>
              <a:headEnd/>
              <a:tailEnd type="stealth" w="sm" len="med"/>
            </a:ln>
          </p:spPr>
        </p:cxnSp>
        <p:cxnSp>
          <p:nvCxnSpPr>
            <p:cNvPr id="30" name="AutoShape 29"/>
            <p:cNvCxnSpPr>
              <a:cxnSpLocks noChangeShapeType="1"/>
              <a:stCxn id="23" idx="0"/>
              <a:endCxn id="19" idx="2"/>
            </p:cNvCxnSpPr>
            <p:nvPr/>
          </p:nvCxnSpPr>
          <p:spPr bwMode="auto">
            <a:xfrm flipV="1">
              <a:off x="1585" y="1874"/>
              <a:ext cx="23" cy="661"/>
            </a:xfrm>
            <a:prstGeom prst="straightConnector1">
              <a:avLst/>
            </a:prstGeom>
            <a:noFill/>
            <a:ln w="9525">
              <a:solidFill>
                <a:srgbClr val="000000"/>
              </a:solidFill>
              <a:round/>
              <a:headEnd/>
              <a:tailEnd type="stealth" w="sm" len="med"/>
            </a:ln>
          </p:spPr>
        </p:cxnSp>
        <p:cxnSp>
          <p:nvCxnSpPr>
            <p:cNvPr id="31" name="AutoShape 30"/>
            <p:cNvCxnSpPr>
              <a:cxnSpLocks noChangeShapeType="1"/>
              <a:stCxn id="24" idx="0"/>
              <a:endCxn id="21" idx="2"/>
            </p:cNvCxnSpPr>
            <p:nvPr/>
          </p:nvCxnSpPr>
          <p:spPr bwMode="auto">
            <a:xfrm flipH="1" flipV="1">
              <a:off x="3534" y="1953"/>
              <a:ext cx="19" cy="575"/>
            </a:xfrm>
            <a:prstGeom prst="straightConnector1">
              <a:avLst/>
            </a:prstGeom>
            <a:noFill/>
            <a:ln w="9525">
              <a:solidFill>
                <a:srgbClr val="000000"/>
              </a:solidFill>
              <a:round/>
              <a:headEnd/>
              <a:tailEnd type="stealth" w="sm" len="med"/>
            </a:ln>
          </p:spPr>
        </p:cxnSp>
        <p:sp>
          <p:nvSpPr>
            <p:cNvPr id="32" name="Text Box 31"/>
            <p:cNvSpPr txBox="1">
              <a:spLocks noChangeArrowheads="1"/>
            </p:cNvSpPr>
            <p:nvPr/>
          </p:nvSpPr>
          <p:spPr bwMode="auto">
            <a:xfrm>
              <a:off x="2299" y="2733"/>
              <a:ext cx="627" cy="312"/>
            </a:xfrm>
            <a:prstGeom prst="rect">
              <a:avLst/>
            </a:prstGeom>
            <a:solidFill>
              <a:srgbClr val="FFFFFF"/>
            </a:solidFill>
            <a:ln w="9525">
              <a:solidFill>
                <a:srgbClr val="FFFFFF"/>
              </a:solidFill>
              <a:miter lim="800000"/>
              <a:headEnd/>
              <a:tailEnd/>
            </a:ln>
          </p:spPr>
          <p:txBody>
            <a:bodyPr lIns="18000" tIns="10800" rIns="18000" bIns="10800"/>
            <a:lstStyle/>
            <a:p>
              <a:pPr algn="just"/>
              <a:r>
                <a:rPr lang="zh-CN" altLang="en-US" sz="2000" dirty="0">
                  <a:latin typeface="Times New Roman" pitchFamily="18" charset="0"/>
                </a:rPr>
                <a:t>密钥</a:t>
              </a:r>
              <a:r>
                <a:rPr lang="en-US" altLang="zh-CN" sz="2000" i="1" dirty="0">
                  <a:latin typeface="Times New Roman" pitchFamily="18" charset="0"/>
                </a:rPr>
                <a:t>K</a:t>
              </a:r>
              <a:endParaRPr lang="en-US" altLang="zh-CN" sz="2000" dirty="0"/>
            </a:p>
          </p:txBody>
        </p:sp>
        <p:cxnSp>
          <p:nvCxnSpPr>
            <p:cNvPr id="33" name="AutoShape 32"/>
            <p:cNvCxnSpPr>
              <a:cxnSpLocks noChangeShapeType="1"/>
              <a:stCxn id="23" idx="3"/>
              <a:endCxn id="24" idx="1"/>
            </p:cNvCxnSpPr>
            <p:nvPr/>
          </p:nvCxnSpPr>
          <p:spPr bwMode="auto">
            <a:xfrm flipV="1">
              <a:off x="2014" y="2684"/>
              <a:ext cx="1121" cy="7"/>
            </a:xfrm>
            <a:prstGeom prst="straightConnector1">
              <a:avLst/>
            </a:prstGeom>
            <a:noFill/>
            <a:ln w="9525">
              <a:solidFill>
                <a:srgbClr val="000000"/>
              </a:solidFill>
              <a:round/>
              <a:headEnd type="stealth" w="sm" len="med"/>
              <a:tailEnd type="stealth" w="sm" len="med"/>
            </a:ln>
          </p:spPr>
        </p:cxnSp>
      </p:grpSp>
    </p:spTree>
    <p:extLst>
      <p:ext uri="{BB962C8B-B14F-4D97-AF65-F5344CB8AC3E}">
        <p14:creationId xmlns:p14="http://schemas.microsoft.com/office/powerpoint/2010/main" val="3505209068"/>
      </p:ext>
    </p:extLst>
  </p:cSld>
  <p:clrMapOvr>
    <a:masterClrMapping/>
  </p:clrMapOvr>
  <p:transition>
    <p:wedg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a:t>
            </a:r>
            <a:r>
              <a:rPr lang="zh-CN" altLang="en-US" dirty="0" smtClean="0"/>
              <a:t>扩展置换 </a:t>
            </a:r>
            <a:endParaRPr lang="zh-CN" altLang="en-US" dirty="0"/>
          </a:p>
        </p:txBody>
      </p:sp>
      <p:sp>
        <p:nvSpPr>
          <p:cNvPr id="3" name="内容占位符 2"/>
          <p:cNvSpPr>
            <a:spLocks noGrp="1"/>
          </p:cNvSpPr>
          <p:nvPr>
            <p:ph idx="1"/>
          </p:nvPr>
        </p:nvSpPr>
        <p:spPr>
          <a:xfrm>
            <a:off x="457200" y="1600200"/>
            <a:ext cx="8229600" cy="4724400"/>
          </a:xfrm>
        </p:spPr>
        <p:txBody>
          <a:bodyPr/>
          <a:lstStyle/>
          <a:p>
            <a:r>
              <a:rPr lang="en-US" altLang="zh-CN" b="1" dirty="0" smtClean="0">
                <a:solidFill>
                  <a:srgbClr val="C00000"/>
                </a:solidFill>
              </a:rPr>
              <a:t>E-</a:t>
            </a:r>
            <a:r>
              <a:rPr lang="zh-CN" altLang="en-US" b="1" dirty="0" smtClean="0">
                <a:solidFill>
                  <a:srgbClr val="C00000"/>
                </a:solidFill>
              </a:rPr>
              <a:t>扩展</a:t>
            </a:r>
            <a:r>
              <a:rPr lang="zh-CN" altLang="en-US" dirty="0" smtClean="0"/>
              <a:t>：</a:t>
            </a:r>
            <a:r>
              <a:rPr lang="en-US" altLang="zh-CN" b="1" dirty="0" smtClean="0">
                <a:solidFill>
                  <a:srgbClr val="FF00FF"/>
                </a:solidFill>
              </a:rPr>
              <a:t>32</a:t>
            </a:r>
            <a:r>
              <a:rPr lang="zh-CN" altLang="en-US" b="1" dirty="0" smtClean="0">
                <a:solidFill>
                  <a:srgbClr val="FF00FF"/>
                </a:solidFill>
              </a:rPr>
              <a:t>比特扩展为</a:t>
            </a:r>
            <a:r>
              <a:rPr lang="en-US" altLang="zh-CN" b="1" dirty="0" smtClean="0">
                <a:solidFill>
                  <a:srgbClr val="FF00FF"/>
                </a:solidFill>
              </a:rPr>
              <a:t>48</a:t>
            </a:r>
            <a:r>
              <a:rPr lang="zh-CN" altLang="en-US" b="1" dirty="0" smtClean="0">
                <a:solidFill>
                  <a:srgbClr val="FF00FF"/>
                </a:solidFill>
              </a:rPr>
              <a:t>比特</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40</a:t>
            </a:fld>
            <a:endParaRPr lang="en-US" altLang="zh-CN" dirty="0"/>
          </a:p>
        </p:txBody>
      </p:sp>
      <p:pic>
        <p:nvPicPr>
          <p:cNvPr id="69633" name="Picture 1"/>
          <p:cNvPicPr>
            <a:picLocks noChangeAspect="1" noChangeArrowheads="1"/>
          </p:cNvPicPr>
          <p:nvPr/>
        </p:nvPicPr>
        <p:blipFill>
          <a:blip r:embed="rId2" cstate="print"/>
          <a:srcRect/>
          <a:stretch>
            <a:fillRect/>
          </a:stretch>
        </p:blipFill>
        <p:spPr bwMode="auto">
          <a:xfrm>
            <a:off x="1371600" y="2362200"/>
            <a:ext cx="6720082" cy="3559294"/>
          </a:xfrm>
          <a:prstGeom prst="rect">
            <a:avLst/>
          </a:prstGeom>
          <a:noFill/>
          <a:ln w="9525">
            <a:noFill/>
            <a:miter lim="800000"/>
            <a:headEnd/>
            <a:tailEnd/>
          </a:ln>
          <a:effectLst/>
        </p:spPr>
      </p:pic>
      <p:grpSp>
        <p:nvGrpSpPr>
          <p:cNvPr id="17" name="组合 16"/>
          <p:cNvGrpSpPr/>
          <p:nvPr/>
        </p:nvGrpSpPr>
        <p:grpSpPr>
          <a:xfrm>
            <a:off x="5181600" y="2667000"/>
            <a:ext cx="1752600" cy="2895600"/>
            <a:chOff x="5181600" y="2667000"/>
            <a:chExt cx="1752600" cy="2895600"/>
          </a:xfrm>
        </p:grpSpPr>
        <p:cxnSp>
          <p:nvCxnSpPr>
            <p:cNvPr id="8" name="直接连接符 7"/>
            <p:cNvCxnSpPr/>
            <p:nvPr/>
          </p:nvCxnSpPr>
          <p:spPr bwMode="auto">
            <a:xfrm flipH="1">
              <a:off x="5257800" y="2819400"/>
              <a:ext cx="1676400" cy="304800"/>
            </a:xfrm>
            <a:prstGeom prst="line">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0" name="直接连接符 9"/>
            <p:cNvCxnSpPr/>
            <p:nvPr/>
          </p:nvCxnSpPr>
          <p:spPr bwMode="auto">
            <a:xfrm flipH="1">
              <a:off x="5257800" y="3566190"/>
              <a:ext cx="1676400" cy="304800"/>
            </a:xfrm>
            <a:prstGeom prst="line">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1" name="直接连接符 10"/>
            <p:cNvCxnSpPr/>
            <p:nvPr/>
          </p:nvCxnSpPr>
          <p:spPr bwMode="auto">
            <a:xfrm flipH="1">
              <a:off x="5195104" y="4001205"/>
              <a:ext cx="1676400" cy="304800"/>
            </a:xfrm>
            <a:prstGeom prst="line">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2" name="直接连接符 11"/>
            <p:cNvCxnSpPr/>
            <p:nvPr/>
          </p:nvCxnSpPr>
          <p:spPr bwMode="auto">
            <a:xfrm flipH="1">
              <a:off x="5195104" y="4390480"/>
              <a:ext cx="1676400" cy="304800"/>
            </a:xfrm>
            <a:prstGeom prst="line">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3" name="直接连接符 12"/>
            <p:cNvCxnSpPr/>
            <p:nvPr/>
          </p:nvCxnSpPr>
          <p:spPr bwMode="auto">
            <a:xfrm flipH="1">
              <a:off x="5181600" y="4847680"/>
              <a:ext cx="1676400" cy="304800"/>
            </a:xfrm>
            <a:prstGeom prst="line">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4" name="直接连接符 13"/>
            <p:cNvCxnSpPr/>
            <p:nvPr/>
          </p:nvCxnSpPr>
          <p:spPr bwMode="auto">
            <a:xfrm flipH="1">
              <a:off x="5257800" y="5257800"/>
              <a:ext cx="1676400" cy="304800"/>
            </a:xfrm>
            <a:prstGeom prst="line">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5" name="直接连接符 14"/>
            <p:cNvCxnSpPr/>
            <p:nvPr/>
          </p:nvCxnSpPr>
          <p:spPr bwMode="auto">
            <a:xfrm flipH="1">
              <a:off x="5257800" y="3229520"/>
              <a:ext cx="1676400" cy="304800"/>
            </a:xfrm>
            <a:prstGeom prst="line">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6" name="直接连接符 15"/>
            <p:cNvCxnSpPr/>
            <p:nvPr/>
          </p:nvCxnSpPr>
          <p:spPr bwMode="auto">
            <a:xfrm flipH="1" flipV="1">
              <a:off x="5257800" y="2667000"/>
              <a:ext cx="1676400" cy="2743200"/>
            </a:xfrm>
            <a:prstGeom prst="line">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1413237285"/>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smtClean="0">
                <a:solidFill>
                  <a:srgbClr val="FF0000"/>
                </a:solidFill>
                <a:latin typeface="Times New Roman" pitchFamily="18" charset="0"/>
              </a:rPr>
              <a:t>扩展方法</a:t>
            </a:r>
            <a:r>
              <a:rPr lang="zh-CN" altLang="en-US" dirty="0" smtClean="0">
                <a:latin typeface="Times New Roman" pitchFamily="18" charset="0"/>
              </a:rPr>
              <a:t>：每个输入分组的</a:t>
            </a:r>
            <a:r>
              <a:rPr lang="en-US" altLang="zh-CN" dirty="0" smtClean="0">
                <a:latin typeface="Times New Roman" pitchFamily="18" charset="0"/>
              </a:rPr>
              <a:t>4</a:t>
            </a:r>
            <a:r>
              <a:rPr lang="zh-CN" altLang="en-US" dirty="0" smtClean="0">
                <a:latin typeface="Times New Roman" pitchFamily="18" charset="0"/>
              </a:rPr>
              <a:t>位作为</a:t>
            </a:r>
            <a:r>
              <a:rPr lang="en-US" altLang="zh-CN" dirty="0" smtClean="0">
                <a:latin typeface="Times New Roman" pitchFamily="18" charset="0"/>
              </a:rPr>
              <a:t>6</a:t>
            </a:r>
            <a:r>
              <a:rPr lang="zh-CN" altLang="en-US" dirty="0" smtClean="0">
                <a:latin typeface="Times New Roman" pitchFamily="18" charset="0"/>
              </a:rPr>
              <a:t>位输出分组的中间</a:t>
            </a:r>
            <a:r>
              <a:rPr lang="en-US" altLang="zh-CN" dirty="0" smtClean="0">
                <a:latin typeface="Times New Roman" pitchFamily="18" charset="0"/>
              </a:rPr>
              <a:t>4</a:t>
            </a:r>
            <a:r>
              <a:rPr lang="zh-CN" altLang="en-US" dirty="0" smtClean="0">
                <a:latin typeface="Times New Roman" pitchFamily="18" charset="0"/>
              </a:rPr>
              <a:t>位，</a:t>
            </a:r>
            <a:r>
              <a:rPr lang="en-US" altLang="zh-CN" dirty="0" smtClean="0">
                <a:latin typeface="Times New Roman" pitchFamily="18" charset="0"/>
              </a:rPr>
              <a:t>6</a:t>
            </a:r>
            <a:r>
              <a:rPr lang="zh-CN" altLang="en-US" dirty="0" smtClean="0">
                <a:latin typeface="Times New Roman" pitchFamily="18" charset="0"/>
              </a:rPr>
              <a:t>位输出分组中的第</a:t>
            </a:r>
            <a:r>
              <a:rPr lang="en-US" altLang="zh-CN" dirty="0" smtClean="0">
                <a:latin typeface="Times New Roman" pitchFamily="18" charset="0"/>
              </a:rPr>
              <a:t>1</a:t>
            </a:r>
            <a:r>
              <a:rPr lang="zh-CN" altLang="en-US" dirty="0" smtClean="0">
                <a:latin typeface="Times New Roman" pitchFamily="18" charset="0"/>
              </a:rPr>
              <a:t>、</a:t>
            </a:r>
            <a:r>
              <a:rPr lang="en-US" altLang="zh-CN" dirty="0" smtClean="0">
                <a:latin typeface="Times New Roman" pitchFamily="18" charset="0"/>
              </a:rPr>
              <a:t>6</a:t>
            </a:r>
            <a:r>
              <a:rPr lang="zh-CN" altLang="en-US" dirty="0" smtClean="0">
                <a:latin typeface="Times New Roman" pitchFamily="18" charset="0"/>
              </a:rPr>
              <a:t>位分别由相邻两个</a:t>
            </a:r>
            <a:r>
              <a:rPr lang="en-US" altLang="zh-CN" dirty="0" smtClean="0">
                <a:latin typeface="Times New Roman" pitchFamily="18" charset="0"/>
              </a:rPr>
              <a:t>4</a:t>
            </a:r>
            <a:r>
              <a:rPr lang="zh-CN" altLang="en-US" dirty="0" smtClean="0">
                <a:latin typeface="Times New Roman" pitchFamily="18" charset="0"/>
              </a:rPr>
              <a:t>位分组的最外面两位</a:t>
            </a:r>
            <a:r>
              <a:rPr lang="zh-CN" altLang="en-US" b="1" dirty="0" smtClean="0">
                <a:solidFill>
                  <a:srgbClr val="C00000"/>
                </a:solidFill>
                <a:latin typeface="Times New Roman" pitchFamily="18" charset="0"/>
              </a:rPr>
              <a:t>扩散</a:t>
            </a:r>
            <a:r>
              <a:rPr lang="zh-CN" altLang="en-US" dirty="0" smtClean="0">
                <a:latin typeface="Times New Roman" pitchFamily="18" charset="0"/>
              </a:rPr>
              <a:t>进入到本分组，其中第</a:t>
            </a:r>
            <a:r>
              <a:rPr lang="en-US" altLang="zh-CN" dirty="0" smtClean="0">
                <a:latin typeface="Times New Roman" pitchFamily="18" charset="0"/>
              </a:rPr>
              <a:t>1</a:t>
            </a:r>
            <a:r>
              <a:rPr lang="zh-CN" altLang="en-US" dirty="0" smtClean="0">
                <a:latin typeface="Times New Roman" pitchFamily="18" charset="0"/>
              </a:rPr>
              <a:t>个分组的左侧相邻分组为最后</a:t>
            </a:r>
            <a:r>
              <a:rPr lang="en-US" altLang="zh-CN" dirty="0" smtClean="0">
                <a:latin typeface="Times New Roman" pitchFamily="18" charset="0"/>
              </a:rPr>
              <a:t>1</a:t>
            </a:r>
            <a:r>
              <a:rPr lang="zh-CN" altLang="en-US" dirty="0">
                <a:latin typeface="Times New Roman" pitchFamily="18" charset="0"/>
              </a:rPr>
              <a:t>个分组</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41</a:t>
            </a:fld>
            <a:endParaRPr lang="en-US" altLang="zh-CN" dirty="0"/>
          </a:p>
        </p:txBody>
      </p:sp>
      <p:pic>
        <p:nvPicPr>
          <p:cNvPr id="7" name="Picture 66"/>
          <p:cNvPicPr>
            <a:picLocks noChangeAspect="1" noChangeArrowheads="1"/>
          </p:cNvPicPr>
          <p:nvPr/>
        </p:nvPicPr>
        <p:blipFill>
          <a:blip r:embed="rId2" cstate="print"/>
          <a:srcRect/>
          <a:stretch>
            <a:fillRect/>
          </a:stretch>
        </p:blipFill>
        <p:spPr bwMode="auto">
          <a:xfrm>
            <a:off x="0" y="4114800"/>
            <a:ext cx="8904288" cy="1479550"/>
          </a:xfrm>
          <a:prstGeom prst="rect">
            <a:avLst/>
          </a:prstGeom>
          <a:noFill/>
          <a:ln w="9525">
            <a:noFill/>
            <a:miter lim="800000"/>
            <a:headEnd/>
            <a:tailEnd/>
          </a:ln>
          <a:effectLst/>
        </p:spPr>
      </p:pic>
    </p:spTree>
    <p:extLst>
      <p:ext uri="{BB962C8B-B14F-4D97-AF65-F5344CB8AC3E}">
        <p14:creationId xmlns:p14="http://schemas.microsoft.com/office/powerpoint/2010/main" val="41465397"/>
      </p:ext>
    </p:extLst>
  </p:cSld>
  <p:clrMapOvr>
    <a:masterClrMapping/>
  </p:clrMapOvr>
  <p:transition>
    <p:wedg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descr="未命名2.JPG"/>
          <p:cNvPicPr>
            <a:picLocks noChangeAspect="1"/>
          </p:cNvPicPr>
          <p:nvPr/>
        </p:nvPicPr>
        <p:blipFill>
          <a:blip r:embed="rId2" cstate="print"/>
          <a:stretch>
            <a:fillRect/>
          </a:stretch>
        </p:blipFill>
        <p:spPr bwMode="auto">
          <a:xfrm>
            <a:off x="4419600" y="3276600"/>
            <a:ext cx="4724400" cy="2771970"/>
          </a:xfrm>
          <a:prstGeom prst="rect">
            <a:avLst/>
          </a:prstGeom>
          <a:noFill/>
          <a:ln w="9525">
            <a:noFill/>
            <a:miter lim="800000"/>
            <a:headEnd/>
            <a:tailEnd/>
          </a:ln>
          <a:effectLst/>
        </p:spPr>
      </p:pic>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28600" y="1524000"/>
                <a:ext cx="8763000" cy="1752600"/>
              </a:xfrm>
            </p:spPr>
            <p:txBody>
              <a:bodyPr/>
              <a:lstStyle/>
              <a:p>
                <a:r>
                  <a:rPr lang="zh-CN" altLang="en-US" b="1" dirty="0" smtClean="0">
                    <a:solidFill>
                      <a:srgbClr val="FF0000"/>
                    </a:solidFill>
                  </a:rPr>
                  <a:t>与子密钥异或 ：</a:t>
                </a:r>
              </a:p>
              <a:p>
                <a:pPr>
                  <a:buNone/>
                </a:pPr>
                <a:r>
                  <a:rPr lang="zh-CN" altLang="en-US" dirty="0" smtClean="0"/>
                  <a:t>    </a:t>
                </a:r>
                <a:r>
                  <a:rPr lang="zh-CN" altLang="en-US" dirty="0" smtClean="0">
                    <a:latin typeface="Times New Roman" pitchFamily="18" charset="0"/>
                  </a:rPr>
                  <a:t>将</a:t>
                </a:r>
                <a:r>
                  <a:rPr lang="en-US" altLang="zh-CN" dirty="0" smtClean="0">
                    <a:latin typeface="Times New Roman" pitchFamily="18" charset="0"/>
                  </a:rPr>
                  <a:t>E</a:t>
                </a:r>
                <a:r>
                  <a:rPr lang="zh-CN" altLang="en-US" dirty="0" smtClean="0">
                    <a:latin typeface="Times New Roman" pitchFamily="18" charset="0"/>
                  </a:rPr>
                  <a:t>盒扩展得到的</a:t>
                </a:r>
                <a:r>
                  <a:rPr lang="en-US" altLang="zh-CN" dirty="0" smtClean="0">
                    <a:latin typeface="Times New Roman" pitchFamily="18" charset="0"/>
                  </a:rPr>
                  <a:t>48</a:t>
                </a:r>
                <a:r>
                  <a:rPr lang="zh-CN" altLang="en-US" dirty="0" smtClean="0">
                    <a:latin typeface="Times New Roman" pitchFamily="18" charset="0"/>
                  </a:rPr>
                  <a:t>位输出与子密钥</a:t>
                </a:r>
                <a14:m>
                  <m:oMath xmlns:m="http://schemas.openxmlformats.org/officeDocument/2006/math">
                    <m:r>
                      <a:rPr lang="en-US" altLang="zh-CN" i="1" dirty="0" smtClean="0">
                        <a:latin typeface="Cambria Math"/>
                      </a:rPr>
                      <m:t>𝐾</m:t>
                    </m:r>
                    <m:r>
                      <a:rPr lang="en-US" altLang="zh-CN" sz="1800" i="1" dirty="0" err="1" smtClean="0">
                        <a:latin typeface="Cambria Math"/>
                      </a:rPr>
                      <m:t>𝑖</m:t>
                    </m:r>
                  </m:oMath>
                </a14:m>
                <a:r>
                  <a:rPr lang="zh-CN" altLang="en-US" dirty="0" smtClean="0">
                    <a:latin typeface="Times New Roman" pitchFamily="18" charset="0"/>
                  </a:rPr>
                  <a:t>进行</a:t>
                </a:r>
                <a:r>
                  <a:rPr lang="zh-CN" altLang="en-US" b="1" dirty="0" smtClean="0">
                    <a:solidFill>
                      <a:srgbClr val="FF00FF"/>
                    </a:solidFill>
                    <a:latin typeface="Times New Roman" pitchFamily="18" charset="0"/>
                  </a:rPr>
                  <a:t>异或</a:t>
                </a:r>
                <a:r>
                  <a:rPr lang="zh-CN" altLang="en-US" dirty="0" smtClean="0">
                    <a:latin typeface="Times New Roman" pitchFamily="18" charset="0"/>
                  </a:rPr>
                  <a:t>运算</a:t>
                </a:r>
                <a:endParaRPr lang="en-US" altLang="zh-CN" dirty="0" smtClean="0">
                  <a:latin typeface="Times New Roman"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28600" y="1524000"/>
                <a:ext cx="8763000" cy="1752600"/>
              </a:xfrm>
              <a:blipFill rotWithShape="1">
                <a:blip r:embed="rId3" cstate="print"/>
                <a:stretch>
                  <a:fillRect l="-1253" t="-451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42</a:t>
            </a:fld>
            <a:endParaRPr lang="en-US" altLang="zh-CN" dirty="0"/>
          </a:p>
        </p:txBody>
      </p:sp>
      <mc:AlternateContent xmlns:mc="http://schemas.openxmlformats.org/markup-compatibility/2006" xmlns:a14="http://schemas.microsoft.com/office/drawing/2010/main">
        <mc:Choice Requires="a14">
          <p:sp>
            <p:nvSpPr>
              <p:cNvPr id="8" name="TextBox 7"/>
              <p:cNvSpPr txBox="1"/>
              <p:nvPr/>
            </p:nvSpPr>
            <p:spPr>
              <a:xfrm>
                <a:off x="228600" y="3200400"/>
                <a:ext cx="4648200" cy="2886944"/>
              </a:xfrm>
              <a:prstGeom prst="rect">
                <a:avLst/>
              </a:prstGeom>
              <a:noFill/>
            </p:spPr>
            <p:txBody>
              <a:bodyPr wrap="square" rtlCol="0">
                <a:spAutoFit/>
              </a:bodyPr>
              <a:lstStyle/>
              <a:p>
                <a:pPr marL="342900" indent="-342900">
                  <a:spcBef>
                    <a:spcPct val="20000"/>
                  </a:spcBef>
                  <a:buClr>
                    <a:schemeClr val="hlink"/>
                  </a:buClr>
                  <a:buFont typeface="Wingdings" pitchFamily="2" charset="2"/>
                  <a:buChar char="Ø"/>
                </a:pPr>
                <a:r>
                  <a:rPr lang="zh-CN" altLang="en-US" sz="2800" b="1" dirty="0" smtClean="0">
                    <a:solidFill>
                      <a:srgbClr val="FF0000"/>
                    </a:solidFill>
                    <a:latin typeface="+mn-lt"/>
                    <a:ea typeface="+mn-ea"/>
                  </a:rPr>
                  <a:t>压缩替换</a:t>
                </a:r>
                <a:r>
                  <a:rPr lang="en-US" altLang="zh-CN" sz="2800" b="1" dirty="0" smtClean="0">
                    <a:solidFill>
                      <a:srgbClr val="FF0000"/>
                    </a:solidFill>
                    <a:latin typeface="+mn-lt"/>
                    <a:ea typeface="+mn-ea"/>
                  </a:rPr>
                  <a:t>S-</a:t>
                </a:r>
                <a:r>
                  <a:rPr lang="zh-CN" altLang="en-US" sz="2800" b="1" dirty="0" smtClean="0">
                    <a:solidFill>
                      <a:srgbClr val="FF0000"/>
                    </a:solidFill>
                    <a:latin typeface="+mn-lt"/>
                    <a:ea typeface="+mn-ea"/>
                  </a:rPr>
                  <a:t>盒：</a:t>
                </a:r>
                <a:endParaRPr lang="en-US" altLang="zh-CN" sz="2800" b="1" dirty="0" smtClean="0">
                  <a:solidFill>
                    <a:srgbClr val="FF0000"/>
                  </a:solidFill>
                  <a:latin typeface="+mn-lt"/>
                  <a:ea typeface="+mn-ea"/>
                </a:endParaRPr>
              </a:p>
              <a:p>
                <a:pPr lvl="2" indent="-457200">
                  <a:spcBef>
                    <a:spcPct val="20000"/>
                  </a:spcBef>
                  <a:buClr>
                    <a:schemeClr val="hlink"/>
                  </a:buClr>
                  <a:buFont typeface="Arial" pitchFamily="34" charset="0"/>
                  <a:buChar char="•"/>
                </a:pPr>
                <a:r>
                  <a:rPr lang="zh-CN" altLang="en-US" sz="2400" dirty="0" smtClean="0">
                    <a:latin typeface="Times New Roman" pitchFamily="18" charset="0"/>
                    <a:ea typeface="+mn-ea"/>
                  </a:rPr>
                  <a:t>由8个</a:t>
                </a:r>
                <a:r>
                  <a:rPr lang="en-US" altLang="zh-CN" sz="2400" dirty="0" smtClean="0">
                    <a:latin typeface="Times New Roman" pitchFamily="18" charset="0"/>
                    <a:ea typeface="+mn-ea"/>
                  </a:rPr>
                  <a:t>S-</a:t>
                </a:r>
                <a:r>
                  <a:rPr lang="zh-CN" altLang="en-US" sz="2400" dirty="0" smtClean="0">
                    <a:latin typeface="Times New Roman" pitchFamily="18" charset="0"/>
                    <a:ea typeface="+mn-ea"/>
                  </a:rPr>
                  <a:t>盒构成</a:t>
                </a:r>
                <a:r>
                  <a:rPr lang="en-US" altLang="zh-CN" sz="2400" dirty="0" smtClean="0">
                    <a:latin typeface="Times New Roman" pitchFamily="18" charset="0"/>
                    <a:ea typeface="+mn-ea"/>
                  </a:rPr>
                  <a:t>, </a:t>
                </a:r>
                <a:r>
                  <a:rPr lang="zh-CN" altLang="en-US" sz="2400" dirty="0" smtClean="0">
                    <a:latin typeface="Times New Roman" pitchFamily="18" charset="0"/>
                    <a:ea typeface="+mn-ea"/>
                  </a:rPr>
                  <a:t>每个</a:t>
                </a:r>
                <a:r>
                  <a:rPr lang="en-US" altLang="zh-CN" sz="2400" dirty="0" smtClean="0">
                    <a:latin typeface="Times New Roman" pitchFamily="18" charset="0"/>
                    <a:ea typeface="+mn-ea"/>
                  </a:rPr>
                  <a:t>S-</a:t>
                </a:r>
                <a:r>
                  <a:rPr lang="zh-CN" altLang="en-US" sz="2400" dirty="0" smtClean="0">
                    <a:latin typeface="Times New Roman" pitchFamily="18" charset="0"/>
                    <a:ea typeface="+mn-ea"/>
                  </a:rPr>
                  <a:t>盒都是</a:t>
                </a:r>
                <a:r>
                  <a:rPr lang="zh-CN" altLang="en-US" sz="2400" b="1" dirty="0" smtClean="0">
                    <a:solidFill>
                      <a:srgbClr val="FF00FF"/>
                    </a:solidFill>
                    <a:latin typeface="Times New Roman" pitchFamily="18" charset="0"/>
                    <a:ea typeface="+mn-ea"/>
                  </a:rPr>
                  <a:t>6比特的输入，4比特的输出</a:t>
                </a:r>
                <a:endParaRPr lang="en-US" altLang="zh-CN" sz="2400" b="1" dirty="0" smtClean="0">
                  <a:solidFill>
                    <a:srgbClr val="FF00FF"/>
                  </a:solidFill>
                  <a:latin typeface="Times New Roman" pitchFamily="18" charset="0"/>
                  <a:ea typeface="+mn-ea"/>
                </a:endParaRPr>
              </a:p>
              <a:p>
                <a:pPr lvl="2" indent="-457200">
                  <a:spcBef>
                    <a:spcPct val="20000"/>
                  </a:spcBef>
                  <a:buClr>
                    <a:schemeClr val="hlink"/>
                  </a:buClr>
                  <a:buFont typeface="Arial" pitchFamily="34" charset="0"/>
                  <a:buChar char="•"/>
                </a:pPr>
                <a14:m>
                  <m:oMath xmlns:m="http://schemas.openxmlformats.org/officeDocument/2006/math">
                    <m:r>
                      <a:rPr lang="en-US" altLang="zh-CN" sz="2400" i="1" dirty="0" smtClean="0">
                        <a:latin typeface="Cambria Math"/>
                        <a:ea typeface="+mn-ea"/>
                      </a:rPr>
                      <m:t>𝑠</m:t>
                    </m:r>
                    <m:r>
                      <a:rPr lang="en-US" altLang="zh-CN" sz="2400" i="1" baseline="-25000" dirty="0" err="1" smtClean="0">
                        <a:latin typeface="Cambria Math"/>
                        <a:ea typeface="+mn-ea"/>
                      </a:rPr>
                      <m:t>𝑖</m:t>
                    </m:r>
                    <m:r>
                      <a:rPr lang="en-US" altLang="zh-CN" sz="2400" i="1" dirty="0" smtClean="0">
                        <a:latin typeface="Cambria Math"/>
                        <a:ea typeface="+mn-ea"/>
                      </a:rPr>
                      <m:t>(</m:t>
                    </m:r>
                    <m:r>
                      <a:rPr lang="en-US" altLang="zh-CN" sz="2400" i="1" dirty="0" smtClean="0">
                        <a:latin typeface="Cambria Math"/>
                        <a:ea typeface="+mn-ea"/>
                      </a:rPr>
                      <m:t>h</m:t>
                    </m:r>
                    <m:r>
                      <a:rPr lang="en-US" altLang="zh-CN" sz="2400" i="1" baseline="-25000" dirty="0" smtClean="0">
                        <a:latin typeface="Cambria Math"/>
                        <a:ea typeface="+mn-ea"/>
                      </a:rPr>
                      <m:t>1</m:t>
                    </m:r>
                    <m:r>
                      <a:rPr lang="en-US" altLang="zh-CN" sz="2400" i="1" dirty="0" smtClean="0">
                        <a:latin typeface="Cambria Math"/>
                        <a:ea typeface="+mn-ea"/>
                      </a:rPr>
                      <m:t>h</m:t>
                    </m:r>
                    <m:r>
                      <a:rPr lang="en-US" altLang="zh-CN" sz="2400" i="1" baseline="-25000" dirty="0" smtClean="0">
                        <a:latin typeface="Cambria Math"/>
                        <a:ea typeface="+mn-ea"/>
                      </a:rPr>
                      <m:t>2</m:t>
                    </m:r>
                    <m:r>
                      <a:rPr lang="en-US" altLang="zh-CN" sz="2400" i="1" dirty="0" smtClean="0">
                        <a:latin typeface="Cambria Math"/>
                        <a:ea typeface="+mn-ea"/>
                      </a:rPr>
                      <m:t>h</m:t>
                    </m:r>
                    <m:r>
                      <a:rPr lang="en-US" altLang="zh-CN" sz="2400" i="1" baseline="-25000" dirty="0" smtClean="0">
                        <a:latin typeface="Cambria Math"/>
                        <a:ea typeface="+mn-ea"/>
                      </a:rPr>
                      <m:t>3</m:t>
                    </m:r>
                    <m:r>
                      <a:rPr lang="en-US" altLang="zh-CN" sz="2400" i="1" dirty="0" smtClean="0">
                        <a:latin typeface="Cambria Math"/>
                        <a:ea typeface="+mn-ea"/>
                      </a:rPr>
                      <m:t>h</m:t>
                    </m:r>
                    <m:r>
                      <a:rPr lang="en-US" altLang="zh-CN" sz="2400" i="1" baseline="-25000" dirty="0" smtClean="0">
                        <a:latin typeface="Cambria Math"/>
                        <a:ea typeface="+mn-ea"/>
                      </a:rPr>
                      <m:t>4</m:t>
                    </m:r>
                    <m:r>
                      <a:rPr lang="en-US" altLang="zh-CN" sz="2400" i="1" dirty="0" smtClean="0">
                        <a:latin typeface="Cambria Math"/>
                        <a:ea typeface="+mn-ea"/>
                      </a:rPr>
                      <m:t>h</m:t>
                    </m:r>
                    <m:r>
                      <a:rPr lang="en-US" altLang="zh-CN" sz="2400" i="1" baseline="-25000" dirty="0" smtClean="0">
                        <a:latin typeface="Cambria Math"/>
                        <a:ea typeface="+mn-ea"/>
                      </a:rPr>
                      <m:t>5</m:t>
                    </m:r>
                    <m:r>
                      <a:rPr lang="en-US" altLang="zh-CN" sz="2400" i="1" dirty="0" smtClean="0">
                        <a:latin typeface="Cambria Math"/>
                        <a:ea typeface="+mn-ea"/>
                      </a:rPr>
                      <m:t>h</m:t>
                    </m:r>
                    <m:r>
                      <a:rPr lang="en-US" altLang="zh-CN" sz="2400" i="1" baseline="-25000" dirty="0" smtClean="0">
                        <a:latin typeface="Cambria Math"/>
                        <a:ea typeface="+mn-ea"/>
                      </a:rPr>
                      <m:t>6</m:t>
                    </m:r>
                    <m:r>
                      <a:rPr lang="en-US" altLang="zh-CN" sz="2400" i="1" dirty="0" smtClean="0">
                        <a:latin typeface="Cambria Math"/>
                        <a:ea typeface="+mn-ea"/>
                      </a:rPr>
                      <m:t>)</m:t>
                    </m:r>
                  </m:oMath>
                </a14:m>
                <a:r>
                  <a:rPr lang="zh-CN" altLang="en-US" sz="2400" dirty="0" smtClean="0">
                    <a:latin typeface="Times New Roman" pitchFamily="18" charset="0"/>
                    <a:ea typeface="+mn-ea"/>
                  </a:rPr>
                  <a:t>的值是对应表</a:t>
                </a:r>
                <a14:m>
                  <m:oMath xmlns:m="http://schemas.openxmlformats.org/officeDocument/2006/math">
                    <m:r>
                      <a:rPr lang="en-US" altLang="zh-CN" sz="2400" i="1" dirty="0" smtClean="0">
                        <a:latin typeface="Cambria Math"/>
                        <a:ea typeface="+mn-ea"/>
                      </a:rPr>
                      <m:t>𝑠</m:t>
                    </m:r>
                    <m:r>
                      <a:rPr lang="en-US" altLang="zh-CN" sz="2400" i="1" baseline="-25000" dirty="0" err="1" smtClean="0">
                        <a:latin typeface="Cambria Math"/>
                        <a:ea typeface="+mn-ea"/>
                      </a:rPr>
                      <m:t>𝑖</m:t>
                    </m:r>
                  </m:oMath>
                </a14:m>
                <a:r>
                  <a:rPr lang="zh-CN" altLang="en-US" sz="2400" dirty="0" smtClean="0">
                    <a:latin typeface="Times New Roman" pitchFamily="18" charset="0"/>
                    <a:ea typeface="+mn-ea"/>
                  </a:rPr>
                  <a:t>中</a:t>
                </a:r>
                <a14:m>
                  <m:oMath xmlns:m="http://schemas.openxmlformats.org/officeDocument/2006/math">
                    <m:r>
                      <a:rPr lang="en-US" altLang="zh-CN" sz="2400" i="1" dirty="0" smtClean="0">
                        <a:latin typeface="Cambria Math"/>
                        <a:ea typeface="+mn-ea"/>
                      </a:rPr>
                      <m:t>(</m:t>
                    </m:r>
                    <m:r>
                      <a:rPr lang="en-US" altLang="zh-CN" sz="2400" i="1" dirty="0" smtClean="0">
                        <a:latin typeface="Cambria Math"/>
                        <a:ea typeface="+mn-ea"/>
                      </a:rPr>
                      <m:t>h</m:t>
                    </m:r>
                    <m:r>
                      <a:rPr lang="en-US" altLang="zh-CN" sz="2400" i="1" baseline="-25000" dirty="0" smtClean="0">
                        <a:latin typeface="Cambria Math"/>
                        <a:ea typeface="+mn-ea"/>
                      </a:rPr>
                      <m:t>1</m:t>
                    </m:r>
                    <m:r>
                      <a:rPr lang="en-US" altLang="zh-CN" sz="2400" i="1" dirty="0" smtClean="0">
                        <a:latin typeface="Cambria Math"/>
                        <a:ea typeface="+mn-ea"/>
                      </a:rPr>
                      <m:t>h</m:t>
                    </m:r>
                    <m:r>
                      <a:rPr lang="en-US" altLang="zh-CN" sz="2400" i="1" baseline="-25000" dirty="0" smtClean="0">
                        <a:latin typeface="Cambria Math"/>
                        <a:ea typeface="+mn-ea"/>
                      </a:rPr>
                      <m:t>6</m:t>
                    </m:r>
                    <m:r>
                      <a:rPr lang="en-US" altLang="zh-CN" sz="2400" i="1" dirty="0" smtClean="0">
                        <a:latin typeface="Cambria Math"/>
                        <a:ea typeface="+mn-ea"/>
                      </a:rPr>
                      <m:t>)</m:t>
                    </m:r>
                  </m:oMath>
                </a14:m>
                <a:r>
                  <a:rPr lang="zh-CN" altLang="en-US" sz="2400" dirty="0" smtClean="0">
                    <a:latin typeface="Times New Roman" pitchFamily="18" charset="0"/>
                    <a:ea typeface="+mn-ea"/>
                  </a:rPr>
                  <a:t>行和</a:t>
                </a:r>
                <a14:m>
                  <m:oMath xmlns:m="http://schemas.openxmlformats.org/officeDocument/2006/math">
                    <m:r>
                      <a:rPr lang="en-US" altLang="zh-CN" sz="2400" i="1" dirty="0" smtClean="0">
                        <a:latin typeface="Cambria Math"/>
                        <a:ea typeface="+mn-ea"/>
                      </a:rPr>
                      <m:t>(</m:t>
                    </m:r>
                    <m:r>
                      <a:rPr lang="en-US" altLang="zh-CN" sz="2400" i="1" dirty="0" smtClean="0">
                        <a:latin typeface="Cambria Math"/>
                        <a:ea typeface="+mn-ea"/>
                      </a:rPr>
                      <m:t>h</m:t>
                    </m:r>
                    <m:r>
                      <a:rPr lang="en-US" altLang="zh-CN" sz="2400" i="1" baseline="-25000" dirty="0" smtClean="0">
                        <a:latin typeface="Cambria Math"/>
                        <a:ea typeface="+mn-ea"/>
                      </a:rPr>
                      <m:t>2</m:t>
                    </m:r>
                    <m:r>
                      <a:rPr lang="en-US" altLang="zh-CN" sz="2400" i="1" dirty="0" smtClean="0">
                        <a:latin typeface="Cambria Math"/>
                        <a:ea typeface="+mn-ea"/>
                      </a:rPr>
                      <m:t>h</m:t>
                    </m:r>
                    <m:r>
                      <a:rPr lang="en-US" altLang="zh-CN" sz="2400" i="1" baseline="-25000" dirty="0" smtClean="0">
                        <a:latin typeface="Cambria Math"/>
                        <a:ea typeface="+mn-ea"/>
                      </a:rPr>
                      <m:t>3</m:t>
                    </m:r>
                    <m:r>
                      <a:rPr lang="en-US" altLang="zh-CN" sz="2400" i="1" dirty="0" smtClean="0">
                        <a:latin typeface="Cambria Math"/>
                        <a:ea typeface="+mn-ea"/>
                      </a:rPr>
                      <m:t>h</m:t>
                    </m:r>
                    <m:r>
                      <a:rPr lang="en-US" altLang="zh-CN" sz="2400" i="1" baseline="-25000" dirty="0" smtClean="0">
                        <a:latin typeface="Cambria Math"/>
                        <a:ea typeface="+mn-ea"/>
                      </a:rPr>
                      <m:t>4</m:t>
                    </m:r>
                    <m:r>
                      <a:rPr lang="en-US" altLang="zh-CN" sz="2400" i="1" dirty="0" smtClean="0">
                        <a:latin typeface="Cambria Math"/>
                        <a:ea typeface="+mn-ea"/>
                      </a:rPr>
                      <m:t>h</m:t>
                    </m:r>
                    <m:r>
                      <a:rPr lang="en-US" altLang="zh-CN" sz="2400" i="1" baseline="-25000" dirty="0" smtClean="0">
                        <a:latin typeface="Cambria Math"/>
                        <a:ea typeface="+mn-ea"/>
                      </a:rPr>
                      <m:t>5</m:t>
                    </m:r>
                    <m:r>
                      <a:rPr lang="en-US" altLang="zh-CN" sz="2400" i="1" dirty="0" smtClean="0">
                        <a:latin typeface="Cambria Math"/>
                        <a:ea typeface="+mn-ea"/>
                      </a:rPr>
                      <m:t>)</m:t>
                    </m:r>
                  </m:oMath>
                </a14:m>
                <a:r>
                  <a:rPr lang="zh-CN" altLang="en-US" sz="2400" dirty="0" smtClean="0">
                    <a:latin typeface="Times New Roman" pitchFamily="18" charset="0"/>
                    <a:ea typeface="+mn-ea"/>
                  </a:rPr>
                  <a:t>列上的值</a:t>
                </a:r>
                <a:endParaRPr lang="zh-CN" alt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228600" y="3200400"/>
                <a:ext cx="4648200" cy="2886944"/>
              </a:xfrm>
              <a:prstGeom prst="rect">
                <a:avLst/>
              </a:prstGeom>
              <a:blipFill rotWithShape="1">
                <a:blip r:embed="rId4" cstate="print"/>
                <a:stretch>
                  <a:fillRect l="-2362" t="-2743" b="-31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9675823"/>
      </p:ext>
    </p:extLst>
  </p:cSld>
  <p:clrMapOvr>
    <a:masterClrMapping/>
  </p:clrMapOvr>
  <p:transition>
    <p:wedg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7299" y="1714500"/>
            <a:ext cx="7695214" cy="4495800"/>
          </a:xfrm>
        </p:spPr>
      </p:pic>
      <p:sp>
        <p:nvSpPr>
          <p:cNvPr id="2" name="标题 1"/>
          <p:cNvSpPr>
            <a:spLocks noGrp="1"/>
          </p:cNvSpPr>
          <p:nvPr>
            <p:ph type="title"/>
          </p:nvPr>
        </p:nvSpPr>
        <p:spPr/>
        <p:txBody>
          <a:bodyPr/>
          <a:lstStyle/>
          <a:p>
            <a:r>
              <a:rPr lang="en-US" altLang="zh-CN" dirty="0" smtClean="0"/>
              <a:t>S-</a:t>
            </a:r>
            <a:r>
              <a:rPr lang="zh-CN" altLang="en-US" dirty="0" smtClean="0"/>
              <a:t>盒的构造</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43</a:t>
            </a:fld>
            <a:endParaRPr lang="en-US" altLang="zh-CN" dirty="0"/>
          </a:p>
        </p:txBody>
      </p:sp>
      <p:cxnSp>
        <p:nvCxnSpPr>
          <p:cNvPr id="7" name="直接连接符 6"/>
          <p:cNvCxnSpPr/>
          <p:nvPr/>
        </p:nvCxnSpPr>
        <p:spPr bwMode="auto">
          <a:xfrm>
            <a:off x="4000500" y="3886200"/>
            <a:ext cx="4038600" cy="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482133001"/>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a:t>
            </a:r>
            <a:r>
              <a:rPr lang="zh-CN" altLang="en-US" dirty="0"/>
              <a:t>盒设计准则</a:t>
            </a:r>
          </a:p>
        </p:txBody>
      </p:sp>
      <p:sp>
        <p:nvSpPr>
          <p:cNvPr id="3" name="内容占位符 2"/>
          <p:cNvSpPr>
            <a:spLocks noGrp="1"/>
          </p:cNvSpPr>
          <p:nvPr>
            <p:ph idx="1"/>
          </p:nvPr>
        </p:nvSpPr>
        <p:spPr>
          <a:xfrm>
            <a:off x="457200" y="1600200"/>
            <a:ext cx="8229600" cy="4724400"/>
          </a:xfrm>
        </p:spPr>
        <p:txBody>
          <a:bodyPr/>
          <a:lstStyle/>
          <a:p>
            <a:r>
              <a:rPr lang="zh-CN" altLang="en-US" sz="2600" b="1" dirty="0"/>
              <a:t>具有良好的</a:t>
            </a:r>
            <a:r>
              <a:rPr lang="zh-CN" altLang="en-US" sz="2600" b="1" dirty="0" smtClean="0"/>
              <a:t>非线性</a:t>
            </a:r>
            <a:r>
              <a:rPr lang="en-US" altLang="zh-CN" sz="2600" b="1" dirty="0" smtClean="0"/>
              <a:t>(</a:t>
            </a:r>
            <a:r>
              <a:rPr lang="zh-CN" altLang="en-US" sz="2600" b="1" dirty="0" smtClean="0">
                <a:solidFill>
                  <a:srgbClr val="C00000"/>
                </a:solidFill>
              </a:rPr>
              <a:t>输出</a:t>
            </a:r>
            <a:r>
              <a:rPr lang="zh-CN" altLang="en-US" sz="2600" b="1" dirty="0">
                <a:solidFill>
                  <a:srgbClr val="C00000"/>
                </a:solidFill>
              </a:rPr>
              <a:t>的</a:t>
            </a:r>
            <a:r>
              <a:rPr lang="zh-CN" altLang="en-US" sz="2600" b="1" dirty="0" smtClean="0">
                <a:solidFill>
                  <a:srgbClr val="C00000"/>
                </a:solidFill>
              </a:rPr>
              <a:t>每个</a:t>
            </a:r>
            <a:r>
              <a:rPr lang="zh-CN" altLang="en-US" sz="2600" b="1" dirty="0">
                <a:solidFill>
                  <a:srgbClr val="C00000"/>
                </a:solidFill>
              </a:rPr>
              <a:t>比特与全部输入比特</a:t>
            </a:r>
            <a:r>
              <a:rPr lang="zh-CN" altLang="en-US" sz="2600" b="1" dirty="0" smtClean="0">
                <a:solidFill>
                  <a:srgbClr val="C00000"/>
                </a:solidFill>
              </a:rPr>
              <a:t>有关</a:t>
            </a:r>
            <a:r>
              <a:rPr lang="en-US" altLang="zh-CN" sz="2600" b="1" dirty="0" smtClean="0"/>
              <a:t>)</a:t>
            </a:r>
            <a:endParaRPr lang="zh-CN" altLang="en-US" sz="2600" b="1" dirty="0"/>
          </a:p>
          <a:p>
            <a:r>
              <a:rPr lang="zh-CN" altLang="en-US" sz="2600" b="1" dirty="0"/>
              <a:t>每一行包括所有</a:t>
            </a:r>
            <a:r>
              <a:rPr lang="en-US" altLang="zh-CN" sz="2600" b="1" dirty="0"/>
              <a:t>16</a:t>
            </a:r>
            <a:r>
              <a:rPr lang="zh-CN" altLang="en-US" sz="2600" b="1" dirty="0"/>
              <a:t>种</a:t>
            </a:r>
            <a:r>
              <a:rPr lang="en-US" altLang="zh-CN" sz="2600" b="1" dirty="0"/>
              <a:t>4</a:t>
            </a:r>
            <a:r>
              <a:rPr lang="zh-CN" altLang="en-US" sz="2600" b="1" dirty="0"/>
              <a:t>位</a:t>
            </a:r>
            <a:r>
              <a:rPr lang="zh-CN" altLang="en-US" sz="2600" b="1" dirty="0" smtClean="0"/>
              <a:t>二进制</a:t>
            </a:r>
            <a:endParaRPr lang="zh-CN" altLang="en-US" sz="2600" b="1" dirty="0"/>
          </a:p>
          <a:p>
            <a:r>
              <a:rPr lang="zh-CN" altLang="en-US" sz="2600" b="1" dirty="0"/>
              <a:t>两个输入相差</a:t>
            </a:r>
            <a:r>
              <a:rPr lang="en-US" altLang="zh-CN" sz="2600" b="1" dirty="0" smtClean="0"/>
              <a:t>1</a:t>
            </a:r>
            <a:r>
              <a:rPr lang="zh-CN" altLang="en-US" sz="2600" b="1" dirty="0" smtClean="0"/>
              <a:t>比特时</a:t>
            </a:r>
            <a:r>
              <a:rPr lang="zh-CN" altLang="en-US" sz="2600" b="1" dirty="0"/>
              <a:t>，输出</a:t>
            </a:r>
            <a:r>
              <a:rPr lang="zh-CN" altLang="en-US" sz="2600" b="1" dirty="0" smtClean="0"/>
              <a:t>相差</a:t>
            </a:r>
            <a:r>
              <a:rPr lang="en-US" altLang="zh-CN" sz="2600" b="1" dirty="0" smtClean="0"/>
              <a:t>2</a:t>
            </a:r>
            <a:r>
              <a:rPr lang="zh-CN" altLang="en-US" sz="2600" b="1" dirty="0" smtClean="0"/>
              <a:t>比特</a:t>
            </a:r>
            <a:endParaRPr lang="zh-CN" altLang="en-US" sz="2600" b="1" dirty="0"/>
          </a:p>
          <a:p>
            <a:r>
              <a:rPr lang="zh-CN" altLang="en-US" sz="2600" b="1" dirty="0"/>
              <a:t>如果两个输入刚好在中间两个比特上不同，则输出至少有两个比特</a:t>
            </a:r>
            <a:r>
              <a:rPr lang="zh-CN" altLang="en-US" sz="2600" b="1" dirty="0" smtClean="0"/>
              <a:t>不同</a:t>
            </a:r>
            <a:endParaRPr lang="zh-CN" altLang="en-US" sz="2600" b="1" dirty="0"/>
          </a:p>
          <a:p>
            <a:r>
              <a:rPr lang="zh-CN" altLang="en-US" sz="2600" b="1" dirty="0"/>
              <a:t>如果两个输入前两位不同而最后两位相同，则输出一定</a:t>
            </a:r>
            <a:r>
              <a:rPr lang="zh-CN" altLang="en-US" sz="2600" b="1" dirty="0" smtClean="0"/>
              <a:t>不同</a:t>
            </a:r>
            <a:endParaRPr lang="zh-CN" altLang="en-US" sz="2600" b="1" dirty="0"/>
          </a:p>
          <a:p>
            <a:r>
              <a:rPr lang="zh-CN" altLang="en-US" sz="2600" b="1" dirty="0"/>
              <a:t>相差</a:t>
            </a:r>
            <a:r>
              <a:rPr lang="en-US" altLang="zh-CN" sz="2600" b="1" dirty="0"/>
              <a:t>6</a:t>
            </a:r>
            <a:r>
              <a:rPr lang="zh-CN" altLang="en-US" sz="2600" b="1" dirty="0"/>
              <a:t>比特的输入共有</a:t>
            </a:r>
            <a:r>
              <a:rPr lang="en-US" altLang="zh-CN" sz="2600" b="1" dirty="0"/>
              <a:t>32</a:t>
            </a:r>
            <a:r>
              <a:rPr lang="zh-CN" altLang="en-US" sz="2600" b="1" dirty="0"/>
              <a:t>对</a:t>
            </a:r>
            <a:r>
              <a:rPr lang="zh-CN" altLang="en-US" sz="2600" b="1" dirty="0" smtClean="0"/>
              <a:t>，这</a:t>
            </a:r>
            <a:r>
              <a:rPr lang="en-US" altLang="zh-CN" sz="2600" b="1" dirty="0"/>
              <a:t>32</a:t>
            </a:r>
            <a:r>
              <a:rPr lang="zh-CN" altLang="en-US" sz="2600" b="1" dirty="0"/>
              <a:t>对中有不超过</a:t>
            </a:r>
            <a:r>
              <a:rPr lang="en-US" altLang="zh-CN" sz="2600" b="1" dirty="0"/>
              <a:t>8</a:t>
            </a:r>
            <a:r>
              <a:rPr lang="zh-CN" altLang="en-US" sz="2600" b="1" dirty="0"/>
              <a:t>对的输出</a:t>
            </a:r>
            <a:r>
              <a:rPr lang="zh-CN" altLang="en-US" sz="2600" b="1" dirty="0" smtClean="0"/>
              <a:t>相同</a:t>
            </a:r>
            <a:endParaRPr lang="zh-CN" altLang="en-US" sz="2600" b="1"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44</a:t>
            </a:fld>
            <a:endParaRPr lang="en-US" altLang="zh-CN" dirty="0"/>
          </a:p>
        </p:txBody>
      </p:sp>
    </p:spTree>
    <p:extLst>
      <p:ext uri="{BB962C8B-B14F-4D97-AF65-F5344CB8AC3E}">
        <p14:creationId xmlns:p14="http://schemas.microsoft.com/office/powerpoint/2010/main" val="1008283799"/>
      </p:ext>
    </p:extLst>
  </p:cSld>
  <p:clrMapOvr>
    <a:masterClrMapping/>
  </p:clrMapOvr>
  <p:transition>
    <p:wedg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t>
            </a:r>
            <a:r>
              <a:rPr lang="zh-CN" altLang="en-US" dirty="0"/>
              <a:t>置</a:t>
            </a:r>
            <a:r>
              <a:rPr lang="zh-CN" altLang="en-US" dirty="0" smtClean="0"/>
              <a:t>换</a:t>
            </a:r>
            <a:endParaRPr lang="zh-CN" altLang="en-US" dirty="0"/>
          </a:p>
        </p:txBody>
      </p:sp>
      <p:sp>
        <p:nvSpPr>
          <p:cNvPr id="3" name="内容占位符 2"/>
          <p:cNvSpPr>
            <a:spLocks noGrp="1"/>
          </p:cNvSpPr>
          <p:nvPr>
            <p:ph idx="1"/>
          </p:nvPr>
        </p:nvSpPr>
        <p:spPr/>
        <p:txBody>
          <a:bodyPr/>
          <a:lstStyle/>
          <a:p>
            <a:pPr>
              <a:buFontTx/>
              <a:buNone/>
            </a:pPr>
            <a:r>
              <a:rPr lang="zh-CN" altLang="en-US" dirty="0" smtClean="0"/>
              <a:t>	</a:t>
            </a:r>
            <a:r>
              <a:rPr lang="en-US" altLang="zh-CN" dirty="0" smtClean="0"/>
              <a:t>P-</a:t>
            </a:r>
            <a:r>
              <a:rPr lang="zh-CN" altLang="en-US" dirty="0" smtClean="0"/>
              <a:t>置换对</a:t>
            </a:r>
            <a:r>
              <a:rPr lang="en-US" altLang="zh-CN" dirty="0" smtClean="0"/>
              <a:t>8</a:t>
            </a:r>
            <a:r>
              <a:rPr lang="zh-CN" altLang="en-US" dirty="0" smtClean="0"/>
              <a:t>个</a:t>
            </a:r>
            <a:r>
              <a:rPr lang="en-US" altLang="zh-CN" dirty="0" smtClean="0"/>
              <a:t>S-</a:t>
            </a:r>
            <a:r>
              <a:rPr lang="zh-CN" altLang="en-US" dirty="0" smtClean="0"/>
              <a:t>盒的输出进行变换</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45</a:t>
            </a:fld>
            <a:endParaRPr lang="en-US" altLang="zh-CN" dirty="0"/>
          </a:p>
        </p:txBody>
      </p:sp>
      <p:graphicFrame>
        <p:nvGraphicFramePr>
          <p:cNvPr id="7" name="Group 27"/>
          <p:cNvGraphicFramePr>
            <a:graphicFrameLocks/>
          </p:cNvGraphicFramePr>
          <p:nvPr>
            <p:extLst>
              <p:ext uri="{D42A27DB-BD31-4B8C-83A1-F6EECF244321}">
                <p14:modId xmlns:p14="http://schemas.microsoft.com/office/powerpoint/2010/main" val="199874555"/>
              </p:ext>
            </p:extLst>
          </p:nvPr>
        </p:nvGraphicFramePr>
        <p:xfrm>
          <a:off x="152400" y="3048000"/>
          <a:ext cx="2971800" cy="2761139"/>
        </p:xfrm>
        <a:graphic>
          <a:graphicData uri="http://schemas.openxmlformats.org/drawingml/2006/table">
            <a:tbl>
              <a:tblPr>
                <a:tableStyleId>{08FB837D-C827-4EFA-A057-4D05807E0F7C}</a:tableStyleId>
              </a:tblPr>
              <a:tblGrid>
                <a:gridCol w="2971800">
                  <a:extLst>
                    <a:ext uri="{9D8B030D-6E8A-4147-A177-3AD203B41FA5}">
                      <a16:colId xmlns:a16="http://schemas.microsoft.com/office/drawing/2014/main" val="20000"/>
                    </a:ext>
                  </a:extLst>
                </a:gridCol>
              </a:tblGrid>
              <a:tr h="2761139">
                <a:tc>
                  <a:txBody>
                    <a:bodyPr/>
                    <a:lstStyle/>
                    <a:p>
                      <a:pPr marL="342900" marR="0" lvl="0" indent="-34290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16      7      20     21</a:t>
                      </a:r>
                    </a:p>
                    <a:p>
                      <a:pPr marL="342900" marR="0" lvl="0" indent="-342900" algn="l"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29     12     28     17</a:t>
                      </a:r>
                    </a:p>
                    <a:p>
                      <a:pPr marL="342900" marR="0" lvl="0" indent="-342900" algn="l"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 1      15     23     26</a:t>
                      </a:r>
                    </a:p>
                    <a:p>
                      <a:pPr marL="342900" marR="0" lvl="0" indent="-342900" algn="l"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 5      18     31     10</a:t>
                      </a:r>
                    </a:p>
                    <a:p>
                      <a:pPr marL="342900" marR="0" lvl="0" indent="-342900" algn="l"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 2       8      24     14</a:t>
                      </a:r>
                    </a:p>
                    <a:p>
                      <a:pPr marL="342900" marR="0" lvl="0" indent="-342900" algn="l"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32     27      3       9</a:t>
                      </a:r>
                    </a:p>
                    <a:p>
                      <a:pPr marL="342900" marR="0" lvl="0" indent="-342900" algn="l"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19     13     30      6</a:t>
                      </a:r>
                    </a:p>
                    <a:p>
                      <a:pPr marL="342900" marR="0" lvl="0" indent="-342900" algn="l" defTabSz="914400" rtl="0" eaLnBrk="0" fontAlgn="base" latinLnBrk="0" hangingPunct="0">
                        <a:lnSpc>
                          <a:spcPct val="100000"/>
                        </a:lnSpc>
                        <a:spcBef>
                          <a:spcPct val="0"/>
                        </a:spcBef>
                        <a:spcAft>
                          <a:spcPct val="0"/>
                        </a:spcAft>
                        <a:buClr>
                          <a:schemeClr val="tx2"/>
                        </a:buClr>
                        <a:buSzPct val="70000"/>
                        <a:buFont typeface="Wingdings" pitchFamily="2" charset="2"/>
                        <a:buNone/>
                        <a:tabLst/>
                      </a:pPr>
                      <a:r>
                        <a:rPr kumimoji="0" lang="en-US" altLang="zh-CN" sz="2000" u="none" strike="noStrike" cap="none" normalizeH="0" baseline="0" dirty="0" smtClean="0">
                          <a:ln>
                            <a:noFill/>
                          </a:ln>
                          <a:effectLst/>
                        </a:rPr>
                        <a:t>22     11      4       25</a:t>
                      </a:r>
                      <a:endParaRPr kumimoji="0" lang="en-US" altLang="zh-CN" sz="2000" b="0" i="0" u="none" strike="noStrike" cap="none" normalizeH="0" baseline="0" dirty="0" smtClean="0">
                        <a:ln>
                          <a:noFill/>
                        </a:ln>
                        <a:solidFill>
                          <a:schemeClr val="tx1"/>
                        </a:solidFill>
                        <a:effectLst/>
                        <a:latin typeface="Arial" charset="0"/>
                        <a:ea typeface="宋体" charset="-122"/>
                      </a:endParaRPr>
                    </a:p>
                  </a:txBody>
                  <a:tcPr horzOverflow="overflow"/>
                </a:tc>
                <a:extLst>
                  <a:ext uri="{0D108BD9-81ED-4DB2-BD59-A6C34878D82A}">
                    <a16:rowId xmlns:a16="http://schemas.microsoft.com/office/drawing/2014/main" val="10000"/>
                  </a:ext>
                </a:extLst>
              </a:tr>
            </a:tbl>
          </a:graphicData>
        </a:graphic>
      </p:graphicFrame>
      <p:sp>
        <p:nvSpPr>
          <p:cNvPr id="8" name="Rectangle 3"/>
          <p:cNvSpPr txBox="1">
            <a:spLocks noChangeArrowheads="1"/>
          </p:cNvSpPr>
          <p:nvPr/>
        </p:nvSpPr>
        <p:spPr bwMode="auto">
          <a:xfrm>
            <a:off x="3200400" y="2895600"/>
            <a:ext cx="5791200" cy="329723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fontAlgn="base">
              <a:spcBef>
                <a:spcPct val="20000"/>
              </a:spcBef>
              <a:spcAft>
                <a:spcPct val="0"/>
              </a:spcAft>
              <a:buClr>
                <a:schemeClr val="tx1"/>
              </a:buClr>
              <a:buChar char="•"/>
              <a:defRPr sz="22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altLang="zh-CN" sz="2400" kern="0" dirty="0" smtClean="0"/>
              <a:t>P</a:t>
            </a:r>
            <a:r>
              <a:rPr lang="zh-CN" altLang="en-US" sz="2400" dirty="0"/>
              <a:t>盒设计准</a:t>
            </a:r>
            <a:r>
              <a:rPr lang="zh-CN" altLang="en-US" sz="2400" dirty="0" smtClean="0"/>
              <a:t>则：</a:t>
            </a:r>
            <a:endParaRPr lang="en-US" altLang="zh-CN" sz="2400" kern="0" dirty="0" smtClean="0"/>
          </a:p>
          <a:p>
            <a:r>
              <a:rPr lang="zh-CN" altLang="en-US" sz="2400" kern="0" dirty="0" smtClean="0"/>
              <a:t>在第</a:t>
            </a:r>
            <a:r>
              <a:rPr lang="en-US" altLang="zh-CN" sz="2400" kern="0" dirty="0" err="1" smtClean="0"/>
              <a:t>i</a:t>
            </a:r>
            <a:r>
              <a:rPr lang="zh-CN" altLang="en-US" sz="2400" kern="0" dirty="0" smtClean="0"/>
              <a:t>轮</a:t>
            </a:r>
            <a:r>
              <a:rPr lang="en-US" altLang="zh-CN" sz="2400" kern="0" dirty="0" smtClean="0"/>
              <a:t>S</a:t>
            </a:r>
            <a:r>
              <a:rPr lang="zh-CN" altLang="en-US" sz="2400" kern="0" dirty="0" smtClean="0"/>
              <a:t>盒的</a:t>
            </a:r>
            <a:r>
              <a:rPr lang="en-US" altLang="zh-CN" sz="2400" kern="0" dirty="0" smtClean="0"/>
              <a:t>4</a:t>
            </a:r>
            <a:r>
              <a:rPr lang="zh-CN" altLang="en-US" sz="2400" kern="0" dirty="0" smtClean="0"/>
              <a:t>位输出中，</a:t>
            </a:r>
            <a:r>
              <a:rPr lang="en-US" altLang="zh-CN" sz="2400" kern="0" dirty="0" smtClean="0"/>
              <a:t>2</a:t>
            </a:r>
            <a:r>
              <a:rPr lang="zh-CN" altLang="en-US" sz="2400" kern="0" dirty="0" smtClean="0"/>
              <a:t>位将影响</a:t>
            </a:r>
            <a:r>
              <a:rPr lang="en-US" altLang="zh-CN" sz="2400" kern="0" dirty="0" smtClean="0"/>
              <a:t>S</a:t>
            </a:r>
            <a:r>
              <a:rPr lang="zh-CN" altLang="en-US" sz="2400" kern="0" dirty="0" smtClean="0"/>
              <a:t>盒</a:t>
            </a:r>
            <a:r>
              <a:rPr lang="en-US" altLang="zh-CN" sz="2400" kern="0" dirty="0" smtClean="0"/>
              <a:t>i+1</a:t>
            </a:r>
            <a:r>
              <a:rPr lang="zh-CN" altLang="en-US" sz="2400" kern="0" dirty="0" smtClean="0"/>
              <a:t>轮中间位，其余</a:t>
            </a:r>
            <a:r>
              <a:rPr lang="en-US" altLang="zh-CN" sz="2400" kern="0" dirty="0" smtClean="0"/>
              <a:t>2</a:t>
            </a:r>
            <a:r>
              <a:rPr lang="zh-CN" altLang="en-US" sz="2400" kern="0" dirty="0" smtClean="0"/>
              <a:t>位将影响两端位</a:t>
            </a:r>
          </a:p>
          <a:p>
            <a:r>
              <a:rPr lang="zh-CN" altLang="en-US" sz="2400" kern="0" dirty="0" smtClean="0"/>
              <a:t>每个</a:t>
            </a:r>
            <a:r>
              <a:rPr lang="en-US" altLang="zh-CN" sz="2400" kern="0" dirty="0" smtClean="0"/>
              <a:t>S</a:t>
            </a:r>
            <a:r>
              <a:rPr lang="zh-CN" altLang="en-US" sz="2400" kern="0" dirty="0" smtClean="0"/>
              <a:t>盒的</a:t>
            </a:r>
            <a:r>
              <a:rPr lang="en-US" altLang="zh-CN" sz="2400" kern="0" dirty="0" smtClean="0"/>
              <a:t>4</a:t>
            </a:r>
            <a:r>
              <a:rPr lang="zh-CN" altLang="en-US" sz="2400" kern="0" dirty="0" smtClean="0"/>
              <a:t>位输出影响下一轮</a:t>
            </a:r>
            <a:r>
              <a:rPr lang="en-US" altLang="zh-CN" sz="2400" kern="0" dirty="0" smtClean="0"/>
              <a:t>6</a:t>
            </a:r>
            <a:r>
              <a:rPr lang="zh-CN" altLang="en-US" sz="2400" kern="0" dirty="0" smtClean="0"/>
              <a:t>个不同的</a:t>
            </a:r>
            <a:r>
              <a:rPr lang="en-US" altLang="zh-CN" sz="2400" kern="0" dirty="0" smtClean="0"/>
              <a:t>S</a:t>
            </a:r>
            <a:r>
              <a:rPr lang="zh-CN" altLang="en-US" sz="2400" kern="0" dirty="0" smtClean="0"/>
              <a:t>盒，但是没有两位影响同一</a:t>
            </a:r>
            <a:r>
              <a:rPr lang="en-US" altLang="zh-CN" sz="2400" kern="0" dirty="0" smtClean="0"/>
              <a:t>S</a:t>
            </a:r>
            <a:r>
              <a:rPr lang="zh-CN" altLang="en-US" sz="2400" kern="0" dirty="0" smtClean="0"/>
              <a:t>盒</a:t>
            </a:r>
          </a:p>
          <a:p>
            <a:r>
              <a:rPr lang="zh-CN" altLang="en-US" sz="2400" kern="0" dirty="0" smtClean="0"/>
              <a:t>如果一个</a:t>
            </a:r>
            <a:r>
              <a:rPr lang="en-US" altLang="zh-CN" sz="2400" kern="0" dirty="0" smtClean="0"/>
              <a:t>S</a:t>
            </a:r>
            <a:r>
              <a:rPr lang="zh-CN" altLang="en-US" sz="2400" kern="0" dirty="0" smtClean="0"/>
              <a:t>盒的</a:t>
            </a:r>
            <a:r>
              <a:rPr lang="en-US" altLang="zh-CN" sz="2400" kern="0" dirty="0" smtClean="0"/>
              <a:t>4</a:t>
            </a:r>
            <a:r>
              <a:rPr lang="zh-CN" altLang="en-US" sz="2400" kern="0" dirty="0" smtClean="0"/>
              <a:t>位输出影响另一个</a:t>
            </a:r>
            <a:r>
              <a:rPr lang="en-US" altLang="zh-CN" sz="2400" kern="0" dirty="0" smtClean="0"/>
              <a:t>S</a:t>
            </a:r>
            <a:r>
              <a:rPr lang="zh-CN" altLang="en-US" sz="2400" kern="0" dirty="0" smtClean="0"/>
              <a:t>盒的中间的</a:t>
            </a:r>
            <a:r>
              <a:rPr lang="en-US" altLang="zh-CN" sz="2400" kern="0" dirty="0" smtClean="0"/>
              <a:t>1</a:t>
            </a:r>
            <a:r>
              <a:rPr lang="zh-CN" altLang="en-US" sz="2400" kern="0" dirty="0" smtClean="0"/>
              <a:t>位，则后一个的输出位不会影响前面一个</a:t>
            </a:r>
            <a:r>
              <a:rPr lang="en-US" altLang="zh-CN" sz="2400" kern="0" dirty="0" smtClean="0"/>
              <a:t>S</a:t>
            </a:r>
            <a:r>
              <a:rPr lang="zh-CN" altLang="en-US" sz="2400" kern="0" dirty="0" smtClean="0"/>
              <a:t>盒的中间位</a:t>
            </a:r>
            <a:endParaRPr lang="zh-CN" altLang="en-US" sz="2400" kern="0" dirty="0"/>
          </a:p>
        </p:txBody>
      </p:sp>
    </p:spTree>
    <p:extLst>
      <p:ext uri="{BB962C8B-B14F-4D97-AF65-F5344CB8AC3E}">
        <p14:creationId xmlns:p14="http://schemas.microsoft.com/office/powerpoint/2010/main" val="824716607"/>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rPr>
              <a:t>DES</a:t>
            </a:r>
            <a:r>
              <a:rPr lang="zh-CN" altLang="en-US" dirty="0" smtClean="0">
                <a:latin typeface="Times New Roman" pitchFamily="18" charset="0"/>
              </a:rPr>
              <a:t>子密钥生成</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lgn="just"/>
                <a:r>
                  <a:rPr lang="en-US" altLang="zh-CN" b="1" dirty="0" smtClean="0">
                    <a:solidFill>
                      <a:srgbClr val="FF00FF"/>
                    </a:solidFill>
                    <a:latin typeface="Times New Roman" pitchFamily="18" charset="0"/>
                  </a:rPr>
                  <a:t>DES</a:t>
                </a:r>
                <a:r>
                  <a:rPr lang="zh-CN" altLang="en-US" b="1" dirty="0" smtClean="0">
                    <a:solidFill>
                      <a:srgbClr val="FF00FF"/>
                    </a:solidFill>
                    <a:latin typeface="Times New Roman" pitchFamily="18" charset="0"/>
                  </a:rPr>
                  <a:t>子密钥</a:t>
                </a:r>
                <a:r>
                  <a:rPr lang="zh-CN" altLang="en-US" dirty="0" smtClean="0">
                    <a:latin typeface="Times New Roman" pitchFamily="18" charset="0"/>
                  </a:rPr>
                  <a:t>是从初始密钥</a:t>
                </a:r>
                <a:r>
                  <a:rPr lang="en-US" altLang="zh-CN" dirty="0" smtClean="0">
                    <a:latin typeface="Times New Roman" pitchFamily="18" charset="0"/>
                  </a:rPr>
                  <a:t>(</a:t>
                </a:r>
                <a:r>
                  <a:rPr lang="zh-CN" altLang="en-US" b="1" dirty="0" smtClean="0">
                    <a:solidFill>
                      <a:srgbClr val="FF0000"/>
                    </a:solidFill>
                    <a:latin typeface="Times New Roman" pitchFamily="18" charset="0"/>
                  </a:rPr>
                  <a:t>种子密钥</a:t>
                </a:r>
                <a:r>
                  <a:rPr lang="en-US" altLang="zh-CN" dirty="0" smtClean="0">
                    <a:latin typeface="Times New Roman" pitchFamily="18" charset="0"/>
                  </a:rPr>
                  <a:t>)</a:t>
                </a:r>
                <a:r>
                  <a:rPr lang="zh-CN" altLang="en-US" dirty="0" smtClean="0">
                    <a:latin typeface="Times New Roman" pitchFamily="18" charset="0"/>
                  </a:rPr>
                  <a:t>产生的</a:t>
                </a:r>
                <a:endParaRPr lang="en-US" altLang="zh-CN" dirty="0" smtClean="0">
                  <a:latin typeface="Times New Roman" pitchFamily="18" charset="0"/>
                </a:endParaRPr>
              </a:p>
              <a:p>
                <a:pPr lvl="1" algn="just"/>
                <a:r>
                  <a:rPr lang="zh-CN" altLang="en-US" dirty="0" smtClean="0">
                    <a:latin typeface="Times New Roman" pitchFamily="18" charset="0"/>
                  </a:rPr>
                  <a:t>种子密钥</a:t>
                </a:r>
                <a14:m>
                  <m:oMath xmlns:m="http://schemas.openxmlformats.org/officeDocument/2006/math">
                    <m:r>
                      <a:rPr lang="en-US" altLang="zh-CN" i="1" dirty="0" smtClean="0">
                        <a:latin typeface="Cambria Math"/>
                      </a:rPr>
                      <m:t>𝐾</m:t>
                    </m:r>
                  </m:oMath>
                </a14:m>
                <a:r>
                  <a:rPr lang="zh-CN" altLang="en-US" dirty="0" smtClean="0">
                    <a:latin typeface="Times New Roman" pitchFamily="18" charset="0"/>
                  </a:rPr>
                  <a:t>为</a:t>
                </a:r>
                <a:r>
                  <a:rPr lang="en-US" altLang="zh-CN" dirty="0" smtClean="0">
                    <a:latin typeface="Times New Roman" pitchFamily="18" charset="0"/>
                  </a:rPr>
                  <a:t>64</a:t>
                </a:r>
                <a:r>
                  <a:rPr lang="zh-CN" altLang="en-US" dirty="0" smtClean="0">
                    <a:latin typeface="Times New Roman" pitchFamily="18" charset="0"/>
                  </a:rPr>
                  <a:t>位，其中有</a:t>
                </a:r>
                <a:r>
                  <a:rPr lang="en-US" altLang="zh-CN" dirty="0" smtClean="0">
                    <a:latin typeface="Times New Roman" pitchFamily="18" charset="0"/>
                  </a:rPr>
                  <a:t>8</a:t>
                </a:r>
                <a:r>
                  <a:rPr lang="zh-CN" altLang="en-US" dirty="0" smtClean="0">
                    <a:latin typeface="Times New Roman" pitchFamily="18" charset="0"/>
                  </a:rPr>
                  <a:t>位用于奇偶校验，分别位于第</a:t>
                </a:r>
                <a:r>
                  <a:rPr lang="en-US" altLang="zh-CN" dirty="0" smtClean="0">
                    <a:latin typeface="Times New Roman" pitchFamily="18" charset="0"/>
                  </a:rPr>
                  <a:t>8</a:t>
                </a:r>
                <a:r>
                  <a:rPr lang="zh-CN" altLang="en-US" dirty="0" smtClean="0">
                    <a:latin typeface="Times New Roman" pitchFamily="18" charset="0"/>
                  </a:rPr>
                  <a:t>，</a:t>
                </a:r>
                <a:r>
                  <a:rPr lang="en-US" altLang="zh-CN" dirty="0" smtClean="0">
                    <a:latin typeface="Times New Roman" pitchFamily="18" charset="0"/>
                  </a:rPr>
                  <a:t>16</a:t>
                </a:r>
                <a:r>
                  <a:rPr lang="zh-CN" altLang="en-US" dirty="0" smtClean="0">
                    <a:latin typeface="Times New Roman" pitchFamily="18" charset="0"/>
                  </a:rPr>
                  <a:t>，</a:t>
                </a:r>
                <a:r>
                  <a:rPr lang="en-US" altLang="zh-CN" dirty="0" smtClean="0">
                    <a:latin typeface="Times New Roman" pitchFamily="18" charset="0"/>
                  </a:rPr>
                  <a:t>24</a:t>
                </a:r>
                <a:r>
                  <a:rPr lang="zh-CN" altLang="en-US" dirty="0" smtClean="0">
                    <a:latin typeface="Times New Roman" pitchFamily="18" charset="0"/>
                  </a:rPr>
                  <a:t>，</a:t>
                </a:r>
                <a:r>
                  <a:rPr lang="en-US" altLang="zh-CN" dirty="0" smtClean="0">
                    <a:latin typeface="Times New Roman" pitchFamily="18" charset="0"/>
                  </a:rPr>
                  <a:t>32</a:t>
                </a:r>
                <a:r>
                  <a:rPr lang="zh-CN" altLang="en-US" dirty="0" smtClean="0">
                    <a:latin typeface="Times New Roman" pitchFamily="18" charset="0"/>
                  </a:rPr>
                  <a:t>，</a:t>
                </a:r>
                <a:r>
                  <a:rPr lang="en-US" altLang="zh-CN" dirty="0" smtClean="0">
                    <a:latin typeface="Times New Roman" pitchFamily="18" charset="0"/>
                  </a:rPr>
                  <a:t>40</a:t>
                </a:r>
                <a:r>
                  <a:rPr lang="zh-CN" altLang="en-US" dirty="0" smtClean="0">
                    <a:latin typeface="Times New Roman" pitchFamily="18" charset="0"/>
                  </a:rPr>
                  <a:t>，</a:t>
                </a:r>
                <a:r>
                  <a:rPr lang="en-US" altLang="zh-CN" dirty="0" smtClean="0">
                    <a:latin typeface="Times New Roman" pitchFamily="18" charset="0"/>
                  </a:rPr>
                  <a:t>48</a:t>
                </a:r>
                <a:r>
                  <a:rPr lang="zh-CN" altLang="en-US" dirty="0" smtClean="0">
                    <a:latin typeface="Times New Roman" pitchFamily="18" charset="0"/>
                  </a:rPr>
                  <a:t>，</a:t>
                </a:r>
                <a:r>
                  <a:rPr lang="en-US" altLang="zh-CN" dirty="0" smtClean="0">
                    <a:latin typeface="Times New Roman" pitchFamily="18" charset="0"/>
                  </a:rPr>
                  <a:t>56</a:t>
                </a:r>
                <a:r>
                  <a:rPr lang="zh-CN" altLang="en-US" dirty="0" smtClean="0">
                    <a:latin typeface="Times New Roman" pitchFamily="18" charset="0"/>
                  </a:rPr>
                  <a:t>，</a:t>
                </a:r>
                <a:r>
                  <a:rPr lang="en-US" altLang="zh-CN" dirty="0" smtClean="0">
                    <a:latin typeface="Times New Roman" pitchFamily="18" charset="0"/>
                  </a:rPr>
                  <a:t>64</a:t>
                </a:r>
                <a:r>
                  <a:rPr lang="zh-CN" altLang="en-US" dirty="0" smtClean="0">
                    <a:latin typeface="Times New Roman" pitchFamily="18" charset="0"/>
                  </a:rPr>
                  <a:t>位</a:t>
                </a:r>
              </a:p>
              <a:p>
                <a:pPr lvl="1" algn="just"/>
                <a:r>
                  <a:rPr lang="zh-CN" altLang="en-US" b="1" dirty="0" smtClean="0">
                    <a:solidFill>
                      <a:srgbClr val="C00000"/>
                    </a:solidFill>
                    <a:latin typeface="Times New Roman" pitchFamily="18" charset="0"/>
                  </a:rPr>
                  <a:t>奇偶校验位</a:t>
                </a:r>
                <a:r>
                  <a:rPr lang="zh-CN" altLang="en-US" dirty="0" smtClean="0">
                    <a:latin typeface="Times New Roman" pitchFamily="18" charset="0"/>
                  </a:rPr>
                  <a:t>用于检查密钥</a:t>
                </a:r>
                <a14:m>
                  <m:oMath xmlns:m="http://schemas.openxmlformats.org/officeDocument/2006/math">
                    <m:r>
                      <a:rPr lang="en-US" altLang="zh-CN" i="1" dirty="0" smtClean="0">
                        <a:latin typeface="Cambria Math"/>
                      </a:rPr>
                      <m:t>𝐾</m:t>
                    </m:r>
                  </m:oMath>
                </a14:m>
                <a:r>
                  <a:rPr lang="zh-CN" altLang="en-US" dirty="0" smtClean="0">
                    <a:latin typeface="Times New Roman" pitchFamily="18" charset="0"/>
                  </a:rPr>
                  <a:t>在产生和分配以及存储过程中可能发生的错误</a:t>
                </a:r>
                <a:endParaRPr lang="en-US" altLang="zh-CN" dirty="0" smtClean="0">
                  <a:latin typeface="Times New Roman" pitchFamily="18" charset="0"/>
                </a:endParaRPr>
              </a:p>
              <a:p>
                <a:pPr lvl="1" algn="just"/>
                <a:endParaRPr lang="zh-CN" altLang="en-US" dirty="0" smtClean="0">
                  <a:latin typeface="Times New Roman" pitchFamily="18" charset="0"/>
                </a:endParaRPr>
              </a:p>
              <a:p>
                <a:pPr algn="just"/>
                <a:r>
                  <a:rPr lang="en-US" altLang="zh-CN" dirty="0" smtClean="0">
                    <a:latin typeface="Times New Roman" pitchFamily="18" charset="0"/>
                  </a:rPr>
                  <a:t>DES</a:t>
                </a:r>
                <a:r>
                  <a:rPr lang="zh-CN" altLang="en-US" dirty="0" smtClean="0">
                    <a:latin typeface="Times New Roman" pitchFamily="18" charset="0"/>
                  </a:rPr>
                  <a:t>的密钥实际上只有</a:t>
                </a:r>
                <a:r>
                  <a:rPr lang="en-US" altLang="zh-CN" b="1" dirty="0" smtClean="0">
                    <a:solidFill>
                      <a:srgbClr val="FF00FF"/>
                    </a:solidFill>
                    <a:latin typeface="Times New Roman" pitchFamily="18" charset="0"/>
                  </a:rPr>
                  <a:t>56</a:t>
                </a:r>
                <a:r>
                  <a:rPr lang="zh-CN" altLang="en-US" b="1" dirty="0" smtClean="0">
                    <a:solidFill>
                      <a:srgbClr val="FF00FF"/>
                    </a:solidFill>
                    <a:latin typeface="Times New Roman" pitchFamily="18" charset="0"/>
                  </a:rPr>
                  <a:t>位</a:t>
                </a:r>
                <a:endParaRPr lang="zh-CN" altLang="en-US" b="1" dirty="0">
                  <a:solidFill>
                    <a:srgbClr val="FF00FF"/>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cstate="print"/>
                <a:stretch>
                  <a:fillRect l="-1259" t="-1762" r="-111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46</a:t>
            </a:fld>
            <a:endParaRPr lang="en-US" altLang="zh-CN" dirty="0"/>
          </a:p>
        </p:txBody>
      </p:sp>
    </p:spTree>
    <p:extLst>
      <p:ext uri="{BB962C8B-B14F-4D97-AF65-F5344CB8AC3E}">
        <p14:creationId xmlns:p14="http://schemas.microsoft.com/office/powerpoint/2010/main" val="1179348012"/>
      </p:ext>
    </p:extLst>
  </p:cSld>
  <p:clrMapOvr>
    <a:masterClrMapping/>
  </p:clrMapOvr>
  <p:transition>
    <p:wedg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47</a:t>
            </a:fld>
            <a:endParaRPr lang="en-US" altLang="zh-CN" dirty="0"/>
          </a:p>
        </p:txBody>
      </p:sp>
      <p:pic>
        <p:nvPicPr>
          <p:cNvPr id="60417" name="Picture 1"/>
          <p:cNvPicPr>
            <a:picLocks noChangeAspect="1" noChangeArrowheads="1"/>
          </p:cNvPicPr>
          <p:nvPr/>
        </p:nvPicPr>
        <p:blipFill>
          <a:blip r:embed="rId2" cstate="print"/>
          <a:srcRect/>
          <a:stretch>
            <a:fillRect/>
          </a:stretch>
        </p:blipFill>
        <p:spPr bwMode="auto">
          <a:xfrm>
            <a:off x="457200" y="762000"/>
            <a:ext cx="8294687" cy="5553075"/>
          </a:xfrm>
          <a:prstGeom prst="rect">
            <a:avLst/>
          </a:prstGeom>
          <a:noFill/>
          <a:ln w="9525">
            <a:noFill/>
            <a:miter lim="800000"/>
            <a:headEnd/>
            <a:tailEnd/>
          </a:ln>
          <a:effectLst/>
        </p:spPr>
      </p:pic>
    </p:spTree>
    <p:extLst>
      <p:ext uri="{BB962C8B-B14F-4D97-AF65-F5344CB8AC3E}">
        <p14:creationId xmlns:p14="http://schemas.microsoft.com/office/powerpoint/2010/main" val="2161785829"/>
      </p:ext>
    </p:extLst>
  </p:cSld>
  <p:clrMapOvr>
    <a:masterClrMapping/>
  </p:clrMapOvr>
  <p:transition>
    <p:wedg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685800"/>
            <a:ext cx="7391400" cy="563563"/>
          </a:xfrm>
        </p:spPr>
        <p:txBody>
          <a:bodyPr/>
          <a:lstStyle/>
          <a:p>
            <a:r>
              <a:rPr lang="en-US" altLang="zh-CN" dirty="0" smtClean="0"/>
              <a:t>DES</a:t>
            </a:r>
            <a:r>
              <a:rPr lang="zh-CN" altLang="en-US" dirty="0" smtClean="0"/>
              <a:t>的解密过程</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48</a:t>
            </a:fld>
            <a:endParaRPr lang="en-US" altLang="zh-CN" dirty="0"/>
          </a:p>
        </p:txBody>
      </p:sp>
      <p:pic>
        <p:nvPicPr>
          <p:cNvPr id="62465" name="Picture 1"/>
          <p:cNvPicPr>
            <a:picLocks noChangeAspect="1" noChangeArrowheads="1"/>
          </p:cNvPicPr>
          <p:nvPr/>
        </p:nvPicPr>
        <p:blipFill>
          <a:blip r:embed="rId2" cstate="print"/>
          <a:srcRect/>
          <a:stretch>
            <a:fillRect/>
          </a:stretch>
        </p:blipFill>
        <p:spPr bwMode="auto">
          <a:xfrm>
            <a:off x="1524000" y="1524000"/>
            <a:ext cx="5375275" cy="4666029"/>
          </a:xfrm>
          <a:prstGeom prst="rect">
            <a:avLst/>
          </a:prstGeom>
          <a:noFill/>
          <a:ln w="9525">
            <a:noFill/>
            <a:miter lim="800000"/>
            <a:headEnd/>
            <a:tailEnd/>
          </a:ln>
          <a:effectLst/>
        </p:spPr>
      </p:pic>
    </p:spTree>
    <p:extLst>
      <p:ext uri="{BB962C8B-B14F-4D97-AF65-F5344CB8AC3E}">
        <p14:creationId xmlns:p14="http://schemas.microsoft.com/office/powerpoint/2010/main" val="2484996545"/>
      </p:ext>
    </p:extLst>
  </p:cSld>
  <p:clrMapOvr>
    <a:masterClrMapping/>
  </p:clrMapOvr>
  <p:transition>
    <p:wedg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38" name="Rectangle 18"/>
          <p:cNvSpPr>
            <a:spLocks noChangeArrowheads="1"/>
          </p:cNvSpPr>
          <p:nvPr/>
        </p:nvSpPr>
        <p:spPr bwMode="ltGray">
          <a:xfrm>
            <a:off x="2813050" y="609600"/>
            <a:ext cx="2320925"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1600" b="1" dirty="0"/>
              <a:t>64</a:t>
            </a:r>
            <a:r>
              <a:rPr lang="zh-CN" altLang="en-US" sz="1600" b="1" dirty="0"/>
              <a:t>位码</a:t>
            </a:r>
          </a:p>
        </p:txBody>
      </p:sp>
      <p:sp>
        <p:nvSpPr>
          <p:cNvPr id="158739" name="Rectangle 19"/>
          <p:cNvSpPr>
            <a:spLocks noChangeArrowheads="1"/>
          </p:cNvSpPr>
          <p:nvPr/>
        </p:nvSpPr>
        <p:spPr bwMode="ltGray">
          <a:xfrm>
            <a:off x="2813050" y="5715000"/>
            <a:ext cx="2320925"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1600" b="1"/>
              <a:t>64</a:t>
            </a:r>
            <a:r>
              <a:rPr lang="zh-CN" altLang="en-US" sz="1600" b="1"/>
              <a:t>位码</a:t>
            </a:r>
          </a:p>
        </p:txBody>
      </p:sp>
      <p:sp>
        <p:nvSpPr>
          <p:cNvPr id="158740" name="AutoShape 20"/>
          <p:cNvSpPr>
            <a:spLocks noChangeArrowheads="1"/>
          </p:cNvSpPr>
          <p:nvPr/>
        </p:nvSpPr>
        <p:spPr bwMode="ltGray">
          <a:xfrm>
            <a:off x="2884488" y="1752600"/>
            <a:ext cx="2179637" cy="609600"/>
          </a:xfrm>
          <a:prstGeom prst="roundRect">
            <a:avLst>
              <a:gd name="adj" fmla="val 16667"/>
            </a:avLst>
          </a:prstGeom>
          <a:solidFill>
            <a:srgbClr val="FFFFFF"/>
          </a:solidFill>
          <a:ln w="9525" cap="rnd">
            <a:solidFill>
              <a:srgbClr val="000000"/>
            </a:solidFill>
            <a:round/>
            <a:headEnd/>
            <a:tailEnd/>
          </a:ln>
          <a:effectLst/>
        </p:spPr>
        <p:txBody>
          <a:bodyPr wrap="none" anchor="ctr"/>
          <a:lstStyle/>
          <a:p>
            <a:pPr algn="ctr" eaLnBrk="0" hangingPunct="0">
              <a:lnSpc>
                <a:spcPct val="100000"/>
              </a:lnSpc>
            </a:pPr>
            <a:r>
              <a:rPr lang="zh-CN" altLang="en-US" sz="1600" b="1"/>
              <a:t>初始变换</a:t>
            </a:r>
          </a:p>
        </p:txBody>
      </p:sp>
      <p:sp>
        <p:nvSpPr>
          <p:cNvPr id="158741" name="AutoShape 21"/>
          <p:cNvSpPr>
            <a:spLocks noChangeArrowheads="1"/>
          </p:cNvSpPr>
          <p:nvPr/>
        </p:nvSpPr>
        <p:spPr bwMode="ltGray">
          <a:xfrm>
            <a:off x="2954338" y="4419600"/>
            <a:ext cx="2179637" cy="609600"/>
          </a:xfrm>
          <a:prstGeom prst="roundRect">
            <a:avLst>
              <a:gd name="adj" fmla="val 16667"/>
            </a:avLst>
          </a:prstGeom>
          <a:solidFill>
            <a:srgbClr val="FFFFFF"/>
          </a:solidFill>
          <a:ln w="9525" cap="rnd">
            <a:solidFill>
              <a:srgbClr val="000000"/>
            </a:solidFill>
            <a:round/>
            <a:headEnd/>
            <a:tailEnd/>
          </a:ln>
          <a:effectLst/>
        </p:spPr>
        <p:txBody>
          <a:bodyPr wrap="none" anchor="ctr"/>
          <a:lstStyle/>
          <a:p>
            <a:pPr algn="ctr" eaLnBrk="0" hangingPunct="0">
              <a:lnSpc>
                <a:spcPct val="100000"/>
              </a:lnSpc>
            </a:pPr>
            <a:r>
              <a:rPr lang="zh-CN" altLang="en-US" sz="1600" b="1" dirty="0"/>
              <a:t>逆初始变换</a:t>
            </a:r>
          </a:p>
        </p:txBody>
      </p:sp>
      <p:sp>
        <p:nvSpPr>
          <p:cNvPr id="158742" name="Rectangle 22"/>
          <p:cNvSpPr>
            <a:spLocks noChangeArrowheads="1"/>
          </p:cNvSpPr>
          <p:nvPr/>
        </p:nvSpPr>
        <p:spPr bwMode="ltGray">
          <a:xfrm>
            <a:off x="2813050" y="3048000"/>
            <a:ext cx="2320925" cy="838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zh-CN" altLang="en-US" sz="1600" b="1"/>
              <a:t>乘积变换</a:t>
            </a:r>
          </a:p>
        </p:txBody>
      </p:sp>
      <p:sp>
        <p:nvSpPr>
          <p:cNvPr id="158743" name="Text Box 23"/>
          <p:cNvSpPr txBox="1">
            <a:spLocks noChangeArrowheads="1"/>
          </p:cNvSpPr>
          <p:nvPr/>
        </p:nvSpPr>
        <p:spPr bwMode="ltGray">
          <a:xfrm>
            <a:off x="1755105" y="609600"/>
            <a:ext cx="598242" cy="338554"/>
          </a:xfrm>
          <a:prstGeom prst="rect">
            <a:avLst/>
          </a:prstGeom>
          <a:noFill/>
          <a:ln w="9525" cap="rnd">
            <a:noFill/>
            <a:miter lim="800000"/>
            <a:headEnd/>
            <a:tailEnd/>
          </a:ln>
          <a:effectLst/>
        </p:spPr>
        <p:txBody>
          <a:bodyPr wrap="none">
            <a:spAutoFit/>
          </a:bodyPr>
          <a:lstStyle/>
          <a:p>
            <a:pPr algn="ctr" eaLnBrk="0" hangingPunct="0">
              <a:lnSpc>
                <a:spcPct val="100000"/>
              </a:lnSpc>
            </a:pPr>
            <a:r>
              <a:rPr lang="zh-CN" altLang="en-US" sz="1600" b="1"/>
              <a:t>明文</a:t>
            </a:r>
          </a:p>
        </p:txBody>
      </p:sp>
      <p:sp>
        <p:nvSpPr>
          <p:cNvPr id="158744" name="Text Box 24"/>
          <p:cNvSpPr txBox="1">
            <a:spLocks noChangeArrowheads="1"/>
          </p:cNvSpPr>
          <p:nvPr/>
        </p:nvSpPr>
        <p:spPr bwMode="ltGray">
          <a:xfrm>
            <a:off x="1755105" y="5715000"/>
            <a:ext cx="598242" cy="338554"/>
          </a:xfrm>
          <a:prstGeom prst="rect">
            <a:avLst/>
          </a:prstGeom>
          <a:noFill/>
          <a:ln w="9525" cap="rnd">
            <a:noFill/>
            <a:miter lim="800000"/>
            <a:headEnd/>
            <a:tailEnd/>
          </a:ln>
          <a:effectLst/>
        </p:spPr>
        <p:txBody>
          <a:bodyPr wrap="none">
            <a:spAutoFit/>
          </a:bodyPr>
          <a:lstStyle/>
          <a:p>
            <a:pPr algn="ctr" eaLnBrk="0" hangingPunct="0">
              <a:lnSpc>
                <a:spcPct val="100000"/>
              </a:lnSpc>
            </a:pPr>
            <a:r>
              <a:rPr lang="zh-CN" altLang="en-US" sz="1600" b="1"/>
              <a:t>密文</a:t>
            </a:r>
          </a:p>
        </p:txBody>
      </p:sp>
      <p:sp>
        <p:nvSpPr>
          <p:cNvPr id="158745" name="Text Box 25"/>
          <p:cNvSpPr txBox="1">
            <a:spLocks noChangeArrowheads="1"/>
          </p:cNvSpPr>
          <p:nvPr/>
        </p:nvSpPr>
        <p:spPr bwMode="ltGray">
          <a:xfrm>
            <a:off x="5400675" y="554038"/>
            <a:ext cx="598241" cy="338554"/>
          </a:xfrm>
          <a:prstGeom prst="rect">
            <a:avLst/>
          </a:prstGeom>
          <a:noFill/>
          <a:ln w="9525" cap="rnd">
            <a:noFill/>
            <a:miter lim="800000"/>
            <a:headEnd/>
            <a:tailEnd/>
          </a:ln>
          <a:effectLst/>
        </p:spPr>
        <p:txBody>
          <a:bodyPr wrap="none">
            <a:spAutoFit/>
          </a:bodyPr>
          <a:lstStyle/>
          <a:p>
            <a:pPr eaLnBrk="0" hangingPunct="0">
              <a:lnSpc>
                <a:spcPct val="100000"/>
              </a:lnSpc>
            </a:pPr>
            <a:r>
              <a:rPr lang="zh-CN" altLang="en-US" sz="1600" b="1"/>
              <a:t>输入</a:t>
            </a:r>
          </a:p>
        </p:txBody>
      </p:sp>
      <p:sp>
        <p:nvSpPr>
          <p:cNvPr id="158746" name="Text Box 26"/>
          <p:cNvSpPr txBox="1">
            <a:spLocks noChangeArrowheads="1"/>
          </p:cNvSpPr>
          <p:nvPr/>
        </p:nvSpPr>
        <p:spPr bwMode="ltGray">
          <a:xfrm>
            <a:off x="5400675" y="5735638"/>
            <a:ext cx="598241" cy="338554"/>
          </a:xfrm>
          <a:prstGeom prst="rect">
            <a:avLst/>
          </a:prstGeom>
          <a:noFill/>
          <a:ln w="9525" cap="rnd">
            <a:noFill/>
            <a:miter lim="800000"/>
            <a:headEnd/>
            <a:tailEnd/>
          </a:ln>
          <a:effectLst/>
        </p:spPr>
        <p:txBody>
          <a:bodyPr wrap="none">
            <a:spAutoFit/>
          </a:bodyPr>
          <a:lstStyle/>
          <a:p>
            <a:pPr eaLnBrk="0" hangingPunct="0">
              <a:lnSpc>
                <a:spcPct val="100000"/>
              </a:lnSpc>
            </a:pPr>
            <a:r>
              <a:rPr lang="zh-CN" altLang="en-US" sz="1600" b="1"/>
              <a:t>输出</a:t>
            </a:r>
          </a:p>
        </p:txBody>
      </p:sp>
      <p:sp>
        <p:nvSpPr>
          <p:cNvPr id="158747" name="Line 27"/>
          <p:cNvSpPr>
            <a:spLocks noChangeShapeType="1"/>
          </p:cNvSpPr>
          <p:nvPr/>
        </p:nvSpPr>
        <p:spPr bwMode="ltGray">
          <a:xfrm>
            <a:off x="4010025" y="1066800"/>
            <a:ext cx="0" cy="762000"/>
          </a:xfrm>
          <a:prstGeom prst="line">
            <a:avLst/>
          </a:prstGeom>
          <a:noFill/>
          <a:ln w="57150" cap="rnd">
            <a:solidFill>
              <a:srgbClr val="969696"/>
            </a:solidFill>
            <a:round/>
            <a:headEnd/>
            <a:tailEnd type="triangle" w="med" len="med"/>
          </a:ln>
          <a:effectLst/>
        </p:spPr>
        <p:txBody>
          <a:bodyPr wrap="none" anchor="ctr"/>
          <a:lstStyle/>
          <a:p>
            <a:endParaRPr lang="zh-CN" altLang="en-US" sz="1600" b="1"/>
          </a:p>
        </p:txBody>
      </p:sp>
      <p:sp>
        <p:nvSpPr>
          <p:cNvPr id="158748" name="Line 28"/>
          <p:cNvSpPr>
            <a:spLocks noChangeShapeType="1"/>
          </p:cNvSpPr>
          <p:nvPr/>
        </p:nvSpPr>
        <p:spPr bwMode="ltGray">
          <a:xfrm>
            <a:off x="4010025" y="3886200"/>
            <a:ext cx="0" cy="533400"/>
          </a:xfrm>
          <a:prstGeom prst="line">
            <a:avLst/>
          </a:prstGeom>
          <a:noFill/>
          <a:ln w="57150" cap="rnd">
            <a:solidFill>
              <a:srgbClr val="969696"/>
            </a:solidFill>
            <a:round/>
            <a:headEnd/>
            <a:tailEnd type="triangle" w="med" len="med"/>
          </a:ln>
          <a:effectLst/>
        </p:spPr>
        <p:txBody>
          <a:bodyPr wrap="none" anchor="ctr"/>
          <a:lstStyle/>
          <a:p>
            <a:endParaRPr lang="zh-CN" altLang="en-US" sz="1600" b="1"/>
          </a:p>
        </p:txBody>
      </p:sp>
      <p:sp>
        <p:nvSpPr>
          <p:cNvPr id="158749" name="Line 29"/>
          <p:cNvSpPr>
            <a:spLocks noChangeShapeType="1"/>
          </p:cNvSpPr>
          <p:nvPr/>
        </p:nvSpPr>
        <p:spPr bwMode="ltGray">
          <a:xfrm>
            <a:off x="3995738" y="2420938"/>
            <a:ext cx="22225" cy="635000"/>
          </a:xfrm>
          <a:prstGeom prst="line">
            <a:avLst/>
          </a:prstGeom>
          <a:noFill/>
          <a:ln w="57150" cap="rnd">
            <a:solidFill>
              <a:srgbClr val="969696"/>
            </a:solidFill>
            <a:round/>
            <a:headEnd/>
            <a:tailEnd type="triangle" w="med" len="med"/>
          </a:ln>
          <a:effectLst/>
        </p:spPr>
        <p:txBody>
          <a:bodyPr wrap="none" anchor="ctr"/>
          <a:lstStyle/>
          <a:p>
            <a:endParaRPr lang="zh-CN" altLang="en-US" sz="1600" b="1"/>
          </a:p>
        </p:txBody>
      </p:sp>
      <p:sp>
        <p:nvSpPr>
          <p:cNvPr id="158750" name="Line 30"/>
          <p:cNvSpPr>
            <a:spLocks noChangeShapeType="1"/>
          </p:cNvSpPr>
          <p:nvPr/>
        </p:nvSpPr>
        <p:spPr bwMode="ltGray">
          <a:xfrm>
            <a:off x="4010025" y="5029200"/>
            <a:ext cx="0" cy="762000"/>
          </a:xfrm>
          <a:prstGeom prst="line">
            <a:avLst/>
          </a:prstGeom>
          <a:noFill/>
          <a:ln w="57150" cap="rnd">
            <a:solidFill>
              <a:srgbClr val="969696"/>
            </a:solidFill>
            <a:round/>
            <a:headEnd/>
            <a:tailEnd type="triangle" w="med" len="med"/>
          </a:ln>
          <a:effectLst/>
        </p:spPr>
        <p:txBody>
          <a:bodyPr wrap="none" anchor="ctr"/>
          <a:lstStyle/>
          <a:p>
            <a:endParaRPr lang="zh-CN" altLang="en-US" sz="1600" b="1"/>
          </a:p>
        </p:txBody>
      </p:sp>
      <p:sp>
        <p:nvSpPr>
          <p:cNvPr id="158751" name="Text Box 31"/>
          <p:cNvSpPr txBox="1">
            <a:spLocks noChangeArrowheads="1"/>
          </p:cNvSpPr>
          <p:nvPr/>
        </p:nvSpPr>
        <p:spPr bwMode="ltGray">
          <a:xfrm>
            <a:off x="5400675" y="1793875"/>
            <a:ext cx="378630" cy="338554"/>
          </a:xfrm>
          <a:prstGeom prst="rect">
            <a:avLst/>
          </a:prstGeom>
          <a:noFill/>
          <a:ln w="9525" cap="rnd">
            <a:noFill/>
            <a:miter lim="800000"/>
            <a:headEnd/>
            <a:tailEnd/>
          </a:ln>
          <a:effectLst/>
        </p:spPr>
        <p:txBody>
          <a:bodyPr wrap="none">
            <a:spAutoFit/>
          </a:bodyPr>
          <a:lstStyle/>
          <a:p>
            <a:pPr eaLnBrk="0" hangingPunct="0">
              <a:lnSpc>
                <a:spcPct val="100000"/>
              </a:lnSpc>
            </a:pPr>
            <a:r>
              <a:rPr lang="en-US" altLang="zh-CN" sz="1600" b="1"/>
              <a:t>IP</a:t>
            </a:r>
          </a:p>
        </p:txBody>
      </p:sp>
      <p:sp>
        <p:nvSpPr>
          <p:cNvPr id="158752" name="Text Box 32"/>
          <p:cNvSpPr txBox="1">
            <a:spLocks noChangeArrowheads="1"/>
          </p:cNvSpPr>
          <p:nvPr/>
        </p:nvSpPr>
        <p:spPr bwMode="ltGray">
          <a:xfrm>
            <a:off x="5400675" y="4537075"/>
            <a:ext cx="498855" cy="338554"/>
          </a:xfrm>
          <a:prstGeom prst="rect">
            <a:avLst/>
          </a:prstGeom>
          <a:noFill/>
          <a:ln w="9525" cap="rnd">
            <a:noFill/>
            <a:miter lim="800000"/>
            <a:headEnd/>
            <a:tailEnd/>
          </a:ln>
          <a:effectLst/>
        </p:spPr>
        <p:txBody>
          <a:bodyPr wrap="none">
            <a:spAutoFit/>
          </a:bodyPr>
          <a:lstStyle/>
          <a:p>
            <a:pPr eaLnBrk="0" hangingPunct="0">
              <a:lnSpc>
                <a:spcPct val="100000"/>
              </a:lnSpc>
            </a:pPr>
            <a:r>
              <a:rPr lang="en-US" altLang="zh-CN" sz="1600" b="1"/>
              <a:t>IP</a:t>
            </a:r>
            <a:r>
              <a:rPr lang="en-US" altLang="zh-CN" sz="1600" b="1" baseline="30000"/>
              <a:t>-1</a:t>
            </a:r>
            <a:endParaRPr lang="en-US" altLang="zh-CN" sz="1600" b="1"/>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58738"/>
                                        </p:tgtEl>
                                        <p:attrNameLst>
                                          <p:attrName>style.visibility</p:attrName>
                                        </p:attrNameLst>
                                      </p:cBhvr>
                                      <p:to>
                                        <p:strVal val="visible"/>
                                      </p:to>
                                    </p:set>
                                    <p:animEffect transition="in" filter="slide(fromTop)">
                                      <p:cBhvr>
                                        <p:cTn id="7" dur="500"/>
                                        <p:tgtEl>
                                          <p:spTgt spid="158738"/>
                                        </p:tgtEl>
                                      </p:cBhvr>
                                    </p:animEffect>
                                  </p:childTnLst>
                                </p:cTn>
                              </p:par>
                              <p:par>
                                <p:cTn id="8" presetID="12" presetClass="entr" presetSubtype="1" fill="hold" grpId="0" nodeType="withEffect">
                                  <p:stCondLst>
                                    <p:cond delay="0"/>
                                  </p:stCondLst>
                                  <p:childTnLst>
                                    <p:set>
                                      <p:cBhvr>
                                        <p:cTn id="9" dur="1" fill="hold">
                                          <p:stCondLst>
                                            <p:cond delay="0"/>
                                          </p:stCondLst>
                                        </p:cTn>
                                        <p:tgtEl>
                                          <p:spTgt spid="158745"/>
                                        </p:tgtEl>
                                        <p:attrNameLst>
                                          <p:attrName>style.visibility</p:attrName>
                                        </p:attrNameLst>
                                      </p:cBhvr>
                                      <p:to>
                                        <p:strVal val="visible"/>
                                      </p:to>
                                    </p:set>
                                    <p:animEffect transition="in" filter="slide(fromTop)">
                                      <p:cBhvr>
                                        <p:cTn id="10" dur="500"/>
                                        <p:tgtEl>
                                          <p:spTgt spid="158745"/>
                                        </p:tgtEl>
                                      </p:cBhvr>
                                    </p:animEffect>
                                  </p:childTnLst>
                                </p:cTn>
                              </p:par>
                              <p:par>
                                <p:cTn id="11" presetID="12" presetClass="entr" presetSubtype="1" fill="hold" grpId="1" nodeType="withEffect">
                                  <p:stCondLst>
                                    <p:cond delay="0"/>
                                  </p:stCondLst>
                                  <p:childTnLst>
                                    <p:set>
                                      <p:cBhvr>
                                        <p:cTn id="12" dur="1" fill="hold">
                                          <p:stCondLst>
                                            <p:cond delay="0"/>
                                          </p:stCondLst>
                                        </p:cTn>
                                        <p:tgtEl>
                                          <p:spTgt spid="158738"/>
                                        </p:tgtEl>
                                        <p:attrNameLst>
                                          <p:attrName>style.visibility</p:attrName>
                                        </p:attrNameLst>
                                      </p:cBhvr>
                                      <p:to>
                                        <p:strVal val="visible"/>
                                      </p:to>
                                    </p:set>
                                    <p:animEffect transition="in" filter="slide(fromTop)">
                                      <p:cBhvr>
                                        <p:cTn id="13" dur="500"/>
                                        <p:tgtEl>
                                          <p:spTgt spid="158738"/>
                                        </p:tgtEl>
                                      </p:cBhvr>
                                    </p:animEffect>
                                  </p:childTnLst>
                                </p:cTn>
                              </p:par>
                              <p:par>
                                <p:cTn id="14" presetID="12" presetClass="entr" presetSubtype="1" fill="hold" grpId="1" nodeType="withEffect">
                                  <p:stCondLst>
                                    <p:cond delay="0"/>
                                  </p:stCondLst>
                                  <p:childTnLst>
                                    <p:set>
                                      <p:cBhvr>
                                        <p:cTn id="15" dur="1" fill="hold">
                                          <p:stCondLst>
                                            <p:cond delay="0"/>
                                          </p:stCondLst>
                                        </p:cTn>
                                        <p:tgtEl>
                                          <p:spTgt spid="158745"/>
                                        </p:tgtEl>
                                        <p:attrNameLst>
                                          <p:attrName>style.visibility</p:attrName>
                                        </p:attrNameLst>
                                      </p:cBhvr>
                                      <p:to>
                                        <p:strVal val="visible"/>
                                      </p:to>
                                    </p:set>
                                    <p:animEffect transition="in" filter="slide(fromTop)">
                                      <p:cBhvr>
                                        <p:cTn id="16" dur="500"/>
                                        <p:tgtEl>
                                          <p:spTgt spid="158745"/>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158747"/>
                                        </p:tgtEl>
                                        <p:attrNameLst>
                                          <p:attrName>style.visibility</p:attrName>
                                        </p:attrNameLst>
                                      </p:cBhvr>
                                      <p:to>
                                        <p:strVal val="visible"/>
                                      </p:to>
                                    </p:set>
                                    <p:animEffect transition="in" filter="slide(fromTop)">
                                      <p:cBhvr>
                                        <p:cTn id="19" dur="500"/>
                                        <p:tgtEl>
                                          <p:spTgt spid="158747"/>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158740"/>
                                        </p:tgtEl>
                                        <p:attrNameLst>
                                          <p:attrName>style.visibility</p:attrName>
                                        </p:attrNameLst>
                                      </p:cBhvr>
                                      <p:to>
                                        <p:strVal val="visible"/>
                                      </p:to>
                                    </p:set>
                                    <p:animEffect transition="in" filter="slide(fromBottom)">
                                      <p:cBhvr>
                                        <p:cTn id="24" dur="500"/>
                                        <p:tgtEl>
                                          <p:spTgt spid="158740"/>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58751"/>
                                        </p:tgtEl>
                                        <p:attrNameLst>
                                          <p:attrName>style.visibility</p:attrName>
                                        </p:attrNameLst>
                                      </p:cBhvr>
                                      <p:to>
                                        <p:strVal val="visible"/>
                                      </p:to>
                                    </p:set>
                                    <p:animEffect transition="in" filter="slide(fromBottom)">
                                      <p:cBhvr>
                                        <p:cTn id="27" dur="500"/>
                                        <p:tgtEl>
                                          <p:spTgt spid="158751"/>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58749"/>
                                        </p:tgtEl>
                                        <p:attrNameLst>
                                          <p:attrName>style.visibility</p:attrName>
                                        </p:attrNameLst>
                                      </p:cBhvr>
                                      <p:to>
                                        <p:strVal val="visible"/>
                                      </p:to>
                                    </p:set>
                                    <p:animEffect transition="in" filter="slide(fromBottom)">
                                      <p:cBhvr>
                                        <p:cTn id="32" dur="500"/>
                                        <p:tgtEl>
                                          <p:spTgt spid="158749"/>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58742"/>
                                        </p:tgtEl>
                                        <p:attrNameLst>
                                          <p:attrName>style.visibility</p:attrName>
                                        </p:attrNameLst>
                                      </p:cBhvr>
                                      <p:to>
                                        <p:strVal val="visible"/>
                                      </p:to>
                                    </p:set>
                                    <p:animEffect transition="in" filter="slide(fromBottom)">
                                      <p:cBhvr>
                                        <p:cTn id="37" dur="500"/>
                                        <p:tgtEl>
                                          <p:spTgt spid="158742"/>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158748"/>
                                        </p:tgtEl>
                                        <p:attrNameLst>
                                          <p:attrName>style.visibility</p:attrName>
                                        </p:attrNameLst>
                                      </p:cBhvr>
                                      <p:to>
                                        <p:strVal val="visible"/>
                                      </p:to>
                                    </p:set>
                                    <p:animEffect transition="in" filter="slide(fromBottom)">
                                      <p:cBhvr>
                                        <p:cTn id="42" dur="500"/>
                                        <p:tgtEl>
                                          <p:spTgt spid="158748"/>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158741"/>
                                        </p:tgtEl>
                                        <p:attrNameLst>
                                          <p:attrName>style.visibility</p:attrName>
                                        </p:attrNameLst>
                                      </p:cBhvr>
                                      <p:to>
                                        <p:strVal val="visible"/>
                                      </p:to>
                                    </p:set>
                                    <p:animEffect transition="in" filter="slide(fromBottom)">
                                      <p:cBhvr>
                                        <p:cTn id="47" dur="500"/>
                                        <p:tgtEl>
                                          <p:spTgt spid="158741"/>
                                        </p:tgtEl>
                                      </p:cBhvr>
                                    </p:animEffect>
                                  </p:childTnLst>
                                </p:cTn>
                              </p:par>
                              <p:par>
                                <p:cTn id="48" presetID="12" presetClass="entr" presetSubtype="4" fill="hold" grpId="0" nodeType="withEffect">
                                  <p:stCondLst>
                                    <p:cond delay="0"/>
                                  </p:stCondLst>
                                  <p:childTnLst>
                                    <p:set>
                                      <p:cBhvr>
                                        <p:cTn id="49" dur="1" fill="hold">
                                          <p:stCondLst>
                                            <p:cond delay="0"/>
                                          </p:stCondLst>
                                        </p:cTn>
                                        <p:tgtEl>
                                          <p:spTgt spid="158752"/>
                                        </p:tgtEl>
                                        <p:attrNameLst>
                                          <p:attrName>style.visibility</p:attrName>
                                        </p:attrNameLst>
                                      </p:cBhvr>
                                      <p:to>
                                        <p:strVal val="visible"/>
                                      </p:to>
                                    </p:set>
                                    <p:animEffect transition="in" filter="slide(fromBottom)">
                                      <p:cBhvr>
                                        <p:cTn id="50" dur="500"/>
                                        <p:tgtEl>
                                          <p:spTgt spid="158752"/>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158750"/>
                                        </p:tgtEl>
                                        <p:attrNameLst>
                                          <p:attrName>style.visibility</p:attrName>
                                        </p:attrNameLst>
                                      </p:cBhvr>
                                      <p:to>
                                        <p:strVal val="visible"/>
                                      </p:to>
                                    </p:set>
                                    <p:animEffect transition="in" filter="slide(fromBottom)">
                                      <p:cBhvr>
                                        <p:cTn id="55" dur="500"/>
                                        <p:tgtEl>
                                          <p:spTgt spid="158750"/>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4" fill="hold" grpId="0" nodeType="clickEffect">
                                  <p:stCondLst>
                                    <p:cond delay="0"/>
                                  </p:stCondLst>
                                  <p:childTnLst>
                                    <p:set>
                                      <p:cBhvr>
                                        <p:cTn id="59" dur="1" fill="hold">
                                          <p:stCondLst>
                                            <p:cond delay="0"/>
                                          </p:stCondLst>
                                        </p:cTn>
                                        <p:tgtEl>
                                          <p:spTgt spid="158739"/>
                                        </p:tgtEl>
                                        <p:attrNameLst>
                                          <p:attrName>style.visibility</p:attrName>
                                        </p:attrNameLst>
                                      </p:cBhvr>
                                      <p:to>
                                        <p:strVal val="visible"/>
                                      </p:to>
                                    </p:set>
                                    <p:animEffect transition="in" filter="slide(fromBottom)">
                                      <p:cBhvr>
                                        <p:cTn id="60" dur="500"/>
                                        <p:tgtEl>
                                          <p:spTgt spid="158739"/>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158744"/>
                                        </p:tgtEl>
                                        <p:attrNameLst>
                                          <p:attrName>style.visibility</p:attrName>
                                        </p:attrNameLst>
                                      </p:cBhvr>
                                      <p:to>
                                        <p:strVal val="visible"/>
                                      </p:to>
                                    </p:set>
                                    <p:animEffect transition="in" filter="slide(fromBottom)">
                                      <p:cBhvr>
                                        <p:cTn id="63" dur="500"/>
                                        <p:tgtEl>
                                          <p:spTgt spid="158744"/>
                                        </p:tgtEl>
                                      </p:cBhvr>
                                    </p:animEffect>
                                  </p:childTnLst>
                                </p:cTn>
                              </p:par>
                              <p:par>
                                <p:cTn id="64" presetID="12" presetClass="entr" presetSubtype="4" fill="hold" grpId="0" nodeType="withEffect">
                                  <p:stCondLst>
                                    <p:cond delay="0"/>
                                  </p:stCondLst>
                                  <p:childTnLst>
                                    <p:set>
                                      <p:cBhvr>
                                        <p:cTn id="65" dur="1" fill="hold">
                                          <p:stCondLst>
                                            <p:cond delay="0"/>
                                          </p:stCondLst>
                                        </p:cTn>
                                        <p:tgtEl>
                                          <p:spTgt spid="158746"/>
                                        </p:tgtEl>
                                        <p:attrNameLst>
                                          <p:attrName>style.visibility</p:attrName>
                                        </p:attrNameLst>
                                      </p:cBhvr>
                                      <p:to>
                                        <p:strVal val="visible"/>
                                      </p:to>
                                    </p:set>
                                    <p:animEffect transition="in" filter="slide(fromBottom)">
                                      <p:cBhvr>
                                        <p:cTn id="66" dur="500"/>
                                        <p:tgtEl>
                                          <p:spTgt spid="158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38" grpId="0" animBg="1"/>
      <p:bldP spid="158738" grpId="1" animBg="1"/>
      <p:bldP spid="158739" grpId="0" animBg="1"/>
      <p:bldP spid="158740" grpId="0" animBg="1"/>
      <p:bldP spid="158741" grpId="0" animBg="1"/>
      <p:bldP spid="158742" grpId="0" animBg="1"/>
      <p:bldP spid="158744" grpId="0"/>
      <p:bldP spid="158745" grpId="0"/>
      <p:bldP spid="158745" grpId="1"/>
      <p:bldP spid="158746" grpId="0"/>
      <p:bldP spid="158747" grpId="0" animBg="1"/>
      <p:bldP spid="158748" grpId="0" animBg="1"/>
      <p:bldP spid="158749" grpId="0" animBg="1"/>
      <p:bldP spid="158750" grpId="0" animBg="1"/>
      <p:bldP spid="158751" grpId="0"/>
      <p:bldP spid="15875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474" name="Picture 2" descr="J0195384"/>
          <p:cNvPicPr>
            <a:picLocks noChangeAspect="1" noChangeArrowheads="1"/>
          </p:cNvPicPr>
          <p:nvPr/>
        </p:nvPicPr>
        <p:blipFill>
          <a:blip r:embed="rId3" cstate="print"/>
          <a:srcRect/>
          <a:stretch>
            <a:fillRect/>
          </a:stretch>
        </p:blipFill>
        <p:spPr bwMode="auto">
          <a:xfrm rot="-65760579">
            <a:off x="6856413" y="4906963"/>
            <a:ext cx="2362200" cy="1797050"/>
          </a:xfrm>
          <a:prstGeom prst="rect">
            <a:avLst/>
          </a:prstGeom>
          <a:noFill/>
          <a:ln w="9525">
            <a:noFill/>
            <a:miter lim="800000"/>
            <a:headEnd/>
            <a:tailEnd/>
          </a:ln>
          <a:effectLst/>
        </p:spPr>
      </p:pic>
      <p:sp>
        <p:nvSpPr>
          <p:cNvPr id="233475" name="Rectangle 3"/>
          <p:cNvSpPr>
            <a:spLocks noGrp="1" noChangeArrowheads="1"/>
          </p:cNvSpPr>
          <p:nvPr>
            <p:ph type="title"/>
          </p:nvPr>
        </p:nvSpPr>
        <p:spPr/>
        <p:txBody>
          <a:bodyPr/>
          <a:lstStyle/>
          <a:p>
            <a:r>
              <a:rPr lang="en-US" altLang="zh-CN" sz="3600"/>
              <a:t>1.</a:t>
            </a:r>
            <a:r>
              <a:rPr lang="zh-CN" altLang="en-US" sz="3600"/>
              <a:t>现代分组密码思想</a:t>
            </a:r>
            <a:r>
              <a:rPr lang="en-US" altLang="zh-CN" sz="3600"/>
              <a:t>-  moden-block ciphers</a:t>
            </a:r>
          </a:p>
        </p:txBody>
      </p:sp>
      <p:sp>
        <p:nvSpPr>
          <p:cNvPr id="233476" name="Rectangle 4"/>
          <p:cNvSpPr>
            <a:spLocks noGrp="1" noChangeArrowheads="1"/>
          </p:cNvSpPr>
          <p:nvPr>
            <p:ph type="body" idx="1"/>
          </p:nvPr>
        </p:nvSpPr>
        <p:spPr>
          <a:xfrm>
            <a:off x="395288" y="1916113"/>
            <a:ext cx="8132762" cy="4191000"/>
          </a:xfrm>
        </p:spPr>
        <p:txBody>
          <a:bodyPr/>
          <a:lstStyle/>
          <a:p>
            <a:r>
              <a:rPr lang="zh-CN" altLang="en-US" dirty="0"/>
              <a:t>目前最广泛使用的加密算法 </a:t>
            </a:r>
          </a:p>
          <a:p>
            <a:r>
              <a:rPr lang="zh-CN" altLang="en-US" dirty="0"/>
              <a:t>提供保密与认证服务</a:t>
            </a:r>
          </a:p>
          <a:p>
            <a:pPr lvl="1"/>
            <a:r>
              <a:rPr lang="zh-CN" altLang="en-US" dirty="0"/>
              <a:t>将定长的明文块转换成等长的密文，这一过程是在密钥的控制之下。</a:t>
            </a:r>
          </a:p>
          <a:p>
            <a:pPr lvl="1"/>
            <a:r>
              <a:rPr lang="zh-CN" altLang="en-US" dirty="0"/>
              <a:t>使用逆向变换和同一个密钥来实现解密。</a:t>
            </a:r>
          </a:p>
          <a:p>
            <a:pPr lvl="1"/>
            <a:r>
              <a:rPr lang="zh-CN" altLang="en-US" dirty="0"/>
              <a:t> 对于当前的许多分组密码，分组大小是 </a:t>
            </a:r>
            <a:r>
              <a:rPr lang="en-US" altLang="zh-CN" dirty="0"/>
              <a:t>64 </a:t>
            </a:r>
            <a:r>
              <a:rPr lang="zh-CN" altLang="en-US" dirty="0"/>
              <a:t>位</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3475"/>
                                        </p:tgtEl>
                                        <p:attrNameLst>
                                          <p:attrName>style.visibility</p:attrName>
                                        </p:attrNameLst>
                                      </p:cBhvr>
                                      <p:to>
                                        <p:strVal val="visible"/>
                                      </p:to>
                                    </p:set>
                                    <p:anim calcmode="lin" valueType="num">
                                      <p:cBhvr additive="base">
                                        <p:cTn id="7" dur="500" fill="hold"/>
                                        <p:tgtEl>
                                          <p:spTgt spid="233475"/>
                                        </p:tgtEl>
                                        <p:attrNameLst>
                                          <p:attrName>ppt_x</p:attrName>
                                        </p:attrNameLst>
                                      </p:cBhvr>
                                      <p:tavLst>
                                        <p:tav tm="0">
                                          <p:val>
                                            <p:strVal val="#ppt_x"/>
                                          </p:val>
                                        </p:tav>
                                        <p:tav tm="100000">
                                          <p:val>
                                            <p:strVal val="#ppt_x"/>
                                          </p:val>
                                        </p:tav>
                                      </p:tavLst>
                                    </p:anim>
                                    <p:anim calcmode="lin" valueType="num">
                                      <p:cBhvr additive="base">
                                        <p:cTn id="8" dur="500" fill="hold"/>
                                        <p:tgtEl>
                                          <p:spTgt spid="2334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33476">
                                            <p:txEl>
                                              <p:pRg st="0" end="0"/>
                                            </p:txEl>
                                          </p:spTgt>
                                        </p:tgtEl>
                                        <p:attrNameLst>
                                          <p:attrName>style.visibility</p:attrName>
                                        </p:attrNameLst>
                                      </p:cBhvr>
                                      <p:to>
                                        <p:strVal val="visible"/>
                                      </p:to>
                                    </p:set>
                                    <p:animEffect transition="in" filter="randombar(horizontal)">
                                      <p:cBhvr>
                                        <p:cTn id="13" dur="500"/>
                                        <p:tgtEl>
                                          <p:spTgt spid="23347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233476">
                                            <p:txEl>
                                              <p:pRg st="1" end="1"/>
                                            </p:txEl>
                                          </p:spTgt>
                                        </p:tgtEl>
                                        <p:attrNameLst>
                                          <p:attrName>style.visibility</p:attrName>
                                        </p:attrNameLst>
                                      </p:cBhvr>
                                      <p:to>
                                        <p:strVal val="visible"/>
                                      </p:to>
                                    </p:set>
                                    <p:animEffect transition="in" filter="randombar(horizontal)">
                                      <p:cBhvr>
                                        <p:cTn id="18" dur="500"/>
                                        <p:tgtEl>
                                          <p:spTgt spid="233476">
                                            <p:txEl>
                                              <p:pRg st="1" end="1"/>
                                            </p:tx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33476">
                                            <p:txEl>
                                              <p:pRg st="2" end="2"/>
                                            </p:txEl>
                                          </p:spTgt>
                                        </p:tgtEl>
                                        <p:attrNameLst>
                                          <p:attrName>style.visibility</p:attrName>
                                        </p:attrNameLst>
                                      </p:cBhvr>
                                      <p:to>
                                        <p:strVal val="visible"/>
                                      </p:to>
                                    </p:set>
                                    <p:animEffect transition="in" filter="randombar(horizontal)">
                                      <p:cBhvr>
                                        <p:cTn id="21" dur="500"/>
                                        <p:tgtEl>
                                          <p:spTgt spid="233476">
                                            <p:txEl>
                                              <p:pRg st="2" end="2"/>
                                            </p:tx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33476">
                                            <p:txEl>
                                              <p:pRg st="3" end="3"/>
                                            </p:txEl>
                                          </p:spTgt>
                                        </p:tgtEl>
                                        <p:attrNameLst>
                                          <p:attrName>style.visibility</p:attrName>
                                        </p:attrNameLst>
                                      </p:cBhvr>
                                      <p:to>
                                        <p:strVal val="visible"/>
                                      </p:to>
                                    </p:set>
                                    <p:animEffect transition="in" filter="randombar(horizontal)">
                                      <p:cBhvr>
                                        <p:cTn id="24" dur="500"/>
                                        <p:tgtEl>
                                          <p:spTgt spid="233476">
                                            <p:txEl>
                                              <p:pRg st="3" end="3"/>
                                            </p:txEl>
                                          </p:spTgt>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33476">
                                            <p:txEl>
                                              <p:pRg st="4" end="4"/>
                                            </p:txEl>
                                          </p:spTgt>
                                        </p:tgtEl>
                                        <p:attrNameLst>
                                          <p:attrName>style.visibility</p:attrName>
                                        </p:attrNameLst>
                                      </p:cBhvr>
                                      <p:to>
                                        <p:strVal val="visible"/>
                                      </p:to>
                                    </p:set>
                                    <p:animEffect transition="in" filter="randombar(horizontal)">
                                      <p:cBhvr>
                                        <p:cTn id="27" dur="500"/>
                                        <p:tgtEl>
                                          <p:spTgt spid="2334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5" grpId="0"/>
      <p:bldP spid="23347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54" name="Rectangle 10"/>
          <p:cNvSpPr>
            <a:spLocks noChangeArrowheads="1"/>
          </p:cNvSpPr>
          <p:nvPr/>
        </p:nvSpPr>
        <p:spPr bwMode="ltGray">
          <a:xfrm>
            <a:off x="1476375" y="304800"/>
            <a:ext cx="5135563"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zh-CN" altLang="en-US" b="1">
                <a:latin typeface="楷体_GB2312" pitchFamily="49" charset="-122"/>
                <a:ea typeface="楷体_GB2312" pitchFamily="49" charset="-122"/>
              </a:rPr>
              <a:t>输入（</a:t>
            </a:r>
            <a:r>
              <a:rPr lang="en-US" altLang="zh-CN" b="1">
                <a:latin typeface="楷体_GB2312" pitchFamily="49" charset="-122"/>
                <a:ea typeface="楷体_GB2312" pitchFamily="49" charset="-122"/>
              </a:rPr>
              <a:t>64</a:t>
            </a:r>
            <a:r>
              <a:rPr lang="zh-CN" altLang="en-US" b="1">
                <a:latin typeface="楷体_GB2312" pitchFamily="49" charset="-122"/>
                <a:ea typeface="楷体_GB2312" pitchFamily="49" charset="-122"/>
              </a:rPr>
              <a:t>位）</a:t>
            </a:r>
          </a:p>
        </p:txBody>
      </p:sp>
      <p:sp>
        <p:nvSpPr>
          <p:cNvPr id="159755" name="Rectangle 11"/>
          <p:cNvSpPr>
            <a:spLocks noChangeArrowheads="1"/>
          </p:cNvSpPr>
          <p:nvPr/>
        </p:nvSpPr>
        <p:spPr bwMode="ltGray">
          <a:xfrm>
            <a:off x="1547813" y="1295400"/>
            <a:ext cx="4994275" cy="33528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2800" b="1">
                <a:latin typeface="楷体_GB2312" pitchFamily="49" charset="-122"/>
                <a:ea typeface="楷体_GB2312" pitchFamily="49" charset="-122"/>
              </a:rPr>
              <a:t>58 50 42 34 26 18 10  2</a:t>
            </a:r>
          </a:p>
          <a:p>
            <a:pPr algn="ctr" eaLnBrk="0" hangingPunct="0">
              <a:lnSpc>
                <a:spcPct val="100000"/>
              </a:lnSpc>
            </a:pPr>
            <a:r>
              <a:rPr lang="en-US" altLang="zh-CN" sz="2800" b="1">
                <a:latin typeface="楷体_GB2312" pitchFamily="49" charset="-122"/>
                <a:ea typeface="楷体_GB2312" pitchFamily="49" charset="-122"/>
              </a:rPr>
              <a:t>60 52 44 36 28 20 12  4</a:t>
            </a:r>
          </a:p>
          <a:p>
            <a:pPr algn="ctr" eaLnBrk="0" hangingPunct="0">
              <a:lnSpc>
                <a:spcPct val="100000"/>
              </a:lnSpc>
            </a:pPr>
            <a:r>
              <a:rPr lang="en-US" altLang="zh-CN" sz="2800" b="1">
                <a:latin typeface="楷体_GB2312" pitchFamily="49" charset="-122"/>
                <a:ea typeface="楷体_GB2312" pitchFamily="49" charset="-122"/>
              </a:rPr>
              <a:t>62 54 46 38 30 22 14  6</a:t>
            </a:r>
          </a:p>
          <a:p>
            <a:pPr algn="ctr" eaLnBrk="0" hangingPunct="0">
              <a:lnSpc>
                <a:spcPct val="100000"/>
              </a:lnSpc>
            </a:pPr>
            <a:r>
              <a:rPr lang="en-US" altLang="zh-CN" sz="2800" b="1">
                <a:latin typeface="楷体_GB2312" pitchFamily="49" charset="-122"/>
                <a:ea typeface="楷体_GB2312" pitchFamily="49" charset="-122"/>
              </a:rPr>
              <a:t>64 56 48 40 32 24 16  8</a:t>
            </a:r>
          </a:p>
          <a:p>
            <a:pPr algn="ctr" eaLnBrk="0" hangingPunct="0">
              <a:lnSpc>
                <a:spcPct val="100000"/>
              </a:lnSpc>
            </a:pPr>
            <a:r>
              <a:rPr lang="en-US" altLang="zh-CN" sz="2800" b="1">
                <a:latin typeface="楷体_GB2312" pitchFamily="49" charset="-122"/>
                <a:ea typeface="楷体_GB2312" pitchFamily="49" charset="-122"/>
              </a:rPr>
              <a:t>57 49 41 33 25 17  9  1</a:t>
            </a:r>
          </a:p>
          <a:p>
            <a:pPr algn="ctr" eaLnBrk="0" hangingPunct="0">
              <a:lnSpc>
                <a:spcPct val="100000"/>
              </a:lnSpc>
            </a:pPr>
            <a:r>
              <a:rPr lang="en-US" altLang="zh-CN" sz="2800" b="1">
                <a:latin typeface="楷体_GB2312" pitchFamily="49" charset="-122"/>
                <a:ea typeface="楷体_GB2312" pitchFamily="49" charset="-122"/>
              </a:rPr>
              <a:t>59 51 43 35 27 19 11  3</a:t>
            </a:r>
          </a:p>
          <a:p>
            <a:pPr algn="ctr" eaLnBrk="0" hangingPunct="0">
              <a:lnSpc>
                <a:spcPct val="100000"/>
              </a:lnSpc>
            </a:pPr>
            <a:r>
              <a:rPr lang="en-US" altLang="zh-CN" sz="2800" b="1">
                <a:latin typeface="楷体_GB2312" pitchFamily="49" charset="-122"/>
                <a:ea typeface="楷体_GB2312" pitchFamily="49" charset="-122"/>
              </a:rPr>
              <a:t>61 53 45 37 29 21 13  5</a:t>
            </a:r>
          </a:p>
          <a:p>
            <a:pPr algn="ctr" eaLnBrk="0" hangingPunct="0">
              <a:lnSpc>
                <a:spcPct val="100000"/>
              </a:lnSpc>
            </a:pPr>
            <a:r>
              <a:rPr lang="en-US" altLang="zh-CN" sz="2800" b="1">
                <a:latin typeface="楷体_GB2312" pitchFamily="49" charset="-122"/>
                <a:ea typeface="楷体_GB2312" pitchFamily="49" charset="-122"/>
              </a:rPr>
              <a:t>63 55 47 39 31 23 15  7</a:t>
            </a:r>
          </a:p>
        </p:txBody>
      </p:sp>
      <p:sp>
        <p:nvSpPr>
          <p:cNvPr id="159756" name="Rectangle 12"/>
          <p:cNvSpPr>
            <a:spLocks noChangeArrowheads="1"/>
          </p:cNvSpPr>
          <p:nvPr/>
        </p:nvSpPr>
        <p:spPr bwMode="ltGray">
          <a:xfrm>
            <a:off x="1476375" y="5410200"/>
            <a:ext cx="5135563"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zh-CN" altLang="en-US" b="1">
                <a:latin typeface="楷体_GB2312" pitchFamily="49" charset="-122"/>
                <a:ea typeface="楷体_GB2312" pitchFamily="49" charset="-122"/>
              </a:rPr>
              <a:t>输出（</a:t>
            </a:r>
            <a:r>
              <a:rPr lang="en-US" altLang="zh-CN" b="1">
                <a:latin typeface="楷体_GB2312" pitchFamily="49" charset="-122"/>
                <a:ea typeface="楷体_GB2312" pitchFamily="49" charset="-122"/>
              </a:rPr>
              <a:t>64</a:t>
            </a:r>
            <a:r>
              <a:rPr lang="zh-CN" altLang="en-US" b="1">
                <a:latin typeface="楷体_GB2312" pitchFamily="49" charset="-122"/>
                <a:ea typeface="楷体_GB2312" pitchFamily="49" charset="-122"/>
              </a:rPr>
              <a:t>位）</a:t>
            </a:r>
          </a:p>
        </p:txBody>
      </p:sp>
      <p:sp>
        <p:nvSpPr>
          <p:cNvPr id="159757" name="AutoShape 13"/>
          <p:cNvSpPr>
            <a:spLocks noChangeArrowheads="1"/>
          </p:cNvSpPr>
          <p:nvPr/>
        </p:nvSpPr>
        <p:spPr bwMode="ltGray">
          <a:xfrm>
            <a:off x="3727450" y="762000"/>
            <a:ext cx="703263" cy="533400"/>
          </a:xfrm>
          <a:prstGeom prst="downArrow">
            <a:avLst>
              <a:gd name="adj1" fmla="val 50000"/>
              <a:gd name="adj2" fmla="val 25000"/>
            </a:avLst>
          </a:prstGeom>
          <a:solidFill>
            <a:srgbClr val="FFFFFF"/>
          </a:solidFill>
          <a:ln w="9525" cap="rnd">
            <a:solidFill>
              <a:srgbClr val="000000"/>
            </a:solidFill>
            <a:miter lim="800000"/>
            <a:headEnd/>
            <a:tailEnd/>
          </a:ln>
          <a:effectLst/>
        </p:spPr>
        <p:txBody>
          <a:bodyPr wrap="none" anchor="ctr"/>
          <a:lstStyle/>
          <a:p>
            <a:endParaRPr lang="zh-CN" altLang="en-US" b="1"/>
          </a:p>
        </p:txBody>
      </p:sp>
      <p:sp>
        <p:nvSpPr>
          <p:cNvPr id="159758" name="AutoShape 14"/>
          <p:cNvSpPr>
            <a:spLocks noChangeArrowheads="1"/>
          </p:cNvSpPr>
          <p:nvPr/>
        </p:nvSpPr>
        <p:spPr bwMode="ltGray">
          <a:xfrm>
            <a:off x="3727450" y="4724400"/>
            <a:ext cx="703263" cy="533400"/>
          </a:xfrm>
          <a:prstGeom prst="downArrow">
            <a:avLst>
              <a:gd name="adj1" fmla="val 50000"/>
              <a:gd name="adj2" fmla="val 25000"/>
            </a:avLst>
          </a:prstGeom>
          <a:solidFill>
            <a:srgbClr val="FFFFFF"/>
          </a:solidFill>
          <a:ln w="9525" cap="rnd">
            <a:solidFill>
              <a:srgbClr val="000000"/>
            </a:solidFill>
            <a:miter lim="800000"/>
            <a:headEnd/>
            <a:tailEnd/>
          </a:ln>
          <a:effectLst/>
        </p:spPr>
        <p:txBody>
          <a:bodyPr wrap="none" anchor="ctr"/>
          <a:lstStyle/>
          <a:p>
            <a:endParaRPr lang="zh-CN" altLang="en-US" b="1"/>
          </a:p>
        </p:txBody>
      </p:sp>
      <p:sp>
        <p:nvSpPr>
          <p:cNvPr id="159759" name="Text Box 15"/>
          <p:cNvSpPr txBox="1">
            <a:spLocks noChangeArrowheads="1"/>
          </p:cNvSpPr>
          <p:nvPr/>
        </p:nvSpPr>
        <p:spPr bwMode="ltGray">
          <a:xfrm>
            <a:off x="7235825" y="2514600"/>
            <a:ext cx="1439863" cy="523220"/>
          </a:xfrm>
          <a:prstGeom prst="rect">
            <a:avLst/>
          </a:prstGeom>
          <a:noFill/>
          <a:ln w="9525" cap="rnd">
            <a:noFill/>
            <a:miter lim="800000"/>
            <a:headEnd/>
            <a:tailEnd/>
          </a:ln>
          <a:effectLst/>
        </p:spPr>
        <p:txBody>
          <a:bodyPr>
            <a:spAutoFit/>
          </a:bodyPr>
          <a:lstStyle/>
          <a:p>
            <a:pPr algn="ctr" eaLnBrk="0" hangingPunct="0">
              <a:lnSpc>
                <a:spcPct val="100000"/>
              </a:lnSpc>
            </a:pPr>
            <a:r>
              <a:rPr lang="zh-CN" altLang="en-US" b="1">
                <a:latin typeface="楷体_GB2312" pitchFamily="49" charset="-122"/>
                <a:ea typeface="楷体_GB2312" pitchFamily="49" charset="-122"/>
              </a:rPr>
              <a:t>初始变换</a:t>
            </a:r>
          </a:p>
          <a:p>
            <a:pPr algn="ctr" eaLnBrk="0" hangingPunct="0">
              <a:lnSpc>
                <a:spcPct val="100000"/>
              </a:lnSpc>
            </a:pPr>
            <a:r>
              <a:rPr lang="en-US" altLang="zh-CN" b="1">
                <a:latin typeface="楷体_GB2312" pitchFamily="49" charset="-122"/>
                <a:ea typeface="楷体_GB2312" pitchFamily="49" charset="-122"/>
              </a:rPr>
              <a:t>IP</a:t>
            </a:r>
          </a:p>
        </p:txBody>
      </p:sp>
      <p:sp>
        <p:nvSpPr>
          <p:cNvPr id="159760" name="Rectangle 16"/>
          <p:cNvSpPr>
            <a:spLocks noChangeArrowheads="1"/>
          </p:cNvSpPr>
          <p:nvPr/>
        </p:nvSpPr>
        <p:spPr bwMode="ltGray">
          <a:xfrm>
            <a:off x="1476375" y="6172200"/>
            <a:ext cx="2533650"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b="1">
                <a:latin typeface="楷体_GB2312" pitchFamily="49" charset="-122"/>
                <a:ea typeface="楷体_GB2312" pitchFamily="49" charset="-122"/>
              </a:rPr>
              <a:t>L0</a:t>
            </a:r>
            <a:r>
              <a:rPr lang="zh-CN" altLang="en-US" b="1">
                <a:latin typeface="楷体_GB2312" pitchFamily="49" charset="-122"/>
                <a:ea typeface="楷体_GB2312" pitchFamily="49" charset="-122"/>
              </a:rPr>
              <a:t>（</a:t>
            </a:r>
            <a:r>
              <a:rPr lang="en-US" altLang="zh-CN" b="1">
                <a:latin typeface="楷体_GB2312" pitchFamily="49" charset="-122"/>
                <a:ea typeface="楷体_GB2312" pitchFamily="49" charset="-122"/>
              </a:rPr>
              <a:t>32</a:t>
            </a:r>
            <a:r>
              <a:rPr lang="zh-CN" altLang="en-US" b="1">
                <a:latin typeface="楷体_GB2312" pitchFamily="49" charset="-122"/>
                <a:ea typeface="楷体_GB2312" pitchFamily="49" charset="-122"/>
              </a:rPr>
              <a:t>位）</a:t>
            </a:r>
          </a:p>
        </p:txBody>
      </p:sp>
      <p:sp>
        <p:nvSpPr>
          <p:cNvPr id="159761" name="Rectangle 17"/>
          <p:cNvSpPr>
            <a:spLocks noChangeArrowheads="1"/>
          </p:cNvSpPr>
          <p:nvPr/>
        </p:nvSpPr>
        <p:spPr bwMode="ltGray">
          <a:xfrm>
            <a:off x="4079875" y="6172200"/>
            <a:ext cx="2532063"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b="1">
                <a:latin typeface="楷体_GB2312" pitchFamily="49" charset="-122"/>
                <a:ea typeface="楷体_GB2312" pitchFamily="49" charset="-122"/>
              </a:rPr>
              <a:t>R0</a:t>
            </a:r>
            <a:r>
              <a:rPr lang="zh-CN" altLang="en-US" b="1">
                <a:latin typeface="楷体_GB2312" pitchFamily="49" charset="-122"/>
                <a:ea typeface="楷体_GB2312" pitchFamily="49" charset="-122"/>
              </a:rPr>
              <a:t>（</a:t>
            </a:r>
            <a:r>
              <a:rPr lang="en-US" altLang="zh-CN" b="1">
                <a:latin typeface="楷体_GB2312" pitchFamily="49" charset="-122"/>
                <a:ea typeface="楷体_GB2312" pitchFamily="49" charset="-122"/>
              </a:rPr>
              <a:t>32</a:t>
            </a:r>
            <a:r>
              <a:rPr lang="zh-CN" altLang="en-US" b="1">
                <a:latin typeface="楷体_GB2312" pitchFamily="49" charset="-122"/>
                <a:ea typeface="楷体_GB2312" pitchFamily="49" charset="-122"/>
              </a:rPr>
              <a:t>位）</a:t>
            </a:r>
          </a:p>
        </p:txBody>
      </p:sp>
      <p:sp>
        <p:nvSpPr>
          <p:cNvPr id="159762" name="AutoShape 18"/>
          <p:cNvSpPr>
            <a:spLocks noChangeArrowheads="1"/>
          </p:cNvSpPr>
          <p:nvPr/>
        </p:nvSpPr>
        <p:spPr bwMode="ltGray">
          <a:xfrm>
            <a:off x="2320925" y="5867400"/>
            <a:ext cx="563563" cy="304800"/>
          </a:xfrm>
          <a:prstGeom prst="downArrow">
            <a:avLst>
              <a:gd name="adj1" fmla="val 50000"/>
              <a:gd name="adj2" fmla="val 25000"/>
            </a:avLst>
          </a:prstGeom>
          <a:solidFill>
            <a:srgbClr val="FFFFFF"/>
          </a:solidFill>
          <a:ln w="9525" cap="rnd">
            <a:solidFill>
              <a:srgbClr val="000000"/>
            </a:solidFill>
            <a:miter lim="800000"/>
            <a:headEnd/>
            <a:tailEnd/>
          </a:ln>
          <a:effectLst/>
        </p:spPr>
        <p:txBody>
          <a:bodyPr wrap="none" anchor="ctr"/>
          <a:lstStyle/>
          <a:p>
            <a:endParaRPr lang="zh-CN" altLang="en-US" b="1"/>
          </a:p>
        </p:txBody>
      </p:sp>
      <p:sp>
        <p:nvSpPr>
          <p:cNvPr id="159763" name="AutoShape 19"/>
          <p:cNvSpPr>
            <a:spLocks noChangeArrowheads="1"/>
          </p:cNvSpPr>
          <p:nvPr/>
        </p:nvSpPr>
        <p:spPr bwMode="ltGray">
          <a:xfrm>
            <a:off x="4994275" y="5867400"/>
            <a:ext cx="561975" cy="304800"/>
          </a:xfrm>
          <a:prstGeom prst="downArrow">
            <a:avLst>
              <a:gd name="adj1" fmla="val 50000"/>
              <a:gd name="adj2" fmla="val 25000"/>
            </a:avLst>
          </a:prstGeom>
          <a:solidFill>
            <a:srgbClr val="FFFFFF"/>
          </a:solidFill>
          <a:ln w="9525" cap="rnd">
            <a:solidFill>
              <a:srgbClr val="000000"/>
            </a:solidFill>
            <a:miter lim="800000"/>
            <a:headEnd/>
            <a:tailEnd/>
          </a:ln>
          <a:effectLst/>
        </p:spPr>
        <p:txBody>
          <a:bodyPr wrap="none" anchor="ctr"/>
          <a:lstStyle/>
          <a:p>
            <a:endParaRPr lang="zh-CN" altLang="en-US" b="1"/>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9754"/>
                                        </p:tgtEl>
                                        <p:attrNameLst>
                                          <p:attrName>style.visibility</p:attrName>
                                        </p:attrNameLst>
                                      </p:cBhvr>
                                      <p:to>
                                        <p:strVal val="visible"/>
                                      </p:to>
                                    </p:set>
                                    <p:animEffect transition="in" filter="slide(fromBottom)">
                                      <p:cBhvr>
                                        <p:cTn id="7" dur="500"/>
                                        <p:tgtEl>
                                          <p:spTgt spid="15975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159757"/>
                                        </p:tgtEl>
                                        <p:attrNameLst>
                                          <p:attrName>style.visibility</p:attrName>
                                        </p:attrNameLst>
                                      </p:cBhvr>
                                      <p:to>
                                        <p:strVal val="visible"/>
                                      </p:to>
                                    </p:set>
                                    <p:animEffect transition="in" filter="slide(fromTop)">
                                      <p:cBhvr>
                                        <p:cTn id="12" dur="500"/>
                                        <p:tgtEl>
                                          <p:spTgt spid="15975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59755"/>
                                        </p:tgtEl>
                                        <p:attrNameLst>
                                          <p:attrName>style.visibility</p:attrName>
                                        </p:attrNameLst>
                                      </p:cBhvr>
                                      <p:to>
                                        <p:strVal val="visible"/>
                                      </p:to>
                                    </p:set>
                                    <p:animEffect transition="in" filter="slide(fromTop)">
                                      <p:cBhvr>
                                        <p:cTn id="17" dur="500"/>
                                        <p:tgtEl>
                                          <p:spTgt spid="15975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159758"/>
                                        </p:tgtEl>
                                        <p:attrNameLst>
                                          <p:attrName>style.visibility</p:attrName>
                                        </p:attrNameLst>
                                      </p:cBhvr>
                                      <p:to>
                                        <p:strVal val="visible"/>
                                      </p:to>
                                    </p:set>
                                    <p:animEffect transition="in" filter="slide(fromTop)">
                                      <p:cBhvr>
                                        <p:cTn id="22" dur="500"/>
                                        <p:tgtEl>
                                          <p:spTgt spid="15975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159756"/>
                                        </p:tgtEl>
                                        <p:attrNameLst>
                                          <p:attrName>style.visibility</p:attrName>
                                        </p:attrNameLst>
                                      </p:cBhvr>
                                      <p:to>
                                        <p:strVal val="visible"/>
                                      </p:to>
                                    </p:set>
                                    <p:animEffect transition="in" filter="slide(fromTop)">
                                      <p:cBhvr>
                                        <p:cTn id="27" dur="500"/>
                                        <p:tgtEl>
                                          <p:spTgt spid="159756"/>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grpId="0" nodeType="clickEffect">
                                  <p:stCondLst>
                                    <p:cond delay="0"/>
                                  </p:stCondLst>
                                  <p:childTnLst>
                                    <p:set>
                                      <p:cBhvr>
                                        <p:cTn id="31" dur="1" fill="hold">
                                          <p:stCondLst>
                                            <p:cond delay="0"/>
                                          </p:stCondLst>
                                        </p:cTn>
                                        <p:tgtEl>
                                          <p:spTgt spid="159762"/>
                                        </p:tgtEl>
                                        <p:attrNameLst>
                                          <p:attrName>style.visibility</p:attrName>
                                        </p:attrNameLst>
                                      </p:cBhvr>
                                      <p:to>
                                        <p:strVal val="visible"/>
                                      </p:to>
                                    </p:set>
                                    <p:animEffect transition="in" filter="slide(fromTop)">
                                      <p:cBhvr>
                                        <p:cTn id="32" dur="500"/>
                                        <p:tgtEl>
                                          <p:spTgt spid="159762"/>
                                        </p:tgtEl>
                                      </p:cBhvr>
                                    </p:animEffect>
                                  </p:childTnLst>
                                </p:cTn>
                              </p:par>
                              <p:par>
                                <p:cTn id="33" presetID="12" presetClass="entr" presetSubtype="1" fill="hold" grpId="0" nodeType="withEffect">
                                  <p:stCondLst>
                                    <p:cond delay="0"/>
                                  </p:stCondLst>
                                  <p:childTnLst>
                                    <p:set>
                                      <p:cBhvr>
                                        <p:cTn id="34" dur="1" fill="hold">
                                          <p:stCondLst>
                                            <p:cond delay="0"/>
                                          </p:stCondLst>
                                        </p:cTn>
                                        <p:tgtEl>
                                          <p:spTgt spid="159763"/>
                                        </p:tgtEl>
                                        <p:attrNameLst>
                                          <p:attrName>style.visibility</p:attrName>
                                        </p:attrNameLst>
                                      </p:cBhvr>
                                      <p:to>
                                        <p:strVal val="visible"/>
                                      </p:to>
                                    </p:set>
                                    <p:animEffect transition="in" filter="slide(fromTop)">
                                      <p:cBhvr>
                                        <p:cTn id="35" dur="500"/>
                                        <p:tgtEl>
                                          <p:spTgt spid="159763"/>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1" fill="hold" grpId="0" nodeType="clickEffect">
                                  <p:stCondLst>
                                    <p:cond delay="0"/>
                                  </p:stCondLst>
                                  <p:childTnLst>
                                    <p:set>
                                      <p:cBhvr>
                                        <p:cTn id="39" dur="1" fill="hold">
                                          <p:stCondLst>
                                            <p:cond delay="0"/>
                                          </p:stCondLst>
                                        </p:cTn>
                                        <p:tgtEl>
                                          <p:spTgt spid="159760"/>
                                        </p:tgtEl>
                                        <p:attrNameLst>
                                          <p:attrName>style.visibility</p:attrName>
                                        </p:attrNameLst>
                                      </p:cBhvr>
                                      <p:to>
                                        <p:strVal val="visible"/>
                                      </p:to>
                                    </p:set>
                                    <p:animEffect transition="in" filter="slide(fromTop)">
                                      <p:cBhvr>
                                        <p:cTn id="40" dur="500"/>
                                        <p:tgtEl>
                                          <p:spTgt spid="159760"/>
                                        </p:tgtEl>
                                      </p:cBhvr>
                                    </p:animEffect>
                                  </p:childTnLst>
                                </p:cTn>
                              </p:par>
                              <p:par>
                                <p:cTn id="41" presetID="12" presetClass="entr" presetSubtype="1" fill="hold" grpId="0" nodeType="withEffect">
                                  <p:stCondLst>
                                    <p:cond delay="0"/>
                                  </p:stCondLst>
                                  <p:childTnLst>
                                    <p:set>
                                      <p:cBhvr>
                                        <p:cTn id="42" dur="1" fill="hold">
                                          <p:stCondLst>
                                            <p:cond delay="0"/>
                                          </p:stCondLst>
                                        </p:cTn>
                                        <p:tgtEl>
                                          <p:spTgt spid="159761"/>
                                        </p:tgtEl>
                                        <p:attrNameLst>
                                          <p:attrName>style.visibility</p:attrName>
                                        </p:attrNameLst>
                                      </p:cBhvr>
                                      <p:to>
                                        <p:strVal val="visible"/>
                                      </p:to>
                                    </p:set>
                                    <p:animEffect transition="in" filter="slide(fromTop)">
                                      <p:cBhvr>
                                        <p:cTn id="43" dur="500"/>
                                        <p:tgtEl>
                                          <p:spTgt spid="1597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54" grpId="0" animBg="1"/>
      <p:bldP spid="159755" grpId="0" animBg="1"/>
      <p:bldP spid="159756" grpId="0" animBg="1"/>
      <p:bldP spid="159757" grpId="0" animBg="1"/>
      <p:bldP spid="159758" grpId="0" animBg="1"/>
      <p:bldP spid="159760" grpId="0" animBg="1"/>
      <p:bldP spid="159761" grpId="0" animBg="1"/>
      <p:bldP spid="159762" grpId="0" animBg="1"/>
      <p:bldP spid="15976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Text Box 4"/>
          <p:cNvSpPr txBox="1">
            <a:spLocks noChangeArrowheads="1"/>
          </p:cNvSpPr>
          <p:nvPr/>
        </p:nvSpPr>
        <p:spPr bwMode="ltGray">
          <a:xfrm>
            <a:off x="6400800" y="533400"/>
            <a:ext cx="1217000" cy="707886"/>
          </a:xfrm>
          <a:prstGeom prst="rect">
            <a:avLst/>
          </a:prstGeom>
          <a:noFill/>
          <a:ln w="9525" cap="rnd">
            <a:noFill/>
            <a:miter lim="800000"/>
            <a:headEnd/>
            <a:tailEnd/>
          </a:ln>
          <a:effectLst/>
        </p:spPr>
        <p:txBody>
          <a:bodyPr wrap="none">
            <a:spAutoFit/>
          </a:bodyPr>
          <a:lstStyle/>
          <a:p>
            <a:pPr eaLnBrk="0" hangingPunct="0">
              <a:lnSpc>
                <a:spcPct val="100000"/>
              </a:lnSpc>
            </a:pPr>
            <a:r>
              <a:rPr lang="zh-CN" altLang="en-US" sz="2000" b="1" dirty="0">
                <a:solidFill>
                  <a:srgbClr val="C00000"/>
                </a:solidFill>
              </a:rPr>
              <a:t>加密函数</a:t>
            </a:r>
          </a:p>
          <a:p>
            <a:pPr eaLnBrk="0" hangingPunct="0">
              <a:lnSpc>
                <a:spcPct val="100000"/>
              </a:lnSpc>
              <a:buFontTx/>
              <a:buChar char="ƒ"/>
            </a:pPr>
            <a:r>
              <a:rPr lang="en-US" altLang="zh-CN" sz="2000" b="1" dirty="0">
                <a:solidFill>
                  <a:srgbClr val="C00000"/>
                </a:solidFill>
              </a:rPr>
              <a:t>(</a:t>
            </a:r>
            <a:r>
              <a:rPr lang="en-US" altLang="zh-CN" sz="2000" b="1" dirty="0" err="1">
                <a:solidFill>
                  <a:srgbClr val="C00000"/>
                </a:solidFill>
              </a:rPr>
              <a:t>A,K</a:t>
            </a:r>
            <a:r>
              <a:rPr lang="en-US" altLang="zh-CN" sz="2000" b="1" baseline="-25000" dirty="0" err="1">
                <a:solidFill>
                  <a:srgbClr val="C00000"/>
                </a:solidFill>
              </a:rPr>
              <a:t>i</a:t>
            </a:r>
            <a:r>
              <a:rPr lang="en-US" altLang="zh-CN" sz="2000" b="1" dirty="0">
                <a:solidFill>
                  <a:srgbClr val="C00000"/>
                </a:solidFill>
              </a:rPr>
              <a:t>)</a:t>
            </a:r>
          </a:p>
        </p:txBody>
      </p:sp>
      <p:sp>
        <p:nvSpPr>
          <p:cNvPr id="164869" name="Rectangle 5"/>
          <p:cNvSpPr>
            <a:spLocks noChangeArrowheads="1"/>
          </p:cNvSpPr>
          <p:nvPr/>
        </p:nvSpPr>
        <p:spPr bwMode="ltGray">
          <a:xfrm>
            <a:off x="914400" y="457200"/>
            <a:ext cx="2390775" cy="5334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2000"/>
              <a:t>A(32</a:t>
            </a:r>
            <a:r>
              <a:rPr lang="zh-CN" altLang="zh-CN" sz="2000"/>
              <a:t>位</a:t>
            </a:r>
            <a:r>
              <a:rPr lang="en-US" altLang="zh-CN" sz="2000"/>
              <a:t>)</a:t>
            </a:r>
          </a:p>
        </p:txBody>
      </p:sp>
      <p:sp>
        <p:nvSpPr>
          <p:cNvPr id="164870" name="Text Box 6"/>
          <p:cNvSpPr txBox="1">
            <a:spLocks noChangeArrowheads="1"/>
          </p:cNvSpPr>
          <p:nvPr/>
        </p:nvSpPr>
        <p:spPr bwMode="ltGray">
          <a:xfrm>
            <a:off x="3571875" y="346075"/>
            <a:ext cx="1612942" cy="707886"/>
          </a:xfrm>
          <a:prstGeom prst="rect">
            <a:avLst/>
          </a:prstGeom>
          <a:noFill/>
          <a:ln w="9525" cap="rnd">
            <a:noFill/>
            <a:miter lim="800000"/>
            <a:headEnd/>
            <a:tailEnd/>
          </a:ln>
          <a:effectLst/>
        </p:spPr>
        <p:txBody>
          <a:bodyPr wrap="none">
            <a:spAutoFit/>
          </a:bodyPr>
          <a:lstStyle/>
          <a:p>
            <a:pPr eaLnBrk="0" hangingPunct="0">
              <a:lnSpc>
                <a:spcPct val="100000"/>
              </a:lnSpc>
            </a:pPr>
            <a:r>
              <a:rPr lang="zh-CN" altLang="en-US" sz="2000" b="1"/>
              <a:t>加密时</a:t>
            </a:r>
            <a:r>
              <a:rPr lang="en-US" altLang="zh-CN" sz="2000" b="1"/>
              <a:t>A=R</a:t>
            </a:r>
            <a:r>
              <a:rPr lang="en-US" altLang="zh-CN" sz="2000" b="1" baseline="-25000"/>
              <a:t>i</a:t>
            </a:r>
            <a:r>
              <a:rPr lang="en-US" altLang="zh-CN" sz="2000" b="1"/>
              <a:t>;</a:t>
            </a:r>
          </a:p>
          <a:p>
            <a:pPr eaLnBrk="0" hangingPunct="0">
              <a:lnSpc>
                <a:spcPct val="100000"/>
              </a:lnSpc>
            </a:pPr>
            <a:r>
              <a:rPr lang="zh-CN" altLang="en-US" sz="2000" b="1"/>
              <a:t>解密时</a:t>
            </a:r>
            <a:r>
              <a:rPr lang="en-US" altLang="zh-CN" sz="2000" b="1"/>
              <a:t>A=L</a:t>
            </a:r>
            <a:r>
              <a:rPr lang="en-US" altLang="zh-CN" sz="2000" b="1" baseline="-25000"/>
              <a:t>i</a:t>
            </a:r>
            <a:r>
              <a:rPr lang="en-US" altLang="zh-CN" sz="2000" b="1"/>
              <a:t>;</a:t>
            </a:r>
          </a:p>
        </p:txBody>
      </p:sp>
      <p:grpSp>
        <p:nvGrpSpPr>
          <p:cNvPr id="2" name="Group 7"/>
          <p:cNvGrpSpPr>
            <a:grpSpLocks/>
          </p:cNvGrpSpPr>
          <p:nvPr/>
        </p:nvGrpSpPr>
        <p:grpSpPr bwMode="auto">
          <a:xfrm>
            <a:off x="1143000" y="1295400"/>
            <a:ext cx="1933575" cy="533400"/>
            <a:chOff x="2064" y="1440"/>
            <a:chExt cx="1440" cy="336"/>
          </a:xfrm>
        </p:grpSpPr>
        <p:sp>
          <p:nvSpPr>
            <p:cNvPr id="164872" name="AutoShape 8"/>
            <p:cNvSpPr>
              <a:spLocks noChangeArrowheads="1"/>
            </p:cNvSpPr>
            <p:nvPr/>
          </p:nvSpPr>
          <p:spPr bwMode="ltGray">
            <a:xfrm>
              <a:off x="2064" y="1440"/>
              <a:ext cx="1440" cy="336"/>
            </a:xfrm>
            <a:prstGeom prst="roundRect">
              <a:avLst>
                <a:gd name="adj" fmla="val 16667"/>
              </a:avLst>
            </a:prstGeom>
            <a:solidFill>
              <a:srgbClr val="FFFFFF"/>
            </a:solidFill>
            <a:ln w="9525" cap="rnd">
              <a:solidFill>
                <a:srgbClr val="000000"/>
              </a:solidFill>
              <a:round/>
              <a:headEnd/>
              <a:tailEnd/>
            </a:ln>
            <a:effectLst/>
          </p:spPr>
          <p:txBody>
            <a:bodyPr wrap="none" anchor="ctr"/>
            <a:lstStyle/>
            <a:p>
              <a:endParaRPr lang="zh-CN" altLang="en-US" sz="2000"/>
            </a:p>
          </p:txBody>
        </p:sp>
        <p:sp>
          <p:nvSpPr>
            <p:cNvPr id="164873" name="Rectangle 9"/>
            <p:cNvSpPr>
              <a:spLocks noChangeArrowheads="1"/>
            </p:cNvSpPr>
            <p:nvPr/>
          </p:nvSpPr>
          <p:spPr bwMode="ltGray">
            <a:xfrm>
              <a:off x="2208" y="1440"/>
              <a:ext cx="1152" cy="336"/>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zh-CN" altLang="en-US" sz="2000">
                  <a:solidFill>
                    <a:srgbClr val="0000F0"/>
                  </a:solidFill>
                </a:rPr>
                <a:t>扩展置换</a:t>
              </a:r>
              <a:r>
                <a:rPr lang="en-US" altLang="zh-CN" sz="2000">
                  <a:solidFill>
                    <a:srgbClr val="0000F0"/>
                  </a:solidFill>
                </a:rPr>
                <a:t>E</a:t>
              </a:r>
            </a:p>
          </p:txBody>
        </p:sp>
      </p:grpSp>
      <p:sp>
        <p:nvSpPr>
          <p:cNvPr id="164874" name="Rectangle 10"/>
          <p:cNvSpPr>
            <a:spLocks noChangeArrowheads="1"/>
          </p:cNvSpPr>
          <p:nvPr/>
        </p:nvSpPr>
        <p:spPr bwMode="ltGray">
          <a:xfrm>
            <a:off x="914400" y="2133600"/>
            <a:ext cx="2390775" cy="5334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2000" dirty="0"/>
              <a:t>48</a:t>
            </a:r>
            <a:r>
              <a:rPr lang="zh-CN" altLang="zh-CN" sz="2000" dirty="0"/>
              <a:t>位</a:t>
            </a:r>
            <a:r>
              <a:rPr lang="zh-CN" altLang="en-US" sz="2000" dirty="0"/>
              <a:t>结果</a:t>
            </a:r>
          </a:p>
        </p:txBody>
      </p:sp>
      <p:sp>
        <p:nvSpPr>
          <p:cNvPr id="164875" name="Rectangle 11"/>
          <p:cNvSpPr>
            <a:spLocks noChangeArrowheads="1"/>
          </p:cNvSpPr>
          <p:nvPr/>
        </p:nvSpPr>
        <p:spPr bwMode="ltGray">
          <a:xfrm>
            <a:off x="3868738" y="2133600"/>
            <a:ext cx="2390775" cy="5334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2000"/>
              <a:t>K</a:t>
            </a:r>
            <a:r>
              <a:rPr lang="en-US" altLang="zh-CN" sz="2000" baseline="-25000"/>
              <a:t>i</a:t>
            </a:r>
          </a:p>
        </p:txBody>
      </p:sp>
      <p:sp>
        <p:nvSpPr>
          <p:cNvPr id="164876" name="Oval 12"/>
          <p:cNvSpPr>
            <a:spLocks noChangeArrowheads="1"/>
          </p:cNvSpPr>
          <p:nvPr/>
        </p:nvSpPr>
        <p:spPr bwMode="ltGray">
          <a:xfrm>
            <a:off x="3305175" y="2819400"/>
            <a:ext cx="493713" cy="533400"/>
          </a:xfrm>
          <a:prstGeom prst="ellipse">
            <a:avLst/>
          </a:prstGeom>
          <a:solidFill>
            <a:srgbClr val="FFFFFF"/>
          </a:solidFill>
          <a:ln w="9525" cap="rnd">
            <a:solidFill>
              <a:srgbClr val="000000"/>
            </a:solidFill>
            <a:round/>
            <a:headEnd/>
            <a:tailEnd/>
          </a:ln>
          <a:effectLst/>
        </p:spPr>
        <p:txBody>
          <a:bodyPr wrap="none" anchor="ctr"/>
          <a:lstStyle/>
          <a:p>
            <a:pPr algn="ctr" eaLnBrk="0" hangingPunct="0">
              <a:lnSpc>
                <a:spcPct val="100000"/>
              </a:lnSpc>
            </a:pPr>
            <a:r>
              <a:rPr lang="en-US" altLang="zh-CN" sz="2000"/>
              <a:t>+</a:t>
            </a:r>
          </a:p>
        </p:txBody>
      </p:sp>
      <p:sp>
        <p:nvSpPr>
          <p:cNvPr id="164877" name="Line 13"/>
          <p:cNvSpPr>
            <a:spLocks noChangeShapeType="1"/>
          </p:cNvSpPr>
          <p:nvPr/>
        </p:nvSpPr>
        <p:spPr bwMode="ltGray">
          <a:xfrm>
            <a:off x="2109788" y="2667000"/>
            <a:ext cx="0" cy="457200"/>
          </a:xfrm>
          <a:prstGeom prst="line">
            <a:avLst/>
          </a:prstGeom>
          <a:noFill/>
          <a:ln w="9525" cap="rnd">
            <a:solidFill>
              <a:srgbClr val="969696"/>
            </a:solidFill>
            <a:round/>
            <a:headEnd/>
            <a:tailEnd/>
          </a:ln>
          <a:effectLst/>
        </p:spPr>
        <p:txBody>
          <a:bodyPr wrap="none" anchor="ctr"/>
          <a:lstStyle/>
          <a:p>
            <a:endParaRPr lang="zh-CN" altLang="en-US" sz="2000"/>
          </a:p>
        </p:txBody>
      </p:sp>
      <p:sp>
        <p:nvSpPr>
          <p:cNvPr id="164878" name="Line 14"/>
          <p:cNvSpPr>
            <a:spLocks noChangeShapeType="1"/>
          </p:cNvSpPr>
          <p:nvPr/>
        </p:nvSpPr>
        <p:spPr bwMode="ltGray">
          <a:xfrm>
            <a:off x="2124075" y="3141663"/>
            <a:ext cx="1266825" cy="0"/>
          </a:xfrm>
          <a:prstGeom prst="line">
            <a:avLst/>
          </a:prstGeom>
          <a:noFill/>
          <a:ln w="9525" cap="rnd">
            <a:solidFill>
              <a:srgbClr val="969696"/>
            </a:solidFill>
            <a:round/>
            <a:headEnd/>
            <a:tailEnd type="triangle" w="med" len="med"/>
          </a:ln>
          <a:effectLst/>
        </p:spPr>
        <p:txBody>
          <a:bodyPr wrap="none" anchor="ctr"/>
          <a:lstStyle/>
          <a:p>
            <a:endParaRPr lang="zh-CN" altLang="en-US" sz="2000"/>
          </a:p>
        </p:txBody>
      </p:sp>
      <p:sp>
        <p:nvSpPr>
          <p:cNvPr id="164879" name="Line 15"/>
          <p:cNvSpPr>
            <a:spLocks noChangeShapeType="1"/>
          </p:cNvSpPr>
          <p:nvPr/>
        </p:nvSpPr>
        <p:spPr bwMode="ltGray">
          <a:xfrm>
            <a:off x="5064125" y="2667000"/>
            <a:ext cx="0" cy="457200"/>
          </a:xfrm>
          <a:prstGeom prst="line">
            <a:avLst/>
          </a:prstGeom>
          <a:noFill/>
          <a:ln w="9525" cap="rnd">
            <a:solidFill>
              <a:srgbClr val="969696"/>
            </a:solidFill>
            <a:round/>
            <a:headEnd/>
            <a:tailEnd/>
          </a:ln>
          <a:effectLst/>
        </p:spPr>
        <p:txBody>
          <a:bodyPr wrap="none" anchor="ctr"/>
          <a:lstStyle/>
          <a:p>
            <a:endParaRPr lang="zh-CN" altLang="en-US" sz="2000"/>
          </a:p>
        </p:txBody>
      </p:sp>
      <p:sp>
        <p:nvSpPr>
          <p:cNvPr id="164880" name="Line 16"/>
          <p:cNvSpPr>
            <a:spLocks noChangeShapeType="1"/>
          </p:cNvSpPr>
          <p:nvPr/>
        </p:nvSpPr>
        <p:spPr bwMode="ltGray">
          <a:xfrm flipH="1" flipV="1">
            <a:off x="3727450" y="3124200"/>
            <a:ext cx="1336675" cy="0"/>
          </a:xfrm>
          <a:prstGeom prst="line">
            <a:avLst/>
          </a:prstGeom>
          <a:noFill/>
          <a:ln w="9525" cap="rnd">
            <a:solidFill>
              <a:srgbClr val="969696"/>
            </a:solidFill>
            <a:round/>
            <a:headEnd/>
            <a:tailEnd type="triangle" w="med" len="med"/>
          </a:ln>
          <a:effectLst/>
        </p:spPr>
        <p:txBody>
          <a:bodyPr wrap="none" anchor="ctr"/>
          <a:lstStyle/>
          <a:p>
            <a:endParaRPr lang="zh-CN" altLang="en-US" sz="2000"/>
          </a:p>
        </p:txBody>
      </p:sp>
      <p:sp>
        <p:nvSpPr>
          <p:cNvPr id="164881" name="Rectangle 17"/>
          <p:cNvSpPr>
            <a:spLocks noChangeArrowheads="1"/>
          </p:cNvSpPr>
          <p:nvPr/>
        </p:nvSpPr>
        <p:spPr bwMode="ltGray">
          <a:xfrm>
            <a:off x="2743200" y="3733800"/>
            <a:ext cx="1687513" cy="838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zh-CN" altLang="en-US" sz="2000" dirty="0">
                <a:solidFill>
                  <a:srgbClr val="0000F0"/>
                </a:solidFill>
              </a:rPr>
              <a:t>选择函数组</a:t>
            </a:r>
          </a:p>
          <a:p>
            <a:pPr algn="ctr" eaLnBrk="0" hangingPunct="0">
              <a:lnSpc>
                <a:spcPct val="100000"/>
              </a:lnSpc>
            </a:pPr>
            <a:r>
              <a:rPr lang="en-US" altLang="zh-CN" sz="2000" dirty="0"/>
              <a:t>(S1~S8)</a:t>
            </a:r>
          </a:p>
        </p:txBody>
      </p:sp>
      <p:sp>
        <p:nvSpPr>
          <p:cNvPr id="164882" name="Rectangle 18"/>
          <p:cNvSpPr>
            <a:spLocks noChangeArrowheads="1"/>
          </p:cNvSpPr>
          <p:nvPr/>
        </p:nvSpPr>
        <p:spPr bwMode="ltGray">
          <a:xfrm>
            <a:off x="2462213" y="4800600"/>
            <a:ext cx="2251075" cy="5334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2000"/>
              <a:t>32</a:t>
            </a:r>
            <a:r>
              <a:rPr lang="zh-CN" altLang="en-US" sz="2000"/>
              <a:t>位结果</a:t>
            </a:r>
          </a:p>
        </p:txBody>
      </p:sp>
      <p:sp>
        <p:nvSpPr>
          <p:cNvPr id="164883" name="Rectangle 19"/>
          <p:cNvSpPr>
            <a:spLocks noChangeArrowheads="1"/>
          </p:cNvSpPr>
          <p:nvPr/>
        </p:nvSpPr>
        <p:spPr bwMode="ltGray">
          <a:xfrm>
            <a:off x="2462213" y="6096000"/>
            <a:ext cx="2251075" cy="5334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endParaRPr lang="en-US" altLang="zh-CN" sz="2000"/>
          </a:p>
          <a:p>
            <a:pPr algn="ctr" eaLnBrk="0" hangingPunct="0">
              <a:lnSpc>
                <a:spcPct val="100000"/>
              </a:lnSpc>
              <a:buFontTx/>
              <a:buChar char="ƒ"/>
            </a:pPr>
            <a:r>
              <a:rPr lang="en-US" altLang="zh-CN" sz="2000"/>
              <a:t>(A,K</a:t>
            </a:r>
            <a:r>
              <a:rPr lang="en-US" altLang="zh-CN" sz="2000" baseline="-25000"/>
              <a:t>i</a:t>
            </a:r>
            <a:r>
              <a:rPr lang="en-US" altLang="zh-CN" sz="2000"/>
              <a:t>)</a:t>
            </a:r>
          </a:p>
          <a:p>
            <a:pPr algn="ctr" eaLnBrk="0" hangingPunct="0">
              <a:lnSpc>
                <a:spcPct val="100000"/>
              </a:lnSpc>
            </a:pPr>
            <a:endParaRPr lang="en-US" altLang="zh-CN" sz="2000"/>
          </a:p>
        </p:txBody>
      </p:sp>
      <p:sp>
        <p:nvSpPr>
          <p:cNvPr id="164884" name="AutoShape 20"/>
          <p:cNvSpPr>
            <a:spLocks noChangeArrowheads="1"/>
          </p:cNvSpPr>
          <p:nvPr/>
        </p:nvSpPr>
        <p:spPr bwMode="ltGray">
          <a:xfrm>
            <a:off x="3024188" y="5562600"/>
            <a:ext cx="1476375" cy="387350"/>
          </a:xfrm>
          <a:prstGeom prst="roundRect">
            <a:avLst>
              <a:gd name="adj" fmla="val 16667"/>
            </a:avLst>
          </a:prstGeom>
          <a:solidFill>
            <a:srgbClr val="FFFFFF"/>
          </a:solidFill>
          <a:ln w="9525" cap="rnd">
            <a:solidFill>
              <a:srgbClr val="000000"/>
            </a:solidFill>
            <a:round/>
            <a:headEnd/>
            <a:tailEnd/>
          </a:ln>
          <a:effectLst/>
        </p:spPr>
        <p:txBody>
          <a:bodyPr wrap="none" anchor="ctr"/>
          <a:lstStyle/>
          <a:p>
            <a:pPr algn="ctr" eaLnBrk="0" hangingPunct="0">
              <a:lnSpc>
                <a:spcPct val="100000"/>
              </a:lnSpc>
            </a:pPr>
            <a:r>
              <a:rPr lang="zh-CN" altLang="en-US" sz="2000">
                <a:solidFill>
                  <a:srgbClr val="0000F0"/>
                </a:solidFill>
              </a:rPr>
              <a:t>置换运算</a:t>
            </a:r>
            <a:r>
              <a:rPr lang="en-US" altLang="zh-CN" sz="2000">
                <a:solidFill>
                  <a:srgbClr val="0000F0"/>
                </a:solidFill>
              </a:rPr>
              <a:t>P</a:t>
            </a:r>
          </a:p>
        </p:txBody>
      </p:sp>
      <p:sp>
        <p:nvSpPr>
          <p:cNvPr id="164885" name="Line 21"/>
          <p:cNvSpPr>
            <a:spLocks noChangeShapeType="1"/>
          </p:cNvSpPr>
          <p:nvPr/>
        </p:nvSpPr>
        <p:spPr bwMode="ltGray">
          <a:xfrm flipH="1">
            <a:off x="3563938" y="3352800"/>
            <a:ext cx="0" cy="363538"/>
          </a:xfrm>
          <a:prstGeom prst="line">
            <a:avLst/>
          </a:prstGeom>
          <a:noFill/>
          <a:ln w="9525" cap="rnd">
            <a:solidFill>
              <a:srgbClr val="969696"/>
            </a:solidFill>
            <a:round/>
            <a:headEnd/>
            <a:tailEnd type="triangle" w="med" len="med"/>
          </a:ln>
          <a:effectLst/>
        </p:spPr>
        <p:txBody>
          <a:bodyPr wrap="none" anchor="ctr"/>
          <a:lstStyle/>
          <a:p>
            <a:endParaRPr lang="zh-CN" altLang="en-US" sz="2000"/>
          </a:p>
        </p:txBody>
      </p:sp>
      <p:sp>
        <p:nvSpPr>
          <p:cNvPr id="164886" name="Line 22"/>
          <p:cNvSpPr>
            <a:spLocks noChangeShapeType="1"/>
          </p:cNvSpPr>
          <p:nvPr/>
        </p:nvSpPr>
        <p:spPr bwMode="ltGray">
          <a:xfrm>
            <a:off x="3516313" y="4572000"/>
            <a:ext cx="0" cy="228600"/>
          </a:xfrm>
          <a:prstGeom prst="line">
            <a:avLst/>
          </a:prstGeom>
          <a:noFill/>
          <a:ln w="9525" cap="rnd">
            <a:solidFill>
              <a:srgbClr val="969696"/>
            </a:solidFill>
            <a:round/>
            <a:headEnd/>
            <a:tailEnd type="triangle" w="med" len="med"/>
          </a:ln>
          <a:effectLst/>
        </p:spPr>
        <p:txBody>
          <a:bodyPr wrap="none" anchor="ctr"/>
          <a:lstStyle/>
          <a:p>
            <a:endParaRPr lang="zh-CN" altLang="en-US" sz="2000"/>
          </a:p>
        </p:txBody>
      </p:sp>
      <p:sp>
        <p:nvSpPr>
          <p:cNvPr id="164887" name="Line 23"/>
          <p:cNvSpPr>
            <a:spLocks noChangeShapeType="1"/>
          </p:cNvSpPr>
          <p:nvPr/>
        </p:nvSpPr>
        <p:spPr bwMode="ltGray">
          <a:xfrm>
            <a:off x="3587750" y="5334000"/>
            <a:ext cx="0" cy="228600"/>
          </a:xfrm>
          <a:prstGeom prst="line">
            <a:avLst/>
          </a:prstGeom>
          <a:noFill/>
          <a:ln w="9525" cap="rnd">
            <a:solidFill>
              <a:srgbClr val="969696"/>
            </a:solidFill>
            <a:round/>
            <a:headEnd/>
            <a:tailEnd type="triangle" w="med" len="med"/>
          </a:ln>
          <a:effectLst/>
        </p:spPr>
        <p:txBody>
          <a:bodyPr wrap="none" anchor="ctr"/>
          <a:lstStyle/>
          <a:p>
            <a:endParaRPr lang="zh-CN" altLang="en-US" sz="2000"/>
          </a:p>
        </p:txBody>
      </p:sp>
      <p:sp>
        <p:nvSpPr>
          <p:cNvPr id="164888" name="Line 24"/>
          <p:cNvSpPr>
            <a:spLocks noChangeShapeType="1"/>
          </p:cNvSpPr>
          <p:nvPr/>
        </p:nvSpPr>
        <p:spPr bwMode="ltGray">
          <a:xfrm>
            <a:off x="3587750" y="5943600"/>
            <a:ext cx="0" cy="152400"/>
          </a:xfrm>
          <a:prstGeom prst="line">
            <a:avLst/>
          </a:prstGeom>
          <a:noFill/>
          <a:ln w="9525" cap="rnd">
            <a:solidFill>
              <a:srgbClr val="969696"/>
            </a:solidFill>
            <a:round/>
            <a:headEnd/>
            <a:tailEnd type="triangle" w="med" len="med"/>
          </a:ln>
          <a:effectLst/>
        </p:spPr>
        <p:txBody>
          <a:bodyPr wrap="none" anchor="ctr"/>
          <a:lstStyle/>
          <a:p>
            <a:endParaRPr lang="zh-CN" altLang="en-US" sz="2000"/>
          </a:p>
        </p:txBody>
      </p:sp>
      <p:sp>
        <p:nvSpPr>
          <p:cNvPr id="164889" name="Text Box 25"/>
          <p:cNvSpPr txBox="1">
            <a:spLocks noChangeArrowheads="1"/>
          </p:cNvSpPr>
          <p:nvPr/>
        </p:nvSpPr>
        <p:spPr bwMode="ltGray">
          <a:xfrm>
            <a:off x="4700885" y="6213475"/>
            <a:ext cx="726481" cy="400110"/>
          </a:xfrm>
          <a:prstGeom prst="rect">
            <a:avLst/>
          </a:prstGeom>
          <a:noFill/>
          <a:ln w="9525" cap="rnd">
            <a:noFill/>
            <a:miter lim="800000"/>
            <a:headEnd/>
            <a:tailEnd/>
          </a:ln>
          <a:effectLst/>
        </p:spPr>
        <p:txBody>
          <a:bodyPr wrap="none">
            <a:spAutoFit/>
          </a:bodyPr>
          <a:lstStyle/>
          <a:p>
            <a:pPr algn="ctr" eaLnBrk="0" hangingPunct="0">
              <a:lnSpc>
                <a:spcPct val="100000"/>
              </a:lnSpc>
            </a:pPr>
            <a:r>
              <a:rPr lang="en-US" altLang="zh-CN" sz="2000"/>
              <a:t>32</a:t>
            </a:r>
            <a:r>
              <a:rPr lang="zh-CN" altLang="en-US" sz="2000"/>
              <a:t>位</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4868"/>
                                        </p:tgtEl>
                                        <p:attrNameLst>
                                          <p:attrName>style.visibility</p:attrName>
                                        </p:attrNameLst>
                                      </p:cBhvr>
                                      <p:to>
                                        <p:strVal val="visible"/>
                                      </p:to>
                                    </p:set>
                                    <p:anim calcmode="lin" valueType="num">
                                      <p:cBhvr additive="base">
                                        <p:cTn id="7" dur="500" fill="hold"/>
                                        <p:tgtEl>
                                          <p:spTgt spid="164868"/>
                                        </p:tgtEl>
                                        <p:attrNameLst>
                                          <p:attrName>ppt_x</p:attrName>
                                        </p:attrNameLst>
                                      </p:cBhvr>
                                      <p:tavLst>
                                        <p:tav tm="0">
                                          <p:val>
                                            <p:strVal val="1+#ppt_w/2"/>
                                          </p:val>
                                        </p:tav>
                                        <p:tav tm="100000">
                                          <p:val>
                                            <p:strVal val="#ppt_x"/>
                                          </p:val>
                                        </p:tav>
                                      </p:tavLst>
                                    </p:anim>
                                    <p:anim calcmode="lin" valueType="num">
                                      <p:cBhvr additive="base">
                                        <p:cTn id="8" dur="500" fill="hold"/>
                                        <p:tgtEl>
                                          <p:spTgt spid="1648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64869"/>
                                        </p:tgtEl>
                                        <p:attrNameLst>
                                          <p:attrName>style.visibility</p:attrName>
                                        </p:attrNameLst>
                                      </p:cBhvr>
                                      <p:to>
                                        <p:strVal val="visible"/>
                                      </p:to>
                                    </p:set>
                                    <p:animEffect transition="in" filter="slide(fromTop)">
                                      <p:cBhvr>
                                        <p:cTn id="13" dur="500"/>
                                        <p:tgtEl>
                                          <p:spTgt spid="164869"/>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164870"/>
                                        </p:tgtEl>
                                        <p:attrNameLst>
                                          <p:attrName>style.visibility</p:attrName>
                                        </p:attrNameLst>
                                      </p:cBhvr>
                                      <p:to>
                                        <p:strVal val="visible"/>
                                      </p:to>
                                    </p:set>
                                    <p:animEffect transition="in" filter="slide(fromTop)">
                                      <p:cBhvr>
                                        <p:cTn id="16" dur="500"/>
                                        <p:tgtEl>
                                          <p:spTgt spid="164870"/>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slide(fromTop)">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1" fill="hold" grpId="0" nodeType="clickEffect">
                                  <p:stCondLst>
                                    <p:cond delay="0"/>
                                  </p:stCondLst>
                                  <p:childTnLst>
                                    <p:set>
                                      <p:cBhvr>
                                        <p:cTn id="25" dur="1" fill="hold">
                                          <p:stCondLst>
                                            <p:cond delay="0"/>
                                          </p:stCondLst>
                                        </p:cTn>
                                        <p:tgtEl>
                                          <p:spTgt spid="164874"/>
                                        </p:tgtEl>
                                        <p:attrNameLst>
                                          <p:attrName>style.visibility</p:attrName>
                                        </p:attrNameLst>
                                      </p:cBhvr>
                                      <p:to>
                                        <p:strVal val="visible"/>
                                      </p:to>
                                    </p:set>
                                    <p:animEffect transition="in" filter="slide(fromTop)">
                                      <p:cBhvr>
                                        <p:cTn id="26" dur="500"/>
                                        <p:tgtEl>
                                          <p:spTgt spid="164874"/>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2" fill="hold" grpId="0" nodeType="clickEffect">
                                  <p:stCondLst>
                                    <p:cond delay="0"/>
                                  </p:stCondLst>
                                  <p:childTnLst>
                                    <p:set>
                                      <p:cBhvr>
                                        <p:cTn id="30" dur="1" fill="hold">
                                          <p:stCondLst>
                                            <p:cond delay="0"/>
                                          </p:stCondLst>
                                        </p:cTn>
                                        <p:tgtEl>
                                          <p:spTgt spid="164875"/>
                                        </p:tgtEl>
                                        <p:attrNameLst>
                                          <p:attrName>style.visibility</p:attrName>
                                        </p:attrNameLst>
                                      </p:cBhvr>
                                      <p:to>
                                        <p:strVal val="visible"/>
                                      </p:to>
                                    </p:set>
                                    <p:animEffect transition="in" filter="slide(fromRight)">
                                      <p:cBhvr>
                                        <p:cTn id="31" dur="500"/>
                                        <p:tgtEl>
                                          <p:spTgt spid="164875"/>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1" fill="hold" grpId="0" nodeType="clickEffect">
                                  <p:stCondLst>
                                    <p:cond delay="0"/>
                                  </p:stCondLst>
                                  <p:childTnLst>
                                    <p:set>
                                      <p:cBhvr>
                                        <p:cTn id="35" dur="1" fill="hold">
                                          <p:stCondLst>
                                            <p:cond delay="0"/>
                                          </p:stCondLst>
                                        </p:cTn>
                                        <p:tgtEl>
                                          <p:spTgt spid="164879"/>
                                        </p:tgtEl>
                                        <p:attrNameLst>
                                          <p:attrName>style.visibility</p:attrName>
                                        </p:attrNameLst>
                                      </p:cBhvr>
                                      <p:to>
                                        <p:strVal val="visible"/>
                                      </p:to>
                                    </p:set>
                                    <p:animEffect transition="in" filter="slide(fromTop)">
                                      <p:cBhvr>
                                        <p:cTn id="36" dur="500"/>
                                        <p:tgtEl>
                                          <p:spTgt spid="164879"/>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164880"/>
                                        </p:tgtEl>
                                        <p:attrNameLst>
                                          <p:attrName>style.visibility</p:attrName>
                                        </p:attrNameLst>
                                      </p:cBhvr>
                                      <p:to>
                                        <p:strVal val="visible"/>
                                      </p:to>
                                    </p:set>
                                    <p:animEffect transition="in" filter="slide(fromTop)">
                                      <p:cBhvr>
                                        <p:cTn id="39" dur="500"/>
                                        <p:tgtEl>
                                          <p:spTgt spid="164880"/>
                                        </p:tgtEl>
                                      </p:cBhvr>
                                    </p:animEffect>
                                  </p:childTnLst>
                                </p:cTn>
                              </p:par>
                              <p:par>
                                <p:cTn id="40" presetID="12" presetClass="entr" presetSubtype="1" fill="hold" grpId="0" nodeType="withEffect">
                                  <p:stCondLst>
                                    <p:cond delay="0"/>
                                  </p:stCondLst>
                                  <p:childTnLst>
                                    <p:set>
                                      <p:cBhvr>
                                        <p:cTn id="41" dur="1" fill="hold">
                                          <p:stCondLst>
                                            <p:cond delay="0"/>
                                          </p:stCondLst>
                                        </p:cTn>
                                        <p:tgtEl>
                                          <p:spTgt spid="164878"/>
                                        </p:tgtEl>
                                        <p:attrNameLst>
                                          <p:attrName>style.visibility</p:attrName>
                                        </p:attrNameLst>
                                      </p:cBhvr>
                                      <p:to>
                                        <p:strVal val="visible"/>
                                      </p:to>
                                    </p:set>
                                    <p:animEffect transition="in" filter="slide(fromTop)">
                                      <p:cBhvr>
                                        <p:cTn id="42" dur="500"/>
                                        <p:tgtEl>
                                          <p:spTgt spid="164878"/>
                                        </p:tgtEl>
                                      </p:cBhvr>
                                    </p:animEffect>
                                  </p:childTnLst>
                                </p:cTn>
                              </p:par>
                              <p:par>
                                <p:cTn id="43" presetID="12" presetClass="entr" presetSubtype="1" fill="hold" grpId="0" nodeType="withEffect">
                                  <p:stCondLst>
                                    <p:cond delay="0"/>
                                  </p:stCondLst>
                                  <p:childTnLst>
                                    <p:set>
                                      <p:cBhvr>
                                        <p:cTn id="44" dur="1" fill="hold">
                                          <p:stCondLst>
                                            <p:cond delay="0"/>
                                          </p:stCondLst>
                                        </p:cTn>
                                        <p:tgtEl>
                                          <p:spTgt spid="164877"/>
                                        </p:tgtEl>
                                        <p:attrNameLst>
                                          <p:attrName>style.visibility</p:attrName>
                                        </p:attrNameLst>
                                      </p:cBhvr>
                                      <p:to>
                                        <p:strVal val="visible"/>
                                      </p:to>
                                    </p:set>
                                    <p:animEffect transition="in" filter="slide(fromTop)">
                                      <p:cBhvr>
                                        <p:cTn id="45" dur="500"/>
                                        <p:tgtEl>
                                          <p:spTgt spid="164877"/>
                                        </p:tgtEl>
                                      </p:cBhvr>
                                    </p:animEffect>
                                  </p:childTnLst>
                                </p:cTn>
                              </p:par>
                              <p:par>
                                <p:cTn id="46" presetID="12" presetClass="entr" presetSubtype="1" fill="hold" grpId="0" nodeType="withEffect">
                                  <p:stCondLst>
                                    <p:cond delay="0"/>
                                  </p:stCondLst>
                                  <p:childTnLst>
                                    <p:set>
                                      <p:cBhvr>
                                        <p:cTn id="47" dur="1" fill="hold">
                                          <p:stCondLst>
                                            <p:cond delay="0"/>
                                          </p:stCondLst>
                                        </p:cTn>
                                        <p:tgtEl>
                                          <p:spTgt spid="164876"/>
                                        </p:tgtEl>
                                        <p:attrNameLst>
                                          <p:attrName>style.visibility</p:attrName>
                                        </p:attrNameLst>
                                      </p:cBhvr>
                                      <p:to>
                                        <p:strVal val="visible"/>
                                      </p:to>
                                    </p:set>
                                    <p:animEffect transition="in" filter="slide(fromTop)">
                                      <p:cBhvr>
                                        <p:cTn id="48" dur="500"/>
                                        <p:tgtEl>
                                          <p:spTgt spid="164876"/>
                                        </p:tgtEl>
                                      </p:cBhvr>
                                    </p:animEffect>
                                  </p:childTnLst>
                                </p:cTn>
                              </p:par>
                              <p:par>
                                <p:cTn id="49" presetID="12" presetClass="entr" presetSubtype="1" fill="hold" grpId="0" nodeType="withEffect">
                                  <p:stCondLst>
                                    <p:cond delay="0"/>
                                  </p:stCondLst>
                                  <p:childTnLst>
                                    <p:set>
                                      <p:cBhvr>
                                        <p:cTn id="50" dur="1" fill="hold">
                                          <p:stCondLst>
                                            <p:cond delay="0"/>
                                          </p:stCondLst>
                                        </p:cTn>
                                        <p:tgtEl>
                                          <p:spTgt spid="164885"/>
                                        </p:tgtEl>
                                        <p:attrNameLst>
                                          <p:attrName>style.visibility</p:attrName>
                                        </p:attrNameLst>
                                      </p:cBhvr>
                                      <p:to>
                                        <p:strVal val="visible"/>
                                      </p:to>
                                    </p:set>
                                    <p:animEffect transition="in" filter="slide(fromTop)">
                                      <p:cBhvr>
                                        <p:cTn id="51" dur="500"/>
                                        <p:tgtEl>
                                          <p:spTgt spid="164885"/>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1" fill="hold" grpId="0" nodeType="clickEffect">
                                  <p:stCondLst>
                                    <p:cond delay="0"/>
                                  </p:stCondLst>
                                  <p:childTnLst>
                                    <p:set>
                                      <p:cBhvr>
                                        <p:cTn id="55" dur="1" fill="hold">
                                          <p:stCondLst>
                                            <p:cond delay="0"/>
                                          </p:stCondLst>
                                        </p:cTn>
                                        <p:tgtEl>
                                          <p:spTgt spid="164881"/>
                                        </p:tgtEl>
                                        <p:attrNameLst>
                                          <p:attrName>style.visibility</p:attrName>
                                        </p:attrNameLst>
                                      </p:cBhvr>
                                      <p:to>
                                        <p:strVal val="visible"/>
                                      </p:to>
                                    </p:set>
                                    <p:animEffect transition="in" filter="slide(fromTop)">
                                      <p:cBhvr>
                                        <p:cTn id="56" dur="500"/>
                                        <p:tgtEl>
                                          <p:spTgt spid="164881"/>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1" fill="hold" grpId="0" nodeType="clickEffect">
                                  <p:stCondLst>
                                    <p:cond delay="0"/>
                                  </p:stCondLst>
                                  <p:childTnLst>
                                    <p:set>
                                      <p:cBhvr>
                                        <p:cTn id="60" dur="1" fill="hold">
                                          <p:stCondLst>
                                            <p:cond delay="0"/>
                                          </p:stCondLst>
                                        </p:cTn>
                                        <p:tgtEl>
                                          <p:spTgt spid="164886"/>
                                        </p:tgtEl>
                                        <p:attrNameLst>
                                          <p:attrName>style.visibility</p:attrName>
                                        </p:attrNameLst>
                                      </p:cBhvr>
                                      <p:to>
                                        <p:strVal val="visible"/>
                                      </p:to>
                                    </p:set>
                                    <p:animEffect transition="in" filter="slide(fromTop)">
                                      <p:cBhvr>
                                        <p:cTn id="61" dur="500"/>
                                        <p:tgtEl>
                                          <p:spTgt spid="164886"/>
                                        </p:tgtEl>
                                      </p:cBhvr>
                                    </p:animEffect>
                                  </p:childTnLst>
                                </p:cTn>
                              </p:par>
                              <p:par>
                                <p:cTn id="62" presetID="12" presetClass="entr" presetSubtype="1" fill="hold" grpId="0" nodeType="withEffect">
                                  <p:stCondLst>
                                    <p:cond delay="0"/>
                                  </p:stCondLst>
                                  <p:childTnLst>
                                    <p:set>
                                      <p:cBhvr>
                                        <p:cTn id="63" dur="1" fill="hold">
                                          <p:stCondLst>
                                            <p:cond delay="0"/>
                                          </p:stCondLst>
                                        </p:cTn>
                                        <p:tgtEl>
                                          <p:spTgt spid="164882"/>
                                        </p:tgtEl>
                                        <p:attrNameLst>
                                          <p:attrName>style.visibility</p:attrName>
                                        </p:attrNameLst>
                                      </p:cBhvr>
                                      <p:to>
                                        <p:strVal val="visible"/>
                                      </p:to>
                                    </p:set>
                                    <p:animEffect transition="in" filter="slide(fromTop)">
                                      <p:cBhvr>
                                        <p:cTn id="64" dur="500"/>
                                        <p:tgtEl>
                                          <p:spTgt spid="164882"/>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1" fill="hold" grpId="0" nodeType="clickEffect">
                                  <p:stCondLst>
                                    <p:cond delay="0"/>
                                  </p:stCondLst>
                                  <p:childTnLst>
                                    <p:set>
                                      <p:cBhvr>
                                        <p:cTn id="68" dur="1" fill="hold">
                                          <p:stCondLst>
                                            <p:cond delay="0"/>
                                          </p:stCondLst>
                                        </p:cTn>
                                        <p:tgtEl>
                                          <p:spTgt spid="164887"/>
                                        </p:tgtEl>
                                        <p:attrNameLst>
                                          <p:attrName>style.visibility</p:attrName>
                                        </p:attrNameLst>
                                      </p:cBhvr>
                                      <p:to>
                                        <p:strVal val="visible"/>
                                      </p:to>
                                    </p:set>
                                    <p:animEffect transition="in" filter="slide(fromTop)">
                                      <p:cBhvr>
                                        <p:cTn id="69" dur="500"/>
                                        <p:tgtEl>
                                          <p:spTgt spid="164887"/>
                                        </p:tgtEl>
                                      </p:cBhvr>
                                    </p:animEffect>
                                  </p:childTnLst>
                                </p:cTn>
                              </p:par>
                              <p:par>
                                <p:cTn id="70" presetID="12" presetClass="entr" presetSubtype="1" fill="hold" grpId="0" nodeType="withEffect">
                                  <p:stCondLst>
                                    <p:cond delay="0"/>
                                  </p:stCondLst>
                                  <p:childTnLst>
                                    <p:set>
                                      <p:cBhvr>
                                        <p:cTn id="71" dur="1" fill="hold">
                                          <p:stCondLst>
                                            <p:cond delay="0"/>
                                          </p:stCondLst>
                                        </p:cTn>
                                        <p:tgtEl>
                                          <p:spTgt spid="164884"/>
                                        </p:tgtEl>
                                        <p:attrNameLst>
                                          <p:attrName>style.visibility</p:attrName>
                                        </p:attrNameLst>
                                      </p:cBhvr>
                                      <p:to>
                                        <p:strVal val="visible"/>
                                      </p:to>
                                    </p:set>
                                    <p:animEffect transition="in" filter="slide(fromTop)">
                                      <p:cBhvr>
                                        <p:cTn id="72" dur="500"/>
                                        <p:tgtEl>
                                          <p:spTgt spid="164884"/>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1" fill="hold" grpId="0" nodeType="clickEffect">
                                  <p:stCondLst>
                                    <p:cond delay="0"/>
                                  </p:stCondLst>
                                  <p:childTnLst>
                                    <p:set>
                                      <p:cBhvr>
                                        <p:cTn id="76" dur="1" fill="hold">
                                          <p:stCondLst>
                                            <p:cond delay="0"/>
                                          </p:stCondLst>
                                        </p:cTn>
                                        <p:tgtEl>
                                          <p:spTgt spid="164888"/>
                                        </p:tgtEl>
                                        <p:attrNameLst>
                                          <p:attrName>style.visibility</p:attrName>
                                        </p:attrNameLst>
                                      </p:cBhvr>
                                      <p:to>
                                        <p:strVal val="visible"/>
                                      </p:to>
                                    </p:set>
                                    <p:animEffect transition="in" filter="slide(fromTop)">
                                      <p:cBhvr>
                                        <p:cTn id="77" dur="500"/>
                                        <p:tgtEl>
                                          <p:spTgt spid="164888"/>
                                        </p:tgtEl>
                                      </p:cBhvr>
                                    </p:animEffect>
                                  </p:childTnLst>
                                </p:cTn>
                              </p:par>
                              <p:par>
                                <p:cTn id="78" presetID="12" presetClass="entr" presetSubtype="1" fill="hold" grpId="0" nodeType="withEffect">
                                  <p:stCondLst>
                                    <p:cond delay="0"/>
                                  </p:stCondLst>
                                  <p:childTnLst>
                                    <p:set>
                                      <p:cBhvr>
                                        <p:cTn id="79" dur="1" fill="hold">
                                          <p:stCondLst>
                                            <p:cond delay="0"/>
                                          </p:stCondLst>
                                        </p:cTn>
                                        <p:tgtEl>
                                          <p:spTgt spid="164883"/>
                                        </p:tgtEl>
                                        <p:attrNameLst>
                                          <p:attrName>style.visibility</p:attrName>
                                        </p:attrNameLst>
                                      </p:cBhvr>
                                      <p:to>
                                        <p:strVal val="visible"/>
                                      </p:to>
                                    </p:set>
                                    <p:animEffect transition="in" filter="slide(fromTop)">
                                      <p:cBhvr>
                                        <p:cTn id="80" dur="500"/>
                                        <p:tgtEl>
                                          <p:spTgt spid="164883"/>
                                        </p:tgtEl>
                                      </p:cBhvr>
                                    </p:animEffect>
                                  </p:childTnLst>
                                </p:cTn>
                              </p:par>
                              <p:par>
                                <p:cTn id="81" presetID="12" presetClass="entr" presetSubtype="1" fill="hold" grpId="0" nodeType="withEffect">
                                  <p:stCondLst>
                                    <p:cond delay="0"/>
                                  </p:stCondLst>
                                  <p:childTnLst>
                                    <p:set>
                                      <p:cBhvr>
                                        <p:cTn id="82" dur="1" fill="hold">
                                          <p:stCondLst>
                                            <p:cond delay="0"/>
                                          </p:stCondLst>
                                        </p:cTn>
                                        <p:tgtEl>
                                          <p:spTgt spid="164889"/>
                                        </p:tgtEl>
                                        <p:attrNameLst>
                                          <p:attrName>style.visibility</p:attrName>
                                        </p:attrNameLst>
                                      </p:cBhvr>
                                      <p:to>
                                        <p:strVal val="visible"/>
                                      </p:to>
                                    </p:set>
                                    <p:animEffect transition="in" filter="slide(fromTop)">
                                      <p:cBhvr>
                                        <p:cTn id="83" dur="500"/>
                                        <p:tgtEl>
                                          <p:spTgt spid="164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p:bldP spid="164874" grpId="0" animBg="1"/>
      <p:bldP spid="164875" grpId="0" animBg="1"/>
      <p:bldP spid="164876" grpId="0" animBg="1"/>
      <p:bldP spid="164877" grpId="0" animBg="1"/>
      <p:bldP spid="164878" grpId="0" animBg="1"/>
      <p:bldP spid="164879" grpId="0" animBg="1"/>
      <p:bldP spid="164880" grpId="0" animBg="1"/>
      <p:bldP spid="164881" grpId="0" animBg="1"/>
      <p:bldP spid="164882" grpId="0" animBg="1"/>
      <p:bldP spid="164883" grpId="0" animBg="1"/>
      <p:bldP spid="164884" grpId="0" animBg="1"/>
      <p:bldP spid="164885" grpId="0" animBg="1"/>
      <p:bldP spid="164886" grpId="0" animBg="1"/>
      <p:bldP spid="164887" grpId="0" animBg="1"/>
      <p:bldP spid="164888" grpId="0" animBg="1"/>
      <p:bldP spid="16488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ChangeArrowheads="1"/>
          </p:cNvSpPr>
          <p:nvPr/>
        </p:nvSpPr>
        <p:spPr bwMode="ltGray">
          <a:xfrm>
            <a:off x="1055688" y="263525"/>
            <a:ext cx="3235325"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1800"/>
              <a:t>64</a:t>
            </a:r>
            <a:r>
              <a:rPr lang="zh-CN" altLang="en-US" sz="1800"/>
              <a:t>位密钥</a:t>
            </a:r>
          </a:p>
        </p:txBody>
      </p:sp>
      <p:grpSp>
        <p:nvGrpSpPr>
          <p:cNvPr id="2" name="Group 3"/>
          <p:cNvGrpSpPr>
            <a:grpSpLocks/>
          </p:cNvGrpSpPr>
          <p:nvPr/>
        </p:nvGrpSpPr>
        <p:grpSpPr bwMode="auto">
          <a:xfrm>
            <a:off x="1687513" y="1025525"/>
            <a:ext cx="1689100" cy="533400"/>
            <a:chOff x="2064" y="1440"/>
            <a:chExt cx="1440" cy="336"/>
          </a:xfrm>
        </p:grpSpPr>
        <p:sp>
          <p:nvSpPr>
            <p:cNvPr id="160772" name="AutoShape 4"/>
            <p:cNvSpPr>
              <a:spLocks noChangeArrowheads="1"/>
            </p:cNvSpPr>
            <p:nvPr/>
          </p:nvSpPr>
          <p:spPr bwMode="ltGray">
            <a:xfrm>
              <a:off x="2064" y="1440"/>
              <a:ext cx="1440" cy="336"/>
            </a:xfrm>
            <a:prstGeom prst="roundRect">
              <a:avLst>
                <a:gd name="adj" fmla="val 16667"/>
              </a:avLst>
            </a:prstGeom>
            <a:solidFill>
              <a:srgbClr val="FFFFFF"/>
            </a:solidFill>
            <a:ln w="9525" cap="rnd">
              <a:solidFill>
                <a:srgbClr val="000000"/>
              </a:solidFill>
              <a:round/>
              <a:headEnd/>
              <a:tailEnd/>
            </a:ln>
            <a:effectLst/>
          </p:spPr>
          <p:txBody>
            <a:bodyPr wrap="none" anchor="ctr"/>
            <a:lstStyle/>
            <a:p>
              <a:endParaRPr lang="zh-CN" altLang="en-US" sz="1800"/>
            </a:p>
          </p:txBody>
        </p:sp>
        <p:sp>
          <p:nvSpPr>
            <p:cNvPr id="160773" name="Rectangle 5"/>
            <p:cNvSpPr>
              <a:spLocks noChangeArrowheads="1"/>
            </p:cNvSpPr>
            <p:nvPr/>
          </p:nvSpPr>
          <p:spPr bwMode="ltGray">
            <a:xfrm>
              <a:off x="2208" y="1440"/>
              <a:ext cx="1152" cy="336"/>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zh-CN" altLang="en-US" sz="1800"/>
                <a:t>置换选择</a:t>
              </a:r>
              <a:r>
                <a:rPr lang="en-US" altLang="zh-CN" sz="1800"/>
                <a:t>1</a:t>
              </a:r>
            </a:p>
          </p:txBody>
        </p:sp>
      </p:grpSp>
      <p:sp>
        <p:nvSpPr>
          <p:cNvPr id="160774" name="Rectangle 6"/>
          <p:cNvSpPr>
            <a:spLocks noChangeArrowheads="1"/>
          </p:cNvSpPr>
          <p:nvPr/>
        </p:nvSpPr>
        <p:spPr bwMode="ltGray">
          <a:xfrm>
            <a:off x="211138" y="1863725"/>
            <a:ext cx="2179637"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1800"/>
              <a:t>C</a:t>
            </a:r>
            <a:r>
              <a:rPr lang="en-US" altLang="zh-CN" sz="1800" baseline="-25000"/>
              <a:t>0</a:t>
            </a:r>
            <a:r>
              <a:rPr lang="en-US" altLang="zh-CN" sz="1800"/>
              <a:t>(28</a:t>
            </a:r>
            <a:r>
              <a:rPr lang="zh-CN" altLang="en-US" sz="1800"/>
              <a:t>位</a:t>
            </a:r>
            <a:r>
              <a:rPr lang="en-US" altLang="zh-CN" sz="1800"/>
              <a:t>)</a:t>
            </a:r>
          </a:p>
        </p:txBody>
      </p:sp>
      <p:sp>
        <p:nvSpPr>
          <p:cNvPr id="160775" name="Rectangle 7"/>
          <p:cNvSpPr>
            <a:spLocks noChangeArrowheads="1"/>
          </p:cNvSpPr>
          <p:nvPr/>
        </p:nvSpPr>
        <p:spPr bwMode="ltGray">
          <a:xfrm>
            <a:off x="2884488" y="1863725"/>
            <a:ext cx="2179637"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1800"/>
              <a:t>D</a:t>
            </a:r>
            <a:r>
              <a:rPr lang="en-US" altLang="zh-CN" sz="1800" baseline="-25000"/>
              <a:t>0</a:t>
            </a:r>
            <a:r>
              <a:rPr lang="en-US" altLang="zh-CN" sz="1800"/>
              <a:t>(28</a:t>
            </a:r>
            <a:r>
              <a:rPr lang="zh-CN" altLang="en-US" sz="1800"/>
              <a:t>位</a:t>
            </a:r>
            <a:r>
              <a:rPr lang="en-US" altLang="zh-CN" sz="1800"/>
              <a:t>)</a:t>
            </a:r>
          </a:p>
        </p:txBody>
      </p:sp>
      <p:sp>
        <p:nvSpPr>
          <p:cNvPr id="160776" name="AutoShape 8"/>
          <p:cNvSpPr>
            <a:spLocks noChangeArrowheads="1"/>
          </p:cNvSpPr>
          <p:nvPr/>
        </p:nvSpPr>
        <p:spPr bwMode="ltGray">
          <a:xfrm>
            <a:off x="703263" y="2701925"/>
            <a:ext cx="1195387" cy="381000"/>
          </a:xfrm>
          <a:prstGeom prst="roundRect">
            <a:avLst>
              <a:gd name="adj" fmla="val 16667"/>
            </a:avLst>
          </a:prstGeom>
          <a:solidFill>
            <a:srgbClr val="FFFFFF"/>
          </a:solidFill>
          <a:ln w="9525" cap="rnd">
            <a:solidFill>
              <a:srgbClr val="000000"/>
            </a:solidFill>
            <a:round/>
            <a:headEnd/>
            <a:tailEnd/>
          </a:ln>
          <a:effectLst/>
        </p:spPr>
        <p:txBody>
          <a:bodyPr wrap="none" anchor="ctr"/>
          <a:lstStyle/>
          <a:p>
            <a:pPr algn="ctr" eaLnBrk="0" hangingPunct="0">
              <a:lnSpc>
                <a:spcPct val="100000"/>
              </a:lnSpc>
            </a:pPr>
            <a:r>
              <a:rPr lang="zh-CN" altLang="en-US" sz="1800"/>
              <a:t>循环左移</a:t>
            </a:r>
          </a:p>
        </p:txBody>
      </p:sp>
      <p:sp>
        <p:nvSpPr>
          <p:cNvPr id="160777" name="AutoShape 9"/>
          <p:cNvSpPr>
            <a:spLocks noChangeArrowheads="1"/>
          </p:cNvSpPr>
          <p:nvPr/>
        </p:nvSpPr>
        <p:spPr bwMode="ltGray">
          <a:xfrm>
            <a:off x="3376613" y="2701925"/>
            <a:ext cx="1195387" cy="381000"/>
          </a:xfrm>
          <a:prstGeom prst="roundRect">
            <a:avLst>
              <a:gd name="adj" fmla="val 16667"/>
            </a:avLst>
          </a:prstGeom>
          <a:solidFill>
            <a:srgbClr val="FFFFFF"/>
          </a:solidFill>
          <a:ln w="9525" cap="rnd">
            <a:solidFill>
              <a:srgbClr val="000000"/>
            </a:solidFill>
            <a:round/>
            <a:headEnd/>
            <a:tailEnd/>
          </a:ln>
          <a:effectLst/>
        </p:spPr>
        <p:txBody>
          <a:bodyPr wrap="none" anchor="ctr"/>
          <a:lstStyle/>
          <a:p>
            <a:pPr algn="ctr" eaLnBrk="0" hangingPunct="0">
              <a:lnSpc>
                <a:spcPct val="100000"/>
              </a:lnSpc>
            </a:pPr>
            <a:r>
              <a:rPr lang="zh-CN" altLang="en-US" sz="1800"/>
              <a:t>循环左移</a:t>
            </a:r>
          </a:p>
        </p:txBody>
      </p:sp>
      <p:sp>
        <p:nvSpPr>
          <p:cNvPr id="160778" name="Rectangle 10"/>
          <p:cNvSpPr>
            <a:spLocks noChangeArrowheads="1"/>
          </p:cNvSpPr>
          <p:nvPr/>
        </p:nvSpPr>
        <p:spPr bwMode="ltGray">
          <a:xfrm>
            <a:off x="211138" y="3463925"/>
            <a:ext cx="2179637"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1800"/>
              <a:t>C</a:t>
            </a:r>
            <a:r>
              <a:rPr lang="en-US" altLang="zh-CN" sz="1800" baseline="-25000"/>
              <a:t>1</a:t>
            </a:r>
            <a:r>
              <a:rPr lang="en-US" altLang="zh-CN" sz="1800"/>
              <a:t>(28</a:t>
            </a:r>
            <a:r>
              <a:rPr lang="zh-CN" altLang="en-US" sz="1800"/>
              <a:t>位</a:t>
            </a:r>
            <a:r>
              <a:rPr lang="en-US" altLang="zh-CN" sz="1800"/>
              <a:t>)</a:t>
            </a:r>
          </a:p>
        </p:txBody>
      </p:sp>
      <p:sp>
        <p:nvSpPr>
          <p:cNvPr id="160779" name="Rectangle 11"/>
          <p:cNvSpPr>
            <a:spLocks noChangeArrowheads="1"/>
          </p:cNvSpPr>
          <p:nvPr/>
        </p:nvSpPr>
        <p:spPr bwMode="ltGray">
          <a:xfrm>
            <a:off x="2884488" y="3463925"/>
            <a:ext cx="2179637"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1800"/>
              <a:t>D</a:t>
            </a:r>
            <a:r>
              <a:rPr lang="en-US" altLang="zh-CN" sz="1800" baseline="-25000"/>
              <a:t>1</a:t>
            </a:r>
            <a:r>
              <a:rPr lang="en-US" altLang="zh-CN" sz="1800"/>
              <a:t>(28</a:t>
            </a:r>
            <a:r>
              <a:rPr lang="zh-CN" altLang="en-US" sz="1800"/>
              <a:t>位</a:t>
            </a:r>
            <a:r>
              <a:rPr lang="en-US" altLang="zh-CN" sz="1800"/>
              <a:t>)</a:t>
            </a:r>
          </a:p>
        </p:txBody>
      </p:sp>
      <p:grpSp>
        <p:nvGrpSpPr>
          <p:cNvPr id="3" name="Group 12"/>
          <p:cNvGrpSpPr>
            <a:grpSpLocks/>
          </p:cNvGrpSpPr>
          <p:nvPr/>
        </p:nvGrpSpPr>
        <p:grpSpPr bwMode="auto">
          <a:xfrm>
            <a:off x="5556250" y="3997325"/>
            <a:ext cx="1689100" cy="533400"/>
            <a:chOff x="2064" y="1440"/>
            <a:chExt cx="1440" cy="336"/>
          </a:xfrm>
        </p:grpSpPr>
        <p:sp>
          <p:nvSpPr>
            <p:cNvPr id="160781" name="AutoShape 13"/>
            <p:cNvSpPr>
              <a:spLocks noChangeArrowheads="1"/>
            </p:cNvSpPr>
            <p:nvPr/>
          </p:nvSpPr>
          <p:spPr bwMode="ltGray">
            <a:xfrm>
              <a:off x="2064" y="1440"/>
              <a:ext cx="1440" cy="336"/>
            </a:xfrm>
            <a:prstGeom prst="roundRect">
              <a:avLst>
                <a:gd name="adj" fmla="val 16667"/>
              </a:avLst>
            </a:prstGeom>
            <a:solidFill>
              <a:srgbClr val="FFFFFF"/>
            </a:solidFill>
            <a:ln w="9525" cap="rnd">
              <a:solidFill>
                <a:srgbClr val="000000"/>
              </a:solidFill>
              <a:round/>
              <a:headEnd/>
              <a:tailEnd/>
            </a:ln>
            <a:effectLst/>
          </p:spPr>
          <p:txBody>
            <a:bodyPr wrap="none" anchor="ctr"/>
            <a:lstStyle/>
            <a:p>
              <a:endParaRPr lang="zh-CN" altLang="en-US" sz="1800"/>
            </a:p>
          </p:txBody>
        </p:sp>
        <p:sp>
          <p:nvSpPr>
            <p:cNvPr id="160782" name="Rectangle 14"/>
            <p:cNvSpPr>
              <a:spLocks noChangeArrowheads="1"/>
            </p:cNvSpPr>
            <p:nvPr/>
          </p:nvSpPr>
          <p:spPr bwMode="ltGray">
            <a:xfrm>
              <a:off x="2208" y="1440"/>
              <a:ext cx="1152" cy="336"/>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zh-CN" altLang="en-US" sz="1800"/>
                <a:t>置换选择</a:t>
              </a:r>
              <a:r>
                <a:rPr lang="en-US" altLang="zh-CN" sz="1800"/>
                <a:t>2</a:t>
              </a:r>
            </a:p>
          </p:txBody>
        </p:sp>
      </p:grpSp>
      <p:sp>
        <p:nvSpPr>
          <p:cNvPr id="160783" name="Line 15"/>
          <p:cNvSpPr>
            <a:spLocks noChangeShapeType="1"/>
          </p:cNvSpPr>
          <p:nvPr/>
        </p:nvSpPr>
        <p:spPr bwMode="ltGray">
          <a:xfrm>
            <a:off x="2601913" y="720725"/>
            <a:ext cx="0" cy="304800"/>
          </a:xfrm>
          <a:prstGeom prst="line">
            <a:avLst/>
          </a:prstGeom>
          <a:noFill/>
          <a:ln w="9525" cap="rnd">
            <a:solidFill>
              <a:srgbClr val="969696"/>
            </a:solidFill>
            <a:round/>
            <a:headEnd/>
            <a:tailEnd type="triangle" w="med" len="med"/>
          </a:ln>
          <a:effectLst/>
        </p:spPr>
        <p:txBody>
          <a:bodyPr wrap="none" anchor="ctr"/>
          <a:lstStyle/>
          <a:p>
            <a:endParaRPr lang="zh-CN" altLang="en-US" sz="1800"/>
          </a:p>
        </p:txBody>
      </p:sp>
      <p:sp>
        <p:nvSpPr>
          <p:cNvPr id="160784" name="Line 16"/>
          <p:cNvSpPr>
            <a:spLocks noChangeShapeType="1"/>
          </p:cNvSpPr>
          <p:nvPr/>
        </p:nvSpPr>
        <p:spPr bwMode="ltGray">
          <a:xfrm>
            <a:off x="1266825" y="1711325"/>
            <a:ext cx="0" cy="152400"/>
          </a:xfrm>
          <a:prstGeom prst="line">
            <a:avLst/>
          </a:prstGeom>
          <a:noFill/>
          <a:ln w="9525" cap="rnd">
            <a:solidFill>
              <a:srgbClr val="969696"/>
            </a:solidFill>
            <a:round/>
            <a:headEnd/>
            <a:tailEnd type="triangle" w="med" len="med"/>
          </a:ln>
          <a:effectLst/>
        </p:spPr>
        <p:txBody>
          <a:bodyPr wrap="none" anchor="ctr"/>
          <a:lstStyle/>
          <a:p>
            <a:endParaRPr lang="zh-CN" altLang="en-US" sz="1800"/>
          </a:p>
        </p:txBody>
      </p:sp>
      <p:sp>
        <p:nvSpPr>
          <p:cNvPr id="160785" name="Line 17"/>
          <p:cNvSpPr>
            <a:spLocks noChangeShapeType="1"/>
          </p:cNvSpPr>
          <p:nvPr/>
        </p:nvSpPr>
        <p:spPr bwMode="ltGray">
          <a:xfrm>
            <a:off x="3938588" y="1711325"/>
            <a:ext cx="0" cy="152400"/>
          </a:xfrm>
          <a:prstGeom prst="line">
            <a:avLst/>
          </a:prstGeom>
          <a:noFill/>
          <a:ln w="9525" cap="rnd">
            <a:solidFill>
              <a:srgbClr val="969696"/>
            </a:solidFill>
            <a:round/>
            <a:headEnd/>
            <a:tailEnd type="triangle" w="med" len="med"/>
          </a:ln>
          <a:effectLst/>
        </p:spPr>
        <p:txBody>
          <a:bodyPr wrap="none" anchor="ctr"/>
          <a:lstStyle/>
          <a:p>
            <a:endParaRPr lang="zh-CN" altLang="en-US" sz="1800"/>
          </a:p>
        </p:txBody>
      </p:sp>
      <p:sp>
        <p:nvSpPr>
          <p:cNvPr id="160786" name="Line 18"/>
          <p:cNvSpPr>
            <a:spLocks noChangeShapeType="1"/>
          </p:cNvSpPr>
          <p:nvPr/>
        </p:nvSpPr>
        <p:spPr bwMode="ltGray">
          <a:xfrm>
            <a:off x="1266825" y="1711325"/>
            <a:ext cx="2671763" cy="0"/>
          </a:xfrm>
          <a:prstGeom prst="line">
            <a:avLst/>
          </a:prstGeom>
          <a:noFill/>
          <a:ln w="9525" cap="rnd">
            <a:solidFill>
              <a:srgbClr val="969696"/>
            </a:solidFill>
            <a:round/>
            <a:headEnd/>
            <a:tailEnd/>
          </a:ln>
          <a:effectLst/>
        </p:spPr>
        <p:txBody>
          <a:bodyPr wrap="none" anchor="ctr"/>
          <a:lstStyle/>
          <a:p>
            <a:endParaRPr lang="zh-CN" altLang="en-US" sz="1800"/>
          </a:p>
        </p:txBody>
      </p:sp>
      <p:sp>
        <p:nvSpPr>
          <p:cNvPr id="160787" name="Line 19"/>
          <p:cNvSpPr>
            <a:spLocks noChangeShapeType="1"/>
          </p:cNvSpPr>
          <p:nvPr/>
        </p:nvSpPr>
        <p:spPr bwMode="ltGray">
          <a:xfrm>
            <a:off x="2532063" y="1558925"/>
            <a:ext cx="0" cy="152400"/>
          </a:xfrm>
          <a:prstGeom prst="line">
            <a:avLst/>
          </a:prstGeom>
          <a:noFill/>
          <a:ln w="9525" cap="rnd">
            <a:solidFill>
              <a:srgbClr val="969696"/>
            </a:solidFill>
            <a:round/>
            <a:headEnd/>
            <a:tailEnd type="triangle" w="med" len="med"/>
          </a:ln>
          <a:effectLst/>
        </p:spPr>
        <p:txBody>
          <a:bodyPr wrap="none" anchor="ctr"/>
          <a:lstStyle/>
          <a:p>
            <a:endParaRPr lang="zh-CN" altLang="en-US" sz="1800"/>
          </a:p>
        </p:txBody>
      </p:sp>
      <p:sp>
        <p:nvSpPr>
          <p:cNvPr id="160788" name="Line 20"/>
          <p:cNvSpPr>
            <a:spLocks noChangeShapeType="1"/>
          </p:cNvSpPr>
          <p:nvPr/>
        </p:nvSpPr>
        <p:spPr bwMode="ltGray">
          <a:xfrm>
            <a:off x="1336675" y="2320925"/>
            <a:ext cx="0" cy="381000"/>
          </a:xfrm>
          <a:prstGeom prst="line">
            <a:avLst/>
          </a:prstGeom>
          <a:noFill/>
          <a:ln w="9525" cap="rnd">
            <a:solidFill>
              <a:srgbClr val="969696"/>
            </a:solidFill>
            <a:round/>
            <a:headEnd/>
            <a:tailEnd type="triangle" w="med" len="med"/>
          </a:ln>
          <a:effectLst/>
        </p:spPr>
        <p:txBody>
          <a:bodyPr wrap="none" anchor="ctr"/>
          <a:lstStyle/>
          <a:p>
            <a:endParaRPr lang="zh-CN" altLang="en-US" sz="1800"/>
          </a:p>
        </p:txBody>
      </p:sp>
      <p:sp>
        <p:nvSpPr>
          <p:cNvPr id="160789" name="Line 21"/>
          <p:cNvSpPr>
            <a:spLocks noChangeShapeType="1"/>
          </p:cNvSpPr>
          <p:nvPr/>
        </p:nvSpPr>
        <p:spPr bwMode="ltGray">
          <a:xfrm>
            <a:off x="1336675" y="3082925"/>
            <a:ext cx="0" cy="381000"/>
          </a:xfrm>
          <a:prstGeom prst="line">
            <a:avLst/>
          </a:prstGeom>
          <a:noFill/>
          <a:ln w="9525" cap="rnd">
            <a:solidFill>
              <a:srgbClr val="969696"/>
            </a:solidFill>
            <a:round/>
            <a:headEnd/>
            <a:tailEnd type="triangle" w="med" len="med"/>
          </a:ln>
          <a:effectLst/>
        </p:spPr>
        <p:txBody>
          <a:bodyPr wrap="none" anchor="ctr"/>
          <a:lstStyle/>
          <a:p>
            <a:endParaRPr lang="zh-CN" altLang="en-US" sz="1800"/>
          </a:p>
        </p:txBody>
      </p:sp>
      <p:sp>
        <p:nvSpPr>
          <p:cNvPr id="160790" name="Line 22"/>
          <p:cNvSpPr>
            <a:spLocks noChangeShapeType="1"/>
          </p:cNvSpPr>
          <p:nvPr/>
        </p:nvSpPr>
        <p:spPr bwMode="ltGray">
          <a:xfrm>
            <a:off x="3938588" y="2320925"/>
            <a:ext cx="0" cy="381000"/>
          </a:xfrm>
          <a:prstGeom prst="line">
            <a:avLst/>
          </a:prstGeom>
          <a:noFill/>
          <a:ln w="9525" cap="rnd">
            <a:solidFill>
              <a:srgbClr val="969696"/>
            </a:solidFill>
            <a:round/>
            <a:headEnd/>
            <a:tailEnd type="triangle" w="med" len="med"/>
          </a:ln>
          <a:effectLst/>
        </p:spPr>
        <p:txBody>
          <a:bodyPr wrap="none" anchor="ctr"/>
          <a:lstStyle/>
          <a:p>
            <a:endParaRPr lang="zh-CN" altLang="en-US" sz="1800"/>
          </a:p>
        </p:txBody>
      </p:sp>
      <p:sp>
        <p:nvSpPr>
          <p:cNvPr id="160791" name="Line 23"/>
          <p:cNvSpPr>
            <a:spLocks noChangeShapeType="1"/>
          </p:cNvSpPr>
          <p:nvPr/>
        </p:nvSpPr>
        <p:spPr bwMode="ltGray">
          <a:xfrm>
            <a:off x="3938588" y="3082925"/>
            <a:ext cx="0" cy="381000"/>
          </a:xfrm>
          <a:prstGeom prst="line">
            <a:avLst/>
          </a:prstGeom>
          <a:noFill/>
          <a:ln w="9525" cap="rnd">
            <a:solidFill>
              <a:srgbClr val="969696"/>
            </a:solidFill>
            <a:round/>
            <a:headEnd/>
            <a:tailEnd type="triangle" w="med" len="med"/>
          </a:ln>
          <a:effectLst/>
        </p:spPr>
        <p:txBody>
          <a:bodyPr wrap="none" anchor="ctr"/>
          <a:lstStyle/>
          <a:p>
            <a:endParaRPr lang="zh-CN" altLang="en-US" sz="1800"/>
          </a:p>
        </p:txBody>
      </p:sp>
      <p:sp>
        <p:nvSpPr>
          <p:cNvPr id="160792" name="Line 24"/>
          <p:cNvSpPr>
            <a:spLocks noChangeShapeType="1"/>
          </p:cNvSpPr>
          <p:nvPr/>
        </p:nvSpPr>
        <p:spPr bwMode="ltGray">
          <a:xfrm>
            <a:off x="1336675" y="4225925"/>
            <a:ext cx="4219575" cy="0"/>
          </a:xfrm>
          <a:prstGeom prst="line">
            <a:avLst/>
          </a:prstGeom>
          <a:noFill/>
          <a:ln w="9525" cap="rnd">
            <a:solidFill>
              <a:srgbClr val="969696"/>
            </a:solidFill>
            <a:round/>
            <a:headEnd/>
            <a:tailEnd type="triangle" w="med" len="med"/>
          </a:ln>
          <a:effectLst/>
        </p:spPr>
        <p:txBody>
          <a:bodyPr wrap="none" anchor="ctr"/>
          <a:lstStyle/>
          <a:p>
            <a:endParaRPr lang="zh-CN" altLang="en-US" sz="1800"/>
          </a:p>
        </p:txBody>
      </p:sp>
      <p:sp>
        <p:nvSpPr>
          <p:cNvPr id="160793" name="Line 25"/>
          <p:cNvSpPr>
            <a:spLocks noChangeShapeType="1"/>
          </p:cNvSpPr>
          <p:nvPr/>
        </p:nvSpPr>
        <p:spPr bwMode="ltGray">
          <a:xfrm>
            <a:off x="1336675" y="3921125"/>
            <a:ext cx="0" cy="304800"/>
          </a:xfrm>
          <a:prstGeom prst="line">
            <a:avLst/>
          </a:prstGeom>
          <a:noFill/>
          <a:ln w="9525" cap="rnd">
            <a:solidFill>
              <a:srgbClr val="969696"/>
            </a:solidFill>
            <a:round/>
            <a:headEnd/>
            <a:tailEnd/>
          </a:ln>
          <a:effectLst/>
        </p:spPr>
        <p:txBody>
          <a:bodyPr wrap="none" anchor="ctr"/>
          <a:lstStyle/>
          <a:p>
            <a:endParaRPr lang="zh-CN" altLang="en-US" sz="1800"/>
          </a:p>
        </p:txBody>
      </p:sp>
      <p:sp>
        <p:nvSpPr>
          <p:cNvPr id="160794" name="Line 26"/>
          <p:cNvSpPr>
            <a:spLocks noChangeShapeType="1"/>
          </p:cNvSpPr>
          <p:nvPr/>
        </p:nvSpPr>
        <p:spPr bwMode="ltGray">
          <a:xfrm>
            <a:off x="3938588" y="3921125"/>
            <a:ext cx="0" cy="304800"/>
          </a:xfrm>
          <a:prstGeom prst="line">
            <a:avLst/>
          </a:prstGeom>
          <a:noFill/>
          <a:ln w="9525" cap="rnd">
            <a:solidFill>
              <a:srgbClr val="969696"/>
            </a:solidFill>
            <a:round/>
            <a:headEnd/>
            <a:tailEnd/>
          </a:ln>
          <a:effectLst/>
        </p:spPr>
        <p:txBody>
          <a:bodyPr wrap="none" anchor="ctr"/>
          <a:lstStyle/>
          <a:p>
            <a:endParaRPr lang="zh-CN" altLang="en-US" sz="1800"/>
          </a:p>
        </p:txBody>
      </p:sp>
      <p:sp>
        <p:nvSpPr>
          <p:cNvPr id="160795" name="Line 27"/>
          <p:cNvSpPr>
            <a:spLocks noChangeShapeType="1"/>
          </p:cNvSpPr>
          <p:nvPr/>
        </p:nvSpPr>
        <p:spPr bwMode="ltGray">
          <a:xfrm>
            <a:off x="7245350" y="4302125"/>
            <a:ext cx="1054100" cy="0"/>
          </a:xfrm>
          <a:prstGeom prst="line">
            <a:avLst/>
          </a:prstGeom>
          <a:noFill/>
          <a:ln w="9525" cap="rnd">
            <a:solidFill>
              <a:srgbClr val="969696"/>
            </a:solidFill>
            <a:round/>
            <a:headEnd/>
            <a:tailEnd type="triangle" w="med" len="med"/>
          </a:ln>
          <a:effectLst/>
        </p:spPr>
        <p:txBody>
          <a:bodyPr wrap="none" anchor="ctr"/>
          <a:lstStyle/>
          <a:p>
            <a:endParaRPr lang="zh-CN" altLang="en-US" sz="1800"/>
          </a:p>
        </p:txBody>
      </p:sp>
      <p:sp>
        <p:nvSpPr>
          <p:cNvPr id="160796" name="Text Box 28"/>
          <p:cNvSpPr txBox="1">
            <a:spLocks noChangeArrowheads="1"/>
          </p:cNvSpPr>
          <p:nvPr/>
        </p:nvSpPr>
        <p:spPr bwMode="ltGray">
          <a:xfrm>
            <a:off x="7526512" y="3733800"/>
            <a:ext cx="423514" cy="369332"/>
          </a:xfrm>
          <a:prstGeom prst="rect">
            <a:avLst/>
          </a:prstGeom>
          <a:noFill/>
          <a:ln w="9525" cap="rnd">
            <a:noFill/>
            <a:miter lim="800000"/>
            <a:headEnd/>
            <a:tailEnd/>
          </a:ln>
          <a:effectLst/>
        </p:spPr>
        <p:txBody>
          <a:bodyPr wrap="none">
            <a:spAutoFit/>
          </a:bodyPr>
          <a:lstStyle/>
          <a:p>
            <a:pPr algn="ctr" eaLnBrk="0" hangingPunct="0">
              <a:lnSpc>
                <a:spcPct val="100000"/>
              </a:lnSpc>
            </a:pPr>
            <a:r>
              <a:rPr lang="en-US" altLang="zh-CN" sz="1800"/>
              <a:t>K</a:t>
            </a:r>
            <a:r>
              <a:rPr lang="en-US" altLang="zh-CN" sz="1800" baseline="-25000"/>
              <a:t>1</a:t>
            </a:r>
            <a:endParaRPr lang="en-US" altLang="zh-CN" sz="1800"/>
          </a:p>
        </p:txBody>
      </p:sp>
      <p:sp>
        <p:nvSpPr>
          <p:cNvPr id="160797" name="Text Box 29"/>
          <p:cNvSpPr txBox="1">
            <a:spLocks noChangeArrowheads="1"/>
          </p:cNvSpPr>
          <p:nvPr/>
        </p:nvSpPr>
        <p:spPr bwMode="ltGray">
          <a:xfrm>
            <a:off x="7324541" y="4343400"/>
            <a:ext cx="825868" cy="369332"/>
          </a:xfrm>
          <a:prstGeom prst="rect">
            <a:avLst/>
          </a:prstGeom>
          <a:noFill/>
          <a:ln w="9525" cap="rnd">
            <a:noFill/>
            <a:miter lim="800000"/>
            <a:headEnd/>
            <a:tailEnd/>
          </a:ln>
          <a:effectLst/>
        </p:spPr>
        <p:txBody>
          <a:bodyPr wrap="none">
            <a:spAutoFit/>
          </a:bodyPr>
          <a:lstStyle/>
          <a:p>
            <a:pPr algn="ctr" eaLnBrk="0" hangingPunct="0">
              <a:lnSpc>
                <a:spcPct val="100000"/>
              </a:lnSpc>
            </a:pPr>
            <a:r>
              <a:rPr lang="en-US" altLang="zh-CN" sz="1800"/>
              <a:t>(48</a:t>
            </a:r>
            <a:r>
              <a:rPr lang="zh-CN" altLang="en-US" sz="1800"/>
              <a:t>位</a:t>
            </a:r>
            <a:r>
              <a:rPr lang="en-US" altLang="zh-CN" sz="1800"/>
              <a:t>)</a:t>
            </a:r>
          </a:p>
        </p:txBody>
      </p:sp>
      <p:sp>
        <p:nvSpPr>
          <p:cNvPr id="160798" name="Text Box 30"/>
          <p:cNvSpPr txBox="1">
            <a:spLocks noChangeArrowheads="1"/>
          </p:cNvSpPr>
          <p:nvPr/>
        </p:nvSpPr>
        <p:spPr bwMode="ltGray">
          <a:xfrm>
            <a:off x="4651191" y="4191000"/>
            <a:ext cx="825868" cy="369332"/>
          </a:xfrm>
          <a:prstGeom prst="rect">
            <a:avLst/>
          </a:prstGeom>
          <a:noFill/>
          <a:ln w="9525" cap="rnd">
            <a:noFill/>
            <a:miter lim="800000"/>
            <a:headEnd/>
            <a:tailEnd/>
          </a:ln>
          <a:effectLst/>
        </p:spPr>
        <p:txBody>
          <a:bodyPr wrap="none">
            <a:spAutoFit/>
          </a:bodyPr>
          <a:lstStyle/>
          <a:p>
            <a:pPr algn="ctr" eaLnBrk="0" hangingPunct="0">
              <a:lnSpc>
                <a:spcPct val="100000"/>
              </a:lnSpc>
            </a:pPr>
            <a:r>
              <a:rPr lang="en-US" altLang="zh-CN" sz="1800"/>
              <a:t>(56</a:t>
            </a:r>
            <a:r>
              <a:rPr lang="zh-CN" altLang="en-US" sz="1800"/>
              <a:t>位</a:t>
            </a:r>
            <a:r>
              <a:rPr lang="en-US" altLang="zh-CN" sz="1800"/>
              <a:t>)</a:t>
            </a:r>
          </a:p>
        </p:txBody>
      </p:sp>
      <p:sp>
        <p:nvSpPr>
          <p:cNvPr id="160799" name="AutoShape 31"/>
          <p:cNvSpPr>
            <a:spLocks noChangeArrowheads="1"/>
          </p:cNvSpPr>
          <p:nvPr/>
        </p:nvSpPr>
        <p:spPr bwMode="ltGray">
          <a:xfrm>
            <a:off x="703263" y="4759325"/>
            <a:ext cx="1195387" cy="381000"/>
          </a:xfrm>
          <a:prstGeom prst="roundRect">
            <a:avLst>
              <a:gd name="adj" fmla="val 16667"/>
            </a:avLst>
          </a:prstGeom>
          <a:solidFill>
            <a:srgbClr val="FFFFFF"/>
          </a:solidFill>
          <a:ln w="9525" cap="rnd">
            <a:solidFill>
              <a:srgbClr val="000000"/>
            </a:solidFill>
            <a:round/>
            <a:headEnd/>
            <a:tailEnd/>
          </a:ln>
          <a:effectLst/>
        </p:spPr>
        <p:txBody>
          <a:bodyPr wrap="none" anchor="ctr"/>
          <a:lstStyle/>
          <a:p>
            <a:pPr algn="ctr" eaLnBrk="0" hangingPunct="0">
              <a:lnSpc>
                <a:spcPct val="100000"/>
              </a:lnSpc>
            </a:pPr>
            <a:r>
              <a:rPr lang="zh-CN" altLang="en-US" sz="1800"/>
              <a:t>循环左移</a:t>
            </a:r>
          </a:p>
        </p:txBody>
      </p:sp>
      <p:sp>
        <p:nvSpPr>
          <p:cNvPr id="160800" name="AutoShape 32"/>
          <p:cNvSpPr>
            <a:spLocks noChangeArrowheads="1"/>
          </p:cNvSpPr>
          <p:nvPr/>
        </p:nvSpPr>
        <p:spPr bwMode="ltGray">
          <a:xfrm>
            <a:off x="3376613" y="4759325"/>
            <a:ext cx="1195387" cy="381000"/>
          </a:xfrm>
          <a:prstGeom prst="roundRect">
            <a:avLst>
              <a:gd name="adj" fmla="val 16667"/>
            </a:avLst>
          </a:prstGeom>
          <a:solidFill>
            <a:srgbClr val="FFFFFF"/>
          </a:solidFill>
          <a:ln w="9525" cap="rnd">
            <a:solidFill>
              <a:srgbClr val="000000"/>
            </a:solidFill>
            <a:round/>
            <a:headEnd/>
            <a:tailEnd/>
          </a:ln>
          <a:effectLst/>
        </p:spPr>
        <p:txBody>
          <a:bodyPr wrap="none" anchor="ctr"/>
          <a:lstStyle/>
          <a:p>
            <a:pPr algn="ctr" eaLnBrk="0" hangingPunct="0">
              <a:lnSpc>
                <a:spcPct val="100000"/>
              </a:lnSpc>
            </a:pPr>
            <a:r>
              <a:rPr lang="zh-CN" altLang="en-US" sz="1800"/>
              <a:t>循环左移</a:t>
            </a:r>
          </a:p>
        </p:txBody>
      </p:sp>
      <p:sp>
        <p:nvSpPr>
          <p:cNvPr id="160801" name="Rectangle 33"/>
          <p:cNvSpPr>
            <a:spLocks noChangeArrowheads="1"/>
          </p:cNvSpPr>
          <p:nvPr/>
        </p:nvSpPr>
        <p:spPr bwMode="ltGray">
          <a:xfrm>
            <a:off x="211138" y="5521325"/>
            <a:ext cx="2179637"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1800"/>
              <a:t>C</a:t>
            </a:r>
            <a:r>
              <a:rPr lang="en-US" altLang="zh-CN" sz="1800" baseline="-25000"/>
              <a:t>i</a:t>
            </a:r>
            <a:r>
              <a:rPr lang="en-US" altLang="zh-CN" sz="1800"/>
              <a:t>(28</a:t>
            </a:r>
            <a:r>
              <a:rPr lang="zh-CN" altLang="en-US" sz="1800"/>
              <a:t>位</a:t>
            </a:r>
            <a:r>
              <a:rPr lang="en-US" altLang="zh-CN" sz="1800"/>
              <a:t>)</a:t>
            </a:r>
          </a:p>
        </p:txBody>
      </p:sp>
      <p:sp>
        <p:nvSpPr>
          <p:cNvPr id="160802" name="Rectangle 34"/>
          <p:cNvSpPr>
            <a:spLocks noChangeArrowheads="1"/>
          </p:cNvSpPr>
          <p:nvPr/>
        </p:nvSpPr>
        <p:spPr bwMode="ltGray">
          <a:xfrm>
            <a:off x="2884488" y="5521325"/>
            <a:ext cx="2179637"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1800"/>
              <a:t>D</a:t>
            </a:r>
            <a:r>
              <a:rPr lang="en-US" altLang="zh-CN" sz="1800" baseline="-25000"/>
              <a:t>i</a:t>
            </a:r>
            <a:r>
              <a:rPr lang="en-US" altLang="zh-CN" sz="1800"/>
              <a:t>(28</a:t>
            </a:r>
            <a:r>
              <a:rPr lang="zh-CN" altLang="en-US" sz="1800"/>
              <a:t>位</a:t>
            </a:r>
            <a:r>
              <a:rPr lang="en-US" altLang="zh-CN" sz="1800"/>
              <a:t>)</a:t>
            </a:r>
          </a:p>
        </p:txBody>
      </p:sp>
      <p:grpSp>
        <p:nvGrpSpPr>
          <p:cNvPr id="4" name="Group 35"/>
          <p:cNvGrpSpPr>
            <a:grpSpLocks/>
          </p:cNvGrpSpPr>
          <p:nvPr/>
        </p:nvGrpSpPr>
        <p:grpSpPr bwMode="auto">
          <a:xfrm>
            <a:off x="5556250" y="6054725"/>
            <a:ext cx="1689100" cy="533400"/>
            <a:chOff x="2064" y="1440"/>
            <a:chExt cx="1440" cy="336"/>
          </a:xfrm>
        </p:grpSpPr>
        <p:sp>
          <p:nvSpPr>
            <p:cNvPr id="160804" name="AutoShape 36"/>
            <p:cNvSpPr>
              <a:spLocks noChangeArrowheads="1"/>
            </p:cNvSpPr>
            <p:nvPr/>
          </p:nvSpPr>
          <p:spPr bwMode="ltGray">
            <a:xfrm>
              <a:off x="2064" y="1440"/>
              <a:ext cx="1440" cy="336"/>
            </a:xfrm>
            <a:prstGeom prst="roundRect">
              <a:avLst>
                <a:gd name="adj" fmla="val 16667"/>
              </a:avLst>
            </a:prstGeom>
            <a:solidFill>
              <a:srgbClr val="FFFFFF"/>
            </a:solidFill>
            <a:ln w="9525" cap="rnd">
              <a:solidFill>
                <a:srgbClr val="000000"/>
              </a:solidFill>
              <a:round/>
              <a:headEnd/>
              <a:tailEnd/>
            </a:ln>
            <a:effectLst/>
          </p:spPr>
          <p:txBody>
            <a:bodyPr wrap="none" anchor="ctr"/>
            <a:lstStyle/>
            <a:p>
              <a:endParaRPr lang="zh-CN" altLang="en-US" sz="1800"/>
            </a:p>
          </p:txBody>
        </p:sp>
        <p:sp>
          <p:nvSpPr>
            <p:cNvPr id="160805" name="Rectangle 37"/>
            <p:cNvSpPr>
              <a:spLocks noChangeArrowheads="1"/>
            </p:cNvSpPr>
            <p:nvPr/>
          </p:nvSpPr>
          <p:spPr bwMode="ltGray">
            <a:xfrm>
              <a:off x="2208" y="1440"/>
              <a:ext cx="1152" cy="336"/>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zh-CN" altLang="en-US" sz="1800"/>
                <a:t>置换选择</a:t>
              </a:r>
              <a:r>
                <a:rPr lang="en-US" altLang="zh-CN" sz="1800"/>
                <a:t>2</a:t>
              </a:r>
            </a:p>
          </p:txBody>
        </p:sp>
      </p:grpSp>
      <p:sp>
        <p:nvSpPr>
          <p:cNvPr id="160806" name="Line 38"/>
          <p:cNvSpPr>
            <a:spLocks noChangeShapeType="1"/>
          </p:cNvSpPr>
          <p:nvPr/>
        </p:nvSpPr>
        <p:spPr bwMode="ltGray">
          <a:xfrm>
            <a:off x="1336675" y="4378325"/>
            <a:ext cx="0" cy="381000"/>
          </a:xfrm>
          <a:prstGeom prst="line">
            <a:avLst/>
          </a:prstGeom>
          <a:noFill/>
          <a:ln w="9525" cap="rnd">
            <a:solidFill>
              <a:srgbClr val="969696"/>
            </a:solidFill>
            <a:round/>
            <a:headEnd/>
            <a:tailEnd type="triangle" w="med" len="med"/>
          </a:ln>
          <a:effectLst/>
        </p:spPr>
        <p:txBody>
          <a:bodyPr wrap="none" anchor="ctr"/>
          <a:lstStyle/>
          <a:p>
            <a:endParaRPr lang="zh-CN" altLang="en-US" sz="1800"/>
          </a:p>
        </p:txBody>
      </p:sp>
      <p:sp>
        <p:nvSpPr>
          <p:cNvPr id="160807" name="Line 39"/>
          <p:cNvSpPr>
            <a:spLocks noChangeShapeType="1"/>
          </p:cNvSpPr>
          <p:nvPr/>
        </p:nvSpPr>
        <p:spPr bwMode="ltGray">
          <a:xfrm>
            <a:off x="1336675" y="5140325"/>
            <a:ext cx="0" cy="381000"/>
          </a:xfrm>
          <a:prstGeom prst="line">
            <a:avLst/>
          </a:prstGeom>
          <a:noFill/>
          <a:ln w="9525" cap="rnd">
            <a:solidFill>
              <a:srgbClr val="969696"/>
            </a:solidFill>
            <a:round/>
            <a:headEnd/>
            <a:tailEnd type="triangle" w="med" len="med"/>
          </a:ln>
          <a:effectLst/>
        </p:spPr>
        <p:txBody>
          <a:bodyPr wrap="none" anchor="ctr"/>
          <a:lstStyle/>
          <a:p>
            <a:endParaRPr lang="zh-CN" altLang="en-US" sz="1800"/>
          </a:p>
        </p:txBody>
      </p:sp>
      <p:sp>
        <p:nvSpPr>
          <p:cNvPr id="160808" name="Line 40"/>
          <p:cNvSpPr>
            <a:spLocks noChangeShapeType="1"/>
          </p:cNvSpPr>
          <p:nvPr/>
        </p:nvSpPr>
        <p:spPr bwMode="ltGray">
          <a:xfrm>
            <a:off x="3938588" y="4378325"/>
            <a:ext cx="0" cy="381000"/>
          </a:xfrm>
          <a:prstGeom prst="line">
            <a:avLst/>
          </a:prstGeom>
          <a:noFill/>
          <a:ln w="9525" cap="rnd">
            <a:solidFill>
              <a:srgbClr val="969696"/>
            </a:solidFill>
            <a:round/>
            <a:headEnd/>
            <a:tailEnd type="triangle" w="med" len="med"/>
          </a:ln>
          <a:effectLst/>
        </p:spPr>
        <p:txBody>
          <a:bodyPr wrap="none" anchor="ctr"/>
          <a:lstStyle/>
          <a:p>
            <a:endParaRPr lang="zh-CN" altLang="en-US" sz="1800"/>
          </a:p>
        </p:txBody>
      </p:sp>
      <p:sp>
        <p:nvSpPr>
          <p:cNvPr id="160809" name="Line 41"/>
          <p:cNvSpPr>
            <a:spLocks noChangeShapeType="1"/>
          </p:cNvSpPr>
          <p:nvPr/>
        </p:nvSpPr>
        <p:spPr bwMode="ltGray">
          <a:xfrm>
            <a:off x="3938588" y="5140325"/>
            <a:ext cx="0" cy="381000"/>
          </a:xfrm>
          <a:prstGeom prst="line">
            <a:avLst/>
          </a:prstGeom>
          <a:noFill/>
          <a:ln w="9525" cap="rnd">
            <a:solidFill>
              <a:srgbClr val="969696"/>
            </a:solidFill>
            <a:round/>
            <a:headEnd/>
            <a:tailEnd type="triangle" w="med" len="med"/>
          </a:ln>
          <a:effectLst/>
        </p:spPr>
        <p:txBody>
          <a:bodyPr wrap="none" anchor="ctr"/>
          <a:lstStyle/>
          <a:p>
            <a:endParaRPr lang="zh-CN" altLang="en-US" sz="1800"/>
          </a:p>
        </p:txBody>
      </p:sp>
      <p:sp>
        <p:nvSpPr>
          <p:cNvPr id="160810" name="Line 42"/>
          <p:cNvSpPr>
            <a:spLocks noChangeShapeType="1"/>
          </p:cNvSpPr>
          <p:nvPr/>
        </p:nvSpPr>
        <p:spPr bwMode="ltGray">
          <a:xfrm>
            <a:off x="1336675" y="6283325"/>
            <a:ext cx="4219575" cy="0"/>
          </a:xfrm>
          <a:prstGeom prst="line">
            <a:avLst/>
          </a:prstGeom>
          <a:noFill/>
          <a:ln w="9525" cap="rnd">
            <a:solidFill>
              <a:srgbClr val="969696"/>
            </a:solidFill>
            <a:round/>
            <a:headEnd/>
            <a:tailEnd type="triangle" w="med" len="med"/>
          </a:ln>
          <a:effectLst/>
        </p:spPr>
        <p:txBody>
          <a:bodyPr wrap="none" anchor="ctr"/>
          <a:lstStyle/>
          <a:p>
            <a:endParaRPr lang="zh-CN" altLang="en-US" sz="1800"/>
          </a:p>
        </p:txBody>
      </p:sp>
      <p:sp>
        <p:nvSpPr>
          <p:cNvPr id="160811" name="Line 43"/>
          <p:cNvSpPr>
            <a:spLocks noChangeShapeType="1"/>
          </p:cNvSpPr>
          <p:nvPr/>
        </p:nvSpPr>
        <p:spPr bwMode="ltGray">
          <a:xfrm>
            <a:off x="1336675" y="5978525"/>
            <a:ext cx="0" cy="304800"/>
          </a:xfrm>
          <a:prstGeom prst="line">
            <a:avLst/>
          </a:prstGeom>
          <a:noFill/>
          <a:ln w="9525" cap="rnd">
            <a:solidFill>
              <a:srgbClr val="969696"/>
            </a:solidFill>
            <a:round/>
            <a:headEnd/>
            <a:tailEnd/>
          </a:ln>
          <a:effectLst/>
        </p:spPr>
        <p:txBody>
          <a:bodyPr wrap="none" anchor="ctr"/>
          <a:lstStyle/>
          <a:p>
            <a:endParaRPr lang="zh-CN" altLang="en-US" sz="1800"/>
          </a:p>
        </p:txBody>
      </p:sp>
      <p:sp>
        <p:nvSpPr>
          <p:cNvPr id="160812" name="Line 44"/>
          <p:cNvSpPr>
            <a:spLocks noChangeShapeType="1"/>
          </p:cNvSpPr>
          <p:nvPr/>
        </p:nvSpPr>
        <p:spPr bwMode="ltGray">
          <a:xfrm>
            <a:off x="3938588" y="5978525"/>
            <a:ext cx="0" cy="304800"/>
          </a:xfrm>
          <a:prstGeom prst="line">
            <a:avLst/>
          </a:prstGeom>
          <a:noFill/>
          <a:ln w="9525" cap="rnd">
            <a:solidFill>
              <a:srgbClr val="969696"/>
            </a:solidFill>
            <a:round/>
            <a:headEnd/>
            <a:tailEnd/>
          </a:ln>
          <a:effectLst/>
        </p:spPr>
        <p:txBody>
          <a:bodyPr wrap="none" anchor="ctr"/>
          <a:lstStyle/>
          <a:p>
            <a:endParaRPr lang="zh-CN" altLang="en-US" sz="1800"/>
          </a:p>
        </p:txBody>
      </p:sp>
      <p:sp>
        <p:nvSpPr>
          <p:cNvPr id="160813" name="Line 45"/>
          <p:cNvSpPr>
            <a:spLocks noChangeShapeType="1"/>
          </p:cNvSpPr>
          <p:nvPr/>
        </p:nvSpPr>
        <p:spPr bwMode="ltGray">
          <a:xfrm>
            <a:off x="7245350" y="6359525"/>
            <a:ext cx="1054100" cy="0"/>
          </a:xfrm>
          <a:prstGeom prst="line">
            <a:avLst/>
          </a:prstGeom>
          <a:noFill/>
          <a:ln w="9525" cap="rnd">
            <a:solidFill>
              <a:srgbClr val="969696"/>
            </a:solidFill>
            <a:round/>
            <a:headEnd/>
            <a:tailEnd type="triangle" w="med" len="med"/>
          </a:ln>
          <a:effectLst/>
        </p:spPr>
        <p:txBody>
          <a:bodyPr wrap="none" anchor="ctr"/>
          <a:lstStyle/>
          <a:p>
            <a:endParaRPr lang="zh-CN" altLang="en-US" sz="1800"/>
          </a:p>
        </p:txBody>
      </p:sp>
      <p:sp>
        <p:nvSpPr>
          <p:cNvPr id="160814" name="Text Box 46"/>
          <p:cNvSpPr txBox="1">
            <a:spLocks noChangeArrowheads="1"/>
          </p:cNvSpPr>
          <p:nvPr/>
        </p:nvSpPr>
        <p:spPr bwMode="ltGray">
          <a:xfrm>
            <a:off x="7552160" y="5791200"/>
            <a:ext cx="372218" cy="369332"/>
          </a:xfrm>
          <a:prstGeom prst="rect">
            <a:avLst/>
          </a:prstGeom>
          <a:noFill/>
          <a:ln w="9525" cap="rnd">
            <a:noFill/>
            <a:miter lim="800000"/>
            <a:headEnd/>
            <a:tailEnd/>
          </a:ln>
          <a:effectLst/>
        </p:spPr>
        <p:txBody>
          <a:bodyPr wrap="none">
            <a:spAutoFit/>
          </a:bodyPr>
          <a:lstStyle/>
          <a:p>
            <a:pPr algn="ctr" eaLnBrk="0" hangingPunct="0">
              <a:lnSpc>
                <a:spcPct val="100000"/>
              </a:lnSpc>
            </a:pPr>
            <a:r>
              <a:rPr lang="en-US" altLang="zh-CN" sz="1800"/>
              <a:t>K</a:t>
            </a:r>
            <a:r>
              <a:rPr lang="en-US" altLang="zh-CN" sz="1800" baseline="-25000"/>
              <a:t>i</a:t>
            </a:r>
            <a:endParaRPr lang="en-US" altLang="zh-CN" sz="1800"/>
          </a:p>
        </p:txBody>
      </p:sp>
      <p:sp>
        <p:nvSpPr>
          <p:cNvPr id="160815" name="Text Box 47"/>
          <p:cNvSpPr txBox="1">
            <a:spLocks noChangeArrowheads="1"/>
          </p:cNvSpPr>
          <p:nvPr/>
        </p:nvSpPr>
        <p:spPr bwMode="ltGray">
          <a:xfrm>
            <a:off x="7324541" y="6400800"/>
            <a:ext cx="825868" cy="369332"/>
          </a:xfrm>
          <a:prstGeom prst="rect">
            <a:avLst/>
          </a:prstGeom>
          <a:noFill/>
          <a:ln w="9525" cap="rnd">
            <a:noFill/>
            <a:miter lim="800000"/>
            <a:headEnd/>
            <a:tailEnd/>
          </a:ln>
          <a:effectLst/>
        </p:spPr>
        <p:txBody>
          <a:bodyPr wrap="none">
            <a:spAutoFit/>
          </a:bodyPr>
          <a:lstStyle/>
          <a:p>
            <a:pPr algn="ctr" eaLnBrk="0" hangingPunct="0">
              <a:lnSpc>
                <a:spcPct val="100000"/>
              </a:lnSpc>
            </a:pPr>
            <a:r>
              <a:rPr lang="en-US" altLang="zh-CN" sz="1800"/>
              <a:t>(48</a:t>
            </a:r>
            <a:r>
              <a:rPr lang="zh-CN" altLang="en-US" sz="1800"/>
              <a:t>位</a:t>
            </a:r>
            <a:r>
              <a:rPr lang="en-US" altLang="zh-CN" sz="1800"/>
              <a:t>)</a:t>
            </a:r>
          </a:p>
        </p:txBody>
      </p:sp>
      <p:sp>
        <p:nvSpPr>
          <p:cNvPr id="160816" name="Text Box 48"/>
          <p:cNvSpPr txBox="1">
            <a:spLocks noChangeArrowheads="1"/>
          </p:cNvSpPr>
          <p:nvPr/>
        </p:nvSpPr>
        <p:spPr bwMode="ltGray">
          <a:xfrm>
            <a:off x="4651191" y="6248400"/>
            <a:ext cx="825868" cy="369332"/>
          </a:xfrm>
          <a:prstGeom prst="rect">
            <a:avLst/>
          </a:prstGeom>
          <a:noFill/>
          <a:ln w="9525" cap="rnd">
            <a:noFill/>
            <a:miter lim="800000"/>
            <a:headEnd/>
            <a:tailEnd/>
          </a:ln>
          <a:effectLst/>
        </p:spPr>
        <p:txBody>
          <a:bodyPr wrap="none">
            <a:spAutoFit/>
          </a:bodyPr>
          <a:lstStyle/>
          <a:p>
            <a:pPr algn="ctr" eaLnBrk="0" hangingPunct="0">
              <a:lnSpc>
                <a:spcPct val="100000"/>
              </a:lnSpc>
            </a:pPr>
            <a:r>
              <a:rPr lang="en-US" altLang="zh-CN" sz="1800"/>
              <a:t>(56</a:t>
            </a:r>
            <a:r>
              <a:rPr lang="zh-CN" altLang="en-US" sz="1800"/>
              <a:t>位</a:t>
            </a:r>
            <a:r>
              <a:rPr lang="en-US" altLang="zh-CN" sz="1800"/>
              <a:t>)</a:t>
            </a:r>
          </a:p>
        </p:txBody>
      </p:sp>
      <p:sp>
        <p:nvSpPr>
          <p:cNvPr id="160817" name="Text Box 49"/>
          <p:cNvSpPr txBox="1">
            <a:spLocks noChangeArrowheads="1"/>
          </p:cNvSpPr>
          <p:nvPr/>
        </p:nvSpPr>
        <p:spPr bwMode="ltGray">
          <a:xfrm>
            <a:off x="5941494" y="360363"/>
            <a:ext cx="2044150" cy="369332"/>
          </a:xfrm>
          <a:prstGeom prst="rect">
            <a:avLst/>
          </a:prstGeom>
          <a:noFill/>
          <a:ln w="9525" cap="rnd">
            <a:noFill/>
            <a:miter lim="800000"/>
            <a:headEnd/>
            <a:tailEnd/>
          </a:ln>
          <a:effectLst/>
        </p:spPr>
        <p:txBody>
          <a:bodyPr wrap="none">
            <a:spAutoFit/>
          </a:bodyPr>
          <a:lstStyle/>
          <a:p>
            <a:pPr algn="ctr" eaLnBrk="0" hangingPunct="0">
              <a:lnSpc>
                <a:spcPct val="100000"/>
              </a:lnSpc>
            </a:pPr>
            <a:r>
              <a:rPr lang="zh-CN" altLang="en-US" sz="1800" b="1">
                <a:effectLst>
                  <a:outerShdw blurRad="38100" dist="38100" dir="2700000" algn="tl">
                    <a:srgbClr val="000000"/>
                  </a:outerShdw>
                </a:effectLst>
              </a:rPr>
              <a:t>密钥表的计算逻辑</a:t>
            </a:r>
          </a:p>
        </p:txBody>
      </p:sp>
      <p:sp>
        <p:nvSpPr>
          <p:cNvPr id="160818" name="Text Box 50"/>
          <p:cNvSpPr txBox="1">
            <a:spLocks noChangeArrowheads="1"/>
          </p:cNvSpPr>
          <p:nvPr/>
        </p:nvSpPr>
        <p:spPr bwMode="ltGray">
          <a:xfrm>
            <a:off x="5943600" y="1025525"/>
            <a:ext cx="2378075" cy="2573338"/>
          </a:xfrm>
          <a:prstGeom prst="rect">
            <a:avLst/>
          </a:prstGeom>
          <a:solidFill>
            <a:schemeClr val="bg1"/>
          </a:solidFill>
          <a:ln w="9525" cap="rnd">
            <a:solidFill>
              <a:schemeClr val="tx2"/>
            </a:solidFill>
            <a:miter lim="800000"/>
            <a:headEnd/>
            <a:tailEnd/>
          </a:ln>
          <a:effectLst/>
        </p:spPr>
        <p:txBody>
          <a:bodyPr wrap="none">
            <a:spAutoFit/>
          </a:bodyPr>
          <a:lstStyle/>
          <a:p>
            <a:pPr eaLnBrk="0" hangingPunct="0">
              <a:lnSpc>
                <a:spcPct val="100000"/>
              </a:lnSpc>
            </a:pPr>
            <a:r>
              <a:rPr lang="zh-CN" altLang="en-US" sz="1800"/>
              <a:t>循环左移：</a:t>
            </a:r>
          </a:p>
          <a:p>
            <a:pPr eaLnBrk="0" hangingPunct="0">
              <a:lnSpc>
                <a:spcPct val="100000"/>
              </a:lnSpc>
            </a:pPr>
            <a:r>
              <a:rPr lang="en-US" altLang="zh-CN" sz="1800">
                <a:latin typeface="Courier New" pitchFamily="49" charset="0"/>
              </a:rPr>
              <a:t>1    1    9    1</a:t>
            </a:r>
          </a:p>
          <a:p>
            <a:pPr eaLnBrk="0" hangingPunct="0">
              <a:lnSpc>
                <a:spcPct val="100000"/>
              </a:lnSpc>
            </a:pPr>
            <a:r>
              <a:rPr lang="en-US" altLang="zh-CN" sz="1800">
                <a:latin typeface="Courier New" pitchFamily="49" charset="0"/>
              </a:rPr>
              <a:t>2    1   10    2</a:t>
            </a:r>
          </a:p>
          <a:p>
            <a:pPr eaLnBrk="0" hangingPunct="0">
              <a:lnSpc>
                <a:spcPct val="100000"/>
              </a:lnSpc>
            </a:pPr>
            <a:r>
              <a:rPr lang="en-US" altLang="zh-CN" sz="1800">
                <a:latin typeface="Courier New" pitchFamily="49" charset="0"/>
              </a:rPr>
              <a:t>3    2   11    2</a:t>
            </a:r>
          </a:p>
          <a:p>
            <a:pPr eaLnBrk="0" hangingPunct="0">
              <a:lnSpc>
                <a:spcPct val="100000"/>
              </a:lnSpc>
            </a:pPr>
            <a:r>
              <a:rPr lang="en-US" altLang="zh-CN" sz="1800">
                <a:latin typeface="Courier New" pitchFamily="49" charset="0"/>
              </a:rPr>
              <a:t>4    2   12    2</a:t>
            </a:r>
          </a:p>
          <a:p>
            <a:pPr eaLnBrk="0" hangingPunct="0">
              <a:lnSpc>
                <a:spcPct val="100000"/>
              </a:lnSpc>
            </a:pPr>
            <a:r>
              <a:rPr lang="en-US" altLang="zh-CN" sz="1800">
                <a:latin typeface="Courier New" pitchFamily="49" charset="0"/>
              </a:rPr>
              <a:t>5    2   13    2</a:t>
            </a:r>
          </a:p>
          <a:p>
            <a:pPr eaLnBrk="0" hangingPunct="0">
              <a:lnSpc>
                <a:spcPct val="100000"/>
              </a:lnSpc>
            </a:pPr>
            <a:r>
              <a:rPr lang="en-US" altLang="zh-CN" sz="1800">
                <a:latin typeface="Courier New" pitchFamily="49" charset="0"/>
              </a:rPr>
              <a:t>6    2   14    2</a:t>
            </a:r>
          </a:p>
          <a:p>
            <a:pPr eaLnBrk="0" hangingPunct="0">
              <a:lnSpc>
                <a:spcPct val="100000"/>
              </a:lnSpc>
            </a:pPr>
            <a:r>
              <a:rPr lang="en-US" altLang="zh-CN" sz="1800">
                <a:latin typeface="Courier New" pitchFamily="49" charset="0"/>
              </a:rPr>
              <a:t>7    2   15    2</a:t>
            </a:r>
          </a:p>
          <a:p>
            <a:pPr eaLnBrk="0" hangingPunct="0">
              <a:lnSpc>
                <a:spcPct val="100000"/>
              </a:lnSpc>
            </a:pPr>
            <a:r>
              <a:rPr lang="en-US" altLang="zh-CN" sz="1800">
                <a:latin typeface="Courier New" pitchFamily="49" charset="0"/>
              </a:rPr>
              <a:t>8    2   16    1</a:t>
            </a:r>
            <a:endParaRPr lang="en-US" altLang="zh-CN" sz="1800"/>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60770"/>
                                        </p:tgtEl>
                                        <p:attrNameLst>
                                          <p:attrName>style.visibility</p:attrName>
                                        </p:attrNameLst>
                                      </p:cBhvr>
                                      <p:to>
                                        <p:strVal val="visible"/>
                                      </p:to>
                                    </p:set>
                                    <p:animEffect transition="in" filter="slide(fromTop)">
                                      <p:cBhvr>
                                        <p:cTn id="7" dur="500"/>
                                        <p:tgtEl>
                                          <p:spTgt spid="16077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160783"/>
                                        </p:tgtEl>
                                        <p:attrNameLst>
                                          <p:attrName>style.visibility</p:attrName>
                                        </p:attrNameLst>
                                      </p:cBhvr>
                                      <p:to>
                                        <p:strVal val="visible"/>
                                      </p:to>
                                    </p:set>
                                    <p:animEffect transition="in" filter="slide(fromTop)">
                                      <p:cBhvr>
                                        <p:cTn id="12" dur="500"/>
                                        <p:tgtEl>
                                          <p:spTgt spid="160783"/>
                                        </p:tgtEl>
                                      </p:cBhvr>
                                    </p:animEffect>
                                  </p:childTnLst>
                                </p:cTn>
                              </p:par>
                              <p:par>
                                <p:cTn id="13" presetID="12" presetClass="entr" presetSubtype="1"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lide(fromTop)">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1" fill="hold" grpId="0" nodeType="clickEffect">
                                  <p:stCondLst>
                                    <p:cond delay="0"/>
                                  </p:stCondLst>
                                  <p:childTnLst>
                                    <p:set>
                                      <p:cBhvr>
                                        <p:cTn id="19" dur="1" fill="hold">
                                          <p:stCondLst>
                                            <p:cond delay="0"/>
                                          </p:stCondLst>
                                        </p:cTn>
                                        <p:tgtEl>
                                          <p:spTgt spid="160787"/>
                                        </p:tgtEl>
                                        <p:attrNameLst>
                                          <p:attrName>style.visibility</p:attrName>
                                        </p:attrNameLst>
                                      </p:cBhvr>
                                      <p:to>
                                        <p:strVal val="visible"/>
                                      </p:to>
                                    </p:set>
                                    <p:animEffect transition="in" filter="slide(fromTop)">
                                      <p:cBhvr>
                                        <p:cTn id="20" dur="500"/>
                                        <p:tgtEl>
                                          <p:spTgt spid="160787"/>
                                        </p:tgtEl>
                                      </p:cBhvr>
                                    </p:animEffect>
                                  </p:childTnLst>
                                </p:cTn>
                              </p:par>
                              <p:par>
                                <p:cTn id="21" presetID="12" presetClass="entr" presetSubtype="1" fill="hold" grpId="0" nodeType="withEffect">
                                  <p:stCondLst>
                                    <p:cond delay="0"/>
                                  </p:stCondLst>
                                  <p:childTnLst>
                                    <p:set>
                                      <p:cBhvr>
                                        <p:cTn id="22" dur="1" fill="hold">
                                          <p:stCondLst>
                                            <p:cond delay="0"/>
                                          </p:stCondLst>
                                        </p:cTn>
                                        <p:tgtEl>
                                          <p:spTgt spid="160786"/>
                                        </p:tgtEl>
                                        <p:attrNameLst>
                                          <p:attrName>style.visibility</p:attrName>
                                        </p:attrNameLst>
                                      </p:cBhvr>
                                      <p:to>
                                        <p:strVal val="visible"/>
                                      </p:to>
                                    </p:set>
                                    <p:animEffect transition="in" filter="slide(fromTop)">
                                      <p:cBhvr>
                                        <p:cTn id="23" dur="500"/>
                                        <p:tgtEl>
                                          <p:spTgt spid="160786"/>
                                        </p:tgtEl>
                                      </p:cBhvr>
                                    </p:animEffect>
                                  </p:childTnLst>
                                </p:cTn>
                              </p:par>
                              <p:par>
                                <p:cTn id="24" presetID="12" presetClass="entr" presetSubtype="1" fill="hold" grpId="0" nodeType="withEffect">
                                  <p:stCondLst>
                                    <p:cond delay="0"/>
                                  </p:stCondLst>
                                  <p:childTnLst>
                                    <p:set>
                                      <p:cBhvr>
                                        <p:cTn id="25" dur="1" fill="hold">
                                          <p:stCondLst>
                                            <p:cond delay="0"/>
                                          </p:stCondLst>
                                        </p:cTn>
                                        <p:tgtEl>
                                          <p:spTgt spid="160774"/>
                                        </p:tgtEl>
                                        <p:attrNameLst>
                                          <p:attrName>style.visibility</p:attrName>
                                        </p:attrNameLst>
                                      </p:cBhvr>
                                      <p:to>
                                        <p:strVal val="visible"/>
                                      </p:to>
                                    </p:set>
                                    <p:animEffect transition="in" filter="slide(fromTop)">
                                      <p:cBhvr>
                                        <p:cTn id="26" dur="500"/>
                                        <p:tgtEl>
                                          <p:spTgt spid="160774"/>
                                        </p:tgtEl>
                                      </p:cBhvr>
                                    </p:animEffect>
                                  </p:childTnLst>
                                </p:cTn>
                              </p:par>
                              <p:par>
                                <p:cTn id="27" presetID="12" presetClass="entr" presetSubtype="1" fill="hold" grpId="0" nodeType="withEffect">
                                  <p:stCondLst>
                                    <p:cond delay="0"/>
                                  </p:stCondLst>
                                  <p:childTnLst>
                                    <p:set>
                                      <p:cBhvr>
                                        <p:cTn id="28" dur="1" fill="hold">
                                          <p:stCondLst>
                                            <p:cond delay="0"/>
                                          </p:stCondLst>
                                        </p:cTn>
                                        <p:tgtEl>
                                          <p:spTgt spid="160775"/>
                                        </p:tgtEl>
                                        <p:attrNameLst>
                                          <p:attrName>style.visibility</p:attrName>
                                        </p:attrNameLst>
                                      </p:cBhvr>
                                      <p:to>
                                        <p:strVal val="visible"/>
                                      </p:to>
                                    </p:set>
                                    <p:animEffect transition="in" filter="slide(fromTop)">
                                      <p:cBhvr>
                                        <p:cTn id="29" dur="500"/>
                                        <p:tgtEl>
                                          <p:spTgt spid="160775"/>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1" fill="hold" grpId="0" nodeType="clickEffect">
                                  <p:stCondLst>
                                    <p:cond delay="0"/>
                                  </p:stCondLst>
                                  <p:childTnLst>
                                    <p:set>
                                      <p:cBhvr>
                                        <p:cTn id="33" dur="1" fill="hold">
                                          <p:stCondLst>
                                            <p:cond delay="0"/>
                                          </p:stCondLst>
                                        </p:cTn>
                                        <p:tgtEl>
                                          <p:spTgt spid="160790"/>
                                        </p:tgtEl>
                                        <p:attrNameLst>
                                          <p:attrName>style.visibility</p:attrName>
                                        </p:attrNameLst>
                                      </p:cBhvr>
                                      <p:to>
                                        <p:strVal val="visible"/>
                                      </p:to>
                                    </p:set>
                                    <p:animEffect transition="in" filter="slide(fromTop)">
                                      <p:cBhvr>
                                        <p:cTn id="34" dur="500"/>
                                        <p:tgtEl>
                                          <p:spTgt spid="160790"/>
                                        </p:tgtEl>
                                      </p:cBhvr>
                                    </p:animEffect>
                                  </p:childTnLst>
                                </p:cTn>
                              </p:par>
                              <p:par>
                                <p:cTn id="35" presetID="12" presetClass="entr" presetSubtype="1" fill="hold" grpId="0" nodeType="withEffect">
                                  <p:stCondLst>
                                    <p:cond delay="0"/>
                                  </p:stCondLst>
                                  <p:childTnLst>
                                    <p:set>
                                      <p:cBhvr>
                                        <p:cTn id="36" dur="1" fill="hold">
                                          <p:stCondLst>
                                            <p:cond delay="0"/>
                                          </p:stCondLst>
                                        </p:cTn>
                                        <p:tgtEl>
                                          <p:spTgt spid="160788"/>
                                        </p:tgtEl>
                                        <p:attrNameLst>
                                          <p:attrName>style.visibility</p:attrName>
                                        </p:attrNameLst>
                                      </p:cBhvr>
                                      <p:to>
                                        <p:strVal val="visible"/>
                                      </p:to>
                                    </p:set>
                                    <p:animEffect transition="in" filter="slide(fromTop)">
                                      <p:cBhvr>
                                        <p:cTn id="37" dur="500"/>
                                        <p:tgtEl>
                                          <p:spTgt spid="160788"/>
                                        </p:tgtEl>
                                      </p:cBhvr>
                                    </p:animEffect>
                                  </p:childTnLst>
                                </p:cTn>
                              </p:par>
                              <p:par>
                                <p:cTn id="38" presetID="12" presetClass="entr" presetSubtype="1" fill="hold" grpId="0" nodeType="withEffect">
                                  <p:stCondLst>
                                    <p:cond delay="0"/>
                                  </p:stCondLst>
                                  <p:childTnLst>
                                    <p:set>
                                      <p:cBhvr>
                                        <p:cTn id="39" dur="1" fill="hold">
                                          <p:stCondLst>
                                            <p:cond delay="0"/>
                                          </p:stCondLst>
                                        </p:cTn>
                                        <p:tgtEl>
                                          <p:spTgt spid="160776"/>
                                        </p:tgtEl>
                                        <p:attrNameLst>
                                          <p:attrName>style.visibility</p:attrName>
                                        </p:attrNameLst>
                                      </p:cBhvr>
                                      <p:to>
                                        <p:strVal val="visible"/>
                                      </p:to>
                                    </p:set>
                                    <p:animEffect transition="in" filter="slide(fromTop)">
                                      <p:cBhvr>
                                        <p:cTn id="40" dur="500"/>
                                        <p:tgtEl>
                                          <p:spTgt spid="160776"/>
                                        </p:tgtEl>
                                      </p:cBhvr>
                                    </p:animEffect>
                                  </p:childTnLst>
                                </p:cTn>
                              </p:par>
                              <p:par>
                                <p:cTn id="41" presetID="12" presetClass="entr" presetSubtype="1" fill="hold" grpId="0" nodeType="withEffect">
                                  <p:stCondLst>
                                    <p:cond delay="0"/>
                                  </p:stCondLst>
                                  <p:childTnLst>
                                    <p:set>
                                      <p:cBhvr>
                                        <p:cTn id="42" dur="1" fill="hold">
                                          <p:stCondLst>
                                            <p:cond delay="0"/>
                                          </p:stCondLst>
                                        </p:cTn>
                                        <p:tgtEl>
                                          <p:spTgt spid="160777"/>
                                        </p:tgtEl>
                                        <p:attrNameLst>
                                          <p:attrName>style.visibility</p:attrName>
                                        </p:attrNameLst>
                                      </p:cBhvr>
                                      <p:to>
                                        <p:strVal val="visible"/>
                                      </p:to>
                                    </p:set>
                                    <p:animEffect transition="in" filter="slide(fromTop)">
                                      <p:cBhvr>
                                        <p:cTn id="43" dur="500"/>
                                        <p:tgtEl>
                                          <p:spTgt spid="160777"/>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1" fill="hold" grpId="0" nodeType="clickEffect">
                                  <p:stCondLst>
                                    <p:cond delay="0"/>
                                  </p:stCondLst>
                                  <p:childTnLst>
                                    <p:set>
                                      <p:cBhvr>
                                        <p:cTn id="47" dur="1" fill="hold">
                                          <p:stCondLst>
                                            <p:cond delay="0"/>
                                          </p:stCondLst>
                                        </p:cTn>
                                        <p:tgtEl>
                                          <p:spTgt spid="160789"/>
                                        </p:tgtEl>
                                        <p:attrNameLst>
                                          <p:attrName>style.visibility</p:attrName>
                                        </p:attrNameLst>
                                      </p:cBhvr>
                                      <p:to>
                                        <p:strVal val="visible"/>
                                      </p:to>
                                    </p:set>
                                    <p:animEffect transition="in" filter="slide(fromTop)">
                                      <p:cBhvr>
                                        <p:cTn id="48" dur="500"/>
                                        <p:tgtEl>
                                          <p:spTgt spid="160789"/>
                                        </p:tgtEl>
                                      </p:cBhvr>
                                    </p:animEffect>
                                  </p:childTnLst>
                                </p:cTn>
                              </p:par>
                              <p:par>
                                <p:cTn id="49" presetID="12" presetClass="entr" presetSubtype="1" fill="hold" grpId="0" nodeType="withEffect">
                                  <p:stCondLst>
                                    <p:cond delay="0"/>
                                  </p:stCondLst>
                                  <p:childTnLst>
                                    <p:set>
                                      <p:cBhvr>
                                        <p:cTn id="50" dur="1" fill="hold">
                                          <p:stCondLst>
                                            <p:cond delay="0"/>
                                          </p:stCondLst>
                                        </p:cTn>
                                        <p:tgtEl>
                                          <p:spTgt spid="160791"/>
                                        </p:tgtEl>
                                        <p:attrNameLst>
                                          <p:attrName>style.visibility</p:attrName>
                                        </p:attrNameLst>
                                      </p:cBhvr>
                                      <p:to>
                                        <p:strVal val="visible"/>
                                      </p:to>
                                    </p:set>
                                    <p:animEffect transition="in" filter="slide(fromTop)">
                                      <p:cBhvr>
                                        <p:cTn id="51" dur="500"/>
                                        <p:tgtEl>
                                          <p:spTgt spid="160791"/>
                                        </p:tgtEl>
                                      </p:cBhvr>
                                    </p:animEffect>
                                  </p:childTnLst>
                                </p:cTn>
                              </p:par>
                              <p:par>
                                <p:cTn id="52" presetID="12" presetClass="entr" presetSubtype="1" fill="hold" grpId="0" nodeType="withEffect">
                                  <p:stCondLst>
                                    <p:cond delay="0"/>
                                  </p:stCondLst>
                                  <p:childTnLst>
                                    <p:set>
                                      <p:cBhvr>
                                        <p:cTn id="53" dur="1" fill="hold">
                                          <p:stCondLst>
                                            <p:cond delay="0"/>
                                          </p:stCondLst>
                                        </p:cTn>
                                        <p:tgtEl>
                                          <p:spTgt spid="160779"/>
                                        </p:tgtEl>
                                        <p:attrNameLst>
                                          <p:attrName>style.visibility</p:attrName>
                                        </p:attrNameLst>
                                      </p:cBhvr>
                                      <p:to>
                                        <p:strVal val="visible"/>
                                      </p:to>
                                    </p:set>
                                    <p:animEffect transition="in" filter="slide(fromTop)">
                                      <p:cBhvr>
                                        <p:cTn id="54" dur="500"/>
                                        <p:tgtEl>
                                          <p:spTgt spid="160779"/>
                                        </p:tgtEl>
                                      </p:cBhvr>
                                    </p:animEffect>
                                  </p:childTnLst>
                                </p:cTn>
                              </p:par>
                              <p:par>
                                <p:cTn id="55" presetID="12" presetClass="entr" presetSubtype="1" fill="hold" grpId="0" nodeType="withEffect">
                                  <p:stCondLst>
                                    <p:cond delay="0"/>
                                  </p:stCondLst>
                                  <p:childTnLst>
                                    <p:set>
                                      <p:cBhvr>
                                        <p:cTn id="56" dur="1" fill="hold">
                                          <p:stCondLst>
                                            <p:cond delay="0"/>
                                          </p:stCondLst>
                                        </p:cTn>
                                        <p:tgtEl>
                                          <p:spTgt spid="160778"/>
                                        </p:tgtEl>
                                        <p:attrNameLst>
                                          <p:attrName>style.visibility</p:attrName>
                                        </p:attrNameLst>
                                      </p:cBhvr>
                                      <p:to>
                                        <p:strVal val="visible"/>
                                      </p:to>
                                    </p:set>
                                    <p:animEffect transition="in" filter="slide(fromTop)">
                                      <p:cBhvr>
                                        <p:cTn id="57" dur="500"/>
                                        <p:tgtEl>
                                          <p:spTgt spid="160778"/>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8" fill="hold" grpId="0" nodeType="clickEffect">
                                  <p:stCondLst>
                                    <p:cond delay="0"/>
                                  </p:stCondLst>
                                  <p:childTnLst>
                                    <p:set>
                                      <p:cBhvr>
                                        <p:cTn id="61" dur="1" fill="hold">
                                          <p:stCondLst>
                                            <p:cond delay="0"/>
                                          </p:stCondLst>
                                        </p:cTn>
                                        <p:tgtEl>
                                          <p:spTgt spid="160793"/>
                                        </p:tgtEl>
                                        <p:attrNameLst>
                                          <p:attrName>style.visibility</p:attrName>
                                        </p:attrNameLst>
                                      </p:cBhvr>
                                      <p:to>
                                        <p:strVal val="visible"/>
                                      </p:to>
                                    </p:set>
                                    <p:animEffect transition="in" filter="slide(fromLeft)">
                                      <p:cBhvr>
                                        <p:cTn id="62" dur="500"/>
                                        <p:tgtEl>
                                          <p:spTgt spid="160793"/>
                                        </p:tgtEl>
                                      </p:cBhvr>
                                    </p:animEffect>
                                  </p:childTnLst>
                                </p:cTn>
                              </p:par>
                              <p:par>
                                <p:cTn id="63" presetID="12" presetClass="entr" presetSubtype="8" fill="hold" grpId="0" nodeType="withEffect">
                                  <p:stCondLst>
                                    <p:cond delay="0"/>
                                  </p:stCondLst>
                                  <p:childTnLst>
                                    <p:set>
                                      <p:cBhvr>
                                        <p:cTn id="64" dur="1" fill="hold">
                                          <p:stCondLst>
                                            <p:cond delay="0"/>
                                          </p:stCondLst>
                                        </p:cTn>
                                        <p:tgtEl>
                                          <p:spTgt spid="160792"/>
                                        </p:tgtEl>
                                        <p:attrNameLst>
                                          <p:attrName>style.visibility</p:attrName>
                                        </p:attrNameLst>
                                      </p:cBhvr>
                                      <p:to>
                                        <p:strVal val="visible"/>
                                      </p:to>
                                    </p:set>
                                    <p:animEffect transition="in" filter="slide(fromLeft)">
                                      <p:cBhvr>
                                        <p:cTn id="65" dur="500"/>
                                        <p:tgtEl>
                                          <p:spTgt spid="160792"/>
                                        </p:tgtEl>
                                      </p:cBhvr>
                                    </p:animEffect>
                                  </p:childTnLst>
                                </p:cTn>
                              </p:par>
                              <p:par>
                                <p:cTn id="66" presetID="12" presetClass="entr" presetSubtype="8" fill="hold" grpId="0" nodeType="withEffect">
                                  <p:stCondLst>
                                    <p:cond delay="0"/>
                                  </p:stCondLst>
                                  <p:childTnLst>
                                    <p:set>
                                      <p:cBhvr>
                                        <p:cTn id="67" dur="1" fill="hold">
                                          <p:stCondLst>
                                            <p:cond delay="0"/>
                                          </p:stCondLst>
                                        </p:cTn>
                                        <p:tgtEl>
                                          <p:spTgt spid="160794"/>
                                        </p:tgtEl>
                                        <p:attrNameLst>
                                          <p:attrName>style.visibility</p:attrName>
                                        </p:attrNameLst>
                                      </p:cBhvr>
                                      <p:to>
                                        <p:strVal val="visible"/>
                                      </p:to>
                                    </p:set>
                                    <p:animEffect transition="in" filter="slide(fromLeft)">
                                      <p:cBhvr>
                                        <p:cTn id="68" dur="500"/>
                                        <p:tgtEl>
                                          <p:spTgt spid="160794"/>
                                        </p:tgtEl>
                                      </p:cBhvr>
                                    </p:animEffect>
                                  </p:childTnLst>
                                </p:cTn>
                              </p:par>
                              <p:par>
                                <p:cTn id="69" presetID="12" presetClass="entr" presetSubtype="8"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slide(fromLeft)">
                                      <p:cBhvr>
                                        <p:cTn id="71" dur="500"/>
                                        <p:tgtEl>
                                          <p:spTgt spid="3"/>
                                        </p:tgtEl>
                                      </p:cBhvr>
                                    </p:animEffect>
                                  </p:childTnLst>
                                </p:cTn>
                              </p:par>
                              <p:par>
                                <p:cTn id="72" presetID="12" presetClass="entr" presetSubtype="8" fill="hold" grpId="0" nodeType="withEffect">
                                  <p:stCondLst>
                                    <p:cond delay="0"/>
                                  </p:stCondLst>
                                  <p:childTnLst>
                                    <p:set>
                                      <p:cBhvr>
                                        <p:cTn id="73" dur="1" fill="hold">
                                          <p:stCondLst>
                                            <p:cond delay="0"/>
                                          </p:stCondLst>
                                        </p:cTn>
                                        <p:tgtEl>
                                          <p:spTgt spid="160798"/>
                                        </p:tgtEl>
                                        <p:attrNameLst>
                                          <p:attrName>style.visibility</p:attrName>
                                        </p:attrNameLst>
                                      </p:cBhvr>
                                      <p:to>
                                        <p:strVal val="visible"/>
                                      </p:to>
                                    </p:set>
                                    <p:animEffect transition="in" filter="slide(fromLeft)">
                                      <p:cBhvr>
                                        <p:cTn id="74" dur="500"/>
                                        <p:tgtEl>
                                          <p:spTgt spid="160798"/>
                                        </p:tgtEl>
                                      </p:cBhvr>
                                    </p:animEffect>
                                  </p:childTnLst>
                                </p:cTn>
                              </p:par>
                              <p:par>
                                <p:cTn id="75" presetID="12" presetClass="entr" presetSubtype="8" fill="hold" grpId="0" nodeType="withEffect">
                                  <p:stCondLst>
                                    <p:cond delay="0"/>
                                  </p:stCondLst>
                                  <p:childTnLst>
                                    <p:set>
                                      <p:cBhvr>
                                        <p:cTn id="76" dur="1" fill="hold">
                                          <p:stCondLst>
                                            <p:cond delay="0"/>
                                          </p:stCondLst>
                                        </p:cTn>
                                        <p:tgtEl>
                                          <p:spTgt spid="160795"/>
                                        </p:tgtEl>
                                        <p:attrNameLst>
                                          <p:attrName>style.visibility</p:attrName>
                                        </p:attrNameLst>
                                      </p:cBhvr>
                                      <p:to>
                                        <p:strVal val="visible"/>
                                      </p:to>
                                    </p:set>
                                    <p:animEffect transition="in" filter="slide(fromLeft)">
                                      <p:cBhvr>
                                        <p:cTn id="77" dur="500"/>
                                        <p:tgtEl>
                                          <p:spTgt spid="160795"/>
                                        </p:tgtEl>
                                      </p:cBhvr>
                                    </p:animEffect>
                                  </p:childTnLst>
                                </p:cTn>
                              </p:par>
                              <p:par>
                                <p:cTn id="78" presetID="12" presetClass="entr" presetSubtype="8" fill="hold" grpId="0" nodeType="withEffect">
                                  <p:stCondLst>
                                    <p:cond delay="0"/>
                                  </p:stCondLst>
                                  <p:childTnLst>
                                    <p:set>
                                      <p:cBhvr>
                                        <p:cTn id="79" dur="1" fill="hold">
                                          <p:stCondLst>
                                            <p:cond delay="0"/>
                                          </p:stCondLst>
                                        </p:cTn>
                                        <p:tgtEl>
                                          <p:spTgt spid="160797"/>
                                        </p:tgtEl>
                                        <p:attrNameLst>
                                          <p:attrName>style.visibility</p:attrName>
                                        </p:attrNameLst>
                                      </p:cBhvr>
                                      <p:to>
                                        <p:strVal val="visible"/>
                                      </p:to>
                                    </p:set>
                                    <p:animEffect transition="in" filter="slide(fromLeft)">
                                      <p:cBhvr>
                                        <p:cTn id="80" dur="500"/>
                                        <p:tgtEl>
                                          <p:spTgt spid="160797"/>
                                        </p:tgtEl>
                                      </p:cBhvr>
                                    </p:animEffect>
                                  </p:childTnLst>
                                </p:cTn>
                              </p:par>
                              <p:par>
                                <p:cTn id="81" presetID="12" presetClass="entr" presetSubtype="8" fill="hold" grpId="0" nodeType="withEffect">
                                  <p:stCondLst>
                                    <p:cond delay="0"/>
                                  </p:stCondLst>
                                  <p:childTnLst>
                                    <p:set>
                                      <p:cBhvr>
                                        <p:cTn id="82" dur="1" fill="hold">
                                          <p:stCondLst>
                                            <p:cond delay="0"/>
                                          </p:stCondLst>
                                        </p:cTn>
                                        <p:tgtEl>
                                          <p:spTgt spid="160796"/>
                                        </p:tgtEl>
                                        <p:attrNameLst>
                                          <p:attrName>style.visibility</p:attrName>
                                        </p:attrNameLst>
                                      </p:cBhvr>
                                      <p:to>
                                        <p:strVal val="visible"/>
                                      </p:to>
                                    </p:set>
                                    <p:animEffect transition="in" filter="slide(fromLeft)">
                                      <p:cBhvr>
                                        <p:cTn id="83" dur="500"/>
                                        <p:tgtEl>
                                          <p:spTgt spid="160796"/>
                                        </p:tgtEl>
                                      </p:cBhvr>
                                    </p:animEffect>
                                  </p:childTnLst>
                                </p:cTn>
                              </p:par>
                            </p:childTnLst>
                          </p:cTn>
                        </p:par>
                      </p:childTnLst>
                    </p:cTn>
                  </p:par>
                  <p:par>
                    <p:cTn id="84" fill="hold">
                      <p:stCondLst>
                        <p:cond delay="indefinite"/>
                      </p:stCondLst>
                      <p:childTnLst>
                        <p:par>
                          <p:cTn id="85" fill="hold">
                            <p:stCondLst>
                              <p:cond delay="0"/>
                            </p:stCondLst>
                            <p:childTnLst>
                              <p:par>
                                <p:cTn id="86" presetID="12" presetClass="entr" presetSubtype="1" fill="hold" grpId="0" nodeType="clickEffect">
                                  <p:stCondLst>
                                    <p:cond delay="0"/>
                                  </p:stCondLst>
                                  <p:childTnLst>
                                    <p:set>
                                      <p:cBhvr>
                                        <p:cTn id="87" dur="1" fill="hold">
                                          <p:stCondLst>
                                            <p:cond delay="0"/>
                                          </p:stCondLst>
                                        </p:cTn>
                                        <p:tgtEl>
                                          <p:spTgt spid="160806"/>
                                        </p:tgtEl>
                                        <p:attrNameLst>
                                          <p:attrName>style.visibility</p:attrName>
                                        </p:attrNameLst>
                                      </p:cBhvr>
                                      <p:to>
                                        <p:strVal val="visible"/>
                                      </p:to>
                                    </p:set>
                                    <p:animEffect transition="in" filter="slide(fromTop)">
                                      <p:cBhvr>
                                        <p:cTn id="88" dur="500"/>
                                        <p:tgtEl>
                                          <p:spTgt spid="160806"/>
                                        </p:tgtEl>
                                      </p:cBhvr>
                                    </p:animEffect>
                                  </p:childTnLst>
                                </p:cTn>
                              </p:par>
                              <p:par>
                                <p:cTn id="89" presetID="12" presetClass="entr" presetSubtype="1" fill="hold" grpId="0" nodeType="withEffect">
                                  <p:stCondLst>
                                    <p:cond delay="0"/>
                                  </p:stCondLst>
                                  <p:childTnLst>
                                    <p:set>
                                      <p:cBhvr>
                                        <p:cTn id="90" dur="1" fill="hold">
                                          <p:stCondLst>
                                            <p:cond delay="0"/>
                                          </p:stCondLst>
                                        </p:cTn>
                                        <p:tgtEl>
                                          <p:spTgt spid="160808"/>
                                        </p:tgtEl>
                                        <p:attrNameLst>
                                          <p:attrName>style.visibility</p:attrName>
                                        </p:attrNameLst>
                                      </p:cBhvr>
                                      <p:to>
                                        <p:strVal val="visible"/>
                                      </p:to>
                                    </p:set>
                                    <p:animEffect transition="in" filter="slide(fromTop)">
                                      <p:cBhvr>
                                        <p:cTn id="91" dur="500"/>
                                        <p:tgtEl>
                                          <p:spTgt spid="160808"/>
                                        </p:tgtEl>
                                      </p:cBhvr>
                                    </p:animEffect>
                                  </p:childTnLst>
                                </p:cTn>
                              </p:par>
                              <p:par>
                                <p:cTn id="92" presetID="12" presetClass="entr" presetSubtype="1" fill="hold" grpId="0" nodeType="withEffect">
                                  <p:stCondLst>
                                    <p:cond delay="0"/>
                                  </p:stCondLst>
                                  <p:childTnLst>
                                    <p:set>
                                      <p:cBhvr>
                                        <p:cTn id="93" dur="1" fill="hold">
                                          <p:stCondLst>
                                            <p:cond delay="0"/>
                                          </p:stCondLst>
                                        </p:cTn>
                                        <p:tgtEl>
                                          <p:spTgt spid="160799"/>
                                        </p:tgtEl>
                                        <p:attrNameLst>
                                          <p:attrName>style.visibility</p:attrName>
                                        </p:attrNameLst>
                                      </p:cBhvr>
                                      <p:to>
                                        <p:strVal val="visible"/>
                                      </p:to>
                                    </p:set>
                                    <p:animEffect transition="in" filter="slide(fromTop)">
                                      <p:cBhvr>
                                        <p:cTn id="94" dur="500"/>
                                        <p:tgtEl>
                                          <p:spTgt spid="160799"/>
                                        </p:tgtEl>
                                      </p:cBhvr>
                                    </p:animEffect>
                                  </p:childTnLst>
                                </p:cTn>
                              </p:par>
                              <p:par>
                                <p:cTn id="95" presetID="12" presetClass="entr" presetSubtype="1" fill="hold" grpId="0" nodeType="withEffect">
                                  <p:stCondLst>
                                    <p:cond delay="0"/>
                                  </p:stCondLst>
                                  <p:childTnLst>
                                    <p:set>
                                      <p:cBhvr>
                                        <p:cTn id="96" dur="1" fill="hold">
                                          <p:stCondLst>
                                            <p:cond delay="0"/>
                                          </p:stCondLst>
                                        </p:cTn>
                                        <p:tgtEl>
                                          <p:spTgt spid="160800"/>
                                        </p:tgtEl>
                                        <p:attrNameLst>
                                          <p:attrName>style.visibility</p:attrName>
                                        </p:attrNameLst>
                                      </p:cBhvr>
                                      <p:to>
                                        <p:strVal val="visible"/>
                                      </p:to>
                                    </p:set>
                                    <p:animEffect transition="in" filter="slide(fromTop)">
                                      <p:cBhvr>
                                        <p:cTn id="97" dur="500"/>
                                        <p:tgtEl>
                                          <p:spTgt spid="160800"/>
                                        </p:tgtEl>
                                      </p:cBhvr>
                                    </p:animEffect>
                                  </p:childTnLst>
                                </p:cTn>
                              </p:par>
                            </p:childTnLst>
                          </p:cTn>
                        </p:par>
                      </p:childTnLst>
                    </p:cTn>
                  </p:par>
                  <p:par>
                    <p:cTn id="98" fill="hold">
                      <p:stCondLst>
                        <p:cond delay="indefinite"/>
                      </p:stCondLst>
                      <p:childTnLst>
                        <p:par>
                          <p:cTn id="99" fill="hold">
                            <p:stCondLst>
                              <p:cond delay="0"/>
                            </p:stCondLst>
                            <p:childTnLst>
                              <p:par>
                                <p:cTn id="100" presetID="12" presetClass="entr" presetSubtype="1" fill="hold" grpId="0" nodeType="clickEffect">
                                  <p:stCondLst>
                                    <p:cond delay="0"/>
                                  </p:stCondLst>
                                  <p:childTnLst>
                                    <p:set>
                                      <p:cBhvr>
                                        <p:cTn id="101" dur="1" fill="hold">
                                          <p:stCondLst>
                                            <p:cond delay="0"/>
                                          </p:stCondLst>
                                        </p:cTn>
                                        <p:tgtEl>
                                          <p:spTgt spid="160807"/>
                                        </p:tgtEl>
                                        <p:attrNameLst>
                                          <p:attrName>style.visibility</p:attrName>
                                        </p:attrNameLst>
                                      </p:cBhvr>
                                      <p:to>
                                        <p:strVal val="visible"/>
                                      </p:to>
                                    </p:set>
                                    <p:animEffect transition="in" filter="slide(fromTop)">
                                      <p:cBhvr>
                                        <p:cTn id="102" dur="500"/>
                                        <p:tgtEl>
                                          <p:spTgt spid="160807"/>
                                        </p:tgtEl>
                                      </p:cBhvr>
                                    </p:animEffect>
                                  </p:childTnLst>
                                </p:cTn>
                              </p:par>
                              <p:par>
                                <p:cTn id="103" presetID="12" presetClass="entr" presetSubtype="1" fill="hold" grpId="0" nodeType="withEffect">
                                  <p:stCondLst>
                                    <p:cond delay="0"/>
                                  </p:stCondLst>
                                  <p:childTnLst>
                                    <p:set>
                                      <p:cBhvr>
                                        <p:cTn id="104" dur="1" fill="hold">
                                          <p:stCondLst>
                                            <p:cond delay="0"/>
                                          </p:stCondLst>
                                        </p:cTn>
                                        <p:tgtEl>
                                          <p:spTgt spid="160809"/>
                                        </p:tgtEl>
                                        <p:attrNameLst>
                                          <p:attrName>style.visibility</p:attrName>
                                        </p:attrNameLst>
                                      </p:cBhvr>
                                      <p:to>
                                        <p:strVal val="visible"/>
                                      </p:to>
                                    </p:set>
                                    <p:animEffect transition="in" filter="slide(fromTop)">
                                      <p:cBhvr>
                                        <p:cTn id="105" dur="500"/>
                                        <p:tgtEl>
                                          <p:spTgt spid="160809"/>
                                        </p:tgtEl>
                                      </p:cBhvr>
                                    </p:animEffect>
                                  </p:childTnLst>
                                </p:cTn>
                              </p:par>
                              <p:par>
                                <p:cTn id="106" presetID="12" presetClass="entr" presetSubtype="1" fill="hold" grpId="0" nodeType="withEffect">
                                  <p:stCondLst>
                                    <p:cond delay="0"/>
                                  </p:stCondLst>
                                  <p:childTnLst>
                                    <p:set>
                                      <p:cBhvr>
                                        <p:cTn id="107" dur="1" fill="hold">
                                          <p:stCondLst>
                                            <p:cond delay="0"/>
                                          </p:stCondLst>
                                        </p:cTn>
                                        <p:tgtEl>
                                          <p:spTgt spid="160801"/>
                                        </p:tgtEl>
                                        <p:attrNameLst>
                                          <p:attrName>style.visibility</p:attrName>
                                        </p:attrNameLst>
                                      </p:cBhvr>
                                      <p:to>
                                        <p:strVal val="visible"/>
                                      </p:to>
                                    </p:set>
                                    <p:animEffect transition="in" filter="slide(fromTop)">
                                      <p:cBhvr>
                                        <p:cTn id="108" dur="500"/>
                                        <p:tgtEl>
                                          <p:spTgt spid="160801"/>
                                        </p:tgtEl>
                                      </p:cBhvr>
                                    </p:animEffect>
                                  </p:childTnLst>
                                </p:cTn>
                              </p:par>
                              <p:par>
                                <p:cTn id="109" presetID="12" presetClass="entr" presetSubtype="1" fill="hold" grpId="0" nodeType="withEffect">
                                  <p:stCondLst>
                                    <p:cond delay="0"/>
                                  </p:stCondLst>
                                  <p:childTnLst>
                                    <p:set>
                                      <p:cBhvr>
                                        <p:cTn id="110" dur="1" fill="hold">
                                          <p:stCondLst>
                                            <p:cond delay="0"/>
                                          </p:stCondLst>
                                        </p:cTn>
                                        <p:tgtEl>
                                          <p:spTgt spid="160802"/>
                                        </p:tgtEl>
                                        <p:attrNameLst>
                                          <p:attrName>style.visibility</p:attrName>
                                        </p:attrNameLst>
                                      </p:cBhvr>
                                      <p:to>
                                        <p:strVal val="visible"/>
                                      </p:to>
                                    </p:set>
                                    <p:animEffect transition="in" filter="slide(fromTop)">
                                      <p:cBhvr>
                                        <p:cTn id="111" dur="500"/>
                                        <p:tgtEl>
                                          <p:spTgt spid="160802"/>
                                        </p:tgtEl>
                                      </p:cBhvr>
                                    </p:animEffect>
                                  </p:childTnLst>
                                </p:cTn>
                              </p:par>
                            </p:childTnLst>
                          </p:cTn>
                        </p:par>
                      </p:childTnLst>
                    </p:cTn>
                  </p:par>
                  <p:par>
                    <p:cTn id="112" fill="hold">
                      <p:stCondLst>
                        <p:cond delay="indefinite"/>
                      </p:stCondLst>
                      <p:childTnLst>
                        <p:par>
                          <p:cTn id="113" fill="hold">
                            <p:stCondLst>
                              <p:cond delay="0"/>
                            </p:stCondLst>
                            <p:childTnLst>
                              <p:par>
                                <p:cTn id="114" presetID="12" presetClass="entr" presetSubtype="8" fill="hold" grpId="0" nodeType="clickEffect">
                                  <p:stCondLst>
                                    <p:cond delay="0"/>
                                  </p:stCondLst>
                                  <p:childTnLst>
                                    <p:set>
                                      <p:cBhvr>
                                        <p:cTn id="115" dur="1" fill="hold">
                                          <p:stCondLst>
                                            <p:cond delay="0"/>
                                          </p:stCondLst>
                                        </p:cTn>
                                        <p:tgtEl>
                                          <p:spTgt spid="160810"/>
                                        </p:tgtEl>
                                        <p:attrNameLst>
                                          <p:attrName>style.visibility</p:attrName>
                                        </p:attrNameLst>
                                      </p:cBhvr>
                                      <p:to>
                                        <p:strVal val="visible"/>
                                      </p:to>
                                    </p:set>
                                    <p:animEffect transition="in" filter="slide(fromLeft)">
                                      <p:cBhvr>
                                        <p:cTn id="116" dur="500"/>
                                        <p:tgtEl>
                                          <p:spTgt spid="160810"/>
                                        </p:tgtEl>
                                      </p:cBhvr>
                                    </p:animEffect>
                                  </p:childTnLst>
                                </p:cTn>
                              </p:par>
                              <p:par>
                                <p:cTn id="117" presetID="12" presetClass="entr" presetSubtype="8" fill="hold" grpId="0" nodeType="withEffect">
                                  <p:stCondLst>
                                    <p:cond delay="0"/>
                                  </p:stCondLst>
                                  <p:childTnLst>
                                    <p:set>
                                      <p:cBhvr>
                                        <p:cTn id="118" dur="1" fill="hold">
                                          <p:stCondLst>
                                            <p:cond delay="0"/>
                                          </p:stCondLst>
                                        </p:cTn>
                                        <p:tgtEl>
                                          <p:spTgt spid="160812"/>
                                        </p:tgtEl>
                                        <p:attrNameLst>
                                          <p:attrName>style.visibility</p:attrName>
                                        </p:attrNameLst>
                                      </p:cBhvr>
                                      <p:to>
                                        <p:strVal val="visible"/>
                                      </p:to>
                                    </p:set>
                                    <p:animEffect transition="in" filter="slide(fromLeft)">
                                      <p:cBhvr>
                                        <p:cTn id="119" dur="500"/>
                                        <p:tgtEl>
                                          <p:spTgt spid="160812"/>
                                        </p:tgtEl>
                                      </p:cBhvr>
                                    </p:animEffect>
                                  </p:childTnLst>
                                </p:cTn>
                              </p:par>
                              <p:par>
                                <p:cTn id="120" presetID="12" presetClass="entr" presetSubtype="8" fill="hold" grpId="0" nodeType="withEffect">
                                  <p:stCondLst>
                                    <p:cond delay="0"/>
                                  </p:stCondLst>
                                  <p:childTnLst>
                                    <p:set>
                                      <p:cBhvr>
                                        <p:cTn id="121" dur="1" fill="hold">
                                          <p:stCondLst>
                                            <p:cond delay="0"/>
                                          </p:stCondLst>
                                        </p:cTn>
                                        <p:tgtEl>
                                          <p:spTgt spid="160816"/>
                                        </p:tgtEl>
                                        <p:attrNameLst>
                                          <p:attrName>style.visibility</p:attrName>
                                        </p:attrNameLst>
                                      </p:cBhvr>
                                      <p:to>
                                        <p:strVal val="visible"/>
                                      </p:to>
                                    </p:set>
                                    <p:animEffect transition="in" filter="slide(fromLeft)">
                                      <p:cBhvr>
                                        <p:cTn id="122" dur="500"/>
                                        <p:tgtEl>
                                          <p:spTgt spid="160816"/>
                                        </p:tgtEl>
                                      </p:cBhvr>
                                    </p:animEffect>
                                  </p:childTnLst>
                                </p:cTn>
                              </p:par>
                              <p:par>
                                <p:cTn id="123" presetID="12" presetClass="entr" presetSubtype="8" fill="hold" nodeType="withEffect">
                                  <p:stCondLst>
                                    <p:cond delay="0"/>
                                  </p:stCondLst>
                                  <p:childTnLst>
                                    <p:set>
                                      <p:cBhvr>
                                        <p:cTn id="124" dur="1" fill="hold">
                                          <p:stCondLst>
                                            <p:cond delay="0"/>
                                          </p:stCondLst>
                                        </p:cTn>
                                        <p:tgtEl>
                                          <p:spTgt spid="4"/>
                                        </p:tgtEl>
                                        <p:attrNameLst>
                                          <p:attrName>style.visibility</p:attrName>
                                        </p:attrNameLst>
                                      </p:cBhvr>
                                      <p:to>
                                        <p:strVal val="visible"/>
                                      </p:to>
                                    </p:set>
                                    <p:animEffect transition="in" filter="slide(fromLeft)">
                                      <p:cBhvr>
                                        <p:cTn id="125" dur="500"/>
                                        <p:tgtEl>
                                          <p:spTgt spid="4"/>
                                        </p:tgtEl>
                                      </p:cBhvr>
                                    </p:animEffect>
                                  </p:childTnLst>
                                </p:cTn>
                              </p:par>
                              <p:par>
                                <p:cTn id="126" presetID="12" presetClass="entr" presetSubtype="8" fill="hold" grpId="0" nodeType="withEffect">
                                  <p:stCondLst>
                                    <p:cond delay="0"/>
                                  </p:stCondLst>
                                  <p:childTnLst>
                                    <p:set>
                                      <p:cBhvr>
                                        <p:cTn id="127" dur="1" fill="hold">
                                          <p:stCondLst>
                                            <p:cond delay="0"/>
                                          </p:stCondLst>
                                        </p:cTn>
                                        <p:tgtEl>
                                          <p:spTgt spid="160813"/>
                                        </p:tgtEl>
                                        <p:attrNameLst>
                                          <p:attrName>style.visibility</p:attrName>
                                        </p:attrNameLst>
                                      </p:cBhvr>
                                      <p:to>
                                        <p:strVal val="visible"/>
                                      </p:to>
                                    </p:set>
                                    <p:animEffect transition="in" filter="slide(fromLeft)">
                                      <p:cBhvr>
                                        <p:cTn id="128" dur="500"/>
                                        <p:tgtEl>
                                          <p:spTgt spid="160813"/>
                                        </p:tgtEl>
                                      </p:cBhvr>
                                    </p:animEffect>
                                  </p:childTnLst>
                                </p:cTn>
                              </p:par>
                              <p:par>
                                <p:cTn id="129" presetID="12" presetClass="entr" presetSubtype="8" fill="hold" grpId="0" nodeType="withEffect">
                                  <p:stCondLst>
                                    <p:cond delay="0"/>
                                  </p:stCondLst>
                                  <p:childTnLst>
                                    <p:set>
                                      <p:cBhvr>
                                        <p:cTn id="130" dur="1" fill="hold">
                                          <p:stCondLst>
                                            <p:cond delay="0"/>
                                          </p:stCondLst>
                                        </p:cTn>
                                        <p:tgtEl>
                                          <p:spTgt spid="160815"/>
                                        </p:tgtEl>
                                        <p:attrNameLst>
                                          <p:attrName>style.visibility</p:attrName>
                                        </p:attrNameLst>
                                      </p:cBhvr>
                                      <p:to>
                                        <p:strVal val="visible"/>
                                      </p:to>
                                    </p:set>
                                    <p:animEffect transition="in" filter="slide(fromLeft)">
                                      <p:cBhvr>
                                        <p:cTn id="131" dur="500"/>
                                        <p:tgtEl>
                                          <p:spTgt spid="160815"/>
                                        </p:tgtEl>
                                      </p:cBhvr>
                                    </p:animEffect>
                                  </p:childTnLst>
                                </p:cTn>
                              </p:par>
                              <p:par>
                                <p:cTn id="132" presetID="12" presetClass="entr" presetSubtype="8" fill="hold" grpId="0" nodeType="withEffect">
                                  <p:stCondLst>
                                    <p:cond delay="0"/>
                                  </p:stCondLst>
                                  <p:childTnLst>
                                    <p:set>
                                      <p:cBhvr>
                                        <p:cTn id="133" dur="1" fill="hold">
                                          <p:stCondLst>
                                            <p:cond delay="0"/>
                                          </p:stCondLst>
                                        </p:cTn>
                                        <p:tgtEl>
                                          <p:spTgt spid="160814"/>
                                        </p:tgtEl>
                                        <p:attrNameLst>
                                          <p:attrName>style.visibility</p:attrName>
                                        </p:attrNameLst>
                                      </p:cBhvr>
                                      <p:to>
                                        <p:strVal val="visible"/>
                                      </p:to>
                                    </p:set>
                                    <p:animEffect transition="in" filter="slide(fromLeft)">
                                      <p:cBhvr>
                                        <p:cTn id="134" dur="500"/>
                                        <p:tgtEl>
                                          <p:spTgt spid="160814"/>
                                        </p:tgtEl>
                                      </p:cBhvr>
                                    </p:animEffect>
                                  </p:childTnLst>
                                </p:cTn>
                              </p:par>
                            </p:childTnLst>
                          </p:cTn>
                        </p:par>
                      </p:childTnLst>
                    </p:cTn>
                  </p:par>
                  <p:par>
                    <p:cTn id="135" fill="hold">
                      <p:stCondLst>
                        <p:cond delay="indefinite"/>
                      </p:stCondLst>
                      <p:childTnLst>
                        <p:par>
                          <p:cTn id="136" fill="hold">
                            <p:stCondLst>
                              <p:cond delay="0"/>
                            </p:stCondLst>
                            <p:childTnLst>
                              <p:par>
                                <p:cTn id="137" presetID="5" presetClass="entr" presetSubtype="10" fill="hold" grpId="0" nodeType="clickEffect">
                                  <p:stCondLst>
                                    <p:cond delay="0"/>
                                  </p:stCondLst>
                                  <p:childTnLst>
                                    <p:set>
                                      <p:cBhvr>
                                        <p:cTn id="138" dur="1" fill="hold">
                                          <p:stCondLst>
                                            <p:cond delay="0"/>
                                          </p:stCondLst>
                                        </p:cTn>
                                        <p:tgtEl>
                                          <p:spTgt spid="160817"/>
                                        </p:tgtEl>
                                        <p:attrNameLst>
                                          <p:attrName>style.visibility</p:attrName>
                                        </p:attrNameLst>
                                      </p:cBhvr>
                                      <p:to>
                                        <p:strVal val="visible"/>
                                      </p:to>
                                    </p:set>
                                    <p:animEffect transition="in" filter="checkerboard(across)">
                                      <p:cBhvr>
                                        <p:cTn id="139" dur="500"/>
                                        <p:tgtEl>
                                          <p:spTgt spid="160817"/>
                                        </p:tgtEl>
                                      </p:cBhvr>
                                    </p:animEffect>
                                  </p:childTnLst>
                                </p:cTn>
                              </p:par>
                              <p:par>
                                <p:cTn id="140" presetID="5" presetClass="entr" presetSubtype="10" fill="hold" grpId="0" nodeType="withEffect">
                                  <p:stCondLst>
                                    <p:cond delay="0"/>
                                  </p:stCondLst>
                                  <p:childTnLst>
                                    <p:set>
                                      <p:cBhvr>
                                        <p:cTn id="141" dur="1" fill="hold">
                                          <p:stCondLst>
                                            <p:cond delay="0"/>
                                          </p:stCondLst>
                                        </p:cTn>
                                        <p:tgtEl>
                                          <p:spTgt spid="160818"/>
                                        </p:tgtEl>
                                        <p:attrNameLst>
                                          <p:attrName>style.visibility</p:attrName>
                                        </p:attrNameLst>
                                      </p:cBhvr>
                                      <p:to>
                                        <p:strVal val="visible"/>
                                      </p:to>
                                    </p:set>
                                    <p:animEffect transition="in" filter="checkerboard(across)">
                                      <p:cBhvr>
                                        <p:cTn id="142" dur="500"/>
                                        <p:tgtEl>
                                          <p:spTgt spid="160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0" grpId="0" animBg="1"/>
      <p:bldP spid="160774" grpId="0" animBg="1"/>
      <p:bldP spid="160775" grpId="0" animBg="1"/>
      <p:bldP spid="160776" grpId="0" animBg="1"/>
      <p:bldP spid="160777" grpId="0" animBg="1"/>
      <p:bldP spid="160778" grpId="0" animBg="1"/>
      <p:bldP spid="160779" grpId="0" animBg="1"/>
      <p:bldP spid="160783" grpId="0" animBg="1"/>
      <p:bldP spid="160786" grpId="0" animBg="1"/>
      <p:bldP spid="160787" grpId="0" animBg="1"/>
      <p:bldP spid="160788" grpId="0" animBg="1"/>
      <p:bldP spid="160789" grpId="0" animBg="1"/>
      <p:bldP spid="160790" grpId="0" animBg="1"/>
      <p:bldP spid="160791" grpId="0" animBg="1"/>
      <p:bldP spid="160792" grpId="0" animBg="1"/>
      <p:bldP spid="160793" grpId="0" animBg="1"/>
      <p:bldP spid="160794" grpId="0" animBg="1"/>
      <p:bldP spid="160795" grpId="0" animBg="1"/>
      <p:bldP spid="160796" grpId="0"/>
      <p:bldP spid="160797" grpId="0"/>
      <p:bldP spid="160798" grpId="0"/>
      <p:bldP spid="160799" grpId="0" animBg="1"/>
      <p:bldP spid="160800" grpId="0" animBg="1"/>
      <p:bldP spid="160801" grpId="0" animBg="1"/>
      <p:bldP spid="160802" grpId="0" animBg="1"/>
      <p:bldP spid="160806" grpId="0" animBg="1"/>
      <p:bldP spid="160807" grpId="0" animBg="1"/>
      <p:bldP spid="160808" grpId="0" animBg="1"/>
      <p:bldP spid="160809" grpId="0" animBg="1"/>
      <p:bldP spid="160810" grpId="0" animBg="1"/>
      <p:bldP spid="160812" grpId="0" animBg="1"/>
      <p:bldP spid="160813" grpId="0" animBg="1"/>
      <p:bldP spid="160814" grpId="0"/>
      <p:bldP spid="160815" grpId="0"/>
      <p:bldP spid="160816" grpId="0"/>
      <p:bldP spid="160817" grpId="0"/>
      <p:bldP spid="16081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07" name="Rectangle 15"/>
          <p:cNvSpPr>
            <a:spLocks noChangeArrowheads="1"/>
          </p:cNvSpPr>
          <p:nvPr/>
        </p:nvSpPr>
        <p:spPr bwMode="ltGray">
          <a:xfrm>
            <a:off x="492125" y="381000"/>
            <a:ext cx="2181225"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zh-CN" altLang="en-US" sz="1600" b="1"/>
              <a:t>左</a:t>
            </a:r>
            <a:r>
              <a:rPr lang="en-US" altLang="zh-CN" sz="1600" b="1"/>
              <a:t>32</a:t>
            </a:r>
            <a:r>
              <a:rPr lang="zh-CN" altLang="en-US" sz="1600" b="1"/>
              <a:t>位</a:t>
            </a:r>
          </a:p>
        </p:txBody>
      </p:sp>
      <p:sp>
        <p:nvSpPr>
          <p:cNvPr id="161808" name="Rectangle 16"/>
          <p:cNvSpPr>
            <a:spLocks noChangeArrowheads="1"/>
          </p:cNvSpPr>
          <p:nvPr/>
        </p:nvSpPr>
        <p:spPr bwMode="ltGray">
          <a:xfrm>
            <a:off x="2673350" y="381000"/>
            <a:ext cx="2179638"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zh-CN" altLang="en-US" sz="1600" b="1"/>
              <a:t>右</a:t>
            </a:r>
            <a:r>
              <a:rPr lang="en-US" altLang="zh-CN" sz="1600" b="1"/>
              <a:t>32</a:t>
            </a:r>
            <a:r>
              <a:rPr lang="zh-CN" altLang="en-US" sz="1600" b="1"/>
              <a:t>位</a:t>
            </a:r>
          </a:p>
        </p:txBody>
      </p:sp>
      <p:sp>
        <p:nvSpPr>
          <p:cNvPr id="161809" name="Rectangle 17"/>
          <p:cNvSpPr>
            <a:spLocks noChangeArrowheads="1"/>
          </p:cNvSpPr>
          <p:nvPr/>
        </p:nvSpPr>
        <p:spPr bwMode="ltGray">
          <a:xfrm>
            <a:off x="280988" y="1371600"/>
            <a:ext cx="2181225"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1600" b="1"/>
              <a:t>L</a:t>
            </a:r>
            <a:r>
              <a:rPr lang="en-US" altLang="zh-CN" sz="1600" b="1" baseline="-25000"/>
              <a:t>i-1</a:t>
            </a:r>
            <a:endParaRPr lang="en-US" altLang="zh-CN" sz="1600" b="1"/>
          </a:p>
        </p:txBody>
      </p:sp>
      <p:sp>
        <p:nvSpPr>
          <p:cNvPr id="161810" name="Rectangle 18"/>
          <p:cNvSpPr>
            <a:spLocks noChangeArrowheads="1"/>
          </p:cNvSpPr>
          <p:nvPr/>
        </p:nvSpPr>
        <p:spPr bwMode="ltGray">
          <a:xfrm>
            <a:off x="2954338" y="1371600"/>
            <a:ext cx="2179637"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1600" b="1"/>
              <a:t>R</a:t>
            </a:r>
            <a:r>
              <a:rPr lang="en-US" altLang="zh-CN" sz="1600" b="1" baseline="-25000"/>
              <a:t>i-1</a:t>
            </a:r>
            <a:endParaRPr lang="en-US" altLang="zh-CN" sz="1600" b="1"/>
          </a:p>
        </p:txBody>
      </p:sp>
      <p:grpSp>
        <p:nvGrpSpPr>
          <p:cNvPr id="2" name="Group 19"/>
          <p:cNvGrpSpPr>
            <a:grpSpLocks/>
          </p:cNvGrpSpPr>
          <p:nvPr/>
        </p:nvGrpSpPr>
        <p:grpSpPr bwMode="auto">
          <a:xfrm>
            <a:off x="3305175" y="2286000"/>
            <a:ext cx="1647825" cy="533400"/>
            <a:chOff x="2064" y="1440"/>
            <a:chExt cx="1440" cy="336"/>
          </a:xfrm>
        </p:grpSpPr>
        <p:sp>
          <p:nvSpPr>
            <p:cNvPr id="161812" name="AutoShape 20"/>
            <p:cNvSpPr>
              <a:spLocks noChangeArrowheads="1"/>
            </p:cNvSpPr>
            <p:nvPr/>
          </p:nvSpPr>
          <p:spPr bwMode="ltGray">
            <a:xfrm>
              <a:off x="2064" y="1440"/>
              <a:ext cx="1440" cy="336"/>
            </a:xfrm>
            <a:prstGeom prst="roundRect">
              <a:avLst>
                <a:gd name="adj" fmla="val 16667"/>
              </a:avLst>
            </a:prstGeom>
            <a:solidFill>
              <a:srgbClr val="FFFFFF"/>
            </a:solidFill>
            <a:ln w="9525" cap="rnd">
              <a:solidFill>
                <a:srgbClr val="000000"/>
              </a:solidFill>
              <a:round/>
              <a:headEnd/>
              <a:tailEnd/>
            </a:ln>
            <a:effectLst/>
          </p:spPr>
          <p:txBody>
            <a:bodyPr wrap="none" anchor="ctr"/>
            <a:lstStyle/>
            <a:p>
              <a:endParaRPr lang="zh-CN" altLang="en-US" sz="1600" b="1"/>
            </a:p>
          </p:txBody>
        </p:sp>
        <p:sp>
          <p:nvSpPr>
            <p:cNvPr id="161813" name="Rectangle 21"/>
            <p:cNvSpPr>
              <a:spLocks noChangeArrowheads="1"/>
            </p:cNvSpPr>
            <p:nvPr/>
          </p:nvSpPr>
          <p:spPr bwMode="ltGray">
            <a:xfrm>
              <a:off x="2208" y="1440"/>
              <a:ext cx="1152" cy="336"/>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zh-CN" altLang="en-US" sz="1600" b="1"/>
                <a:t>扩展置换</a:t>
              </a:r>
            </a:p>
          </p:txBody>
        </p:sp>
      </p:grpSp>
      <p:sp>
        <p:nvSpPr>
          <p:cNvPr id="161814" name="Rectangle 22"/>
          <p:cNvSpPr>
            <a:spLocks noChangeArrowheads="1"/>
          </p:cNvSpPr>
          <p:nvPr/>
        </p:nvSpPr>
        <p:spPr bwMode="ltGray">
          <a:xfrm>
            <a:off x="2954338" y="3276600"/>
            <a:ext cx="2179637"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1600" b="1"/>
              <a:t>48</a:t>
            </a:r>
            <a:r>
              <a:rPr lang="zh-CN" altLang="en-US" sz="1600" b="1"/>
              <a:t>位</a:t>
            </a:r>
            <a:r>
              <a:rPr lang="en-US" altLang="zh-CN" sz="1600" b="1"/>
              <a:t>(</a:t>
            </a:r>
            <a:r>
              <a:rPr lang="zh-CN" altLang="en-US" sz="1600" b="1"/>
              <a:t>明文</a:t>
            </a:r>
            <a:r>
              <a:rPr lang="en-US" altLang="zh-CN" sz="1600" b="1"/>
              <a:t>)</a:t>
            </a:r>
          </a:p>
        </p:txBody>
      </p:sp>
      <p:sp>
        <p:nvSpPr>
          <p:cNvPr id="161815" name="Rectangle 23"/>
          <p:cNvSpPr>
            <a:spLocks noChangeArrowheads="1"/>
          </p:cNvSpPr>
          <p:nvPr/>
        </p:nvSpPr>
        <p:spPr bwMode="ltGray">
          <a:xfrm>
            <a:off x="5894388" y="2590800"/>
            <a:ext cx="2179637"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1600" b="1"/>
              <a:t>64</a:t>
            </a:r>
            <a:r>
              <a:rPr lang="zh-CN" altLang="en-US" sz="1600" b="1"/>
              <a:t>位密钥</a:t>
            </a:r>
          </a:p>
        </p:txBody>
      </p:sp>
      <p:sp>
        <p:nvSpPr>
          <p:cNvPr id="161816" name="Rectangle 24"/>
          <p:cNvSpPr>
            <a:spLocks noChangeArrowheads="1"/>
          </p:cNvSpPr>
          <p:nvPr/>
        </p:nvSpPr>
        <p:spPr bwMode="ltGray">
          <a:xfrm>
            <a:off x="5753100" y="3886200"/>
            <a:ext cx="2390775" cy="11430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zh-CN" altLang="en-US" sz="1600" b="1"/>
              <a:t>作第</a:t>
            </a:r>
            <a:r>
              <a:rPr lang="en-US" altLang="zh-CN" sz="1600" b="1"/>
              <a:t>i</a:t>
            </a:r>
            <a:r>
              <a:rPr lang="zh-CN" altLang="en-US" sz="1600" b="1"/>
              <a:t>次</a:t>
            </a:r>
            <a:r>
              <a:rPr lang="zh-CN" altLang="zh-CN" sz="1600" b="1"/>
              <a:t>迭代的</a:t>
            </a:r>
          </a:p>
          <a:p>
            <a:pPr algn="ctr" eaLnBrk="0" hangingPunct="0">
              <a:lnSpc>
                <a:spcPct val="100000"/>
              </a:lnSpc>
            </a:pPr>
            <a:r>
              <a:rPr lang="zh-CN" altLang="zh-CN" sz="1600" b="1"/>
              <a:t>计算机子密钥</a:t>
            </a:r>
            <a:r>
              <a:rPr lang="en-US" altLang="zh-CN" sz="1600" b="1"/>
              <a:t>K</a:t>
            </a:r>
            <a:r>
              <a:rPr lang="en-US" altLang="zh-CN" sz="1600" b="1" baseline="-25000"/>
              <a:t>i</a:t>
            </a:r>
            <a:endParaRPr lang="en-US" altLang="zh-CN" sz="1600" b="1"/>
          </a:p>
        </p:txBody>
      </p:sp>
      <p:sp>
        <p:nvSpPr>
          <p:cNvPr id="161817" name="Text Box 25"/>
          <p:cNvSpPr txBox="1">
            <a:spLocks noChangeArrowheads="1"/>
          </p:cNvSpPr>
          <p:nvPr/>
        </p:nvSpPr>
        <p:spPr bwMode="ltGray">
          <a:xfrm>
            <a:off x="8234279" y="3983038"/>
            <a:ext cx="805029" cy="584775"/>
          </a:xfrm>
          <a:prstGeom prst="rect">
            <a:avLst/>
          </a:prstGeom>
          <a:noFill/>
          <a:ln w="9525" cap="rnd">
            <a:noFill/>
            <a:miter lim="800000"/>
            <a:headEnd/>
            <a:tailEnd/>
          </a:ln>
          <a:effectLst/>
        </p:spPr>
        <p:txBody>
          <a:bodyPr wrap="none">
            <a:spAutoFit/>
          </a:bodyPr>
          <a:lstStyle/>
          <a:p>
            <a:pPr algn="ctr" eaLnBrk="0" hangingPunct="0">
              <a:lnSpc>
                <a:spcPct val="100000"/>
              </a:lnSpc>
            </a:pPr>
            <a:r>
              <a:rPr lang="zh-CN" altLang="en-US" sz="1600" b="1"/>
              <a:t>密钥</a:t>
            </a:r>
          </a:p>
          <a:p>
            <a:pPr algn="ctr" eaLnBrk="0" hangingPunct="0">
              <a:lnSpc>
                <a:spcPct val="100000"/>
              </a:lnSpc>
            </a:pPr>
            <a:r>
              <a:rPr lang="zh-CN" altLang="en-US" sz="1600" b="1"/>
              <a:t>程序表</a:t>
            </a:r>
          </a:p>
        </p:txBody>
      </p:sp>
      <p:sp>
        <p:nvSpPr>
          <p:cNvPr id="161818" name="Rectangle 26"/>
          <p:cNvSpPr>
            <a:spLocks noChangeArrowheads="1"/>
          </p:cNvSpPr>
          <p:nvPr/>
        </p:nvSpPr>
        <p:spPr bwMode="ltGray">
          <a:xfrm>
            <a:off x="2954338" y="4267200"/>
            <a:ext cx="2179637"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1600" b="1"/>
              <a:t>48</a:t>
            </a:r>
            <a:r>
              <a:rPr lang="zh-CN" altLang="en-US" sz="1600" b="1"/>
              <a:t>位</a:t>
            </a:r>
            <a:r>
              <a:rPr lang="en-US" altLang="zh-CN" sz="1600" b="1"/>
              <a:t>(</a:t>
            </a:r>
            <a:r>
              <a:rPr lang="zh-CN" altLang="en-US" sz="1600" b="1"/>
              <a:t>密钥</a:t>
            </a:r>
            <a:r>
              <a:rPr lang="en-US" altLang="zh-CN" sz="1600" b="1"/>
              <a:t>)</a:t>
            </a:r>
          </a:p>
        </p:txBody>
      </p:sp>
      <p:sp>
        <p:nvSpPr>
          <p:cNvPr id="161819" name="Rectangle 27"/>
          <p:cNvSpPr>
            <a:spLocks noChangeArrowheads="1"/>
          </p:cNvSpPr>
          <p:nvPr/>
        </p:nvSpPr>
        <p:spPr bwMode="ltGray">
          <a:xfrm>
            <a:off x="2954338" y="5257800"/>
            <a:ext cx="2179637"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1600" b="1"/>
              <a:t>8</a:t>
            </a:r>
            <a:r>
              <a:rPr lang="zh-CN" altLang="en-US" sz="1600" b="1"/>
              <a:t>组</a:t>
            </a:r>
            <a:r>
              <a:rPr lang="en-US" altLang="zh-CN" sz="1600" b="1"/>
              <a:t>6</a:t>
            </a:r>
            <a:r>
              <a:rPr lang="zh-CN" altLang="en-US" sz="1600" b="1"/>
              <a:t>位码</a:t>
            </a:r>
          </a:p>
        </p:txBody>
      </p:sp>
      <p:grpSp>
        <p:nvGrpSpPr>
          <p:cNvPr id="3" name="Group 28"/>
          <p:cNvGrpSpPr>
            <a:grpSpLocks/>
          </p:cNvGrpSpPr>
          <p:nvPr/>
        </p:nvGrpSpPr>
        <p:grpSpPr bwMode="auto">
          <a:xfrm>
            <a:off x="1758950" y="6019800"/>
            <a:ext cx="1054100" cy="533400"/>
            <a:chOff x="2064" y="1440"/>
            <a:chExt cx="1440" cy="336"/>
          </a:xfrm>
        </p:grpSpPr>
        <p:sp>
          <p:nvSpPr>
            <p:cNvPr id="161821" name="AutoShape 29"/>
            <p:cNvSpPr>
              <a:spLocks noChangeArrowheads="1"/>
            </p:cNvSpPr>
            <p:nvPr/>
          </p:nvSpPr>
          <p:spPr bwMode="ltGray">
            <a:xfrm>
              <a:off x="2064" y="1440"/>
              <a:ext cx="1440" cy="336"/>
            </a:xfrm>
            <a:prstGeom prst="roundRect">
              <a:avLst>
                <a:gd name="adj" fmla="val 16667"/>
              </a:avLst>
            </a:prstGeom>
            <a:solidFill>
              <a:srgbClr val="FFFFFF"/>
            </a:solidFill>
            <a:ln w="9525" cap="rnd">
              <a:solidFill>
                <a:srgbClr val="000000"/>
              </a:solidFill>
              <a:round/>
              <a:headEnd/>
              <a:tailEnd/>
            </a:ln>
            <a:effectLst/>
          </p:spPr>
          <p:txBody>
            <a:bodyPr wrap="none" anchor="ctr"/>
            <a:lstStyle/>
            <a:p>
              <a:endParaRPr lang="zh-CN" altLang="en-US" sz="1600" b="1"/>
            </a:p>
          </p:txBody>
        </p:sp>
        <p:sp>
          <p:nvSpPr>
            <p:cNvPr id="161822" name="Rectangle 30"/>
            <p:cNvSpPr>
              <a:spLocks noChangeArrowheads="1"/>
            </p:cNvSpPr>
            <p:nvPr/>
          </p:nvSpPr>
          <p:spPr bwMode="ltGray">
            <a:xfrm>
              <a:off x="2208" y="1440"/>
              <a:ext cx="1152" cy="336"/>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1600" b="1"/>
                <a:t>S1</a:t>
              </a:r>
            </a:p>
          </p:txBody>
        </p:sp>
      </p:grpSp>
      <p:grpSp>
        <p:nvGrpSpPr>
          <p:cNvPr id="4" name="Group 31"/>
          <p:cNvGrpSpPr>
            <a:grpSpLocks/>
          </p:cNvGrpSpPr>
          <p:nvPr/>
        </p:nvGrpSpPr>
        <p:grpSpPr bwMode="auto">
          <a:xfrm>
            <a:off x="3095625" y="6019800"/>
            <a:ext cx="1054100" cy="533400"/>
            <a:chOff x="2064" y="1440"/>
            <a:chExt cx="1440" cy="336"/>
          </a:xfrm>
        </p:grpSpPr>
        <p:sp>
          <p:nvSpPr>
            <p:cNvPr id="161824" name="AutoShape 32"/>
            <p:cNvSpPr>
              <a:spLocks noChangeArrowheads="1"/>
            </p:cNvSpPr>
            <p:nvPr/>
          </p:nvSpPr>
          <p:spPr bwMode="ltGray">
            <a:xfrm>
              <a:off x="2064" y="1440"/>
              <a:ext cx="1440" cy="336"/>
            </a:xfrm>
            <a:prstGeom prst="roundRect">
              <a:avLst>
                <a:gd name="adj" fmla="val 16667"/>
              </a:avLst>
            </a:prstGeom>
            <a:solidFill>
              <a:srgbClr val="FFFFFF"/>
            </a:solidFill>
            <a:ln w="9525" cap="rnd">
              <a:solidFill>
                <a:srgbClr val="000000"/>
              </a:solidFill>
              <a:round/>
              <a:headEnd/>
              <a:tailEnd/>
            </a:ln>
            <a:effectLst/>
          </p:spPr>
          <p:txBody>
            <a:bodyPr wrap="none" anchor="ctr"/>
            <a:lstStyle/>
            <a:p>
              <a:endParaRPr lang="zh-CN" altLang="en-US" sz="1600" b="1"/>
            </a:p>
          </p:txBody>
        </p:sp>
        <p:sp>
          <p:nvSpPr>
            <p:cNvPr id="161825" name="Rectangle 33"/>
            <p:cNvSpPr>
              <a:spLocks noChangeArrowheads="1"/>
            </p:cNvSpPr>
            <p:nvPr/>
          </p:nvSpPr>
          <p:spPr bwMode="ltGray">
            <a:xfrm>
              <a:off x="2208" y="1440"/>
              <a:ext cx="1152" cy="336"/>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1600" b="1"/>
                <a:t>S2</a:t>
              </a:r>
            </a:p>
          </p:txBody>
        </p:sp>
      </p:grpSp>
      <p:grpSp>
        <p:nvGrpSpPr>
          <p:cNvPr id="5" name="Group 34"/>
          <p:cNvGrpSpPr>
            <a:grpSpLocks/>
          </p:cNvGrpSpPr>
          <p:nvPr/>
        </p:nvGrpSpPr>
        <p:grpSpPr bwMode="auto">
          <a:xfrm>
            <a:off x="6048375" y="6019800"/>
            <a:ext cx="1055688" cy="533400"/>
            <a:chOff x="2064" y="1440"/>
            <a:chExt cx="1440" cy="336"/>
          </a:xfrm>
        </p:grpSpPr>
        <p:sp>
          <p:nvSpPr>
            <p:cNvPr id="161827" name="AutoShape 35"/>
            <p:cNvSpPr>
              <a:spLocks noChangeArrowheads="1"/>
            </p:cNvSpPr>
            <p:nvPr/>
          </p:nvSpPr>
          <p:spPr bwMode="ltGray">
            <a:xfrm>
              <a:off x="2064" y="1440"/>
              <a:ext cx="1440" cy="336"/>
            </a:xfrm>
            <a:prstGeom prst="roundRect">
              <a:avLst>
                <a:gd name="adj" fmla="val 16667"/>
              </a:avLst>
            </a:prstGeom>
            <a:solidFill>
              <a:srgbClr val="FFFFFF"/>
            </a:solidFill>
            <a:ln w="9525" cap="rnd">
              <a:solidFill>
                <a:srgbClr val="000000"/>
              </a:solidFill>
              <a:round/>
              <a:headEnd/>
              <a:tailEnd/>
            </a:ln>
            <a:effectLst/>
          </p:spPr>
          <p:txBody>
            <a:bodyPr wrap="none" anchor="ctr"/>
            <a:lstStyle/>
            <a:p>
              <a:endParaRPr lang="zh-CN" altLang="en-US" sz="1600" b="1"/>
            </a:p>
          </p:txBody>
        </p:sp>
        <p:sp>
          <p:nvSpPr>
            <p:cNvPr id="161828" name="Rectangle 36"/>
            <p:cNvSpPr>
              <a:spLocks noChangeArrowheads="1"/>
            </p:cNvSpPr>
            <p:nvPr/>
          </p:nvSpPr>
          <p:spPr bwMode="ltGray">
            <a:xfrm>
              <a:off x="2208" y="1440"/>
              <a:ext cx="1152" cy="336"/>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1600" b="1"/>
                <a:t>S8</a:t>
              </a:r>
            </a:p>
          </p:txBody>
        </p:sp>
      </p:grpSp>
      <p:sp>
        <p:nvSpPr>
          <p:cNvPr id="161829" name="Text Box 37"/>
          <p:cNvSpPr txBox="1">
            <a:spLocks noChangeArrowheads="1"/>
          </p:cNvSpPr>
          <p:nvPr/>
        </p:nvSpPr>
        <p:spPr bwMode="ltGray">
          <a:xfrm>
            <a:off x="2050624" y="3810000"/>
            <a:ext cx="712054" cy="338554"/>
          </a:xfrm>
          <a:prstGeom prst="rect">
            <a:avLst/>
          </a:prstGeom>
          <a:noFill/>
          <a:ln w="9525" cap="rnd">
            <a:noFill/>
            <a:miter lim="800000"/>
            <a:headEnd/>
            <a:tailEnd/>
          </a:ln>
          <a:effectLst/>
        </p:spPr>
        <p:txBody>
          <a:bodyPr wrap="none">
            <a:spAutoFit/>
          </a:bodyPr>
          <a:lstStyle/>
          <a:p>
            <a:pPr algn="ctr" eaLnBrk="0" hangingPunct="0">
              <a:lnSpc>
                <a:spcPct val="100000"/>
              </a:lnSpc>
            </a:pPr>
            <a:r>
              <a:rPr lang="zh-CN" altLang="en-US" sz="1600" b="1"/>
              <a:t>模</a:t>
            </a:r>
            <a:r>
              <a:rPr lang="en-US" altLang="zh-CN" sz="1600" b="1"/>
              <a:t>2</a:t>
            </a:r>
            <a:r>
              <a:rPr lang="zh-CN" altLang="en-US" sz="1600" b="1"/>
              <a:t>加</a:t>
            </a:r>
          </a:p>
        </p:txBody>
      </p:sp>
      <p:sp>
        <p:nvSpPr>
          <p:cNvPr id="161830" name="Text Box 38"/>
          <p:cNvSpPr txBox="1">
            <a:spLocks noChangeArrowheads="1"/>
          </p:cNvSpPr>
          <p:nvPr/>
        </p:nvSpPr>
        <p:spPr bwMode="ltGray">
          <a:xfrm>
            <a:off x="7456488" y="5334000"/>
            <a:ext cx="1125629" cy="830997"/>
          </a:xfrm>
          <a:prstGeom prst="rect">
            <a:avLst/>
          </a:prstGeom>
          <a:noFill/>
          <a:ln w="9525" cap="rnd">
            <a:noFill/>
            <a:miter lim="800000"/>
            <a:headEnd/>
            <a:tailEnd/>
          </a:ln>
          <a:effectLst/>
        </p:spPr>
        <p:txBody>
          <a:bodyPr wrap="none">
            <a:spAutoFit/>
          </a:bodyPr>
          <a:lstStyle/>
          <a:p>
            <a:pPr eaLnBrk="0" hangingPunct="0">
              <a:lnSpc>
                <a:spcPct val="100000"/>
              </a:lnSpc>
            </a:pPr>
            <a:r>
              <a:rPr lang="zh-CN" altLang="en-US" sz="1600" b="1"/>
              <a:t>选择函数</a:t>
            </a:r>
          </a:p>
          <a:p>
            <a:pPr eaLnBrk="0" hangingPunct="0">
              <a:lnSpc>
                <a:spcPct val="100000"/>
              </a:lnSpc>
            </a:pPr>
            <a:r>
              <a:rPr lang="zh-CN" altLang="en-US" sz="1600" b="1"/>
              <a:t>输入：</a:t>
            </a:r>
            <a:r>
              <a:rPr lang="en-US" altLang="zh-CN" sz="1600" b="1"/>
              <a:t>6</a:t>
            </a:r>
            <a:r>
              <a:rPr lang="zh-CN" altLang="en-US" sz="1600" b="1"/>
              <a:t>位</a:t>
            </a:r>
          </a:p>
          <a:p>
            <a:pPr eaLnBrk="0" hangingPunct="0">
              <a:lnSpc>
                <a:spcPct val="100000"/>
              </a:lnSpc>
            </a:pPr>
            <a:r>
              <a:rPr lang="zh-CN" altLang="en-US" sz="1600" b="1"/>
              <a:t>输出：</a:t>
            </a:r>
            <a:r>
              <a:rPr lang="en-US" altLang="zh-CN" sz="1600" b="1"/>
              <a:t>4</a:t>
            </a:r>
            <a:r>
              <a:rPr lang="zh-CN" altLang="en-US" sz="1600" b="1"/>
              <a:t>位</a:t>
            </a:r>
          </a:p>
        </p:txBody>
      </p:sp>
      <p:sp>
        <p:nvSpPr>
          <p:cNvPr id="161831" name="Line 39"/>
          <p:cNvSpPr>
            <a:spLocks noChangeShapeType="1"/>
          </p:cNvSpPr>
          <p:nvPr/>
        </p:nvSpPr>
        <p:spPr bwMode="ltGray">
          <a:xfrm>
            <a:off x="1336675" y="1905000"/>
            <a:ext cx="0" cy="4572000"/>
          </a:xfrm>
          <a:prstGeom prst="line">
            <a:avLst/>
          </a:prstGeom>
          <a:noFill/>
          <a:ln w="9525" cap="rnd">
            <a:solidFill>
              <a:schemeClr val="hlink"/>
            </a:solidFill>
            <a:round/>
            <a:headEnd/>
            <a:tailEnd/>
          </a:ln>
          <a:effectLst/>
        </p:spPr>
        <p:txBody>
          <a:bodyPr wrap="none" anchor="ctr"/>
          <a:lstStyle/>
          <a:p>
            <a:endParaRPr lang="zh-CN" altLang="en-US" sz="1600" b="1"/>
          </a:p>
        </p:txBody>
      </p:sp>
      <p:sp>
        <p:nvSpPr>
          <p:cNvPr id="161832" name="Line 40"/>
          <p:cNvSpPr>
            <a:spLocks noChangeShapeType="1"/>
          </p:cNvSpPr>
          <p:nvPr/>
        </p:nvSpPr>
        <p:spPr bwMode="ltGray">
          <a:xfrm flipH="1">
            <a:off x="984250" y="1676400"/>
            <a:ext cx="1970088" cy="1524000"/>
          </a:xfrm>
          <a:prstGeom prst="line">
            <a:avLst/>
          </a:prstGeom>
          <a:noFill/>
          <a:ln w="9525" cap="rnd">
            <a:solidFill>
              <a:schemeClr val="accent1"/>
            </a:solidFill>
            <a:round/>
            <a:headEnd/>
            <a:tailEnd/>
          </a:ln>
          <a:effectLst/>
        </p:spPr>
        <p:txBody>
          <a:bodyPr wrap="none" anchor="ctr"/>
          <a:lstStyle/>
          <a:p>
            <a:endParaRPr lang="zh-CN" altLang="en-US" sz="1600" b="1"/>
          </a:p>
        </p:txBody>
      </p:sp>
      <p:sp>
        <p:nvSpPr>
          <p:cNvPr id="161833" name="Line 41"/>
          <p:cNvSpPr>
            <a:spLocks noChangeShapeType="1"/>
          </p:cNvSpPr>
          <p:nvPr/>
        </p:nvSpPr>
        <p:spPr bwMode="ltGray">
          <a:xfrm>
            <a:off x="984250" y="3200400"/>
            <a:ext cx="0" cy="3276600"/>
          </a:xfrm>
          <a:prstGeom prst="line">
            <a:avLst/>
          </a:prstGeom>
          <a:noFill/>
          <a:ln w="9525" cap="rnd">
            <a:solidFill>
              <a:schemeClr val="accent1"/>
            </a:solidFill>
            <a:round/>
            <a:headEnd/>
            <a:tailEnd/>
          </a:ln>
          <a:effectLst/>
        </p:spPr>
        <p:txBody>
          <a:bodyPr wrap="none" anchor="ctr"/>
          <a:lstStyle/>
          <a:p>
            <a:endParaRPr lang="zh-CN" altLang="en-US" sz="1600" b="1"/>
          </a:p>
        </p:txBody>
      </p:sp>
      <p:sp>
        <p:nvSpPr>
          <p:cNvPr id="161834" name="Text Box 42"/>
          <p:cNvSpPr txBox="1">
            <a:spLocks noChangeArrowheads="1"/>
          </p:cNvSpPr>
          <p:nvPr/>
        </p:nvSpPr>
        <p:spPr bwMode="ltGray">
          <a:xfrm>
            <a:off x="3283030" y="3733800"/>
            <a:ext cx="1592103" cy="338554"/>
          </a:xfrm>
          <a:prstGeom prst="rect">
            <a:avLst/>
          </a:prstGeom>
          <a:noFill/>
          <a:ln w="9525" cap="rnd">
            <a:noFill/>
            <a:miter lim="800000"/>
            <a:headEnd/>
            <a:tailEnd/>
          </a:ln>
          <a:effectLst/>
        </p:spPr>
        <p:txBody>
          <a:bodyPr wrap="none">
            <a:spAutoFit/>
          </a:bodyPr>
          <a:lstStyle/>
          <a:p>
            <a:pPr algn="ctr" eaLnBrk="0" hangingPunct="0">
              <a:lnSpc>
                <a:spcPct val="100000"/>
              </a:lnSpc>
            </a:pPr>
            <a:r>
              <a:rPr lang="en-US" altLang="zh-CN" sz="1600" b="1"/>
              <a:t>+++++…+++++</a:t>
            </a:r>
          </a:p>
        </p:txBody>
      </p:sp>
      <p:sp>
        <p:nvSpPr>
          <p:cNvPr id="161835" name="Line 43"/>
          <p:cNvSpPr>
            <a:spLocks noChangeShapeType="1"/>
          </p:cNvSpPr>
          <p:nvPr/>
        </p:nvSpPr>
        <p:spPr bwMode="ltGray">
          <a:xfrm>
            <a:off x="3095625" y="4724400"/>
            <a:ext cx="0" cy="533400"/>
          </a:xfrm>
          <a:prstGeom prst="line">
            <a:avLst/>
          </a:prstGeom>
          <a:noFill/>
          <a:ln w="9525" cap="rnd">
            <a:solidFill>
              <a:srgbClr val="969696"/>
            </a:solidFill>
            <a:round/>
            <a:headEnd/>
            <a:tailEnd type="triangle" w="med" len="med"/>
          </a:ln>
          <a:effectLst/>
        </p:spPr>
        <p:txBody>
          <a:bodyPr wrap="none" anchor="ctr"/>
          <a:lstStyle/>
          <a:p>
            <a:endParaRPr lang="zh-CN" altLang="en-US" sz="1600" b="1"/>
          </a:p>
        </p:txBody>
      </p:sp>
      <p:sp>
        <p:nvSpPr>
          <p:cNvPr id="161836" name="Line 44"/>
          <p:cNvSpPr>
            <a:spLocks noChangeShapeType="1"/>
          </p:cNvSpPr>
          <p:nvPr/>
        </p:nvSpPr>
        <p:spPr bwMode="ltGray">
          <a:xfrm>
            <a:off x="4994275" y="4724400"/>
            <a:ext cx="0" cy="533400"/>
          </a:xfrm>
          <a:prstGeom prst="line">
            <a:avLst/>
          </a:prstGeom>
          <a:noFill/>
          <a:ln w="9525" cap="rnd">
            <a:solidFill>
              <a:srgbClr val="969696"/>
            </a:solidFill>
            <a:round/>
            <a:headEnd/>
            <a:tailEnd type="triangle" w="med" len="med"/>
          </a:ln>
          <a:effectLst/>
        </p:spPr>
        <p:txBody>
          <a:bodyPr wrap="none" anchor="ctr"/>
          <a:lstStyle/>
          <a:p>
            <a:endParaRPr lang="zh-CN" altLang="en-US" sz="1600" b="1"/>
          </a:p>
        </p:txBody>
      </p:sp>
      <p:sp>
        <p:nvSpPr>
          <p:cNvPr id="161837" name="Line 45"/>
          <p:cNvSpPr>
            <a:spLocks noChangeShapeType="1"/>
          </p:cNvSpPr>
          <p:nvPr/>
        </p:nvSpPr>
        <p:spPr bwMode="ltGray">
          <a:xfrm>
            <a:off x="3376613" y="4724400"/>
            <a:ext cx="0" cy="533400"/>
          </a:xfrm>
          <a:prstGeom prst="line">
            <a:avLst/>
          </a:prstGeom>
          <a:noFill/>
          <a:ln w="9525" cap="rnd">
            <a:solidFill>
              <a:srgbClr val="969696"/>
            </a:solidFill>
            <a:round/>
            <a:headEnd/>
            <a:tailEnd type="triangle" w="med" len="med"/>
          </a:ln>
          <a:effectLst/>
        </p:spPr>
        <p:txBody>
          <a:bodyPr wrap="none" anchor="ctr"/>
          <a:lstStyle/>
          <a:p>
            <a:endParaRPr lang="zh-CN" altLang="en-US" sz="1600" b="1"/>
          </a:p>
        </p:txBody>
      </p:sp>
      <p:sp>
        <p:nvSpPr>
          <p:cNvPr id="161838" name="Line 46"/>
          <p:cNvSpPr>
            <a:spLocks noChangeShapeType="1"/>
          </p:cNvSpPr>
          <p:nvPr/>
        </p:nvSpPr>
        <p:spPr bwMode="ltGray">
          <a:xfrm flipH="1">
            <a:off x="3095625" y="2819400"/>
            <a:ext cx="492125" cy="457200"/>
          </a:xfrm>
          <a:prstGeom prst="line">
            <a:avLst/>
          </a:prstGeom>
          <a:noFill/>
          <a:ln w="9525" cap="rnd">
            <a:solidFill>
              <a:srgbClr val="969696"/>
            </a:solidFill>
            <a:round/>
            <a:headEnd/>
            <a:tailEnd type="triangle" w="med" len="med"/>
          </a:ln>
          <a:effectLst/>
        </p:spPr>
        <p:txBody>
          <a:bodyPr wrap="none" anchor="ctr"/>
          <a:lstStyle/>
          <a:p>
            <a:endParaRPr lang="zh-CN" altLang="en-US" sz="1600" b="1"/>
          </a:p>
        </p:txBody>
      </p:sp>
      <p:sp>
        <p:nvSpPr>
          <p:cNvPr id="161839" name="Line 47"/>
          <p:cNvSpPr>
            <a:spLocks noChangeShapeType="1"/>
          </p:cNvSpPr>
          <p:nvPr/>
        </p:nvSpPr>
        <p:spPr bwMode="ltGray">
          <a:xfrm>
            <a:off x="4502150" y="2819400"/>
            <a:ext cx="492125" cy="457200"/>
          </a:xfrm>
          <a:prstGeom prst="line">
            <a:avLst/>
          </a:prstGeom>
          <a:noFill/>
          <a:ln w="9525" cap="rnd">
            <a:solidFill>
              <a:srgbClr val="969696"/>
            </a:solidFill>
            <a:round/>
            <a:headEnd/>
            <a:tailEnd type="triangle" w="med" len="med"/>
          </a:ln>
          <a:effectLst/>
        </p:spPr>
        <p:txBody>
          <a:bodyPr wrap="none" anchor="ctr"/>
          <a:lstStyle/>
          <a:p>
            <a:endParaRPr lang="zh-CN" altLang="en-US" sz="1600" b="1"/>
          </a:p>
        </p:txBody>
      </p:sp>
      <p:sp>
        <p:nvSpPr>
          <p:cNvPr id="161840" name="Line 48"/>
          <p:cNvSpPr>
            <a:spLocks noChangeShapeType="1"/>
          </p:cNvSpPr>
          <p:nvPr/>
        </p:nvSpPr>
        <p:spPr bwMode="ltGray">
          <a:xfrm>
            <a:off x="3124200" y="1828800"/>
            <a:ext cx="631825" cy="457200"/>
          </a:xfrm>
          <a:prstGeom prst="line">
            <a:avLst/>
          </a:prstGeom>
          <a:noFill/>
          <a:ln w="9525" cap="rnd">
            <a:solidFill>
              <a:srgbClr val="969696"/>
            </a:solidFill>
            <a:round/>
            <a:headEnd/>
            <a:tailEnd type="triangle" w="med" len="med"/>
          </a:ln>
          <a:effectLst/>
        </p:spPr>
        <p:txBody>
          <a:bodyPr wrap="none" anchor="ctr"/>
          <a:lstStyle/>
          <a:p>
            <a:endParaRPr lang="zh-CN" altLang="en-US" sz="1600" b="1"/>
          </a:p>
        </p:txBody>
      </p:sp>
      <p:sp>
        <p:nvSpPr>
          <p:cNvPr id="161841" name="Line 49"/>
          <p:cNvSpPr>
            <a:spLocks noChangeShapeType="1"/>
          </p:cNvSpPr>
          <p:nvPr/>
        </p:nvSpPr>
        <p:spPr bwMode="ltGray">
          <a:xfrm flipH="1">
            <a:off x="4572000" y="1905000"/>
            <a:ext cx="352425" cy="381000"/>
          </a:xfrm>
          <a:prstGeom prst="line">
            <a:avLst/>
          </a:prstGeom>
          <a:noFill/>
          <a:ln w="9525" cap="rnd">
            <a:solidFill>
              <a:srgbClr val="969696"/>
            </a:solidFill>
            <a:round/>
            <a:headEnd/>
            <a:tailEnd type="triangle" w="med" len="med"/>
          </a:ln>
          <a:effectLst/>
        </p:spPr>
        <p:txBody>
          <a:bodyPr wrap="none" anchor="ctr"/>
          <a:lstStyle/>
          <a:p>
            <a:endParaRPr lang="zh-CN" altLang="en-US" sz="1600" b="1"/>
          </a:p>
        </p:txBody>
      </p:sp>
      <p:sp>
        <p:nvSpPr>
          <p:cNvPr id="161842" name="Line 50"/>
          <p:cNvSpPr>
            <a:spLocks noChangeShapeType="1"/>
          </p:cNvSpPr>
          <p:nvPr/>
        </p:nvSpPr>
        <p:spPr bwMode="ltGray">
          <a:xfrm>
            <a:off x="3727450" y="1828800"/>
            <a:ext cx="387350" cy="457200"/>
          </a:xfrm>
          <a:prstGeom prst="line">
            <a:avLst/>
          </a:prstGeom>
          <a:noFill/>
          <a:ln w="9525" cap="rnd">
            <a:solidFill>
              <a:srgbClr val="969696"/>
            </a:solidFill>
            <a:round/>
            <a:headEnd/>
            <a:tailEnd type="triangle" w="med" len="med"/>
          </a:ln>
          <a:effectLst/>
        </p:spPr>
        <p:txBody>
          <a:bodyPr wrap="none" anchor="ctr"/>
          <a:lstStyle/>
          <a:p>
            <a:endParaRPr lang="zh-CN" altLang="en-US" sz="1600" b="1"/>
          </a:p>
        </p:txBody>
      </p:sp>
      <p:sp>
        <p:nvSpPr>
          <p:cNvPr id="161843" name="Line 51"/>
          <p:cNvSpPr>
            <a:spLocks noChangeShapeType="1"/>
          </p:cNvSpPr>
          <p:nvPr/>
        </p:nvSpPr>
        <p:spPr bwMode="ltGray">
          <a:xfrm flipH="1">
            <a:off x="3587750" y="2819400"/>
            <a:ext cx="280988" cy="457200"/>
          </a:xfrm>
          <a:prstGeom prst="line">
            <a:avLst/>
          </a:prstGeom>
          <a:noFill/>
          <a:ln w="9525" cap="rnd">
            <a:solidFill>
              <a:srgbClr val="969696"/>
            </a:solidFill>
            <a:round/>
            <a:headEnd/>
            <a:tailEnd type="triangle" w="med" len="med"/>
          </a:ln>
          <a:effectLst/>
        </p:spPr>
        <p:txBody>
          <a:bodyPr wrap="none" anchor="ctr"/>
          <a:lstStyle/>
          <a:p>
            <a:endParaRPr lang="zh-CN" altLang="en-US" sz="1600" b="1"/>
          </a:p>
        </p:txBody>
      </p:sp>
      <p:sp>
        <p:nvSpPr>
          <p:cNvPr id="161844" name="Line 52"/>
          <p:cNvSpPr>
            <a:spLocks noChangeShapeType="1"/>
          </p:cNvSpPr>
          <p:nvPr/>
        </p:nvSpPr>
        <p:spPr bwMode="ltGray">
          <a:xfrm flipH="1">
            <a:off x="1336675" y="838200"/>
            <a:ext cx="350838" cy="533400"/>
          </a:xfrm>
          <a:prstGeom prst="line">
            <a:avLst/>
          </a:prstGeom>
          <a:noFill/>
          <a:ln w="9525" cap="rnd">
            <a:solidFill>
              <a:srgbClr val="969696"/>
            </a:solidFill>
            <a:round/>
            <a:headEnd/>
            <a:tailEnd type="triangle" w="med" len="med"/>
          </a:ln>
          <a:effectLst/>
        </p:spPr>
        <p:txBody>
          <a:bodyPr wrap="none" anchor="ctr"/>
          <a:lstStyle/>
          <a:p>
            <a:endParaRPr lang="zh-CN" altLang="en-US" sz="1600" b="1"/>
          </a:p>
        </p:txBody>
      </p:sp>
      <p:sp>
        <p:nvSpPr>
          <p:cNvPr id="161845" name="Line 53"/>
          <p:cNvSpPr>
            <a:spLocks noChangeShapeType="1"/>
          </p:cNvSpPr>
          <p:nvPr/>
        </p:nvSpPr>
        <p:spPr bwMode="ltGray">
          <a:xfrm>
            <a:off x="3727450" y="838200"/>
            <a:ext cx="352425" cy="609600"/>
          </a:xfrm>
          <a:prstGeom prst="line">
            <a:avLst/>
          </a:prstGeom>
          <a:noFill/>
          <a:ln w="9525" cap="rnd">
            <a:solidFill>
              <a:srgbClr val="969696"/>
            </a:solidFill>
            <a:round/>
            <a:headEnd/>
            <a:tailEnd type="triangle" w="med" len="med"/>
          </a:ln>
          <a:effectLst/>
        </p:spPr>
        <p:txBody>
          <a:bodyPr wrap="none" anchor="ctr"/>
          <a:lstStyle/>
          <a:p>
            <a:endParaRPr lang="zh-CN" altLang="en-US" sz="1600" b="1"/>
          </a:p>
        </p:txBody>
      </p:sp>
      <p:sp>
        <p:nvSpPr>
          <p:cNvPr id="161846" name="Line 54"/>
          <p:cNvSpPr>
            <a:spLocks noChangeShapeType="1"/>
          </p:cNvSpPr>
          <p:nvPr/>
        </p:nvSpPr>
        <p:spPr bwMode="ltGray">
          <a:xfrm>
            <a:off x="6948488" y="3048000"/>
            <a:ext cx="0" cy="838200"/>
          </a:xfrm>
          <a:prstGeom prst="line">
            <a:avLst/>
          </a:prstGeom>
          <a:noFill/>
          <a:ln w="9525" cap="rnd">
            <a:solidFill>
              <a:srgbClr val="969696"/>
            </a:solidFill>
            <a:round/>
            <a:headEnd/>
            <a:tailEnd type="triangle" w="med" len="med"/>
          </a:ln>
          <a:effectLst/>
        </p:spPr>
        <p:txBody>
          <a:bodyPr wrap="none" anchor="ctr"/>
          <a:lstStyle/>
          <a:p>
            <a:endParaRPr lang="zh-CN" altLang="en-US" sz="1600" b="1"/>
          </a:p>
        </p:txBody>
      </p:sp>
      <p:sp>
        <p:nvSpPr>
          <p:cNvPr id="161847" name="Line 55"/>
          <p:cNvSpPr>
            <a:spLocks noChangeShapeType="1"/>
          </p:cNvSpPr>
          <p:nvPr/>
        </p:nvSpPr>
        <p:spPr bwMode="ltGray">
          <a:xfrm flipH="1">
            <a:off x="5133975" y="4572000"/>
            <a:ext cx="633413" cy="0"/>
          </a:xfrm>
          <a:prstGeom prst="line">
            <a:avLst/>
          </a:prstGeom>
          <a:noFill/>
          <a:ln w="9525" cap="rnd">
            <a:solidFill>
              <a:srgbClr val="969696"/>
            </a:solidFill>
            <a:round/>
            <a:headEnd/>
            <a:tailEnd type="triangle" w="med" len="med"/>
          </a:ln>
          <a:effectLst/>
        </p:spPr>
        <p:txBody>
          <a:bodyPr wrap="none" anchor="ctr"/>
          <a:lstStyle/>
          <a:p>
            <a:endParaRPr lang="zh-CN" altLang="en-US" sz="1600" b="1"/>
          </a:p>
        </p:txBody>
      </p:sp>
      <p:sp>
        <p:nvSpPr>
          <p:cNvPr id="161848" name="Line 56"/>
          <p:cNvSpPr>
            <a:spLocks noChangeShapeType="1"/>
          </p:cNvSpPr>
          <p:nvPr/>
        </p:nvSpPr>
        <p:spPr bwMode="ltGray">
          <a:xfrm flipH="1">
            <a:off x="2251075" y="5715000"/>
            <a:ext cx="844550" cy="304800"/>
          </a:xfrm>
          <a:prstGeom prst="line">
            <a:avLst/>
          </a:prstGeom>
          <a:noFill/>
          <a:ln w="57150" cap="rnd">
            <a:solidFill>
              <a:srgbClr val="969696"/>
            </a:solidFill>
            <a:round/>
            <a:headEnd/>
            <a:tailEnd type="triangle" w="med" len="med"/>
          </a:ln>
          <a:effectLst/>
        </p:spPr>
        <p:txBody>
          <a:bodyPr wrap="none" anchor="ctr"/>
          <a:lstStyle/>
          <a:p>
            <a:endParaRPr lang="zh-CN" altLang="en-US" sz="1600" b="1"/>
          </a:p>
        </p:txBody>
      </p:sp>
      <p:sp>
        <p:nvSpPr>
          <p:cNvPr id="161849" name="Line 57"/>
          <p:cNvSpPr>
            <a:spLocks noChangeShapeType="1"/>
          </p:cNvSpPr>
          <p:nvPr/>
        </p:nvSpPr>
        <p:spPr bwMode="ltGray">
          <a:xfrm>
            <a:off x="3587750" y="5715000"/>
            <a:ext cx="0" cy="304800"/>
          </a:xfrm>
          <a:prstGeom prst="line">
            <a:avLst/>
          </a:prstGeom>
          <a:noFill/>
          <a:ln w="57150" cap="rnd">
            <a:solidFill>
              <a:srgbClr val="969696"/>
            </a:solidFill>
            <a:round/>
            <a:headEnd/>
            <a:tailEnd type="triangle" w="med" len="med"/>
          </a:ln>
          <a:effectLst/>
        </p:spPr>
        <p:txBody>
          <a:bodyPr wrap="none" anchor="ctr"/>
          <a:lstStyle/>
          <a:p>
            <a:endParaRPr lang="zh-CN" altLang="en-US" sz="1600" b="1"/>
          </a:p>
        </p:txBody>
      </p:sp>
      <p:sp>
        <p:nvSpPr>
          <p:cNvPr id="161850" name="Line 58"/>
          <p:cNvSpPr>
            <a:spLocks noChangeShapeType="1"/>
          </p:cNvSpPr>
          <p:nvPr/>
        </p:nvSpPr>
        <p:spPr bwMode="ltGray">
          <a:xfrm>
            <a:off x="4924425" y="5715000"/>
            <a:ext cx="1687513" cy="304800"/>
          </a:xfrm>
          <a:prstGeom prst="line">
            <a:avLst/>
          </a:prstGeom>
          <a:noFill/>
          <a:ln w="57150" cap="rnd">
            <a:solidFill>
              <a:srgbClr val="969696"/>
            </a:solidFill>
            <a:round/>
            <a:headEnd/>
            <a:tailEnd type="triangle" w="med" len="med"/>
          </a:ln>
          <a:effectLst/>
        </p:spPr>
        <p:txBody>
          <a:bodyPr wrap="none" anchor="ctr"/>
          <a:lstStyle/>
          <a:p>
            <a:endParaRPr lang="zh-CN" altLang="en-US" sz="1600" b="1"/>
          </a:p>
        </p:txBody>
      </p:sp>
      <p:sp>
        <p:nvSpPr>
          <p:cNvPr id="161851" name="Line 59"/>
          <p:cNvSpPr>
            <a:spLocks noChangeShapeType="1"/>
          </p:cNvSpPr>
          <p:nvPr/>
        </p:nvSpPr>
        <p:spPr bwMode="ltGray">
          <a:xfrm>
            <a:off x="4783138" y="5257800"/>
            <a:ext cx="0" cy="457200"/>
          </a:xfrm>
          <a:prstGeom prst="line">
            <a:avLst/>
          </a:prstGeom>
          <a:noFill/>
          <a:ln w="9525" cap="rnd">
            <a:solidFill>
              <a:srgbClr val="000000"/>
            </a:solidFill>
            <a:round/>
            <a:headEnd/>
            <a:tailEnd/>
          </a:ln>
          <a:effectLst/>
        </p:spPr>
        <p:txBody>
          <a:bodyPr wrap="none" anchor="ctr"/>
          <a:lstStyle/>
          <a:p>
            <a:endParaRPr lang="zh-CN" altLang="en-US" sz="1600" b="1"/>
          </a:p>
        </p:txBody>
      </p:sp>
      <p:sp>
        <p:nvSpPr>
          <p:cNvPr id="161852" name="Line 60"/>
          <p:cNvSpPr>
            <a:spLocks noChangeShapeType="1"/>
          </p:cNvSpPr>
          <p:nvPr/>
        </p:nvSpPr>
        <p:spPr bwMode="ltGray">
          <a:xfrm>
            <a:off x="3235325" y="5257800"/>
            <a:ext cx="0" cy="457200"/>
          </a:xfrm>
          <a:prstGeom prst="line">
            <a:avLst/>
          </a:prstGeom>
          <a:noFill/>
          <a:ln w="9525" cap="rnd">
            <a:solidFill>
              <a:srgbClr val="000000"/>
            </a:solidFill>
            <a:round/>
            <a:headEnd/>
            <a:tailEnd/>
          </a:ln>
          <a:effectLst/>
        </p:spPr>
        <p:txBody>
          <a:bodyPr wrap="none" anchor="ctr"/>
          <a:lstStyle/>
          <a:p>
            <a:endParaRPr lang="zh-CN" altLang="en-US" sz="1600" b="1"/>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61807"/>
                                        </p:tgtEl>
                                        <p:attrNameLst>
                                          <p:attrName>style.visibility</p:attrName>
                                        </p:attrNameLst>
                                      </p:cBhvr>
                                      <p:to>
                                        <p:strVal val="visible"/>
                                      </p:to>
                                    </p:set>
                                    <p:animEffect transition="in" filter="slide(fromTop)">
                                      <p:cBhvr>
                                        <p:cTn id="7" dur="500"/>
                                        <p:tgtEl>
                                          <p:spTgt spid="161807"/>
                                        </p:tgtEl>
                                      </p:cBhvr>
                                    </p:animEffect>
                                  </p:childTnLst>
                                </p:cTn>
                              </p:par>
                              <p:par>
                                <p:cTn id="8" presetID="12" presetClass="entr" presetSubtype="1" fill="hold" grpId="0" nodeType="withEffect">
                                  <p:stCondLst>
                                    <p:cond delay="0"/>
                                  </p:stCondLst>
                                  <p:childTnLst>
                                    <p:set>
                                      <p:cBhvr>
                                        <p:cTn id="9" dur="1" fill="hold">
                                          <p:stCondLst>
                                            <p:cond delay="0"/>
                                          </p:stCondLst>
                                        </p:cTn>
                                        <p:tgtEl>
                                          <p:spTgt spid="161808"/>
                                        </p:tgtEl>
                                        <p:attrNameLst>
                                          <p:attrName>style.visibility</p:attrName>
                                        </p:attrNameLst>
                                      </p:cBhvr>
                                      <p:to>
                                        <p:strVal val="visible"/>
                                      </p:to>
                                    </p:set>
                                    <p:animEffect transition="in" filter="slide(fromTop)">
                                      <p:cBhvr>
                                        <p:cTn id="10" dur="500"/>
                                        <p:tgtEl>
                                          <p:spTgt spid="161808"/>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grpId="0" nodeType="clickEffect">
                                  <p:stCondLst>
                                    <p:cond delay="0"/>
                                  </p:stCondLst>
                                  <p:childTnLst>
                                    <p:set>
                                      <p:cBhvr>
                                        <p:cTn id="14" dur="1" fill="hold">
                                          <p:stCondLst>
                                            <p:cond delay="0"/>
                                          </p:stCondLst>
                                        </p:cTn>
                                        <p:tgtEl>
                                          <p:spTgt spid="161844"/>
                                        </p:tgtEl>
                                        <p:attrNameLst>
                                          <p:attrName>style.visibility</p:attrName>
                                        </p:attrNameLst>
                                      </p:cBhvr>
                                      <p:to>
                                        <p:strVal val="visible"/>
                                      </p:to>
                                    </p:set>
                                    <p:animEffect transition="in" filter="slide(fromTop)">
                                      <p:cBhvr>
                                        <p:cTn id="15" dur="500"/>
                                        <p:tgtEl>
                                          <p:spTgt spid="161844"/>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161845"/>
                                        </p:tgtEl>
                                        <p:attrNameLst>
                                          <p:attrName>style.visibility</p:attrName>
                                        </p:attrNameLst>
                                      </p:cBhvr>
                                      <p:to>
                                        <p:strVal val="visible"/>
                                      </p:to>
                                    </p:set>
                                    <p:animEffect transition="in" filter="slide(fromTop)">
                                      <p:cBhvr>
                                        <p:cTn id="18" dur="500"/>
                                        <p:tgtEl>
                                          <p:spTgt spid="161845"/>
                                        </p:tgtEl>
                                      </p:cBhvr>
                                    </p:animEffect>
                                  </p:childTnLst>
                                </p:cTn>
                              </p:par>
                              <p:par>
                                <p:cTn id="19" presetID="12" presetClass="entr" presetSubtype="1" fill="hold" grpId="0" nodeType="withEffect">
                                  <p:stCondLst>
                                    <p:cond delay="0"/>
                                  </p:stCondLst>
                                  <p:childTnLst>
                                    <p:set>
                                      <p:cBhvr>
                                        <p:cTn id="20" dur="1" fill="hold">
                                          <p:stCondLst>
                                            <p:cond delay="0"/>
                                          </p:stCondLst>
                                        </p:cTn>
                                        <p:tgtEl>
                                          <p:spTgt spid="161809"/>
                                        </p:tgtEl>
                                        <p:attrNameLst>
                                          <p:attrName>style.visibility</p:attrName>
                                        </p:attrNameLst>
                                      </p:cBhvr>
                                      <p:to>
                                        <p:strVal val="visible"/>
                                      </p:to>
                                    </p:set>
                                    <p:animEffect transition="in" filter="slide(fromTop)">
                                      <p:cBhvr>
                                        <p:cTn id="21" dur="500"/>
                                        <p:tgtEl>
                                          <p:spTgt spid="161809"/>
                                        </p:tgtEl>
                                      </p:cBhvr>
                                    </p:animEffect>
                                  </p:childTnLst>
                                </p:cTn>
                              </p:par>
                              <p:par>
                                <p:cTn id="22" presetID="12" presetClass="entr" presetSubtype="1" fill="hold" grpId="0" nodeType="withEffect">
                                  <p:stCondLst>
                                    <p:cond delay="0"/>
                                  </p:stCondLst>
                                  <p:childTnLst>
                                    <p:set>
                                      <p:cBhvr>
                                        <p:cTn id="23" dur="1" fill="hold">
                                          <p:stCondLst>
                                            <p:cond delay="0"/>
                                          </p:stCondLst>
                                        </p:cTn>
                                        <p:tgtEl>
                                          <p:spTgt spid="161810"/>
                                        </p:tgtEl>
                                        <p:attrNameLst>
                                          <p:attrName>style.visibility</p:attrName>
                                        </p:attrNameLst>
                                      </p:cBhvr>
                                      <p:to>
                                        <p:strVal val="visible"/>
                                      </p:to>
                                    </p:set>
                                    <p:animEffect transition="in" filter="slide(fromTop)">
                                      <p:cBhvr>
                                        <p:cTn id="24" dur="500"/>
                                        <p:tgtEl>
                                          <p:spTgt spid="161810"/>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1" fill="hold" grpId="0" nodeType="clickEffect">
                                  <p:stCondLst>
                                    <p:cond delay="0"/>
                                  </p:stCondLst>
                                  <p:childTnLst>
                                    <p:set>
                                      <p:cBhvr>
                                        <p:cTn id="28" dur="1" fill="hold">
                                          <p:stCondLst>
                                            <p:cond delay="0"/>
                                          </p:stCondLst>
                                        </p:cTn>
                                        <p:tgtEl>
                                          <p:spTgt spid="161832"/>
                                        </p:tgtEl>
                                        <p:attrNameLst>
                                          <p:attrName>style.visibility</p:attrName>
                                        </p:attrNameLst>
                                      </p:cBhvr>
                                      <p:to>
                                        <p:strVal val="visible"/>
                                      </p:to>
                                    </p:set>
                                    <p:animEffect transition="in" filter="slide(fromTop)">
                                      <p:cBhvr>
                                        <p:cTn id="29" dur="500"/>
                                        <p:tgtEl>
                                          <p:spTgt spid="161832"/>
                                        </p:tgtEl>
                                      </p:cBhvr>
                                    </p:animEffect>
                                  </p:childTnLst>
                                </p:cTn>
                              </p:par>
                              <p:par>
                                <p:cTn id="30" presetID="12" presetClass="entr" presetSubtype="1" fill="hold" grpId="0" nodeType="withEffect">
                                  <p:stCondLst>
                                    <p:cond delay="0"/>
                                  </p:stCondLst>
                                  <p:childTnLst>
                                    <p:set>
                                      <p:cBhvr>
                                        <p:cTn id="31" dur="1" fill="hold">
                                          <p:stCondLst>
                                            <p:cond delay="0"/>
                                          </p:stCondLst>
                                        </p:cTn>
                                        <p:tgtEl>
                                          <p:spTgt spid="161833"/>
                                        </p:tgtEl>
                                        <p:attrNameLst>
                                          <p:attrName>style.visibility</p:attrName>
                                        </p:attrNameLst>
                                      </p:cBhvr>
                                      <p:to>
                                        <p:strVal val="visible"/>
                                      </p:to>
                                    </p:set>
                                    <p:animEffect transition="in" filter="slide(fromTop)">
                                      <p:cBhvr>
                                        <p:cTn id="32" dur="500"/>
                                        <p:tgtEl>
                                          <p:spTgt spid="161833"/>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grpId="0" nodeType="clickEffect">
                                  <p:stCondLst>
                                    <p:cond delay="0"/>
                                  </p:stCondLst>
                                  <p:childTnLst>
                                    <p:set>
                                      <p:cBhvr>
                                        <p:cTn id="36" dur="1" fill="hold">
                                          <p:stCondLst>
                                            <p:cond delay="0"/>
                                          </p:stCondLst>
                                        </p:cTn>
                                        <p:tgtEl>
                                          <p:spTgt spid="161842"/>
                                        </p:tgtEl>
                                        <p:attrNameLst>
                                          <p:attrName>style.visibility</p:attrName>
                                        </p:attrNameLst>
                                      </p:cBhvr>
                                      <p:to>
                                        <p:strVal val="visible"/>
                                      </p:to>
                                    </p:set>
                                    <p:animEffect transition="in" filter="slide(fromTop)">
                                      <p:cBhvr>
                                        <p:cTn id="37" dur="500"/>
                                        <p:tgtEl>
                                          <p:spTgt spid="161842"/>
                                        </p:tgtEl>
                                      </p:cBhvr>
                                    </p:animEffect>
                                  </p:childTnLst>
                                </p:cTn>
                              </p:par>
                              <p:par>
                                <p:cTn id="38" presetID="12" presetClass="entr" presetSubtype="1" fill="hold" grpId="0" nodeType="withEffect">
                                  <p:stCondLst>
                                    <p:cond delay="0"/>
                                  </p:stCondLst>
                                  <p:childTnLst>
                                    <p:set>
                                      <p:cBhvr>
                                        <p:cTn id="39" dur="1" fill="hold">
                                          <p:stCondLst>
                                            <p:cond delay="0"/>
                                          </p:stCondLst>
                                        </p:cTn>
                                        <p:tgtEl>
                                          <p:spTgt spid="161840"/>
                                        </p:tgtEl>
                                        <p:attrNameLst>
                                          <p:attrName>style.visibility</p:attrName>
                                        </p:attrNameLst>
                                      </p:cBhvr>
                                      <p:to>
                                        <p:strVal val="visible"/>
                                      </p:to>
                                    </p:set>
                                    <p:animEffect transition="in" filter="slide(fromTop)">
                                      <p:cBhvr>
                                        <p:cTn id="40" dur="500"/>
                                        <p:tgtEl>
                                          <p:spTgt spid="161840"/>
                                        </p:tgtEl>
                                      </p:cBhvr>
                                    </p:animEffect>
                                  </p:childTnLst>
                                </p:cTn>
                              </p:par>
                              <p:par>
                                <p:cTn id="41" presetID="12" presetClass="entr" presetSubtype="1" fill="hold" grpId="0" nodeType="withEffect">
                                  <p:stCondLst>
                                    <p:cond delay="0"/>
                                  </p:stCondLst>
                                  <p:childTnLst>
                                    <p:set>
                                      <p:cBhvr>
                                        <p:cTn id="42" dur="1" fill="hold">
                                          <p:stCondLst>
                                            <p:cond delay="0"/>
                                          </p:stCondLst>
                                        </p:cTn>
                                        <p:tgtEl>
                                          <p:spTgt spid="161841"/>
                                        </p:tgtEl>
                                        <p:attrNameLst>
                                          <p:attrName>style.visibility</p:attrName>
                                        </p:attrNameLst>
                                      </p:cBhvr>
                                      <p:to>
                                        <p:strVal val="visible"/>
                                      </p:to>
                                    </p:set>
                                    <p:animEffect transition="in" filter="slide(fromTop)">
                                      <p:cBhvr>
                                        <p:cTn id="43" dur="500"/>
                                        <p:tgtEl>
                                          <p:spTgt spid="161841"/>
                                        </p:tgtEl>
                                      </p:cBhvr>
                                    </p:animEffect>
                                  </p:childTnLst>
                                </p:cTn>
                              </p:par>
                              <p:par>
                                <p:cTn id="44" presetID="12" presetClass="entr" presetSubtype="1" fill="hold" nodeType="with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slide(fromTop)">
                                      <p:cBhvr>
                                        <p:cTn id="46" dur="500"/>
                                        <p:tgtEl>
                                          <p:spTgt spid="2"/>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1" fill="hold" grpId="0" nodeType="clickEffect">
                                  <p:stCondLst>
                                    <p:cond delay="0"/>
                                  </p:stCondLst>
                                  <p:childTnLst>
                                    <p:set>
                                      <p:cBhvr>
                                        <p:cTn id="50" dur="1" fill="hold">
                                          <p:stCondLst>
                                            <p:cond delay="0"/>
                                          </p:stCondLst>
                                        </p:cTn>
                                        <p:tgtEl>
                                          <p:spTgt spid="161838"/>
                                        </p:tgtEl>
                                        <p:attrNameLst>
                                          <p:attrName>style.visibility</p:attrName>
                                        </p:attrNameLst>
                                      </p:cBhvr>
                                      <p:to>
                                        <p:strVal val="visible"/>
                                      </p:to>
                                    </p:set>
                                    <p:animEffect transition="in" filter="slide(fromTop)">
                                      <p:cBhvr>
                                        <p:cTn id="51" dur="500"/>
                                        <p:tgtEl>
                                          <p:spTgt spid="161838"/>
                                        </p:tgtEl>
                                      </p:cBhvr>
                                    </p:animEffect>
                                  </p:childTnLst>
                                </p:cTn>
                              </p:par>
                              <p:par>
                                <p:cTn id="52" presetID="12" presetClass="entr" presetSubtype="1" fill="hold" grpId="0" nodeType="withEffect">
                                  <p:stCondLst>
                                    <p:cond delay="0"/>
                                  </p:stCondLst>
                                  <p:childTnLst>
                                    <p:set>
                                      <p:cBhvr>
                                        <p:cTn id="53" dur="1" fill="hold">
                                          <p:stCondLst>
                                            <p:cond delay="0"/>
                                          </p:stCondLst>
                                        </p:cTn>
                                        <p:tgtEl>
                                          <p:spTgt spid="161843"/>
                                        </p:tgtEl>
                                        <p:attrNameLst>
                                          <p:attrName>style.visibility</p:attrName>
                                        </p:attrNameLst>
                                      </p:cBhvr>
                                      <p:to>
                                        <p:strVal val="visible"/>
                                      </p:to>
                                    </p:set>
                                    <p:animEffect transition="in" filter="slide(fromTop)">
                                      <p:cBhvr>
                                        <p:cTn id="54" dur="500"/>
                                        <p:tgtEl>
                                          <p:spTgt spid="161843"/>
                                        </p:tgtEl>
                                      </p:cBhvr>
                                    </p:animEffect>
                                  </p:childTnLst>
                                </p:cTn>
                              </p:par>
                              <p:par>
                                <p:cTn id="55" presetID="12" presetClass="entr" presetSubtype="1" fill="hold" grpId="0" nodeType="withEffect">
                                  <p:stCondLst>
                                    <p:cond delay="0"/>
                                  </p:stCondLst>
                                  <p:childTnLst>
                                    <p:set>
                                      <p:cBhvr>
                                        <p:cTn id="56" dur="1" fill="hold">
                                          <p:stCondLst>
                                            <p:cond delay="0"/>
                                          </p:stCondLst>
                                        </p:cTn>
                                        <p:tgtEl>
                                          <p:spTgt spid="161839"/>
                                        </p:tgtEl>
                                        <p:attrNameLst>
                                          <p:attrName>style.visibility</p:attrName>
                                        </p:attrNameLst>
                                      </p:cBhvr>
                                      <p:to>
                                        <p:strVal val="visible"/>
                                      </p:to>
                                    </p:set>
                                    <p:animEffect transition="in" filter="slide(fromTop)">
                                      <p:cBhvr>
                                        <p:cTn id="57" dur="500"/>
                                        <p:tgtEl>
                                          <p:spTgt spid="161839"/>
                                        </p:tgtEl>
                                      </p:cBhvr>
                                    </p:animEffect>
                                  </p:childTnLst>
                                </p:cTn>
                              </p:par>
                              <p:par>
                                <p:cTn id="58" presetID="12" presetClass="entr" presetSubtype="1" fill="hold" grpId="0" nodeType="withEffect">
                                  <p:stCondLst>
                                    <p:cond delay="0"/>
                                  </p:stCondLst>
                                  <p:childTnLst>
                                    <p:set>
                                      <p:cBhvr>
                                        <p:cTn id="59" dur="1" fill="hold">
                                          <p:stCondLst>
                                            <p:cond delay="0"/>
                                          </p:stCondLst>
                                        </p:cTn>
                                        <p:tgtEl>
                                          <p:spTgt spid="161814"/>
                                        </p:tgtEl>
                                        <p:attrNameLst>
                                          <p:attrName>style.visibility</p:attrName>
                                        </p:attrNameLst>
                                      </p:cBhvr>
                                      <p:to>
                                        <p:strVal val="visible"/>
                                      </p:to>
                                    </p:set>
                                    <p:animEffect transition="in" filter="slide(fromTop)">
                                      <p:cBhvr>
                                        <p:cTn id="60" dur="500"/>
                                        <p:tgtEl>
                                          <p:spTgt spid="161814"/>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1" fill="hold" grpId="0" nodeType="clickEffect">
                                  <p:stCondLst>
                                    <p:cond delay="0"/>
                                  </p:stCondLst>
                                  <p:childTnLst>
                                    <p:set>
                                      <p:cBhvr>
                                        <p:cTn id="64" dur="1" fill="hold">
                                          <p:stCondLst>
                                            <p:cond delay="0"/>
                                          </p:stCondLst>
                                        </p:cTn>
                                        <p:tgtEl>
                                          <p:spTgt spid="161815"/>
                                        </p:tgtEl>
                                        <p:attrNameLst>
                                          <p:attrName>style.visibility</p:attrName>
                                        </p:attrNameLst>
                                      </p:cBhvr>
                                      <p:to>
                                        <p:strVal val="visible"/>
                                      </p:to>
                                    </p:set>
                                    <p:animEffect transition="in" filter="slide(fromTop)">
                                      <p:cBhvr>
                                        <p:cTn id="65" dur="500"/>
                                        <p:tgtEl>
                                          <p:spTgt spid="161815"/>
                                        </p:tgtEl>
                                      </p:cBhvr>
                                    </p:animEffect>
                                  </p:childTnLst>
                                </p:cTn>
                              </p:par>
                            </p:childTnLst>
                          </p:cTn>
                        </p:par>
                      </p:childTnLst>
                    </p:cTn>
                  </p:par>
                  <p:par>
                    <p:cTn id="66" fill="hold">
                      <p:stCondLst>
                        <p:cond delay="indefinite"/>
                      </p:stCondLst>
                      <p:childTnLst>
                        <p:par>
                          <p:cTn id="67" fill="hold">
                            <p:stCondLst>
                              <p:cond delay="0"/>
                            </p:stCondLst>
                            <p:childTnLst>
                              <p:par>
                                <p:cTn id="68" presetID="12" presetClass="entr" presetSubtype="1" fill="hold" grpId="0" nodeType="clickEffect">
                                  <p:stCondLst>
                                    <p:cond delay="0"/>
                                  </p:stCondLst>
                                  <p:childTnLst>
                                    <p:set>
                                      <p:cBhvr>
                                        <p:cTn id="69" dur="1" fill="hold">
                                          <p:stCondLst>
                                            <p:cond delay="0"/>
                                          </p:stCondLst>
                                        </p:cTn>
                                        <p:tgtEl>
                                          <p:spTgt spid="161846"/>
                                        </p:tgtEl>
                                        <p:attrNameLst>
                                          <p:attrName>style.visibility</p:attrName>
                                        </p:attrNameLst>
                                      </p:cBhvr>
                                      <p:to>
                                        <p:strVal val="visible"/>
                                      </p:to>
                                    </p:set>
                                    <p:animEffect transition="in" filter="slide(fromTop)">
                                      <p:cBhvr>
                                        <p:cTn id="70" dur="500"/>
                                        <p:tgtEl>
                                          <p:spTgt spid="161846"/>
                                        </p:tgtEl>
                                      </p:cBhvr>
                                    </p:animEffect>
                                  </p:childTnLst>
                                </p:cTn>
                              </p:par>
                              <p:par>
                                <p:cTn id="71" presetID="12" presetClass="entr" presetSubtype="1" fill="hold" grpId="0" nodeType="withEffect">
                                  <p:stCondLst>
                                    <p:cond delay="0"/>
                                  </p:stCondLst>
                                  <p:childTnLst>
                                    <p:set>
                                      <p:cBhvr>
                                        <p:cTn id="72" dur="1" fill="hold">
                                          <p:stCondLst>
                                            <p:cond delay="0"/>
                                          </p:stCondLst>
                                        </p:cTn>
                                        <p:tgtEl>
                                          <p:spTgt spid="161816"/>
                                        </p:tgtEl>
                                        <p:attrNameLst>
                                          <p:attrName>style.visibility</p:attrName>
                                        </p:attrNameLst>
                                      </p:cBhvr>
                                      <p:to>
                                        <p:strVal val="visible"/>
                                      </p:to>
                                    </p:set>
                                    <p:animEffect transition="in" filter="slide(fromTop)">
                                      <p:cBhvr>
                                        <p:cTn id="73" dur="500"/>
                                        <p:tgtEl>
                                          <p:spTgt spid="161816"/>
                                        </p:tgtEl>
                                      </p:cBhvr>
                                    </p:animEffect>
                                  </p:childTnLst>
                                </p:cTn>
                              </p:par>
                            </p:childTnLst>
                          </p:cTn>
                        </p:par>
                      </p:childTnLst>
                    </p:cTn>
                  </p:par>
                  <p:par>
                    <p:cTn id="74" fill="hold">
                      <p:stCondLst>
                        <p:cond delay="indefinite"/>
                      </p:stCondLst>
                      <p:childTnLst>
                        <p:par>
                          <p:cTn id="75" fill="hold">
                            <p:stCondLst>
                              <p:cond delay="0"/>
                            </p:stCondLst>
                            <p:childTnLst>
                              <p:par>
                                <p:cTn id="76" presetID="12" presetClass="entr" presetSubtype="2" fill="hold" grpId="0" nodeType="clickEffect">
                                  <p:stCondLst>
                                    <p:cond delay="0"/>
                                  </p:stCondLst>
                                  <p:childTnLst>
                                    <p:set>
                                      <p:cBhvr>
                                        <p:cTn id="77" dur="1" fill="hold">
                                          <p:stCondLst>
                                            <p:cond delay="0"/>
                                          </p:stCondLst>
                                        </p:cTn>
                                        <p:tgtEl>
                                          <p:spTgt spid="161817"/>
                                        </p:tgtEl>
                                        <p:attrNameLst>
                                          <p:attrName>style.visibility</p:attrName>
                                        </p:attrNameLst>
                                      </p:cBhvr>
                                      <p:to>
                                        <p:strVal val="visible"/>
                                      </p:to>
                                    </p:set>
                                    <p:animEffect transition="in" filter="slide(fromRight)">
                                      <p:cBhvr>
                                        <p:cTn id="78" dur="500"/>
                                        <p:tgtEl>
                                          <p:spTgt spid="161817"/>
                                        </p:tgtEl>
                                      </p:cBhvr>
                                    </p:animEffect>
                                  </p:childTnLst>
                                </p:cTn>
                              </p:par>
                              <p:par>
                                <p:cTn id="79" presetID="12" presetClass="entr" presetSubtype="2" fill="hold" grpId="0" nodeType="withEffect">
                                  <p:stCondLst>
                                    <p:cond delay="0"/>
                                  </p:stCondLst>
                                  <p:childTnLst>
                                    <p:set>
                                      <p:cBhvr>
                                        <p:cTn id="80" dur="1" fill="hold">
                                          <p:stCondLst>
                                            <p:cond delay="0"/>
                                          </p:stCondLst>
                                        </p:cTn>
                                        <p:tgtEl>
                                          <p:spTgt spid="161847"/>
                                        </p:tgtEl>
                                        <p:attrNameLst>
                                          <p:attrName>style.visibility</p:attrName>
                                        </p:attrNameLst>
                                      </p:cBhvr>
                                      <p:to>
                                        <p:strVal val="visible"/>
                                      </p:to>
                                    </p:set>
                                    <p:animEffect transition="in" filter="slide(fromRight)">
                                      <p:cBhvr>
                                        <p:cTn id="81" dur="500"/>
                                        <p:tgtEl>
                                          <p:spTgt spid="161847"/>
                                        </p:tgtEl>
                                      </p:cBhvr>
                                    </p:animEffect>
                                  </p:childTnLst>
                                </p:cTn>
                              </p:par>
                              <p:par>
                                <p:cTn id="82" presetID="12" presetClass="entr" presetSubtype="2" fill="hold" grpId="0" nodeType="withEffect">
                                  <p:stCondLst>
                                    <p:cond delay="0"/>
                                  </p:stCondLst>
                                  <p:childTnLst>
                                    <p:set>
                                      <p:cBhvr>
                                        <p:cTn id="83" dur="1" fill="hold">
                                          <p:stCondLst>
                                            <p:cond delay="0"/>
                                          </p:stCondLst>
                                        </p:cTn>
                                        <p:tgtEl>
                                          <p:spTgt spid="161818"/>
                                        </p:tgtEl>
                                        <p:attrNameLst>
                                          <p:attrName>style.visibility</p:attrName>
                                        </p:attrNameLst>
                                      </p:cBhvr>
                                      <p:to>
                                        <p:strVal val="visible"/>
                                      </p:to>
                                    </p:set>
                                    <p:animEffect transition="in" filter="slide(fromRight)">
                                      <p:cBhvr>
                                        <p:cTn id="84" dur="500"/>
                                        <p:tgtEl>
                                          <p:spTgt spid="161818"/>
                                        </p:tgtEl>
                                      </p:cBhvr>
                                    </p:animEffect>
                                  </p:childTnLst>
                                </p:cTn>
                              </p:par>
                            </p:childTnLst>
                          </p:cTn>
                        </p:par>
                      </p:childTnLst>
                    </p:cTn>
                  </p:par>
                  <p:par>
                    <p:cTn id="85" fill="hold">
                      <p:stCondLst>
                        <p:cond delay="indefinite"/>
                      </p:stCondLst>
                      <p:childTnLst>
                        <p:par>
                          <p:cTn id="86" fill="hold">
                            <p:stCondLst>
                              <p:cond delay="0"/>
                            </p:stCondLst>
                            <p:childTnLst>
                              <p:par>
                                <p:cTn id="87" presetID="12" presetClass="entr" presetSubtype="1" fill="hold" grpId="0" nodeType="clickEffect">
                                  <p:stCondLst>
                                    <p:cond delay="0"/>
                                  </p:stCondLst>
                                  <p:childTnLst>
                                    <p:set>
                                      <p:cBhvr>
                                        <p:cTn id="88" dur="1" fill="hold">
                                          <p:stCondLst>
                                            <p:cond delay="0"/>
                                          </p:stCondLst>
                                        </p:cTn>
                                        <p:tgtEl>
                                          <p:spTgt spid="161834"/>
                                        </p:tgtEl>
                                        <p:attrNameLst>
                                          <p:attrName>style.visibility</p:attrName>
                                        </p:attrNameLst>
                                      </p:cBhvr>
                                      <p:to>
                                        <p:strVal val="visible"/>
                                      </p:to>
                                    </p:set>
                                    <p:animEffect transition="in" filter="slide(fromTop)">
                                      <p:cBhvr>
                                        <p:cTn id="89" dur="500"/>
                                        <p:tgtEl>
                                          <p:spTgt spid="161834"/>
                                        </p:tgtEl>
                                      </p:cBhvr>
                                    </p:animEffect>
                                  </p:childTnLst>
                                </p:cTn>
                              </p:par>
                              <p:par>
                                <p:cTn id="90" presetID="12" presetClass="entr" presetSubtype="1" fill="hold" grpId="0" nodeType="withEffect">
                                  <p:stCondLst>
                                    <p:cond delay="0"/>
                                  </p:stCondLst>
                                  <p:childTnLst>
                                    <p:set>
                                      <p:cBhvr>
                                        <p:cTn id="91" dur="1" fill="hold">
                                          <p:stCondLst>
                                            <p:cond delay="0"/>
                                          </p:stCondLst>
                                        </p:cTn>
                                        <p:tgtEl>
                                          <p:spTgt spid="161829"/>
                                        </p:tgtEl>
                                        <p:attrNameLst>
                                          <p:attrName>style.visibility</p:attrName>
                                        </p:attrNameLst>
                                      </p:cBhvr>
                                      <p:to>
                                        <p:strVal val="visible"/>
                                      </p:to>
                                    </p:set>
                                    <p:animEffect transition="in" filter="slide(fromTop)">
                                      <p:cBhvr>
                                        <p:cTn id="92" dur="500"/>
                                        <p:tgtEl>
                                          <p:spTgt spid="161829"/>
                                        </p:tgtEl>
                                      </p:cBhvr>
                                    </p:animEffect>
                                  </p:childTnLst>
                                </p:cTn>
                              </p:par>
                            </p:childTnLst>
                          </p:cTn>
                        </p:par>
                      </p:childTnLst>
                    </p:cTn>
                  </p:par>
                  <p:par>
                    <p:cTn id="93" fill="hold">
                      <p:stCondLst>
                        <p:cond delay="indefinite"/>
                      </p:stCondLst>
                      <p:childTnLst>
                        <p:par>
                          <p:cTn id="94" fill="hold">
                            <p:stCondLst>
                              <p:cond delay="0"/>
                            </p:stCondLst>
                            <p:childTnLst>
                              <p:par>
                                <p:cTn id="95" presetID="12" presetClass="entr" presetSubtype="1" fill="hold" grpId="0" nodeType="clickEffect">
                                  <p:stCondLst>
                                    <p:cond delay="0"/>
                                  </p:stCondLst>
                                  <p:childTnLst>
                                    <p:set>
                                      <p:cBhvr>
                                        <p:cTn id="96" dur="1" fill="hold">
                                          <p:stCondLst>
                                            <p:cond delay="0"/>
                                          </p:stCondLst>
                                        </p:cTn>
                                        <p:tgtEl>
                                          <p:spTgt spid="161835"/>
                                        </p:tgtEl>
                                        <p:attrNameLst>
                                          <p:attrName>style.visibility</p:attrName>
                                        </p:attrNameLst>
                                      </p:cBhvr>
                                      <p:to>
                                        <p:strVal val="visible"/>
                                      </p:to>
                                    </p:set>
                                    <p:animEffect transition="in" filter="slide(fromTop)">
                                      <p:cBhvr>
                                        <p:cTn id="97" dur="500"/>
                                        <p:tgtEl>
                                          <p:spTgt spid="161835"/>
                                        </p:tgtEl>
                                      </p:cBhvr>
                                    </p:animEffect>
                                  </p:childTnLst>
                                </p:cTn>
                              </p:par>
                              <p:par>
                                <p:cTn id="98" presetID="12" presetClass="entr" presetSubtype="1" fill="hold" grpId="0" nodeType="withEffect">
                                  <p:stCondLst>
                                    <p:cond delay="0"/>
                                  </p:stCondLst>
                                  <p:childTnLst>
                                    <p:set>
                                      <p:cBhvr>
                                        <p:cTn id="99" dur="1" fill="hold">
                                          <p:stCondLst>
                                            <p:cond delay="0"/>
                                          </p:stCondLst>
                                        </p:cTn>
                                        <p:tgtEl>
                                          <p:spTgt spid="161837"/>
                                        </p:tgtEl>
                                        <p:attrNameLst>
                                          <p:attrName>style.visibility</p:attrName>
                                        </p:attrNameLst>
                                      </p:cBhvr>
                                      <p:to>
                                        <p:strVal val="visible"/>
                                      </p:to>
                                    </p:set>
                                    <p:animEffect transition="in" filter="slide(fromTop)">
                                      <p:cBhvr>
                                        <p:cTn id="100" dur="500"/>
                                        <p:tgtEl>
                                          <p:spTgt spid="161837"/>
                                        </p:tgtEl>
                                      </p:cBhvr>
                                    </p:animEffect>
                                  </p:childTnLst>
                                </p:cTn>
                              </p:par>
                              <p:par>
                                <p:cTn id="101" presetID="12" presetClass="entr" presetSubtype="1" fill="hold" grpId="0" nodeType="withEffect">
                                  <p:stCondLst>
                                    <p:cond delay="0"/>
                                  </p:stCondLst>
                                  <p:childTnLst>
                                    <p:set>
                                      <p:cBhvr>
                                        <p:cTn id="102" dur="1" fill="hold">
                                          <p:stCondLst>
                                            <p:cond delay="0"/>
                                          </p:stCondLst>
                                        </p:cTn>
                                        <p:tgtEl>
                                          <p:spTgt spid="161836"/>
                                        </p:tgtEl>
                                        <p:attrNameLst>
                                          <p:attrName>style.visibility</p:attrName>
                                        </p:attrNameLst>
                                      </p:cBhvr>
                                      <p:to>
                                        <p:strVal val="visible"/>
                                      </p:to>
                                    </p:set>
                                    <p:animEffect transition="in" filter="slide(fromTop)">
                                      <p:cBhvr>
                                        <p:cTn id="103" dur="500"/>
                                        <p:tgtEl>
                                          <p:spTgt spid="161836"/>
                                        </p:tgtEl>
                                      </p:cBhvr>
                                    </p:animEffect>
                                  </p:childTnLst>
                                </p:cTn>
                              </p:par>
                              <p:par>
                                <p:cTn id="104" presetID="12" presetClass="entr" presetSubtype="1" fill="hold" grpId="0" nodeType="withEffect">
                                  <p:stCondLst>
                                    <p:cond delay="0"/>
                                  </p:stCondLst>
                                  <p:childTnLst>
                                    <p:set>
                                      <p:cBhvr>
                                        <p:cTn id="105" dur="1" fill="hold">
                                          <p:stCondLst>
                                            <p:cond delay="0"/>
                                          </p:stCondLst>
                                        </p:cTn>
                                        <p:tgtEl>
                                          <p:spTgt spid="161819"/>
                                        </p:tgtEl>
                                        <p:attrNameLst>
                                          <p:attrName>style.visibility</p:attrName>
                                        </p:attrNameLst>
                                      </p:cBhvr>
                                      <p:to>
                                        <p:strVal val="visible"/>
                                      </p:to>
                                    </p:set>
                                    <p:animEffect transition="in" filter="slide(fromTop)">
                                      <p:cBhvr>
                                        <p:cTn id="106" dur="500"/>
                                        <p:tgtEl>
                                          <p:spTgt spid="161819"/>
                                        </p:tgtEl>
                                      </p:cBhvr>
                                    </p:animEffect>
                                  </p:childTnLst>
                                </p:cTn>
                              </p:par>
                            </p:childTnLst>
                          </p:cTn>
                        </p:par>
                      </p:childTnLst>
                    </p:cTn>
                  </p:par>
                  <p:par>
                    <p:cTn id="107" fill="hold">
                      <p:stCondLst>
                        <p:cond delay="indefinite"/>
                      </p:stCondLst>
                      <p:childTnLst>
                        <p:par>
                          <p:cTn id="108" fill="hold">
                            <p:stCondLst>
                              <p:cond delay="0"/>
                            </p:stCondLst>
                            <p:childTnLst>
                              <p:par>
                                <p:cTn id="109" presetID="12" presetClass="entr" presetSubtype="1" fill="hold" grpId="0" nodeType="clickEffect">
                                  <p:stCondLst>
                                    <p:cond delay="0"/>
                                  </p:stCondLst>
                                  <p:childTnLst>
                                    <p:set>
                                      <p:cBhvr>
                                        <p:cTn id="110" dur="1" fill="hold">
                                          <p:stCondLst>
                                            <p:cond delay="0"/>
                                          </p:stCondLst>
                                        </p:cTn>
                                        <p:tgtEl>
                                          <p:spTgt spid="161848"/>
                                        </p:tgtEl>
                                        <p:attrNameLst>
                                          <p:attrName>style.visibility</p:attrName>
                                        </p:attrNameLst>
                                      </p:cBhvr>
                                      <p:to>
                                        <p:strVal val="visible"/>
                                      </p:to>
                                    </p:set>
                                    <p:animEffect transition="in" filter="slide(fromTop)">
                                      <p:cBhvr>
                                        <p:cTn id="111" dur="500"/>
                                        <p:tgtEl>
                                          <p:spTgt spid="161848"/>
                                        </p:tgtEl>
                                      </p:cBhvr>
                                    </p:animEffect>
                                  </p:childTnLst>
                                </p:cTn>
                              </p:par>
                              <p:par>
                                <p:cTn id="112" presetID="12" presetClass="entr" presetSubtype="1" fill="hold" grpId="0" nodeType="withEffect">
                                  <p:stCondLst>
                                    <p:cond delay="0"/>
                                  </p:stCondLst>
                                  <p:childTnLst>
                                    <p:set>
                                      <p:cBhvr>
                                        <p:cTn id="113" dur="1" fill="hold">
                                          <p:stCondLst>
                                            <p:cond delay="0"/>
                                          </p:stCondLst>
                                        </p:cTn>
                                        <p:tgtEl>
                                          <p:spTgt spid="161849"/>
                                        </p:tgtEl>
                                        <p:attrNameLst>
                                          <p:attrName>style.visibility</p:attrName>
                                        </p:attrNameLst>
                                      </p:cBhvr>
                                      <p:to>
                                        <p:strVal val="visible"/>
                                      </p:to>
                                    </p:set>
                                    <p:animEffect transition="in" filter="slide(fromTop)">
                                      <p:cBhvr>
                                        <p:cTn id="114" dur="500"/>
                                        <p:tgtEl>
                                          <p:spTgt spid="161849"/>
                                        </p:tgtEl>
                                      </p:cBhvr>
                                    </p:animEffect>
                                  </p:childTnLst>
                                </p:cTn>
                              </p:par>
                              <p:par>
                                <p:cTn id="115" presetID="12" presetClass="entr" presetSubtype="1" fill="hold" grpId="0" nodeType="withEffect">
                                  <p:stCondLst>
                                    <p:cond delay="0"/>
                                  </p:stCondLst>
                                  <p:childTnLst>
                                    <p:set>
                                      <p:cBhvr>
                                        <p:cTn id="116" dur="1" fill="hold">
                                          <p:stCondLst>
                                            <p:cond delay="0"/>
                                          </p:stCondLst>
                                        </p:cTn>
                                        <p:tgtEl>
                                          <p:spTgt spid="161850"/>
                                        </p:tgtEl>
                                        <p:attrNameLst>
                                          <p:attrName>style.visibility</p:attrName>
                                        </p:attrNameLst>
                                      </p:cBhvr>
                                      <p:to>
                                        <p:strVal val="visible"/>
                                      </p:to>
                                    </p:set>
                                    <p:animEffect transition="in" filter="slide(fromTop)">
                                      <p:cBhvr>
                                        <p:cTn id="117" dur="500"/>
                                        <p:tgtEl>
                                          <p:spTgt spid="161850"/>
                                        </p:tgtEl>
                                      </p:cBhvr>
                                    </p:animEffect>
                                  </p:childTnLst>
                                </p:cTn>
                              </p:par>
                              <p:par>
                                <p:cTn id="118" presetID="12" presetClass="entr" presetSubtype="1" fill="hold" nodeType="withEffect">
                                  <p:stCondLst>
                                    <p:cond delay="0"/>
                                  </p:stCondLst>
                                  <p:childTnLst>
                                    <p:set>
                                      <p:cBhvr>
                                        <p:cTn id="119" dur="1" fill="hold">
                                          <p:stCondLst>
                                            <p:cond delay="0"/>
                                          </p:stCondLst>
                                        </p:cTn>
                                        <p:tgtEl>
                                          <p:spTgt spid="3"/>
                                        </p:tgtEl>
                                        <p:attrNameLst>
                                          <p:attrName>style.visibility</p:attrName>
                                        </p:attrNameLst>
                                      </p:cBhvr>
                                      <p:to>
                                        <p:strVal val="visible"/>
                                      </p:to>
                                    </p:set>
                                    <p:animEffect transition="in" filter="slide(fromTop)">
                                      <p:cBhvr>
                                        <p:cTn id="120" dur="500"/>
                                        <p:tgtEl>
                                          <p:spTgt spid="3"/>
                                        </p:tgtEl>
                                      </p:cBhvr>
                                    </p:animEffect>
                                  </p:childTnLst>
                                </p:cTn>
                              </p:par>
                              <p:par>
                                <p:cTn id="121" presetID="12" presetClass="entr" presetSubtype="1" fill="hold" nodeType="withEffect">
                                  <p:stCondLst>
                                    <p:cond delay="0"/>
                                  </p:stCondLst>
                                  <p:childTnLst>
                                    <p:set>
                                      <p:cBhvr>
                                        <p:cTn id="122" dur="1" fill="hold">
                                          <p:stCondLst>
                                            <p:cond delay="0"/>
                                          </p:stCondLst>
                                        </p:cTn>
                                        <p:tgtEl>
                                          <p:spTgt spid="4"/>
                                        </p:tgtEl>
                                        <p:attrNameLst>
                                          <p:attrName>style.visibility</p:attrName>
                                        </p:attrNameLst>
                                      </p:cBhvr>
                                      <p:to>
                                        <p:strVal val="visible"/>
                                      </p:to>
                                    </p:set>
                                    <p:animEffect transition="in" filter="slide(fromTop)">
                                      <p:cBhvr>
                                        <p:cTn id="123" dur="500"/>
                                        <p:tgtEl>
                                          <p:spTgt spid="4"/>
                                        </p:tgtEl>
                                      </p:cBhvr>
                                    </p:animEffect>
                                  </p:childTnLst>
                                </p:cTn>
                              </p:par>
                              <p:par>
                                <p:cTn id="124" presetID="12" presetClass="entr" presetSubtype="1" fill="hold" nodeType="withEffect">
                                  <p:stCondLst>
                                    <p:cond delay="0"/>
                                  </p:stCondLst>
                                  <p:childTnLst>
                                    <p:set>
                                      <p:cBhvr>
                                        <p:cTn id="125" dur="1" fill="hold">
                                          <p:stCondLst>
                                            <p:cond delay="0"/>
                                          </p:stCondLst>
                                        </p:cTn>
                                        <p:tgtEl>
                                          <p:spTgt spid="5"/>
                                        </p:tgtEl>
                                        <p:attrNameLst>
                                          <p:attrName>style.visibility</p:attrName>
                                        </p:attrNameLst>
                                      </p:cBhvr>
                                      <p:to>
                                        <p:strVal val="visible"/>
                                      </p:to>
                                    </p:set>
                                    <p:animEffect transition="in" filter="slide(fromTop)">
                                      <p:cBhvr>
                                        <p:cTn id="126" dur="500"/>
                                        <p:tgtEl>
                                          <p:spTgt spid="5"/>
                                        </p:tgtEl>
                                      </p:cBhvr>
                                    </p:animEffect>
                                  </p:childTnLst>
                                </p:cTn>
                              </p:par>
                            </p:childTnLst>
                          </p:cTn>
                        </p:par>
                      </p:childTnLst>
                    </p:cTn>
                  </p:par>
                  <p:par>
                    <p:cTn id="127" fill="hold">
                      <p:stCondLst>
                        <p:cond delay="indefinite"/>
                      </p:stCondLst>
                      <p:childTnLst>
                        <p:par>
                          <p:cTn id="128" fill="hold">
                            <p:stCondLst>
                              <p:cond delay="0"/>
                            </p:stCondLst>
                            <p:childTnLst>
                              <p:par>
                                <p:cTn id="129" presetID="12" presetClass="entr" presetSubtype="2" fill="hold" grpId="0" nodeType="clickEffect">
                                  <p:stCondLst>
                                    <p:cond delay="0"/>
                                  </p:stCondLst>
                                  <p:childTnLst>
                                    <p:set>
                                      <p:cBhvr>
                                        <p:cTn id="130" dur="1" fill="hold">
                                          <p:stCondLst>
                                            <p:cond delay="0"/>
                                          </p:stCondLst>
                                        </p:cTn>
                                        <p:tgtEl>
                                          <p:spTgt spid="161830"/>
                                        </p:tgtEl>
                                        <p:attrNameLst>
                                          <p:attrName>style.visibility</p:attrName>
                                        </p:attrNameLst>
                                      </p:cBhvr>
                                      <p:to>
                                        <p:strVal val="visible"/>
                                      </p:to>
                                    </p:set>
                                    <p:animEffect transition="in" filter="slide(fromRight)">
                                      <p:cBhvr>
                                        <p:cTn id="131" dur="500"/>
                                        <p:tgtEl>
                                          <p:spTgt spid="161830"/>
                                        </p:tgtEl>
                                      </p:cBhvr>
                                    </p:animEffect>
                                  </p:childTnLst>
                                </p:cTn>
                              </p:par>
                            </p:childTnLst>
                          </p:cTn>
                        </p:par>
                      </p:childTnLst>
                    </p:cTn>
                  </p:par>
                  <p:par>
                    <p:cTn id="132" fill="hold">
                      <p:stCondLst>
                        <p:cond delay="indefinite"/>
                      </p:stCondLst>
                      <p:childTnLst>
                        <p:par>
                          <p:cTn id="133" fill="hold">
                            <p:stCondLst>
                              <p:cond delay="0"/>
                            </p:stCondLst>
                            <p:childTnLst>
                              <p:par>
                                <p:cTn id="134" presetID="12" presetClass="entr" presetSubtype="1" fill="hold" grpId="0" nodeType="clickEffect">
                                  <p:stCondLst>
                                    <p:cond delay="0"/>
                                  </p:stCondLst>
                                  <p:childTnLst>
                                    <p:set>
                                      <p:cBhvr>
                                        <p:cTn id="135" dur="1" fill="hold">
                                          <p:stCondLst>
                                            <p:cond delay="0"/>
                                          </p:stCondLst>
                                        </p:cTn>
                                        <p:tgtEl>
                                          <p:spTgt spid="161831"/>
                                        </p:tgtEl>
                                        <p:attrNameLst>
                                          <p:attrName>style.visibility</p:attrName>
                                        </p:attrNameLst>
                                      </p:cBhvr>
                                      <p:to>
                                        <p:strVal val="visible"/>
                                      </p:to>
                                    </p:set>
                                    <p:animEffect transition="in" filter="slide(fromTop)">
                                      <p:cBhvr>
                                        <p:cTn id="136" dur="500"/>
                                        <p:tgtEl>
                                          <p:spTgt spid="161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807" grpId="0" animBg="1"/>
      <p:bldP spid="161808" grpId="0" animBg="1"/>
      <p:bldP spid="161809" grpId="0" animBg="1"/>
      <p:bldP spid="161810" grpId="0" animBg="1"/>
      <p:bldP spid="161814" grpId="0" animBg="1"/>
      <p:bldP spid="161815" grpId="0" animBg="1"/>
      <p:bldP spid="161816" grpId="0" animBg="1"/>
      <p:bldP spid="161817" grpId="0"/>
      <p:bldP spid="161818" grpId="0" animBg="1"/>
      <p:bldP spid="161819" grpId="0" animBg="1"/>
      <p:bldP spid="161829" grpId="0"/>
      <p:bldP spid="161830" grpId="0"/>
      <p:bldP spid="161831" grpId="0" animBg="1"/>
      <p:bldP spid="161832" grpId="0" animBg="1"/>
      <p:bldP spid="161833" grpId="0" animBg="1"/>
      <p:bldP spid="161834" grpId="0"/>
      <p:bldP spid="161835" grpId="0" animBg="1"/>
      <p:bldP spid="161836" grpId="0" animBg="1"/>
      <p:bldP spid="161837" grpId="0" animBg="1"/>
      <p:bldP spid="161838" grpId="0" animBg="1"/>
      <p:bldP spid="161839" grpId="0" animBg="1"/>
      <p:bldP spid="161840" grpId="0" animBg="1"/>
      <p:bldP spid="161841" grpId="0" animBg="1"/>
      <p:bldP spid="161842" grpId="0" animBg="1"/>
      <p:bldP spid="161843" grpId="0" animBg="1"/>
      <p:bldP spid="161844" grpId="0" animBg="1"/>
      <p:bldP spid="161845" grpId="0" animBg="1"/>
      <p:bldP spid="161846" grpId="0" animBg="1"/>
      <p:bldP spid="161847" grpId="0" animBg="1"/>
      <p:bldP spid="161848" grpId="0" animBg="1"/>
      <p:bldP spid="161849" grpId="0" animBg="1"/>
      <p:bldP spid="16185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6" name="Rectangle 10"/>
          <p:cNvSpPr>
            <a:spLocks noChangeArrowheads="1"/>
          </p:cNvSpPr>
          <p:nvPr/>
        </p:nvSpPr>
        <p:spPr bwMode="ltGray">
          <a:xfrm>
            <a:off x="3165475" y="685800"/>
            <a:ext cx="2179638"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1600" b="1"/>
              <a:t>32</a:t>
            </a:r>
            <a:r>
              <a:rPr lang="zh-CN" altLang="en-US" sz="1600" b="1"/>
              <a:t>位</a:t>
            </a:r>
          </a:p>
        </p:txBody>
      </p:sp>
      <p:sp>
        <p:nvSpPr>
          <p:cNvPr id="162827" name="AutoShape 11"/>
          <p:cNvSpPr>
            <a:spLocks noChangeArrowheads="1"/>
          </p:cNvSpPr>
          <p:nvPr/>
        </p:nvSpPr>
        <p:spPr bwMode="ltGray">
          <a:xfrm>
            <a:off x="3305175" y="1524000"/>
            <a:ext cx="1900238" cy="609600"/>
          </a:xfrm>
          <a:prstGeom prst="roundRect">
            <a:avLst>
              <a:gd name="adj" fmla="val 16667"/>
            </a:avLst>
          </a:prstGeom>
          <a:solidFill>
            <a:srgbClr val="FFFFFF"/>
          </a:solidFill>
          <a:ln w="9525" cap="rnd">
            <a:solidFill>
              <a:srgbClr val="000000"/>
            </a:solidFill>
            <a:round/>
            <a:headEnd/>
            <a:tailEnd/>
          </a:ln>
          <a:effectLst/>
        </p:spPr>
        <p:txBody>
          <a:bodyPr wrap="none" anchor="ctr"/>
          <a:lstStyle/>
          <a:p>
            <a:pPr algn="ctr" eaLnBrk="0" hangingPunct="0">
              <a:lnSpc>
                <a:spcPct val="100000"/>
              </a:lnSpc>
            </a:pPr>
            <a:r>
              <a:rPr lang="zh-CN" altLang="en-US" sz="1600" b="1"/>
              <a:t>置换</a:t>
            </a:r>
          </a:p>
        </p:txBody>
      </p:sp>
      <p:sp>
        <p:nvSpPr>
          <p:cNvPr id="162828" name="Rectangle 12"/>
          <p:cNvSpPr>
            <a:spLocks noChangeArrowheads="1"/>
          </p:cNvSpPr>
          <p:nvPr/>
        </p:nvSpPr>
        <p:spPr bwMode="ltGray">
          <a:xfrm>
            <a:off x="3165475" y="2514600"/>
            <a:ext cx="2179638"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1600" b="1"/>
              <a:t>32</a:t>
            </a:r>
            <a:r>
              <a:rPr lang="zh-CN" altLang="en-US" sz="1600" b="1"/>
              <a:t>位</a:t>
            </a:r>
          </a:p>
        </p:txBody>
      </p:sp>
      <p:sp>
        <p:nvSpPr>
          <p:cNvPr id="162829" name="Rectangle 13"/>
          <p:cNvSpPr>
            <a:spLocks noChangeArrowheads="1"/>
          </p:cNvSpPr>
          <p:nvPr/>
        </p:nvSpPr>
        <p:spPr bwMode="ltGray">
          <a:xfrm>
            <a:off x="3165475" y="3429000"/>
            <a:ext cx="2179638"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1600" b="1"/>
              <a:t>32</a:t>
            </a:r>
            <a:r>
              <a:rPr lang="zh-CN" altLang="en-US" sz="1600" b="1"/>
              <a:t>位</a:t>
            </a:r>
          </a:p>
        </p:txBody>
      </p:sp>
      <p:sp>
        <p:nvSpPr>
          <p:cNvPr id="162830" name="Rectangle 14"/>
          <p:cNvSpPr>
            <a:spLocks noChangeArrowheads="1"/>
          </p:cNvSpPr>
          <p:nvPr/>
        </p:nvSpPr>
        <p:spPr bwMode="ltGray">
          <a:xfrm>
            <a:off x="492125" y="5257800"/>
            <a:ext cx="2181225"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1600" b="1"/>
              <a:t>L</a:t>
            </a:r>
            <a:r>
              <a:rPr lang="en-US" altLang="zh-CN" sz="1600" b="1" baseline="-25000"/>
              <a:t>i</a:t>
            </a:r>
            <a:endParaRPr lang="en-US" altLang="zh-CN" sz="1600" b="1"/>
          </a:p>
        </p:txBody>
      </p:sp>
      <p:sp>
        <p:nvSpPr>
          <p:cNvPr id="162831" name="Rectangle 15"/>
          <p:cNvSpPr>
            <a:spLocks noChangeArrowheads="1"/>
          </p:cNvSpPr>
          <p:nvPr/>
        </p:nvSpPr>
        <p:spPr bwMode="ltGray">
          <a:xfrm>
            <a:off x="3165475" y="5257800"/>
            <a:ext cx="2179638"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en-US" altLang="zh-CN" sz="1600" b="1"/>
              <a:t>R</a:t>
            </a:r>
            <a:r>
              <a:rPr lang="en-US" altLang="zh-CN" sz="1600" b="1" baseline="-25000"/>
              <a:t>i</a:t>
            </a:r>
            <a:endParaRPr lang="en-US" altLang="zh-CN" sz="1600" b="1"/>
          </a:p>
        </p:txBody>
      </p:sp>
      <p:sp>
        <p:nvSpPr>
          <p:cNvPr id="162832" name="Rectangle 16"/>
          <p:cNvSpPr>
            <a:spLocks noChangeArrowheads="1"/>
          </p:cNvSpPr>
          <p:nvPr/>
        </p:nvSpPr>
        <p:spPr bwMode="ltGray">
          <a:xfrm>
            <a:off x="703263" y="6096000"/>
            <a:ext cx="2181225"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zh-CN" altLang="en-US" sz="1600" b="1"/>
              <a:t>左</a:t>
            </a:r>
            <a:r>
              <a:rPr lang="en-US" altLang="zh-CN" sz="1600" b="1"/>
              <a:t>32</a:t>
            </a:r>
            <a:r>
              <a:rPr lang="zh-CN" altLang="en-US" sz="1600" b="1"/>
              <a:t>位</a:t>
            </a:r>
          </a:p>
        </p:txBody>
      </p:sp>
      <p:sp>
        <p:nvSpPr>
          <p:cNvPr id="162833" name="Rectangle 17"/>
          <p:cNvSpPr>
            <a:spLocks noChangeArrowheads="1"/>
          </p:cNvSpPr>
          <p:nvPr/>
        </p:nvSpPr>
        <p:spPr bwMode="ltGray">
          <a:xfrm>
            <a:off x="2884488" y="6096000"/>
            <a:ext cx="2179637" cy="457200"/>
          </a:xfrm>
          <a:prstGeom prst="rect">
            <a:avLst/>
          </a:prstGeom>
          <a:solidFill>
            <a:srgbClr val="FFFFFF"/>
          </a:solidFill>
          <a:ln w="9525" cap="rnd">
            <a:solidFill>
              <a:srgbClr val="000000"/>
            </a:solidFill>
            <a:miter lim="800000"/>
            <a:headEnd/>
            <a:tailEnd/>
          </a:ln>
          <a:effectLst/>
        </p:spPr>
        <p:txBody>
          <a:bodyPr wrap="none" anchor="ctr"/>
          <a:lstStyle/>
          <a:p>
            <a:pPr algn="ctr" eaLnBrk="0" hangingPunct="0">
              <a:lnSpc>
                <a:spcPct val="100000"/>
              </a:lnSpc>
            </a:pPr>
            <a:r>
              <a:rPr lang="zh-CN" altLang="en-US" sz="1600" b="1"/>
              <a:t>右</a:t>
            </a:r>
            <a:r>
              <a:rPr lang="en-US" altLang="zh-CN" sz="1600" b="1"/>
              <a:t>32</a:t>
            </a:r>
            <a:r>
              <a:rPr lang="zh-CN" altLang="en-US" sz="1600" b="1"/>
              <a:t>位</a:t>
            </a:r>
          </a:p>
        </p:txBody>
      </p:sp>
      <p:sp>
        <p:nvSpPr>
          <p:cNvPr id="162834" name="Line 18"/>
          <p:cNvSpPr>
            <a:spLocks noChangeShapeType="1"/>
          </p:cNvSpPr>
          <p:nvPr/>
        </p:nvSpPr>
        <p:spPr bwMode="ltGray">
          <a:xfrm>
            <a:off x="4219575" y="1143000"/>
            <a:ext cx="0" cy="381000"/>
          </a:xfrm>
          <a:prstGeom prst="line">
            <a:avLst/>
          </a:prstGeom>
          <a:noFill/>
          <a:ln w="9525" cap="rnd">
            <a:solidFill>
              <a:srgbClr val="969696"/>
            </a:solidFill>
            <a:round/>
            <a:headEnd/>
            <a:tailEnd type="triangle" w="med" len="med"/>
          </a:ln>
          <a:effectLst/>
        </p:spPr>
        <p:txBody>
          <a:bodyPr wrap="none" anchor="ctr"/>
          <a:lstStyle/>
          <a:p>
            <a:endParaRPr lang="zh-CN" altLang="en-US" sz="1600" b="1"/>
          </a:p>
        </p:txBody>
      </p:sp>
      <p:sp>
        <p:nvSpPr>
          <p:cNvPr id="162835" name="Line 19"/>
          <p:cNvSpPr>
            <a:spLocks noChangeShapeType="1"/>
          </p:cNvSpPr>
          <p:nvPr/>
        </p:nvSpPr>
        <p:spPr bwMode="ltGray">
          <a:xfrm>
            <a:off x="4219575" y="2133600"/>
            <a:ext cx="0" cy="381000"/>
          </a:xfrm>
          <a:prstGeom prst="line">
            <a:avLst/>
          </a:prstGeom>
          <a:noFill/>
          <a:ln w="9525" cap="rnd">
            <a:solidFill>
              <a:srgbClr val="969696"/>
            </a:solidFill>
            <a:round/>
            <a:headEnd/>
            <a:tailEnd type="triangle" w="med" len="med"/>
          </a:ln>
          <a:effectLst/>
        </p:spPr>
        <p:txBody>
          <a:bodyPr wrap="none" anchor="ctr"/>
          <a:lstStyle/>
          <a:p>
            <a:endParaRPr lang="zh-CN" altLang="en-US" sz="1600" b="1"/>
          </a:p>
        </p:txBody>
      </p:sp>
      <p:sp>
        <p:nvSpPr>
          <p:cNvPr id="162836" name="Line 20"/>
          <p:cNvSpPr>
            <a:spLocks noChangeShapeType="1"/>
          </p:cNvSpPr>
          <p:nvPr/>
        </p:nvSpPr>
        <p:spPr bwMode="ltGray">
          <a:xfrm>
            <a:off x="1676400" y="0"/>
            <a:ext cx="11113" cy="3581400"/>
          </a:xfrm>
          <a:prstGeom prst="line">
            <a:avLst/>
          </a:prstGeom>
          <a:noFill/>
          <a:ln w="9525" cap="rnd">
            <a:solidFill>
              <a:schemeClr val="hlink"/>
            </a:solidFill>
            <a:round/>
            <a:headEnd/>
            <a:tailEnd/>
          </a:ln>
          <a:effectLst/>
        </p:spPr>
        <p:txBody>
          <a:bodyPr wrap="none" anchor="ctr"/>
          <a:lstStyle/>
          <a:p>
            <a:endParaRPr lang="zh-CN" altLang="en-US" sz="1600" b="1"/>
          </a:p>
        </p:txBody>
      </p:sp>
      <p:sp>
        <p:nvSpPr>
          <p:cNvPr id="162837" name="Line 21"/>
          <p:cNvSpPr>
            <a:spLocks noChangeShapeType="1"/>
          </p:cNvSpPr>
          <p:nvPr/>
        </p:nvSpPr>
        <p:spPr bwMode="ltGray">
          <a:xfrm>
            <a:off x="1687513" y="3581400"/>
            <a:ext cx="1477962" cy="0"/>
          </a:xfrm>
          <a:prstGeom prst="line">
            <a:avLst/>
          </a:prstGeom>
          <a:noFill/>
          <a:ln w="9525" cap="rnd">
            <a:solidFill>
              <a:schemeClr val="hlink"/>
            </a:solidFill>
            <a:round/>
            <a:headEnd/>
            <a:tailEnd type="triangle" w="med" len="med"/>
          </a:ln>
          <a:effectLst/>
        </p:spPr>
        <p:txBody>
          <a:bodyPr wrap="none" anchor="ctr"/>
          <a:lstStyle/>
          <a:p>
            <a:endParaRPr lang="zh-CN" altLang="en-US" sz="1600" b="1"/>
          </a:p>
        </p:txBody>
      </p:sp>
      <p:sp>
        <p:nvSpPr>
          <p:cNvPr id="162838" name="Line 22"/>
          <p:cNvSpPr>
            <a:spLocks noChangeShapeType="1"/>
          </p:cNvSpPr>
          <p:nvPr/>
        </p:nvSpPr>
        <p:spPr bwMode="ltGray">
          <a:xfrm flipH="1">
            <a:off x="1266825" y="0"/>
            <a:ext cx="28575" cy="5257800"/>
          </a:xfrm>
          <a:prstGeom prst="line">
            <a:avLst/>
          </a:prstGeom>
          <a:noFill/>
          <a:ln w="9525" cap="rnd">
            <a:solidFill>
              <a:schemeClr val="accent1"/>
            </a:solidFill>
            <a:round/>
            <a:headEnd/>
            <a:tailEnd type="triangle" w="med" len="med"/>
          </a:ln>
          <a:effectLst/>
        </p:spPr>
        <p:txBody>
          <a:bodyPr wrap="none" anchor="ctr"/>
          <a:lstStyle/>
          <a:p>
            <a:endParaRPr lang="zh-CN" altLang="en-US" sz="1600" b="1"/>
          </a:p>
        </p:txBody>
      </p:sp>
      <p:sp>
        <p:nvSpPr>
          <p:cNvPr id="162839" name="Text Box 23"/>
          <p:cNvSpPr txBox="1">
            <a:spLocks noChangeArrowheads="1"/>
          </p:cNvSpPr>
          <p:nvPr/>
        </p:nvSpPr>
        <p:spPr bwMode="ltGray">
          <a:xfrm>
            <a:off x="1304774" y="4343400"/>
            <a:ext cx="490840" cy="338554"/>
          </a:xfrm>
          <a:prstGeom prst="rect">
            <a:avLst/>
          </a:prstGeom>
          <a:noFill/>
          <a:ln w="9525" cap="rnd">
            <a:noFill/>
            <a:miter lim="800000"/>
            <a:headEnd/>
            <a:tailEnd/>
          </a:ln>
          <a:effectLst/>
        </p:spPr>
        <p:txBody>
          <a:bodyPr wrap="none">
            <a:spAutoFit/>
          </a:bodyPr>
          <a:lstStyle/>
          <a:p>
            <a:pPr algn="ctr" eaLnBrk="0" hangingPunct="0">
              <a:lnSpc>
                <a:spcPct val="100000"/>
              </a:lnSpc>
            </a:pPr>
            <a:r>
              <a:rPr lang="en-US" altLang="zh-CN" sz="1600" b="1"/>
              <a:t>R</a:t>
            </a:r>
            <a:r>
              <a:rPr lang="en-US" altLang="zh-CN" sz="1600" b="1" baseline="-25000"/>
              <a:t>i-1</a:t>
            </a:r>
            <a:endParaRPr lang="en-US" altLang="zh-CN" sz="1600" b="1"/>
          </a:p>
        </p:txBody>
      </p:sp>
      <p:sp>
        <p:nvSpPr>
          <p:cNvPr id="162840" name="Text Box 24"/>
          <p:cNvSpPr txBox="1">
            <a:spLocks noChangeArrowheads="1"/>
          </p:cNvSpPr>
          <p:nvPr/>
        </p:nvSpPr>
        <p:spPr bwMode="ltGray">
          <a:xfrm>
            <a:off x="1879557" y="3048000"/>
            <a:ext cx="468398" cy="338554"/>
          </a:xfrm>
          <a:prstGeom prst="rect">
            <a:avLst/>
          </a:prstGeom>
          <a:noFill/>
          <a:ln w="9525" cap="rnd">
            <a:noFill/>
            <a:miter lim="800000"/>
            <a:headEnd/>
            <a:tailEnd/>
          </a:ln>
          <a:effectLst/>
        </p:spPr>
        <p:txBody>
          <a:bodyPr wrap="none">
            <a:spAutoFit/>
          </a:bodyPr>
          <a:lstStyle/>
          <a:p>
            <a:pPr algn="ctr" eaLnBrk="0" hangingPunct="0">
              <a:lnSpc>
                <a:spcPct val="100000"/>
              </a:lnSpc>
            </a:pPr>
            <a:r>
              <a:rPr lang="en-US" altLang="zh-CN" sz="1600" b="1"/>
              <a:t>L</a:t>
            </a:r>
            <a:r>
              <a:rPr lang="en-US" altLang="zh-CN" sz="1600" b="1" baseline="-25000"/>
              <a:t>i-1</a:t>
            </a:r>
            <a:endParaRPr lang="en-US" altLang="zh-CN" sz="1600" b="1"/>
          </a:p>
        </p:txBody>
      </p:sp>
      <p:sp>
        <p:nvSpPr>
          <p:cNvPr id="162841" name="Text Box 25"/>
          <p:cNvSpPr txBox="1">
            <a:spLocks noChangeArrowheads="1"/>
          </p:cNvSpPr>
          <p:nvPr/>
        </p:nvSpPr>
        <p:spPr bwMode="ltGray">
          <a:xfrm>
            <a:off x="2528461" y="2936875"/>
            <a:ext cx="712054" cy="338554"/>
          </a:xfrm>
          <a:prstGeom prst="rect">
            <a:avLst/>
          </a:prstGeom>
          <a:noFill/>
          <a:ln w="9525" cap="rnd">
            <a:noFill/>
            <a:miter lim="800000"/>
            <a:headEnd/>
            <a:tailEnd/>
          </a:ln>
          <a:effectLst/>
        </p:spPr>
        <p:txBody>
          <a:bodyPr wrap="none">
            <a:spAutoFit/>
          </a:bodyPr>
          <a:lstStyle/>
          <a:p>
            <a:pPr algn="ctr" eaLnBrk="0" hangingPunct="0">
              <a:lnSpc>
                <a:spcPct val="100000"/>
              </a:lnSpc>
            </a:pPr>
            <a:r>
              <a:rPr lang="zh-CN" altLang="en-US" sz="1600" b="1"/>
              <a:t>模</a:t>
            </a:r>
            <a:r>
              <a:rPr lang="en-US" altLang="zh-CN" sz="1600" b="1"/>
              <a:t>2</a:t>
            </a:r>
            <a:r>
              <a:rPr lang="zh-CN" altLang="en-US" sz="1600" b="1"/>
              <a:t>加</a:t>
            </a:r>
          </a:p>
        </p:txBody>
      </p:sp>
      <p:sp>
        <p:nvSpPr>
          <p:cNvPr id="162842" name="Line 26"/>
          <p:cNvSpPr>
            <a:spLocks noChangeShapeType="1"/>
          </p:cNvSpPr>
          <p:nvPr/>
        </p:nvSpPr>
        <p:spPr bwMode="ltGray">
          <a:xfrm>
            <a:off x="1617663" y="5715000"/>
            <a:ext cx="211137" cy="381000"/>
          </a:xfrm>
          <a:prstGeom prst="line">
            <a:avLst/>
          </a:prstGeom>
          <a:noFill/>
          <a:ln w="9525" cap="rnd">
            <a:solidFill>
              <a:srgbClr val="969696"/>
            </a:solidFill>
            <a:round/>
            <a:headEnd/>
            <a:tailEnd type="triangle" w="med" len="med"/>
          </a:ln>
          <a:effectLst/>
        </p:spPr>
        <p:txBody>
          <a:bodyPr wrap="none" anchor="ctr"/>
          <a:lstStyle/>
          <a:p>
            <a:endParaRPr lang="zh-CN" altLang="en-US" sz="1600" b="1"/>
          </a:p>
        </p:txBody>
      </p:sp>
      <p:sp>
        <p:nvSpPr>
          <p:cNvPr id="162843" name="Line 27"/>
          <p:cNvSpPr>
            <a:spLocks noChangeShapeType="1"/>
          </p:cNvSpPr>
          <p:nvPr/>
        </p:nvSpPr>
        <p:spPr bwMode="ltGray">
          <a:xfrm flipH="1">
            <a:off x="3938588" y="5715000"/>
            <a:ext cx="280987" cy="381000"/>
          </a:xfrm>
          <a:prstGeom prst="line">
            <a:avLst/>
          </a:prstGeom>
          <a:noFill/>
          <a:ln w="9525" cap="rnd">
            <a:solidFill>
              <a:srgbClr val="969696"/>
            </a:solidFill>
            <a:round/>
            <a:headEnd/>
            <a:tailEnd type="triangle" w="med" len="med"/>
          </a:ln>
          <a:effectLst/>
        </p:spPr>
        <p:txBody>
          <a:bodyPr wrap="none" anchor="ctr"/>
          <a:lstStyle/>
          <a:p>
            <a:endParaRPr lang="zh-CN" altLang="en-US" sz="1600" b="1"/>
          </a:p>
        </p:txBody>
      </p:sp>
      <p:sp>
        <p:nvSpPr>
          <p:cNvPr id="162844" name="Line 28"/>
          <p:cNvSpPr>
            <a:spLocks noChangeShapeType="1"/>
          </p:cNvSpPr>
          <p:nvPr/>
        </p:nvSpPr>
        <p:spPr bwMode="ltGray">
          <a:xfrm>
            <a:off x="3376613" y="3886200"/>
            <a:ext cx="0" cy="1371600"/>
          </a:xfrm>
          <a:prstGeom prst="line">
            <a:avLst/>
          </a:prstGeom>
          <a:noFill/>
          <a:ln w="9525" cap="rnd">
            <a:solidFill>
              <a:srgbClr val="969696"/>
            </a:solidFill>
            <a:round/>
            <a:headEnd/>
            <a:tailEnd type="triangle" w="med" len="med"/>
          </a:ln>
          <a:effectLst/>
        </p:spPr>
        <p:txBody>
          <a:bodyPr wrap="none" anchor="ctr"/>
          <a:lstStyle/>
          <a:p>
            <a:endParaRPr lang="zh-CN" altLang="en-US" sz="1600" b="1"/>
          </a:p>
        </p:txBody>
      </p:sp>
      <p:sp>
        <p:nvSpPr>
          <p:cNvPr id="162845" name="Line 29"/>
          <p:cNvSpPr>
            <a:spLocks noChangeShapeType="1"/>
          </p:cNvSpPr>
          <p:nvPr/>
        </p:nvSpPr>
        <p:spPr bwMode="ltGray">
          <a:xfrm>
            <a:off x="5205413" y="3886200"/>
            <a:ext cx="0" cy="1371600"/>
          </a:xfrm>
          <a:prstGeom prst="line">
            <a:avLst/>
          </a:prstGeom>
          <a:noFill/>
          <a:ln w="9525" cap="rnd">
            <a:solidFill>
              <a:srgbClr val="969696"/>
            </a:solidFill>
            <a:round/>
            <a:headEnd/>
            <a:tailEnd type="triangle" w="med" len="med"/>
          </a:ln>
          <a:effectLst/>
        </p:spPr>
        <p:txBody>
          <a:bodyPr wrap="none" anchor="ctr"/>
          <a:lstStyle/>
          <a:p>
            <a:endParaRPr lang="zh-CN" altLang="en-US" sz="1600" b="1"/>
          </a:p>
        </p:txBody>
      </p:sp>
      <p:sp>
        <p:nvSpPr>
          <p:cNvPr id="162846" name="Text Box 30"/>
          <p:cNvSpPr txBox="1">
            <a:spLocks noChangeArrowheads="1"/>
          </p:cNvSpPr>
          <p:nvPr/>
        </p:nvSpPr>
        <p:spPr bwMode="ltGray">
          <a:xfrm>
            <a:off x="3444529" y="2936875"/>
            <a:ext cx="1680268" cy="338554"/>
          </a:xfrm>
          <a:prstGeom prst="rect">
            <a:avLst/>
          </a:prstGeom>
          <a:noFill/>
          <a:ln w="9525" cap="rnd">
            <a:noFill/>
            <a:miter lim="800000"/>
            <a:headEnd/>
            <a:tailEnd/>
          </a:ln>
          <a:effectLst/>
        </p:spPr>
        <p:txBody>
          <a:bodyPr wrap="none">
            <a:spAutoFit/>
          </a:bodyPr>
          <a:lstStyle/>
          <a:p>
            <a:pPr algn="ctr" eaLnBrk="0" hangingPunct="0">
              <a:lnSpc>
                <a:spcPct val="100000"/>
              </a:lnSpc>
            </a:pPr>
            <a:r>
              <a:rPr lang="en-US" altLang="zh-CN" sz="1600" b="1"/>
              <a:t>+++++...++++++</a:t>
            </a:r>
          </a:p>
        </p:txBody>
      </p:sp>
      <p:sp>
        <p:nvSpPr>
          <p:cNvPr id="162847" name="Text Box 31"/>
          <p:cNvSpPr txBox="1">
            <a:spLocks noChangeArrowheads="1"/>
          </p:cNvSpPr>
          <p:nvPr/>
        </p:nvSpPr>
        <p:spPr bwMode="ltGray">
          <a:xfrm>
            <a:off x="5767388" y="6019800"/>
            <a:ext cx="2252540" cy="338554"/>
          </a:xfrm>
          <a:prstGeom prst="rect">
            <a:avLst/>
          </a:prstGeom>
          <a:noFill/>
          <a:ln w="9525" cap="rnd">
            <a:noFill/>
            <a:miter lim="800000"/>
            <a:headEnd/>
            <a:tailEnd/>
          </a:ln>
          <a:effectLst/>
        </p:spPr>
        <p:txBody>
          <a:bodyPr wrap="none">
            <a:spAutoFit/>
          </a:bodyPr>
          <a:lstStyle/>
          <a:p>
            <a:pPr eaLnBrk="0" hangingPunct="0">
              <a:lnSpc>
                <a:spcPct val="100000"/>
              </a:lnSpc>
            </a:pPr>
            <a:r>
              <a:rPr lang="zh-CN" altLang="en-US" sz="1600" b="1"/>
              <a:t>乘积变换中的一次迭代</a:t>
            </a:r>
          </a:p>
        </p:txBody>
      </p:sp>
      <p:sp>
        <p:nvSpPr>
          <p:cNvPr id="162848" name="Line 32"/>
          <p:cNvSpPr>
            <a:spLocks noChangeShapeType="1"/>
          </p:cNvSpPr>
          <p:nvPr/>
        </p:nvSpPr>
        <p:spPr bwMode="ltGray">
          <a:xfrm>
            <a:off x="4219575" y="381000"/>
            <a:ext cx="0" cy="304800"/>
          </a:xfrm>
          <a:prstGeom prst="line">
            <a:avLst/>
          </a:prstGeom>
          <a:noFill/>
          <a:ln w="38100" cap="rnd">
            <a:solidFill>
              <a:srgbClr val="969696"/>
            </a:solidFill>
            <a:round/>
            <a:headEnd/>
            <a:tailEnd type="triangle" w="med" len="med"/>
          </a:ln>
          <a:effectLst/>
        </p:spPr>
        <p:txBody>
          <a:bodyPr wrap="none" anchor="ctr"/>
          <a:lstStyle/>
          <a:p>
            <a:endParaRPr lang="zh-CN" altLang="en-US" sz="1600" b="1"/>
          </a:p>
        </p:txBody>
      </p:sp>
      <p:sp>
        <p:nvSpPr>
          <p:cNvPr id="162849" name="Line 33"/>
          <p:cNvSpPr>
            <a:spLocks noChangeShapeType="1"/>
          </p:cNvSpPr>
          <p:nvPr/>
        </p:nvSpPr>
        <p:spPr bwMode="ltGray">
          <a:xfrm>
            <a:off x="2181225" y="381000"/>
            <a:ext cx="4149725" cy="0"/>
          </a:xfrm>
          <a:prstGeom prst="line">
            <a:avLst/>
          </a:prstGeom>
          <a:noFill/>
          <a:ln w="9525" cap="rnd">
            <a:solidFill>
              <a:srgbClr val="969696"/>
            </a:solidFill>
            <a:round/>
            <a:headEnd/>
            <a:tailEnd/>
          </a:ln>
          <a:effectLst/>
        </p:spPr>
        <p:txBody>
          <a:bodyPr wrap="none" anchor="ctr"/>
          <a:lstStyle/>
          <a:p>
            <a:endParaRPr lang="zh-CN" altLang="en-US" sz="1600" b="1"/>
          </a:p>
        </p:txBody>
      </p:sp>
      <p:sp>
        <p:nvSpPr>
          <p:cNvPr id="162850" name="Line 34"/>
          <p:cNvSpPr>
            <a:spLocks noChangeShapeType="1"/>
          </p:cNvSpPr>
          <p:nvPr/>
        </p:nvSpPr>
        <p:spPr bwMode="ltGray">
          <a:xfrm>
            <a:off x="2181225" y="0"/>
            <a:ext cx="0" cy="381000"/>
          </a:xfrm>
          <a:prstGeom prst="line">
            <a:avLst/>
          </a:prstGeom>
          <a:noFill/>
          <a:ln w="9525" cap="rnd">
            <a:solidFill>
              <a:srgbClr val="969696"/>
            </a:solidFill>
            <a:round/>
            <a:headEnd/>
            <a:tailEnd/>
          </a:ln>
          <a:effectLst/>
        </p:spPr>
        <p:txBody>
          <a:bodyPr wrap="none" anchor="ctr"/>
          <a:lstStyle/>
          <a:p>
            <a:endParaRPr lang="zh-CN" altLang="en-US" sz="1600" b="1"/>
          </a:p>
        </p:txBody>
      </p:sp>
      <p:sp>
        <p:nvSpPr>
          <p:cNvPr id="162851" name="Line 35"/>
          <p:cNvSpPr>
            <a:spLocks noChangeShapeType="1"/>
          </p:cNvSpPr>
          <p:nvPr/>
        </p:nvSpPr>
        <p:spPr bwMode="ltGray">
          <a:xfrm>
            <a:off x="2954338" y="0"/>
            <a:ext cx="0" cy="381000"/>
          </a:xfrm>
          <a:prstGeom prst="line">
            <a:avLst/>
          </a:prstGeom>
          <a:noFill/>
          <a:ln w="9525" cap="rnd">
            <a:solidFill>
              <a:srgbClr val="969696"/>
            </a:solidFill>
            <a:round/>
            <a:headEnd/>
            <a:tailEnd/>
          </a:ln>
          <a:effectLst/>
        </p:spPr>
        <p:txBody>
          <a:bodyPr wrap="none" anchor="ctr"/>
          <a:lstStyle/>
          <a:p>
            <a:endParaRPr lang="zh-CN" altLang="en-US" sz="1600" b="1"/>
          </a:p>
        </p:txBody>
      </p:sp>
      <p:sp>
        <p:nvSpPr>
          <p:cNvPr id="162852" name="Line 36"/>
          <p:cNvSpPr>
            <a:spLocks noChangeShapeType="1"/>
          </p:cNvSpPr>
          <p:nvPr/>
        </p:nvSpPr>
        <p:spPr bwMode="ltGray">
          <a:xfrm>
            <a:off x="6330950" y="0"/>
            <a:ext cx="0" cy="381000"/>
          </a:xfrm>
          <a:prstGeom prst="line">
            <a:avLst/>
          </a:prstGeom>
          <a:noFill/>
          <a:ln w="9525" cap="rnd">
            <a:solidFill>
              <a:srgbClr val="969696"/>
            </a:solidFill>
            <a:round/>
            <a:headEnd/>
            <a:tailEnd/>
          </a:ln>
          <a:effectLst/>
        </p:spPr>
        <p:txBody>
          <a:bodyPr wrap="none" anchor="ctr"/>
          <a:lstStyle/>
          <a:p>
            <a:endParaRPr lang="zh-CN" altLang="en-US" sz="1600" b="1"/>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62838"/>
                                        </p:tgtEl>
                                        <p:attrNameLst>
                                          <p:attrName>style.visibility</p:attrName>
                                        </p:attrNameLst>
                                      </p:cBhvr>
                                      <p:to>
                                        <p:strVal val="visible"/>
                                      </p:to>
                                    </p:set>
                                    <p:animEffect transition="in" filter="slide(fromTop)">
                                      <p:cBhvr>
                                        <p:cTn id="7" dur="500"/>
                                        <p:tgtEl>
                                          <p:spTgt spid="162838"/>
                                        </p:tgtEl>
                                      </p:cBhvr>
                                    </p:animEffect>
                                  </p:childTnLst>
                                </p:cTn>
                              </p:par>
                              <p:par>
                                <p:cTn id="8" presetID="12" presetClass="entr" presetSubtype="1" fill="hold" grpId="0" nodeType="withEffect">
                                  <p:stCondLst>
                                    <p:cond delay="0"/>
                                  </p:stCondLst>
                                  <p:childTnLst>
                                    <p:set>
                                      <p:cBhvr>
                                        <p:cTn id="9" dur="1" fill="hold">
                                          <p:stCondLst>
                                            <p:cond delay="0"/>
                                          </p:stCondLst>
                                        </p:cTn>
                                        <p:tgtEl>
                                          <p:spTgt spid="162839"/>
                                        </p:tgtEl>
                                        <p:attrNameLst>
                                          <p:attrName>style.visibility</p:attrName>
                                        </p:attrNameLst>
                                      </p:cBhvr>
                                      <p:to>
                                        <p:strVal val="visible"/>
                                      </p:to>
                                    </p:set>
                                    <p:animEffect transition="in" filter="slide(fromTop)">
                                      <p:cBhvr>
                                        <p:cTn id="10" dur="500"/>
                                        <p:tgtEl>
                                          <p:spTgt spid="162839"/>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grpId="0" nodeType="clickEffect">
                                  <p:stCondLst>
                                    <p:cond delay="0"/>
                                  </p:stCondLst>
                                  <p:childTnLst>
                                    <p:set>
                                      <p:cBhvr>
                                        <p:cTn id="14" dur="1" fill="hold">
                                          <p:stCondLst>
                                            <p:cond delay="0"/>
                                          </p:stCondLst>
                                        </p:cTn>
                                        <p:tgtEl>
                                          <p:spTgt spid="162830"/>
                                        </p:tgtEl>
                                        <p:attrNameLst>
                                          <p:attrName>style.visibility</p:attrName>
                                        </p:attrNameLst>
                                      </p:cBhvr>
                                      <p:to>
                                        <p:strVal val="visible"/>
                                      </p:to>
                                    </p:set>
                                    <p:animEffect transition="in" filter="slide(fromTop)">
                                      <p:cBhvr>
                                        <p:cTn id="15" dur="500"/>
                                        <p:tgtEl>
                                          <p:spTgt spid="162830"/>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1" fill="hold" grpId="0" nodeType="clickEffect">
                                  <p:stCondLst>
                                    <p:cond delay="0"/>
                                  </p:stCondLst>
                                  <p:childTnLst>
                                    <p:set>
                                      <p:cBhvr>
                                        <p:cTn id="19" dur="1" fill="hold">
                                          <p:stCondLst>
                                            <p:cond delay="0"/>
                                          </p:stCondLst>
                                        </p:cTn>
                                        <p:tgtEl>
                                          <p:spTgt spid="162850"/>
                                        </p:tgtEl>
                                        <p:attrNameLst>
                                          <p:attrName>style.visibility</p:attrName>
                                        </p:attrNameLst>
                                      </p:cBhvr>
                                      <p:to>
                                        <p:strVal val="visible"/>
                                      </p:to>
                                    </p:set>
                                    <p:animEffect transition="in" filter="slide(fromTop)">
                                      <p:cBhvr>
                                        <p:cTn id="20" dur="500"/>
                                        <p:tgtEl>
                                          <p:spTgt spid="162850"/>
                                        </p:tgtEl>
                                      </p:cBhvr>
                                    </p:animEffect>
                                  </p:childTnLst>
                                </p:cTn>
                              </p:par>
                              <p:par>
                                <p:cTn id="21" presetID="12" presetClass="entr" presetSubtype="1" fill="hold" grpId="0" nodeType="withEffect">
                                  <p:stCondLst>
                                    <p:cond delay="0"/>
                                  </p:stCondLst>
                                  <p:childTnLst>
                                    <p:set>
                                      <p:cBhvr>
                                        <p:cTn id="22" dur="1" fill="hold">
                                          <p:stCondLst>
                                            <p:cond delay="0"/>
                                          </p:stCondLst>
                                        </p:cTn>
                                        <p:tgtEl>
                                          <p:spTgt spid="162851"/>
                                        </p:tgtEl>
                                        <p:attrNameLst>
                                          <p:attrName>style.visibility</p:attrName>
                                        </p:attrNameLst>
                                      </p:cBhvr>
                                      <p:to>
                                        <p:strVal val="visible"/>
                                      </p:to>
                                    </p:set>
                                    <p:animEffect transition="in" filter="slide(fromTop)">
                                      <p:cBhvr>
                                        <p:cTn id="23" dur="500"/>
                                        <p:tgtEl>
                                          <p:spTgt spid="162851"/>
                                        </p:tgtEl>
                                      </p:cBhvr>
                                    </p:animEffect>
                                  </p:childTnLst>
                                </p:cTn>
                              </p:par>
                              <p:par>
                                <p:cTn id="24" presetID="12" presetClass="entr" presetSubtype="1" fill="hold" grpId="0" nodeType="withEffect">
                                  <p:stCondLst>
                                    <p:cond delay="0"/>
                                  </p:stCondLst>
                                  <p:childTnLst>
                                    <p:set>
                                      <p:cBhvr>
                                        <p:cTn id="25" dur="1" fill="hold">
                                          <p:stCondLst>
                                            <p:cond delay="0"/>
                                          </p:stCondLst>
                                        </p:cTn>
                                        <p:tgtEl>
                                          <p:spTgt spid="162849"/>
                                        </p:tgtEl>
                                        <p:attrNameLst>
                                          <p:attrName>style.visibility</p:attrName>
                                        </p:attrNameLst>
                                      </p:cBhvr>
                                      <p:to>
                                        <p:strVal val="visible"/>
                                      </p:to>
                                    </p:set>
                                    <p:animEffect transition="in" filter="slide(fromTop)">
                                      <p:cBhvr>
                                        <p:cTn id="26" dur="500"/>
                                        <p:tgtEl>
                                          <p:spTgt spid="162849"/>
                                        </p:tgtEl>
                                      </p:cBhvr>
                                    </p:animEffect>
                                  </p:childTnLst>
                                </p:cTn>
                              </p:par>
                              <p:par>
                                <p:cTn id="27" presetID="12" presetClass="entr" presetSubtype="1" fill="hold" grpId="0" nodeType="withEffect">
                                  <p:stCondLst>
                                    <p:cond delay="0"/>
                                  </p:stCondLst>
                                  <p:childTnLst>
                                    <p:set>
                                      <p:cBhvr>
                                        <p:cTn id="28" dur="1" fill="hold">
                                          <p:stCondLst>
                                            <p:cond delay="0"/>
                                          </p:stCondLst>
                                        </p:cTn>
                                        <p:tgtEl>
                                          <p:spTgt spid="162852"/>
                                        </p:tgtEl>
                                        <p:attrNameLst>
                                          <p:attrName>style.visibility</p:attrName>
                                        </p:attrNameLst>
                                      </p:cBhvr>
                                      <p:to>
                                        <p:strVal val="visible"/>
                                      </p:to>
                                    </p:set>
                                    <p:animEffect transition="in" filter="slide(fromTop)">
                                      <p:cBhvr>
                                        <p:cTn id="29" dur="500"/>
                                        <p:tgtEl>
                                          <p:spTgt spid="162852"/>
                                        </p:tgtEl>
                                      </p:cBhvr>
                                    </p:animEffect>
                                  </p:childTnLst>
                                </p:cTn>
                              </p:par>
                              <p:par>
                                <p:cTn id="30" presetID="12" presetClass="entr" presetSubtype="1" fill="hold" grpId="0" nodeType="withEffect">
                                  <p:stCondLst>
                                    <p:cond delay="0"/>
                                  </p:stCondLst>
                                  <p:childTnLst>
                                    <p:set>
                                      <p:cBhvr>
                                        <p:cTn id="31" dur="1" fill="hold">
                                          <p:stCondLst>
                                            <p:cond delay="0"/>
                                          </p:stCondLst>
                                        </p:cTn>
                                        <p:tgtEl>
                                          <p:spTgt spid="162848"/>
                                        </p:tgtEl>
                                        <p:attrNameLst>
                                          <p:attrName>style.visibility</p:attrName>
                                        </p:attrNameLst>
                                      </p:cBhvr>
                                      <p:to>
                                        <p:strVal val="visible"/>
                                      </p:to>
                                    </p:set>
                                    <p:animEffect transition="in" filter="slide(fromTop)">
                                      <p:cBhvr>
                                        <p:cTn id="32" dur="500"/>
                                        <p:tgtEl>
                                          <p:spTgt spid="162848"/>
                                        </p:tgtEl>
                                      </p:cBhvr>
                                    </p:animEffect>
                                  </p:childTnLst>
                                </p:cTn>
                              </p:par>
                              <p:par>
                                <p:cTn id="33" presetID="12" presetClass="entr" presetSubtype="1" fill="hold" grpId="0" nodeType="withEffect">
                                  <p:stCondLst>
                                    <p:cond delay="0"/>
                                  </p:stCondLst>
                                  <p:childTnLst>
                                    <p:set>
                                      <p:cBhvr>
                                        <p:cTn id="34" dur="1" fill="hold">
                                          <p:stCondLst>
                                            <p:cond delay="0"/>
                                          </p:stCondLst>
                                        </p:cTn>
                                        <p:tgtEl>
                                          <p:spTgt spid="162826"/>
                                        </p:tgtEl>
                                        <p:attrNameLst>
                                          <p:attrName>style.visibility</p:attrName>
                                        </p:attrNameLst>
                                      </p:cBhvr>
                                      <p:to>
                                        <p:strVal val="visible"/>
                                      </p:to>
                                    </p:set>
                                    <p:animEffect transition="in" filter="slide(fromTop)">
                                      <p:cBhvr>
                                        <p:cTn id="35" dur="500"/>
                                        <p:tgtEl>
                                          <p:spTgt spid="162826"/>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1" fill="hold" grpId="0" nodeType="clickEffect">
                                  <p:stCondLst>
                                    <p:cond delay="0"/>
                                  </p:stCondLst>
                                  <p:childTnLst>
                                    <p:set>
                                      <p:cBhvr>
                                        <p:cTn id="39" dur="1" fill="hold">
                                          <p:stCondLst>
                                            <p:cond delay="0"/>
                                          </p:stCondLst>
                                        </p:cTn>
                                        <p:tgtEl>
                                          <p:spTgt spid="162834"/>
                                        </p:tgtEl>
                                        <p:attrNameLst>
                                          <p:attrName>style.visibility</p:attrName>
                                        </p:attrNameLst>
                                      </p:cBhvr>
                                      <p:to>
                                        <p:strVal val="visible"/>
                                      </p:to>
                                    </p:set>
                                    <p:animEffect transition="in" filter="slide(fromTop)">
                                      <p:cBhvr>
                                        <p:cTn id="40" dur="500"/>
                                        <p:tgtEl>
                                          <p:spTgt spid="162834"/>
                                        </p:tgtEl>
                                      </p:cBhvr>
                                    </p:animEffect>
                                  </p:childTnLst>
                                </p:cTn>
                              </p:par>
                              <p:par>
                                <p:cTn id="41" presetID="12" presetClass="entr" presetSubtype="1" fill="hold" grpId="0" nodeType="withEffect">
                                  <p:stCondLst>
                                    <p:cond delay="0"/>
                                  </p:stCondLst>
                                  <p:childTnLst>
                                    <p:set>
                                      <p:cBhvr>
                                        <p:cTn id="42" dur="1" fill="hold">
                                          <p:stCondLst>
                                            <p:cond delay="0"/>
                                          </p:stCondLst>
                                        </p:cTn>
                                        <p:tgtEl>
                                          <p:spTgt spid="162827"/>
                                        </p:tgtEl>
                                        <p:attrNameLst>
                                          <p:attrName>style.visibility</p:attrName>
                                        </p:attrNameLst>
                                      </p:cBhvr>
                                      <p:to>
                                        <p:strVal val="visible"/>
                                      </p:to>
                                    </p:set>
                                    <p:animEffect transition="in" filter="slide(fromTop)">
                                      <p:cBhvr>
                                        <p:cTn id="43" dur="500"/>
                                        <p:tgtEl>
                                          <p:spTgt spid="162827"/>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1" fill="hold" grpId="0" nodeType="clickEffect">
                                  <p:stCondLst>
                                    <p:cond delay="0"/>
                                  </p:stCondLst>
                                  <p:childTnLst>
                                    <p:set>
                                      <p:cBhvr>
                                        <p:cTn id="47" dur="1" fill="hold">
                                          <p:stCondLst>
                                            <p:cond delay="0"/>
                                          </p:stCondLst>
                                        </p:cTn>
                                        <p:tgtEl>
                                          <p:spTgt spid="162835"/>
                                        </p:tgtEl>
                                        <p:attrNameLst>
                                          <p:attrName>style.visibility</p:attrName>
                                        </p:attrNameLst>
                                      </p:cBhvr>
                                      <p:to>
                                        <p:strVal val="visible"/>
                                      </p:to>
                                    </p:set>
                                    <p:animEffect transition="in" filter="slide(fromTop)">
                                      <p:cBhvr>
                                        <p:cTn id="48" dur="500"/>
                                        <p:tgtEl>
                                          <p:spTgt spid="162835"/>
                                        </p:tgtEl>
                                      </p:cBhvr>
                                    </p:animEffect>
                                  </p:childTnLst>
                                </p:cTn>
                              </p:par>
                              <p:par>
                                <p:cTn id="49" presetID="12" presetClass="entr" presetSubtype="1" fill="hold" grpId="0" nodeType="withEffect">
                                  <p:stCondLst>
                                    <p:cond delay="0"/>
                                  </p:stCondLst>
                                  <p:childTnLst>
                                    <p:set>
                                      <p:cBhvr>
                                        <p:cTn id="50" dur="1" fill="hold">
                                          <p:stCondLst>
                                            <p:cond delay="0"/>
                                          </p:stCondLst>
                                        </p:cTn>
                                        <p:tgtEl>
                                          <p:spTgt spid="162828"/>
                                        </p:tgtEl>
                                        <p:attrNameLst>
                                          <p:attrName>style.visibility</p:attrName>
                                        </p:attrNameLst>
                                      </p:cBhvr>
                                      <p:to>
                                        <p:strVal val="visible"/>
                                      </p:to>
                                    </p:set>
                                    <p:animEffect transition="in" filter="slide(fromTop)">
                                      <p:cBhvr>
                                        <p:cTn id="51" dur="500"/>
                                        <p:tgtEl>
                                          <p:spTgt spid="162828"/>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1" fill="hold" grpId="0" nodeType="clickEffect">
                                  <p:stCondLst>
                                    <p:cond delay="0"/>
                                  </p:stCondLst>
                                  <p:childTnLst>
                                    <p:set>
                                      <p:cBhvr>
                                        <p:cTn id="55" dur="1" fill="hold">
                                          <p:stCondLst>
                                            <p:cond delay="0"/>
                                          </p:stCondLst>
                                        </p:cTn>
                                        <p:tgtEl>
                                          <p:spTgt spid="162836"/>
                                        </p:tgtEl>
                                        <p:attrNameLst>
                                          <p:attrName>style.visibility</p:attrName>
                                        </p:attrNameLst>
                                      </p:cBhvr>
                                      <p:to>
                                        <p:strVal val="visible"/>
                                      </p:to>
                                    </p:set>
                                    <p:animEffect transition="in" filter="slide(fromTop)">
                                      <p:cBhvr>
                                        <p:cTn id="56" dur="500"/>
                                        <p:tgtEl>
                                          <p:spTgt spid="162836"/>
                                        </p:tgtEl>
                                      </p:cBhvr>
                                    </p:animEffect>
                                  </p:childTnLst>
                                </p:cTn>
                              </p:par>
                              <p:par>
                                <p:cTn id="57" presetID="12" presetClass="entr" presetSubtype="1" fill="hold" grpId="0" nodeType="withEffect">
                                  <p:stCondLst>
                                    <p:cond delay="0"/>
                                  </p:stCondLst>
                                  <p:childTnLst>
                                    <p:set>
                                      <p:cBhvr>
                                        <p:cTn id="58" dur="1" fill="hold">
                                          <p:stCondLst>
                                            <p:cond delay="0"/>
                                          </p:stCondLst>
                                        </p:cTn>
                                        <p:tgtEl>
                                          <p:spTgt spid="162840"/>
                                        </p:tgtEl>
                                        <p:attrNameLst>
                                          <p:attrName>style.visibility</p:attrName>
                                        </p:attrNameLst>
                                      </p:cBhvr>
                                      <p:to>
                                        <p:strVal val="visible"/>
                                      </p:to>
                                    </p:set>
                                    <p:animEffect transition="in" filter="slide(fromTop)">
                                      <p:cBhvr>
                                        <p:cTn id="59" dur="500"/>
                                        <p:tgtEl>
                                          <p:spTgt spid="162840"/>
                                        </p:tgtEl>
                                      </p:cBhvr>
                                    </p:animEffect>
                                  </p:childTnLst>
                                </p:cTn>
                              </p:par>
                              <p:par>
                                <p:cTn id="60" presetID="12" presetClass="entr" presetSubtype="1" fill="hold" grpId="0" nodeType="withEffect">
                                  <p:stCondLst>
                                    <p:cond delay="0"/>
                                  </p:stCondLst>
                                  <p:childTnLst>
                                    <p:set>
                                      <p:cBhvr>
                                        <p:cTn id="61" dur="1" fill="hold">
                                          <p:stCondLst>
                                            <p:cond delay="0"/>
                                          </p:stCondLst>
                                        </p:cTn>
                                        <p:tgtEl>
                                          <p:spTgt spid="162837"/>
                                        </p:tgtEl>
                                        <p:attrNameLst>
                                          <p:attrName>style.visibility</p:attrName>
                                        </p:attrNameLst>
                                      </p:cBhvr>
                                      <p:to>
                                        <p:strVal val="visible"/>
                                      </p:to>
                                    </p:set>
                                    <p:animEffect transition="in" filter="slide(fromTop)">
                                      <p:cBhvr>
                                        <p:cTn id="62" dur="500"/>
                                        <p:tgtEl>
                                          <p:spTgt spid="162837"/>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1" fill="hold" grpId="0" nodeType="clickEffect">
                                  <p:stCondLst>
                                    <p:cond delay="0"/>
                                  </p:stCondLst>
                                  <p:childTnLst>
                                    <p:set>
                                      <p:cBhvr>
                                        <p:cTn id="66" dur="1" fill="hold">
                                          <p:stCondLst>
                                            <p:cond delay="0"/>
                                          </p:stCondLst>
                                        </p:cTn>
                                        <p:tgtEl>
                                          <p:spTgt spid="162846"/>
                                        </p:tgtEl>
                                        <p:attrNameLst>
                                          <p:attrName>style.visibility</p:attrName>
                                        </p:attrNameLst>
                                      </p:cBhvr>
                                      <p:to>
                                        <p:strVal val="visible"/>
                                      </p:to>
                                    </p:set>
                                    <p:animEffect transition="in" filter="slide(fromTop)">
                                      <p:cBhvr>
                                        <p:cTn id="67" dur="500"/>
                                        <p:tgtEl>
                                          <p:spTgt spid="162846"/>
                                        </p:tgtEl>
                                      </p:cBhvr>
                                    </p:animEffect>
                                  </p:childTnLst>
                                </p:cTn>
                              </p:par>
                              <p:par>
                                <p:cTn id="68" presetID="12" presetClass="entr" presetSubtype="1" fill="hold" grpId="0" nodeType="withEffect">
                                  <p:stCondLst>
                                    <p:cond delay="0"/>
                                  </p:stCondLst>
                                  <p:childTnLst>
                                    <p:set>
                                      <p:cBhvr>
                                        <p:cTn id="69" dur="1" fill="hold">
                                          <p:stCondLst>
                                            <p:cond delay="0"/>
                                          </p:stCondLst>
                                        </p:cTn>
                                        <p:tgtEl>
                                          <p:spTgt spid="162841"/>
                                        </p:tgtEl>
                                        <p:attrNameLst>
                                          <p:attrName>style.visibility</p:attrName>
                                        </p:attrNameLst>
                                      </p:cBhvr>
                                      <p:to>
                                        <p:strVal val="visible"/>
                                      </p:to>
                                    </p:set>
                                    <p:animEffect transition="in" filter="slide(fromTop)">
                                      <p:cBhvr>
                                        <p:cTn id="70" dur="500"/>
                                        <p:tgtEl>
                                          <p:spTgt spid="162841"/>
                                        </p:tgtEl>
                                      </p:cBhvr>
                                    </p:animEffect>
                                  </p:childTnLst>
                                </p:cTn>
                              </p:par>
                              <p:par>
                                <p:cTn id="71" presetID="12" presetClass="entr" presetSubtype="1" fill="hold" grpId="0" nodeType="withEffect">
                                  <p:stCondLst>
                                    <p:cond delay="0"/>
                                  </p:stCondLst>
                                  <p:childTnLst>
                                    <p:set>
                                      <p:cBhvr>
                                        <p:cTn id="72" dur="1" fill="hold">
                                          <p:stCondLst>
                                            <p:cond delay="0"/>
                                          </p:stCondLst>
                                        </p:cTn>
                                        <p:tgtEl>
                                          <p:spTgt spid="162829"/>
                                        </p:tgtEl>
                                        <p:attrNameLst>
                                          <p:attrName>style.visibility</p:attrName>
                                        </p:attrNameLst>
                                      </p:cBhvr>
                                      <p:to>
                                        <p:strVal val="visible"/>
                                      </p:to>
                                    </p:set>
                                    <p:animEffect transition="in" filter="slide(fromTop)">
                                      <p:cBhvr>
                                        <p:cTn id="73" dur="500"/>
                                        <p:tgtEl>
                                          <p:spTgt spid="162829"/>
                                        </p:tgtEl>
                                      </p:cBhvr>
                                    </p:animEffect>
                                  </p:childTnLst>
                                </p:cTn>
                              </p:par>
                            </p:childTnLst>
                          </p:cTn>
                        </p:par>
                      </p:childTnLst>
                    </p:cTn>
                  </p:par>
                  <p:par>
                    <p:cTn id="74" fill="hold">
                      <p:stCondLst>
                        <p:cond delay="indefinite"/>
                      </p:stCondLst>
                      <p:childTnLst>
                        <p:par>
                          <p:cTn id="75" fill="hold">
                            <p:stCondLst>
                              <p:cond delay="0"/>
                            </p:stCondLst>
                            <p:childTnLst>
                              <p:par>
                                <p:cTn id="76" presetID="12" presetClass="entr" presetSubtype="1" fill="hold" grpId="0" nodeType="clickEffect">
                                  <p:stCondLst>
                                    <p:cond delay="0"/>
                                  </p:stCondLst>
                                  <p:childTnLst>
                                    <p:set>
                                      <p:cBhvr>
                                        <p:cTn id="77" dur="1" fill="hold">
                                          <p:stCondLst>
                                            <p:cond delay="0"/>
                                          </p:stCondLst>
                                        </p:cTn>
                                        <p:tgtEl>
                                          <p:spTgt spid="162844"/>
                                        </p:tgtEl>
                                        <p:attrNameLst>
                                          <p:attrName>style.visibility</p:attrName>
                                        </p:attrNameLst>
                                      </p:cBhvr>
                                      <p:to>
                                        <p:strVal val="visible"/>
                                      </p:to>
                                    </p:set>
                                    <p:animEffect transition="in" filter="slide(fromTop)">
                                      <p:cBhvr>
                                        <p:cTn id="78" dur="500"/>
                                        <p:tgtEl>
                                          <p:spTgt spid="162844"/>
                                        </p:tgtEl>
                                      </p:cBhvr>
                                    </p:animEffect>
                                  </p:childTnLst>
                                </p:cTn>
                              </p:par>
                              <p:par>
                                <p:cTn id="79" presetID="12" presetClass="entr" presetSubtype="1" fill="hold" grpId="0" nodeType="withEffect">
                                  <p:stCondLst>
                                    <p:cond delay="0"/>
                                  </p:stCondLst>
                                  <p:childTnLst>
                                    <p:set>
                                      <p:cBhvr>
                                        <p:cTn id="80" dur="1" fill="hold">
                                          <p:stCondLst>
                                            <p:cond delay="0"/>
                                          </p:stCondLst>
                                        </p:cTn>
                                        <p:tgtEl>
                                          <p:spTgt spid="162845"/>
                                        </p:tgtEl>
                                        <p:attrNameLst>
                                          <p:attrName>style.visibility</p:attrName>
                                        </p:attrNameLst>
                                      </p:cBhvr>
                                      <p:to>
                                        <p:strVal val="visible"/>
                                      </p:to>
                                    </p:set>
                                    <p:animEffect transition="in" filter="slide(fromTop)">
                                      <p:cBhvr>
                                        <p:cTn id="81" dur="500"/>
                                        <p:tgtEl>
                                          <p:spTgt spid="162845"/>
                                        </p:tgtEl>
                                      </p:cBhvr>
                                    </p:animEffect>
                                  </p:childTnLst>
                                </p:cTn>
                              </p:par>
                              <p:par>
                                <p:cTn id="82" presetID="12" presetClass="entr" presetSubtype="1" fill="hold" grpId="0" nodeType="withEffect">
                                  <p:stCondLst>
                                    <p:cond delay="0"/>
                                  </p:stCondLst>
                                  <p:childTnLst>
                                    <p:set>
                                      <p:cBhvr>
                                        <p:cTn id="83" dur="1" fill="hold">
                                          <p:stCondLst>
                                            <p:cond delay="0"/>
                                          </p:stCondLst>
                                        </p:cTn>
                                        <p:tgtEl>
                                          <p:spTgt spid="162831"/>
                                        </p:tgtEl>
                                        <p:attrNameLst>
                                          <p:attrName>style.visibility</p:attrName>
                                        </p:attrNameLst>
                                      </p:cBhvr>
                                      <p:to>
                                        <p:strVal val="visible"/>
                                      </p:to>
                                    </p:set>
                                    <p:animEffect transition="in" filter="slide(fromTop)">
                                      <p:cBhvr>
                                        <p:cTn id="84" dur="500"/>
                                        <p:tgtEl>
                                          <p:spTgt spid="162831"/>
                                        </p:tgtEl>
                                      </p:cBhvr>
                                    </p:animEffect>
                                  </p:childTnLst>
                                </p:cTn>
                              </p:par>
                            </p:childTnLst>
                          </p:cTn>
                        </p:par>
                      </p:childTnLst>
                    </p:cTn>
                  </p:par>
                  <p:par>
                    <p:cTn id="85" fill="hold">
                      <p:stCondLst>
                        <p:cond delay="indefinite"/>
                      </p:stCondLst>
                      <p:childTnLst>
                        <p:par>
                          <p:cTn id="86" fill="hold">
                            <p:stCondLst>
                              <p:cond delay="0"/>
                            </p:stCondLst>
                            <p:childTnLst>
                              <p:par>
                                <p:cTn id="87" presetID="12" presetClass="entr" presetSubtype="1" fill="hold" grpId="0" nodeType="clickEffect">
                                  <p:stCondLst>
                                    <p:cond delay="0"/>
                                  </p:stCondLst>
                                  <p:childTnLst>
                                    <p:set>
                                      <p:cBhvr>
                                        <p:cTn id="88" dur="1" fill="hold">
                                          <p:stCondLst>
                                            <p:cond delay="0"/>
                                          </p:stCondLst>
                                        </p:cTn>
                                        <p:tgtEl>
                                          <p:spTgt spid="162843"/>
                                        </p:tgtEl>
                                        <p:attrNameLst>
                                          <p:attrName>style.visibility</p:attrName>
                                        </p:attrNameLst>
                                      </p:cBhvr>
                                      <p:to>
                                        <p:strVal val="visible"/>
                                      </p:to>
                                    </p:set>
                                    <p:animEffect transition="in" filter="slide(fromTop)">
                                      <p:cBhvr>
                                        <p:cTn id="89" dur="500"/>
                                        <p:tgtEl>
                                          <p:spTgt spid="162843"/>
                                        </p:tgtEl>
                                      </p:cBhvr>
                                    </p:animEffect>
                                  </p:childTnLst>
                                </p:cTn>
                              </p:par>
                              <p:par>
                                <p:cTn id="90" presetID="12" presetClass="entr" presetSubtype="1" fill="hold" grpId="0" nodeType="withEffect">
                                  <p:stCondLst>
                                    <p:cond delay="0"/>
                                  </p:stCondLst>
                                  <p:childTnLst>
                                    <p:set>
                                      <p:cBhvr>
                                        <p:cTn id="91" dur="1" fill="hold">
                                          <p:stCondLst>
                                            <p:cond delay="0"/>
                                          </p:stCondLst>
                                        </p:cTn>
                                        <p:tgtEl>
                                          <p:spTgt spid="162842"/>
                                        </p:tgtEl>
                                        <p:attrNameLst>
                                          <p:attrName>style.visibility</p:attrName>
                                        </p:attrNameLst>
                                      </p:cBhvr>
                                      <p:to>
                                        <p:strVal val="visible"/>
                                      </p:to>
                                    </p:set>
                                    <p:animEffect transition="in" filter="slide(fromTop)">
                                      <p:cBhvr>
                                        <p:cTn id="92" dur="500"/>
                                        <p:tgtEl>
                                          <p:spTgt spid="162842"/>
                                        </p:tgtEl>
                                      </p:cBhvr>
                                    </p:animEffect>
                                  </p:childTnLst>
                                </p:cTn>
                              </p:par>
                              <p:par>
                                <p:cTn id="93" presetID="12" presetClass="entr" presetSubtype="1" fill="hold" grpId="0" nodeType="withEffect">
                                  <p:stCondLst>
                                    <p:cond delay="0"/>
                                  </p:stCondLst>
                                  <p:childTnLst>
                                    <p:set>
                                      <p:cBhvr>
                                        <p:cTn id="94" dur="1" fill="hold">
                                          <p:stCondLst>
                                            <p:cond delay="0"/>
                                          </p:stCondLst>
                                        </p:cTn>
                                        <p:tgtEl>
                                          <p:spTgt spid="162832"/>
                                        </p:tgtEl>
                                        <p:attrNameLst>
                                          <p:attrName>style.visibility</p:attrName>
                                        </p:attrNameLst>
                                      </p:cBhvr>
                                      <p:to>
                                        <p:strVal val="visible"/>
                                      </p:to>
                                    </p:set>
                                    <p:animEffect transition="in" filter="slide(fromTop)">
                                      <p:cBhvr>
                                        <p:cTn id="95" dur="500"/>
                                        <p:tgtEl>
                                          <p:spTgt spid="162832"/>
                                        </p:tgtEl>
                                      </p:cBhvr>
                                    </p:animEffect>
                                  </p:childTnLst>
                                </p:cTn>
                              </p:par>
                              <p:par>
                                <p:cTn id="96" presetID="12" presetClass="entr" presetSubtype="1" fill="hold" grpId="0" nodeType="withEffect">
                                  <p:stCondLst>
                                    <p:cond delay="0"/>
                                  </p:stCondLst>
                                  <p:childTnLst>
                                    <p:set>
                                      <p:cBhvr>
                                        <p:cTn id="97" dur="1" fill="hold">
                                          <p:stCondLst>
                                            <p:cond delay="0"/>
                                          </p:stCondLst>
                                        </p:cTn>
                                        <p:tgtEl>
                                          <p:spTgt spid="162833"/>
                                        </p:tgtEl>
                                        <p:attrNameLst>
                                          <p:attrName>style.visibility</p:attrName>
                                        </p:attrNameLst>
                                      </p:cBhvr>
                                      <p:to>
                                        <p:strVal val="visible"/>
                                      </p:to>
                                    </p:set>
                                    <p:animEffect transition="in" filter="slide(fromTop)">
                                      <p:cBhvr>
                                        <p:cTn id="98" dur="500"/>
                                        <p:tgtEl>
                                          <p:spTgt spid="162833"/>
                                        </p:tgtEl>
                                      </p:cBhvr>
                                    </p:animEffect>
                                  </p:childTnLst>
                                </p:cTn>
                              </p:par>
                              <p:par>
                                <p:cTn id="99" presetID="12" presetClass="entr" presetSubtype="1" fill="hold" grpId="0" nodeType="withEffect">
                                  <p:stCondLst>
                                    <p:cond delay="0"/>
                                  </p:stCondLst>
                                  <p:childTnLst>
                                    <p:set>
                                      <p:cBhvr>
                                        <p:cTn id="100" dur="1" fill="hold">
                                          <p:stCondLst>
                                            <p:cond delay="0"/>
                                          </p:stCondLst>
                                        </p:cTn>
                                        <p:tgtEl>
                                          <p:spTgt spid="162847"/>
                                        </p:tgtEl>
                                        <p:attrNameLst>
                                          <p:attrName>style.visibility</p:attrName>
                                        </p:attrNameLst>
                                      </p:cBhvr>
                                      <p:to>
                                        <p:strVal val="visible"/>
                                      </p:to>
                                    </p:set>
                                    <p:animEffect transition="in" filter="slide(fromTop)">
                                      <p:cBhvr>
                                        <p:cTn id="101" dur="500"/>
                                        <p:tgtEl>
                                          <p:spTgt spid="1628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6" grpId="0" animBg="1"/>
      <p:bldP spid="162827" grpId="0" animBg="1"/>
      <p:bldP spid="162828" grpId="0" animBg="1"/>
      <p:bldP spid="162829" grpId="0" animBg="1"/>
      <p:bldP spid="162830" grpId="0" animBg="1"/>
      <p:bldP spid="162831" grpId="0" animBg="1"/>
      <p:bldP spid="162832" grpId="0" animBg="1"/>
      <p:bldP spid="162833" grpId="0" animBg="1"/>
      <p:bldP spid="162834" grpId="0" animBg="1"/>
      <p:bldP spid="162835" grpId="0" animBg="1"/>
      <p:bldP spid="162836" grpId="0" animBg="1"/>
      <p:bldP spid="162837" grpId="0" animBg="1"/>
      <p:bldP spid="162838" grpId="0" animBg="1"/>
      <p:bldP spid="162839" grpId="0"/>
      <p:bldP spid="162840" grpId="0"/>
      <p:bldP spid="162841" grpId="0"/>
      <p:bldP spid="162842" grpId="0" animBg="1"/>
      <p:bldP spid="162843" grpId="0" animBg="1"/>
      <p:bldP spid="162844" grpId="0" animBg="1"/>
      <p:bldP spid="162845" grpId="0" animBg="1"/>
      <p:bldP spid="162846" grpId="0"/>
      <p:bldP spid="162847" grpId="0"/>
      <p:bldP spid="162848" grpId="0" animBg="1"/>
      <p:bldP spid="162849" grpId="0" animBg="1"/>
      <p:bldP spid="162850" grpId="0" animBg="1"/>
      <p:bldP spid="162851" grpId="0" animBg="1"/>
      <p:bldP spid="16285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2"/>
          <p:cNvSpPr txBox="1">
            <a:spLocks noChangeArrowheads="1"/>
          </p:cNvSpPr>
          <p:nvPr/>
        </p:nvSpPr>
        <p:spPr bwMode="ltGray">
          <a:xfrm>
            <a:off x="609600" y="720725"/>
            <a:ext cx="2311851" cy="3970318"/>
          </a:xfrm>
          <a:prstGeom prst="rect">
            <a:avLst/>
          </a:prstGeom>
          <a:noFill/>
          <a:ln w="9525" cap="rnd">
            <a:noFill/>
            <a:miter lim="800000"/>
            <a:headEnd/>
            <a:tailEnd/>
          </a:ln>
          <a:effectLst/>
        </p:spPr>
        <p:txBody>
          <a:bodyPr wrap="none">
            <a:spAutoFit/>
          </a:bodyPr>
          <a:lstStyle/>
          <a:p>
            <a:pPr eaLnBrk="0" hangingPunct="0">
              <a:lnSpc>
                <a:spcPct val="100000"/>
              </a:lnSpc>
            </a:pPr>
            <a:r>
              <a:rPr lang="en-US" altLang="zh-CN" sz="1800" b="1"/>
              <a:t>L</a:t>
            </a:r>
            <a:r>
              <a:rPr lang="en-US" altLang="zh-CN" sz="1800" b="1" baseline="-25000"/>
              <a:t>0</a:t>
            </a:r>
            <a:r>
              <a:rPr lang="en-US" altLang="zh-CN" sz="1800" b="1"/>
              <a:t>R</a:t>
            </a:r>
            <a:r>
              <a:rPr lang="en-US" altLang="zh-CN" sz="1800" b="1" baseline="-25000"/>
              <a:t>0</a:t>
            </a:r>
            <a:r>
              <a:rPr lang="en-US" altLang="zh-CN" sz="1800" b="1"/>
              <a:t> ←IP(</a:t>
            </a:r>
            <a:r>
              <a:rPr lang="zh-CN" altLang="en-US" sz="1800" b="1"/>
              <a:t>明文</a:t>
            </a:r>
            <a:r>
              <a:rPr lang="en-US" altLang="en-US" sz="1800" b="1"/>
              <a:t>)</a:t>
            </a:r>
          </a:p>
          <a:p>
            <a:pPr eaLnBrk="0" hangingPunct="0">
              <a:lnSpc>
                <a:spcPct val="100000"/>
              </a:lnSpc>
            </a:pPr>
            <a:endParaRPr lang="en-US" altLang="en-US" sz="1800" b="1"/>
          </a:p>
          <a:p>
            <a:pPr eaLnBrk="0" hangingPunct="0">
              <a:lnSpc>
                <a:spcPct val="100000"/>
              </a:lnSpc>
            </a:pPr>
            <a:r>
              <a:rPr lang="en-US" altLang="zh-CN" sz="1800" b="1"/>
              <a:t>L</a:t>
            </a:r>
            <a:r>
              <a:rPr lang="en-US" altLang="zh-CN" sz="1800" b="1" baseline="-25000"/>
              <a:t>1</a:t>
            </a:r>
            <a:r>
              <a:rPr lang="en-US" altLang="zh-CN" sz="1800" b="1"/>
              <a:t>←R</a:t>
            </a:r>
            <a:r>
              <a:rPr lang="en-US" altLang="zh-CN" sz="1800" b="1" baseline="-25000"/>
              <a:t>0</a:t>
            </a:r>
            <a:r>
              <a:rPr lang="en-US" altLang="zh-CN" sz="1800" b="1"/>
              <a:t> </a:t>
            </a:r>
          </a:p>
          <a:p>
            <a:pPr eaLnBrk="0" hangingPunct="0">
              <a:lnSpc>
                <a:spcPct val="100000"/>
              </a:lnSpc>
              <a:buFont typeface="Symbol" pitchFamily="18" charset="2"/>
              <a:buNone/>
            </a:pPr>
            <a:r>
              <a:rPr lang="en-US" altLang="zh-CN" sz="1800" b="1"/>
              <a:t>R</a:t>
            </a:r>
            <a:r>
              <a:rPr lang="en-US" altLang="zh-CN" sz="1800" b="1" baseline="-25000"/>
              <a:t>1</a:t>
            </a:r>
            <a:r>
              <a:rPr lang="en-US" altLang="zh-CN" sz="1800" b="1"/>
              <a:t>← L</a:t>
            </a:r>
            <a:r>
              <a:rPr lang="en-US" altLang="zh-CN" sz="1800" b="1" baseline="-25000"/>
              <a:t>0</a:t>
            </a:r>
            <a:r>
              <a:rPr lang="en-US" altLang="zh-CN" sz="1800" b="1">
                <a:sym typeface="Symbol" pitchFamily="18" charset="2"/>
              </a:rPr>
              <a:t>(R</a:t>
            </a:r>
            <a:r>
              <a:rPr lang="en-US" altLang="zh-CN" sz="1800" b="1" baseline="-25000">
                <a:sym typeface="Symbol" pitchFamily="18" charset="2"/>
              </a:rPr>
              <a:t>0</a:t>
            </a:r>
            <a:r>
              <a:rPr lang="en-US" altLang="zh-CN" sz="1800" b="1">
                <a:sym typeface="Symbol" pitchFamily="18" charset="2"/>
              </a:rPr>
              <a:t>,K</a:t>
            </a:r>
            <a:r>
              <a:rPr lang="en-US" altLang="zh-CN" sz="1800" b="1" baseline="-25000">
                <a:sym typeface="Symbol" pitchFamily="18" charset="2"/>
              </a:rPr>
              <a:t>1</a:t>
            </a:r>
            <a:r>
              <a:rPr lang="en-US" altLang="zh-CN" sz="1800" b="1">
                <a:sym typeface="Symbol" pitchFamily="18" charset="2"/>
              </a:rPr>
              <a:t>)</a:t>
            </a:r>
          </a:p>
          <a:p>
            <a:pPr eaLnBrk="0" hangingPunct="0">
              <a:lnSpc>
                <a:spcPct val="100000"/>
              </a:lnSpc>
              <a:buFont typeface="Symbol" pitchFamily="18" charset="2"/>
              <a:buNone/>
            </a:pPr>
            <a:endParaRPr lang="en-US" altLang="zh-CN" sz="1800" b="1">
              <a:sym typeface="Symbol" pitchFamily="18" charset="2"/>
            </a:endParaRPr>
          </a:p>
          <a:p>
            <a:pPr eaLnBrk="0" hangingPunct="0">
              <a:lnSpc>
                <a:spcPct val="100000"/>
              </a:lnSpc>
            </a:pPr>
            <a:r>
              <a:rPr lang="en-US" altLang="zh-CN" sz="1800" b="1"/>
              <a:t>L</a:t>
            </a:r>
            <a:r>
              <a:rPr lang="en-US" altLang="zh-CN" sz="1800" b="1" baseline="-25000"/>
              <a:t>2</a:t>
            </a:r>
            <a:r>
              <a:rPr lang="en-US" altLang="zh-CN" sz="1800" b="1"/>
              <a:t>←R</a:t>
            </a:r>
            <a:r>
              <a:rPr lang="en-US" altLang="zh-CN" sz="1800" b="1" baseline="-25000"/>
              <a:t>1</a:t>
            </a:r>
            <a:r>
              <a:rPr lang="en-US" altLang="zh-CN" sz="1800" b="1"/>
              <a:t> </a:t>
            </a:r>
          </a:p>
          <a:p>
            <a:pPr eaLnBrk="0" hangingPunct="0">
              <a:lnSpc>
                <a:spcPct val="100000"/>
              </a:lnSpc>
              <a:buFont typeface="Symbol" pitchFamily="18" charset="2"/>
              <a:buNone/>
            </a:pPr>
            <a:r>
              <a:rPr lang="en-US" altLang="zh-CN" sz="1800" b="1"/>
              <a:t>R</a:t>
            </a:r>
            <a:r>
              <a:rPr lang="en-US" altLang="zh-CN" sz="1800" b="1" baseline="-25000"/>
              <a:t>2</a:t>
            </a:r>
            <a:r>
              <a:rPr lang="en-US" altLang="zh-CN" sz="1800" b="1"/>
              <a:t>← L</a:t>
            </a:r>
            <a:r>
              <a:rPr lang="en-US" altLang="zh-CN" sz="1800" b="1" baseline="-25000"/>
              <a:t>1</a:t>
            </a:r>
            <a:r>
              <a:rPr lang="en-US" altLang="zh-CN" sz="1800" b="1">
                <a:sym typeface="Symbol" pitchFamily="18" charset="2"/>
              </a:rPr>
              <a:t>(R</a:t>
            </a:r>
            <a:r>
              <a:rPr lang="en-US" altLang="zh-CN" sz="1800" b="1" baseline="-25000">
                <a:sym typeface="Symbol" pitchFamily="18" charset="2"/>
              </a:rPr>
              <a:t>1</a:t>
            </a:r>
            <a:r>
              <a:rPr lang="en-US" altLang="zh-CN" sz="1800" b="1">
                <a:sym typeface="Symbol" pitchFamily="18" charset="2"/>
              </a:rPr>
              <a:t>,K</a:t>
            </a:r>
            <a:r>
              <a:rPr lang="en-US" altLang="zh-CN" sz="1800" b="1" baseline="-25000">
                <a:sym typeface="Symbol" pitchFamily="18" charset="2"/>
              </a:rPr>
              <a:t>2</a:t>
            </a:r>
            <a:r>
              <a:rPr lang="en-US" altLang="zh-CN" sz="1800" b="1">
                <a:sym typeface="Symbol" pitchFamily="18" charset="2"/>
              </a:rPr>
              <a:t>)</a:t>
            </a:r>
            <a:endParaRPr lang="en-US" altLang="zh-CN" sz="1800" b="1"/>
          </a:p>
          <a:p>
            <a:pPr eaLnBrk="0" hangingPunct="0">
              <a:lnSpc>
                <a:spcPct val="100000"/>
              </a:lnSpc>
              <a:buFont typeface="Symbol" pitchFamily="18" charset="2"/>
              <a:buNone/>
            </a:pPr>
            <a:r>
              <a:rPr lang="en-US" altLang="zh-CN" sz="1800" b="1"/>
              <a:t>……</a:t>
            </a:r>
          </a:p>
          <a:p>
            <a:pPr eaLnBrk="0" hangingPunct="0">
              <a:lnSpc>
                <a:spcPct val="100000"/>
              </a:lnSpc>
              <a:buFont typeface="Symbol" pitchFamily="18" charset="2"/>
              <a:buNone/>
            </a:pPr>
            <a:endParaRPr lang="en-US" altLang="zh-CN" sz="1800" b="1"/>
          </a:p>
          <a:p>
            <a:pPr eaLnBrk="0" hangingPunct="0">
              <a:lnSpc>
                <a:spcPct val="100000"/>
              </a:lnSpc>
            </a:pPr>
            <a:r>
              <a:rPr lang="en-US" altLang="zh-CN" sz="1800" b="1"/>
              <a:t>L</a:t>
            </a:r>
            <a:r>
              <a:rPr lang="en-US" altLang="zh-CN" sz="1800" b="1" baseline="-25000"/>
              <a:t>16</a:t>
            </a:r>
            <a:r>
              <a:rPr lang="en-US" altLang="zh-CN" sz="1800" b="1"/>
              <a:t>←R</a:t>
            </a:r>
            <a:r>
              <a:rPr lang="en-US" altLang="zh-CN" sz="1800" b="1" baseline="-25000"/>
              <a:t>15</a:t>
            </a:r>
            <a:r>
              <a:rPr lang="en-US" altLang="zh-CN" sz="1800" b="1"/>
              <a:t> </a:t>
            </a:r>
          </a:p>
          <a:p>
            <a:pPr eaLnBrk="0" hangingPunct="0">
              <a:lnSpc>
                <a:spcPct val="100000"/>
              </a:lnSpc>
              <a:buFont typeface="Symbol" pitchFamily="18" charset="2"/>
              <a:buNone/>
            </a:pPr>
            <a:r>
              <a:rPr lang="en-US" altLang="zh-CN" sz="1800" b="1"/>
              <a:t>R</a:t>
            </a:r>
            <a:r>
              <a:rPr lang="en-US" altLang="zh-CN" sz="1800" b="1" baseline="-25000"/>
              <a:t>16</a:t>
            </a:r>
            <a:r>
              <a:rPr lang="en-US" altLang="zh-CN" sz="1800" b="1"/>
              <a:t>← L</a:t>
            </a:r>
            <a:r>
              <a:rPr lang="en-US" altLang="zh-CN" sz="1800" b="1" baseline="-25000"/>
              <a:t>15</a:t>
            </a:r>
            <a:r>
              <a:rPr lang="en-US" altLang="zh-CN" sz="1800" b="1">
                <a:sym typeface="Symbol" pitchFamily="18" charset="2"/>
              </a:rPr>
              <a:t>(R</a:t>
            </a:r>
            <a:r>
              <a:rPr lang="en-US" altLang="zh-CN" sz="1800" b="1" baseline="-25000">
                <a:sym typeface="Symbol" pitchFamily="18" charset="2"/>
              </a:rPr>
              <a:t>15</a:t>
            </a:r>
            <a:r>
              <a:rPr lang="en-US" altLang="zh-CN" sz="1800" b="1">
                <a:sym typeface="Symbol" pitchFamily="18" charset="2"/>
              </a:rPr>
              <a:t>,K</a:t>
            </a:r>
            <a:r>
              <a:rPr lang="en-US" altLang="zh-CN" sz="1800" b="1" baseline="-25000">
                <a:sym typeface="Symbol" pitchFamily="18" charset="2"/>
              </a:rPr>
              <a:t>16</a:t>
            </a:r>
            <a:r>
              <a:rPr lang="en-US" altLang="zh-CN" sz="1800" b="1">
                <a:sym typeface="Symbol" pitchFamily="18" charset="2"/>
              </a:rPr>
              <a:t>)</a:t>
            </a:r>
          </a:p>
          <a:p>
            <a:pPr eaLnBrk="0" hangingPunct="0">
              <a:lnSpc>
                <a:spcPct val="100000"/>
              </a:lnSpc>
              <a:buFont typeface="Symbol" pitchFamily="18" charset="2"/>
              <a:buNone/>
            </a:pPr>
            <a:endParaRPr lang="en-US" altLang="zh-CN" sz="1800" b="1">
              <a:sym typeface="Symbol" pitchFamily="18" charset="2"/>
            </a:endParaRPr>
          </a:p>
          <a:p>
            <a:pPr eaLnBrk="0" hangingPunct="0">
              <a:lnSpc>
                <a:spcPct val="100000"/>
              </a:lnSpc>
              <a:buFont typeface="Symbol" pitchFamily="18" charset="2"/>
              <a:buNone/>
            </a:pPr>
            <a:r>
              <a:rPr lang="zh-CN" altLang="en-US" sz="1800" b="1">
                <a:sym typeface="Symbol" pitchFamily="18" charset="2"/>
              </a:rPr>
              <a:t>密文</a:t>
            </a:r>
            <a:r>
              <a:rPr lang="zh-CN" altLang="en-US" sz="1800" b="1"/>
              <a:t>← </a:t>
            </a:r>
            <a:r>
              <a:rPr lang="en-US" altLang="zh-CN" sz="1800" b="1"/>
              <a:t>IP</a:t>
            </a:r>
            <a:r>
              <a:rPr lang="en-US" altLang="zh-CN" sz="1800" b="1" baseline="30000"/>
              <a:t>-1</a:t>
            </a:r>
            <a:r>
              <a:rPr lang="en-US" altLang="zh-CN" sz="1800" b="1"/>
              <a:t>(R</a:t>
            </a:r>
            <a:r>
              <a:rPr lang="en-US" altLang="zh-CN" sz="1800" b="1" baseline="-25000"/>
              <a:t>16</a:t>
            </a:r>
            <a:r>
              <a:rPr lang="en-US" altLang="zh-CN" sz="1800" b="1"/>
              <a:t>L</a:t>
            </a:r>
            <a:r>
              <a:rPr lang="en-US" altLang="zh-CN" sz="1800" b="1" baseline="-25000"/>
              <a:t>16</a:t>
            </a:r>
            <a:r>
              <a:rPr lang="en-US" altLang="zh-CN" sz="1800" b="1"/>
              <a:t>)</a:t>
            </a:r>
          </a:p>
          <a:p>
            <a:pPr eaLnBrk="0" hangingPunct="0">
              <a:lnSpc>
                <a:spcPct val="100000"/>
              </a:lnSpc>
              <a:buFont typeface="Symbol" pitchFamily="18" charset="2"/>
              <a:buNone/>
            </a:pPr>
            <a:endParaRPr lang="en-US" altLang="zh-CN" sz="1800" b="1"/>
          </a:p>
        </p:txBody>
      </p:sp>
      <p:sp>
        <p:nvSpPr>
          <p:cNvPr id="163843" name="Text Box 3"/>
          <p:cNvSpPr txBox="1">
            <a:spLocks noChangeArrowheads="1"/>
          </p:cNvSpPr>
          <p:nvPr/>
        </p:nvSpPr>
        <p:spPr bwMode="ltGray">
          <a:xfrm>
            <a:off x="5181600" y="776288"/>
            <a:ext cx="2840842" cy="1754326"/>
          </a:xfrm>
          <a:prstGeom prst="rect">
            <a:avLst/>
          </a:prstGeom>
          <a:solidFill>
            <a:schemeClr val="bg1"/>
          </a:solidFill>
          <a:ln w="9525" cap="rnd">
            <a:noFill/>
            <a:miter lim="800000"/>
            <a:headEnd/>
            <a:tailEnd/>
          </a:ln>
          <a:effectLst/>
        </p:spPr>
        <p:txBody>
          <a:bodyPr wrap="none">
            <a:spAutoFit/>
          </a:bodyPr>
          <a:lstStyle/>
          <a:p>
            <a:pPr eaLnBrk="0" hangingPunct="0">
              <a:lnSpc>
                <a:spcPct val="100000"/>
              </a:lnSpc>
            </a:pPr>
            <a:r>
              <a:rPr lang="zh-CN" altLang="en-US" sz="1800" b="1"/>
              <a:t>加密方程：</a:t>
            </a:r>
          </a:p>
          <a:p>
            <a:pPr eaLnBrk="0" hangingPunct="0">
              <a:lnSpc>
                <a:spcPct val="100000"/>
              </a:lnSpc>
            </a:pPr>
            <a:r>
              <a:rPr lang="en-US" altLang="zh-CN" sz="1800" b="1"/>
              <a:t>L</a:t>
            </a:r>
            <a:r>
              <a:rPr lang="en-US" altLang="zh-CN" sz="1800" b="1" baseline="-25000"/>
              <a:t>0</a:t>
            </a:r>
            <a:r>
              <a:rPr lang="en-US" altLang="zh-CN" sz="1800" b="1"/>
              <a:t>R</a:t>
            </a:r>
            <a:r>
              <a:rPr lang="en-US" altLang="zh-CN" sz="1800" b="1" baseline="-25000"/>
              <a:t>0</a:t>
            </a:r>
            <a:r>
              <a:rPr lang="en-US" altLang="zh-CN" sz="1800" b="1"/>
              <a:t> ←IP(&lt;64</a:t>
            </a:r>
            <a:r>
              <a:rPr lang="zh-CN" altLang="en-US" sz="1800" b="1"/>
              <a:t>位明文</a:t>
            </a:r>
            <a:r>
              <a:rPr lang="en-US" altLang="zh-CN" sz="1800" b="1"/>
              <a:t>&gt;</a:t>
            </a:r>
            <a:r>
              <a:rPr lang="en-US" altLang="en-US" sz="1800" b="1"/>
              <a:t>)</a:t>
            </a:r>
          </a:p>
          <a:p>
            <a:pPr eaLnBrk="0" hangingPunct="0">
              <a:lnSpc>
                <a:spcPct val="100000"/>
              </a:lnSpc>
            </a:pPr>
            <a:r>
              <a:rPr lang="en-US" altLang="zh-CN" sz="1800" b="1"/>
              <a:t>L</a:t>
            </a:r>
            <a:r>
              <a:rPr lang="en-US" altLang="zh-CN" sz="1800" b="1" baseline="-25000"/>
              <a:t>n</a:t>
            </a:r>
            <a:r>
              <a:rPr lang="en-US" altLang="zh-CN" sz="1800" b="1"/>
              <a:t>←R</a:t>
            </a:r>
            <a:r>
              <a:rPr lang="en-US" altLang="zh-CN" sz="1800" b="1" baseline="-25000"/>
              <a:t>n-1</a:t>
            </a:r>
          </a:p>
          <a:p>
            <a:pPr eaLnBrk="0" hangingPunct="0">
              <a:lnSpc>
                <a:spcPct val="100000"/>
              </a:lnSpc>
            </a:pPr>
            <a:r>
              <a:rPr lang="en-US" altLang="zh-CN" sz="1800" b="1"/>
              <a:t>R</a:t>
            </a:r>
            <a:r>
              <a:rPr lang="en-US" altLang="zh-CN" sz="1800" b="1" baseline="-25000"/>
              <a:t>n</a:t>
            </a:r>
            <a:r>
              <a:rPr lang="en-US" altLang="zh-CN" sz="1800" b="1"/>
              <a:t>← L</a:t>
            </a:r>
            <a:r>
              <a:rPr lang="en-US" altLang="zh-CN" sz="1800" b="1" baseline="-25000"/>
              <a:t>n-1</a:t>
            </a:r>
            <a:r>
              <a:rPr lang="en-US" altLang="zh-CN" sz="1800" b="1">
                <a:sym typeface="Symbol" pitchFamily="18" charset="2"/>
              </a:rPr>
              <a:t>(R</a:t>
            </a:r>
            <a:r>
              <a:rPr lang="en-US" altLang="zh-CN" sz="1800" b="1" baseline="-25000">
                <a:sym typeface="Symbol" pitchFamily="18" charset="2"/>
              </a:rPr>
              <a:t>n-1</a:t>
            </a:r>
            <a:r>
              <a:rPr lang="en-US" altLang="zh-CN" sz="1800" b="1">
                <a:sym typeface="Symbol" pitchFamily="18" charset="2"/>
              </a:rPr>
              <a:t>,K</a:t>
            </a:r>
            <a:r>
              <a:rPr lang="en-US" altLang="zh-CN" sz="1800" b="1" baseline="-25000">
                <a:sym typeface="Symbol" pitchFamily="18" charset="2"/>
              </a:rPr>
              <a:t>n</a:t>
            </a:r>
            <a:r>
              <a:rPr lang="en-US" altLang="zh-CN" sz="1800" b="1">
                <a:sym typeface="Symbol" pitchFamily="18" charset="2"/>
              </a:rPr>
              <a:t>)</a:t>
            </a:r>
          </a:p>
          <a:p>
            <a:pPr eaLnBrk="0" hangingPunct="0">
              <a:lnSpc>
                <a:spcPct val="100000"/>
              </a:lnSpc>
            </a:pPr>
            <a:endParaRPr lang="en-US" altLang="zh-CN" sz="1800" b="1">
              <a:sym typeface="Symbol" pitchFamily="18" charset="2"/>
            </a:endParaRPr>
          </a:p>
          <a:p>
            <a:pPr eaLnBrk="0" hangingPunct="0">
              <a:lnSpc>
                <a:spcPct val="100000"/>
              </a:lnSpc>
            </a:pPr>
            <a:r>
              <a:rPr lang="en-US" altLang="zh-CN" sz="1800" b="1">
                <a:sym typeface="Symbol" pitchFamily="18" charset="2"/>
              </a:rPr>
              <a:t>&lt;64</a:t>
            </a:r>
            <a:r>
              <a:rPr lang="zh-CN" altLang="en-US" sz="1800" b="1">
                <a:sym typeface="Symbol" pitchFamily="18" charset="2"/>
              </a:rPr>
              <a:t>位密文</a:t>
            </a:r>
            <a:r>
              <a:rPr lang="en-US" altLang="zh-CN" sz="1800" b="1">
                <a:sym typeface="Symbol" pitchFamily="18" charset="2"/>
              </a:rPr>
              <a:t>&gt;</a:t>
            </a:r>
            <a:r>
              <a:rPr lang="en-US" altLang="zh-CN" sz="1800" b="1"/>
              <a:t>← IP</a:t>
            </a:r>
            <a:r>
              <a:rPr lang="en-US" altLang="zh-CN" sz="1800" b="1" baseline="30000"/>
              <a:t>-1</a:t>
            </a:r>
            <a:r>
              <a:rPr lang="en-US" altLang="zh-CN" sz="1800" b="1"/>
              <a:t>(R</a:t>
            </a:r>
            <a:r>
              <a:rPr lang="en-US" altLang="zh-CN" sz="1800" b="1" baseline="-25000"/>
              <a:t>16</a:t>
            </a:r>
            <a:r>
              <a:rPr lang="en-US" altLang="zh-CN" sz="1800" b="1"/>
              <a:t>L</a:t>
            </a:r>
            <a:r>
              <a:rPr lang="en-US" altLang="zh-CN" sz="1800" b="1" baseline="-25000"/>
              <a:t>16</a:t>
            </a:r>
            <a:r>
              <a:rPr lang="en-US" altLang="zh-CN" sz="1800" b="1"/>
              <a:t>)</a:t>
            </a:r>
          </a:p>
        </p:txBody>
      </p:sp>
      <p:sp>
        <p:nvSpPr>
          <p:cNvPr id="163844" name="Text Box 4"/>
          <p:cNvSpPr txBox="1">
            <a:spLocks noChangeArrowheads="1"/>
          </p:cNvSpPr>
          <p:nvPr/>
        </p:nvSpPr>
        <p:spPr bwMode="ltGray">
          <a:xfrm>
            <a:off x="5181600" y="3844925"/>
            <a:ext cx="3306763" cy="1754326"/>
          </a:xfrm>
          <a:prstGeom prst="rect">
            <a:avLst/>
          </a:prstGeom>
          <a:solidFill>
            <a:schemeClr val="bg1"/>
          </a:solidFill>
          <a:ln w="9525" cap="rnd">
            <a:noFill/>
            <a:miter lim="800000"/>
            <a:headEnd/>
            <a:tailEnd/>
          </a:ln>
          <a:effectLst/>
        </p:spPr>
        <p:txBody>
          <a:bodyPr>
            <a:spAutoFit/>
          </a:bodyPr>
          <a:lstStyle/>
          <a:p>
            <a:pPr eaLnBrk="0" hangingPunct="0">
              <a:lnSpc>
                <a:spcPct val="100000"/>
              </a:lnSpc>
            </a:pPr>
            <a:r>
              <a:rPr lang="zh-CN" altLang="en-US" sz="1800" b="1"/>
              <a:t>解密方程：</a:t>
            </a:r>
          </a:p>
          <a:p>
            <a:pPr eaLnBrk="0" hangingPunct="0">
              <a:lnSpc>
                <a:spcPct val="100000"/>
              </a:lnSpc>
            </a:pPr>
            <a:r>
              <a:rPr lang="en-US" altLang="zh-CN" sz="1800" b="1"/>
              <a:t>R</a:t>
            </a:r>
            <a:r>
              <a:rPr lang="en-US" altLang="zh-CN" sz="1800" b="1" baseline="-25000"/>
              <a:t>16</a:t>
            </a:r>
            <a:r>
              <a:rPr lang="en-US" altLang="zh-CN" sz="1800" b="1"/>
              <a:t>L</a:t>
            </a:r>
            <a:r>
              <a:rPr lang="en-US" altLang="zh-CN" sz="1800" b="1" baseline="-25000"/>
              <a:t>16</a:t>
            </a:r>
            <a:r>
              <a:rPr lang="en-US" altLang="zh-CN" sz="1800" b="1"/>
              <a:t> ←IP(&lt;64</a:t>
            </a:r>
            <a:r>
              <a:rPr lang="zh-CN" altLang="en-US" sz="1800" b="1"/>
              <a:t>位密文</a:t>
            </a:r>
            <a:r>
              <a:rPr lang="en-US" altLang="zh-CN" sz="1800" b="1"/>
              <a:t>&gt;</a:t>
            </a:r>
            <a:r>
              <a:rPr lang="en-US" altLang="en-US" sz="1800" b="1"/>
              <a:t>)</a:t>
            </a:r>
          </a:p>
          <a:p>
            <a:pPr eaLnBrk="0" hangingPunct="0">
              <a:lnSpc>
                <a:spcPct val="100000"/>
              </a:lnSpc>
            </a:pPr>
            <a:r>
              <a:rPr lang="en-US" altLang="zh-CN" sz="1800" b="1"/>
              <a:t>R</a:t>
            </a:r>
            <a:r>
              <a:rPr lang="en-US" altLang="zh-CN" sz="1800" b="1" baseline="-25000"/>
              <a:t>n-1</a:t>
            </a:r>
            <a:r>
              <a:rPr lang="en-US" altLang="zh-CN" sz="1800" b="1"/>
              <a:t>←L</a:t>
            </a:r>
            <a:r>
              <a:rPr lang="en-US" altLang="zh-CN" sz="1800" b="1" baseline="-25000"/>
              <a:t>n</a:t>
            </a:r>
          </a:p>
          <a:p>
            <a:pPr eaLnBrk="0" hangingPunct="0">
              <a:lnSpc>
                <a:spcPct val="100000"/>
              </a:lnSpc>
            </a:pPr>
            <a:r>
              <a:rPr lang="en-US" altLang="zh-CN" sz="1800" b="1"/>
              <a:t>L</a:t>
            </a:r>
            <a:r>
              <a:rPr lang="en-US" altLang="zh-CN" sz="1800" b="1" baseline="-25000"/>
              <a:t>n-1</a:t>
            </a:r>
            <a:r>
              <a:rPr lang="en-US" altLang="zh-CN" sz="1800" b="1"/>
              <a:t>← R</a:t>
            </a:r>
            <a:r>
              <a:rPr lang="en-US" altLang="zh-CN" sz="1800" b="1" baseline="-25000"/>
              <a:t>n</a:t>
            </a:r>
            <a:r>
              <a:rPr lang="en-US" altLang="zh-CN" sz="1800" b="1">
                <a:sym typeface="Symbol" pitchFamily="18" charset="2"/>
              </a:rPr>
              <a:t>(L</a:t>
            </a:r>
            <a:r>
              <a:rPr lang="en-US" altLang="zh-CN" sz="1800" b="1" baseline="-25000">
                <a:sym typeface="Symbol" pitchFamily="18" charset="2"/>
              </a:rPr>
              <a:t>n</a:t>
            </a:r>
            <a:r>
              <a:rPr lang="en-US" altLang="zh-CN" sz="1800" b="1">
                <a:sym typeface="Symbol" pitchFamily="18" charset="2"/>
              </a:rPr>
              <a:t>,K</a:t>
            </a:r>
            <a:r>
              <a:rPr lang="en-US" altLang="zh-CN" sz="1800" b="1" baseline="-25000">
                <a:sym typeface="Symbol" pitchFamily="18" charset="2"/>
              </a:rPr>
              <a:t>n</a:t>
            </a:r>
            <a:r>
              <a:rPr lang="en-US" altLang="zh-CN" sz="1800" b="1">
                <a:sym typeface="Symbol" pitchFamily="18" charset="2"/>
              </a:rPr>
              <a:t>)</a:t>
            </a:r>
          </a:p>
          <a:p>
            <a:pPr eaLnBrk="0" hangingPunct="0">
              <a:lnSpc>
                <a:spcPct val="100000"/>
              </a:lnSpc>
            </a:pPr>
            <a:endParaRPr lang="en-US" altLang="zh-CN" sz="1800" b="1">
              <a:sym typeface="Symbol" pitchFamily="18" charset="2"/>
            </a:endParaRPr>
          </a:p>
          <a:p>
            <a:pPr eaLnBrk="0" hangingPunct="0">
              <a:lnSpc>
                <a:spcPct val="100000"/>
              </a:lnSpc>
            </a:pPr>
            <a:r>
              <a:rPr lang="en-US" altLang="zh-CN" sz="1800" b="1">
                <a:sym typeface="Symbol" pitchFamily="18" charset="2"/>
              </a:rPr>
              <a:t>&lt;64</a:t>
            </a:r>
            <a:r>
              <a:rPr lang="zh-CN" altLang="en-US" sz="1800" b="1">
                <a:sym typeface="Symbol" pitchFamily="18" charset="2"/>
              </a:rPr>
              <a:t>位明文</a:t>
            </a:r>
            <a:r>
              <a:rPr lang="en-US" altLang="zh-CN" sz="1800" b="1">
                <a:sym typeface="Symbol" pitchFamily="18" charset="2"/>
              </a:rPr>
              <a:t>&gt;</a:t>
            </a:r>
            <a:r>
              <a:rPr lang="en-US" altLang="zh-CN" sz="1800" b="1"/>
              <a:t>← IP</a:t>
            </a:r>
            <a:r>
              <a:rPr lang="en-US" altLang="zh-CN" sz="1800" b="1" baseline="30000"/>
              <a:t>-1</a:t>
            </a:r>
            <a:r>
              <a:rPr lang="en-US" altLang="zh-CN" sz="1800" b="1"/>
              <a:t>(L</a:t>
            </a:r>
            <a:r>
              <a:rPr lang="en-US" altLang="zh-CN" sz="1800" b="1" baseline="-25000"/>
              <a:t>0</a:t>
            </a:r>
            <a:r>
              <a:rPr lang="en-US" altLang="zh-CN" sz="1800" b="1"/>
              <a:t>R</a:t>
            </a:r>
            <a:r>
              <a:rPr lang="en-US" altLang="zh-CN" sz="1800" b="1" baseline="-25000"/>
              <a:t>0</a:t>
            </a:r>
            <a:r>
              <a:rPr lang="en-US" altLang="zh-CN" sz="1800" b="1"/>
              <a:t>)</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63842"/>
                                        </p:tgtEl>
                                        <p:attrNameLst>
                                          <p:attrName>style.visibility</p:attrName>
                                        </p:attrNameLst>
                                      </p:cBhvr>
                                      <p:to>
                                        <p:strVal val="visible"/>
                                      </p:to>
                                    </p:set>
                                    <p:animEffect transition="in" filter="wedge">
                                      <p:cBhvr>
                                        <p:cTn id="7" dur="2000"/>
                                        <p:tgtEl>
                                          <p:spTgt spid="163842"/>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163843"/>
                                        </p:tgtEl>
                                        <p:attrNameLst>
                                          <p:attrName>style.visibility</p:attrName>
                                        </p:attrNameLst>
                                      </p:cBhvr>
                                      <p:to>
                                        <p:strVal val="visible"/>
                                      </p:to>
                                    </p:set>
                                    <p:animEffect transition="in" filter="wedge">
                                      <p:cBhvr>
                                        <p:cTn id="12" dur="2000"/>
                                        <p:tgtEl>
                                          <p:spTgt spid="163843"/>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163844"/>
                                        </p:tgtEl>
                                        <p:attrNameLst>
                                          <p:attrName>style.visibility</p:attrName>
                                        </p:attrNameLst>
                                      </p:cBhvr>
                                      <p:to>
                                        <p:strVal val="visible"/>
                                      </p:to>
                                    </p:set>
                                    <p:animEffect transition="in" filter="wedge">
                                      <p:cBhvr>
                                        <p:cTn id="17" dur="2000"/>
                                        <p:tgtEl>
                                          <p:spTgt spid="163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2" grpId="0"/>
      <p:bldP spid="163843" grpId="0" animBg="1"/>
      <p:bldP spid="16384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CN">
                <a:solidFill>
                  <a:schemeClr val="tx1"/>
                </a:solidFill>
              </a:rPr>
              <a:t>DES</a:t>
            </a:r>
            <a:r>
              <a:rPr lang="zh-CN" altLang="en-US">
                <a:solidFill>
                  <a:schemeClr val="tx1"/>
                </a:solidFill>
              </a:rPr>
              <a:t>加密的一个例子</a:t>
            </a:r>
          </a:p>
        </p:txBody>
      </p:sp>
      <p:sp>
        <p:nvSpPr>
          <p:cNvPr id="31747" name="Rectangle 3"/>
          <p:cNvSpPr>
            <a:spLocks noGrp="1" noChangeArrowheads="1"/>
          </p:cNvSpPr>
          <p:nvPr>
            <p:ph type="body" idx="1"/>
          </p:nvPr>
        </p:nvSpPr>
        <p:spPr/>
        <p:txBody>
          <a:bodyPr/>
          <a:lstStyle/>
          <a:p>
            <a:r>
              <a:rPr lang="zh-CN" altLang="en-US" sz="2400" b="1">
                <a:latin typeface="楷体_GB2312" pitchFamily="49" charset="-122"/>
                <a:ea typeface="楷体_GB2312" pitchFamily="49" charset="-122"/>
              </a:rPr>
              <a:t>明文：</a:t>
            </a:r>
            <a:r>
              <a:rPr lang="en-US" altLang="zh-CN" sz="2400" b="1">
                <a:latin typeface="楷体_GB2312" pitchFamily="49" charset="-122"/>
                <a:ea typeface="楷体_GB2312" pitchFamily="49" charset="-122"/>
              </a:rPr>
              <a:t>Standarad</a:t>
            </a:r>
          </a:p>
        </p:txBody>
      </p:sp>
      <p:graphicFrame>
        <p:nvGraphicFramePr>
          <p:cNvPr id="31748" name="Group 4"/>
          <p:cNvGraphicFramePr>
            <a:graphicFrameLocks noGrp="1"/>
          </p:cNvGraphicFramePr>
          <p:nvPr/>
        </p:nvGraphicFramePr>
        <p:xfrm>
          <a:off x="0" y="2667000"/>
          <a:ext cx="9144000" cy="1755776"/>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rgbClr val="C00000"/>
                          </a:solidFill>
                          <a:effectLst/>
                          <a:latin typeface="楷体_GB2312" pitchFamily="49" charset="-122"/>
                          <a:ea typeface="宋体" charset="-122"/>
                        </a:rPr>
                        <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rgbClr val="C00000"/>
                          </a:solidFill>
                          <a:effectLst/>
                          <a:latin typeface="楷体_GB2312" pitchFamily="49" charset="-122"/>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rgbClr val="C00000"/>
                          </a:solidFill>
                          <a:effectLst/>
                          <a:latin typeface="楷体_GB2312" pitchFamily="49" charset="-122"/>
                          <a:ea typeface="宋体"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rgbClr val="C00000"/>
                          </a:solidFill>
                          <a:effectLst/>
                          <a:latin typeface="楷体_GB2312" pitchFamily="49" charset="-122"/>
                          <a:ea typeface="宋体" charset="-122"/>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rgbClr val="C00000"/>
                          </a:solidFill>
                          <a:effectLst/>
                          <a:latin typeface="楷体_GB2312" pitchFamily="49" charset="-122"/>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rgbClr val="C00000"/>
                          </a:solidFill>
                          <a:effectLst/>
                          <a:latin typeface="楷体_GB2312" pitchFamily="49" charset="-122"/>
                          <a:ea typeface="宋体"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rgbClr val="C00000"/>
                          </a:solidFill>
                          <a:effectLst/>
                          <a:latin typeface="楷体_GB2312" pitchFamily="49" charset="-122"/>
                          <a:ea typeface="宋体" charset="-12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rgbClr val="C00000"/>
                          </a:solidFill>
                          <a:effectLst/>
                          <a:latin typeface="楷体_GB2312" pitchFamily="49" charset="-122"/>
                          <a:ea typeface="宋体" charset="-122"/>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rgbClr val="C00000"/>
                          </a:solidFill>
                          <a:effectLst/>
                          <a:latin typeface="楷体_GB2312" pitchFamily="49" charset="-122"/>
                          <a:ea typeface="宋体" charset="-122"/>
                        </a:rPr>
                        <a:t>53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rgbClr val="C00000"/>
                          </a:solidFill>
                          <a:effectLst/>
                          <a:latin typeface="楷体_GB2312" pitchFamily="49" charset="-122"/>
                          <a:ea typeface="宋体" charset="-122"/>
                        </a:rPr>
                        <a:t>74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rgbClr val="C00000"/>
                          </a:solidFill>
                          <a:effectLst/>
                          <a:latin typeface="楷体_GB2312" pitchFamily="49" charset="-122"/>
                          <a:ea typeface="宋体" charset="-122"/>
                        </a:rPr>
                        <a:t>61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rgbClr val="C00000"/>
                          </a:solidFill>
                          <a:effectLst/>
                          <a:latin typeface="楷体_GB2312" pitchFamily="49" charset="-122"/>
                          <a:ea typeface="宋体" charset="-122"/>
                        </a:rPr>
                        <a:t>6E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rgbClr val="C00000"/>
                          </a:solidFill>
                          <a:effectLst/>
                          <a:latin typeface="楷体_GB2312" pitchFamily="49" charset="-122"/>
                          <a:ea typeface="宋体" charset="-122"/>
                        </a:rPr>
                        <a:t>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rgbClr val="C00000"/>
                          </a:solidFill>
                          <a:effectLst/>
                          <a:latin typeface="楷体_GB2312" pitchFamily="49" charset="-122"/>
                          <a:ea typeface="宋体" charset="-122"/>
                        </a:rPr>
                        <a:t>61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rgbClr val="C00000"/>
                          </a:solidFill>
                          <a:effectLst/>
                          <a:latin typeface="楷体_GB2312" pitchFamily="49" charset="-122"/>
                          <a:ea typeface="宋体" charset="-122"/>
                        </a:rPr>
                        <a:t>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rgbClr val="C00000"/>
                          </a:solidFill>
                          <a:effectLst/>
                          <a:latin typeface="楷体_GB2312" pitchFamily="49" charset="-122"/>
                          <a:ea typeface="宋体" charset="-122"/>
                        </a:rPr>
                        <a:t>64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8788">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01010011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01110100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01100001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01101110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01100100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01100001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01110010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01100100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258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1</a:t>
                      </a:r>
                      <a:r>
                        <a:rPr kumimoji="1" lang="en-US" altLang="zh-CN" sz="1800" b="1" i="0" u="none" strike="noStrike" cap="none" normalizeH="0" baseline="0" smtClean="0">
                          <a:ln>
                            <a:noFill/>
                          </a:ln>
                          <a:solidFill>
                            <a:srgbClr val="C00000"/>
                          </a:solidFill>
                          <a:effectLst/>
                          <a:latin typeface="Microsoft Sans Serif"/>
                          <a:ea typeface="宋体" charset="-122"/>
                        </a:rPr>
                        <a:t>…</a:t>
                      </a:r>
                      <a:r>
                        <a:rPr kumimoji="1" lang="en-US" altLang="zh-CN" sz="1800" b="1" i="0" u="none" strike="noStrike" cap="none" normalizeH="0" baseline="0" smtClean="0">
                          <a:ln>
                            <a:noFill/>
                          </a:ln>
                          <a:solidFill>
                            <a:srgbClr val="C00000"/>
                          </a:solidFill>
                          <a:effectLst/>
                          <a:latin typeface="楷体_GB2312" pitchFamily="49" charset="-122"/>
                          <a:ea typeface="宋体"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9</a:t>
                      </a:r>
                      <a:r>
                        <a:rPr kumimoji="1" lang="en-US" altLang="zh-CN" sz="1800" b="1" i="0" u="none" strike="noStrike" cap="none" normalizeH="0" baseline="0" smtClean="0">
                          <a:ln>
                            <a:noFill/>
                          </a:ln>
                          <a:solidFill>
                            <a:srgbClr val="C00000"/>
                          </a:solidFill>
                          <a:effectLst/>
                          <a:latin typeface="Microsoft Sans Serif"/>
                          <a:ea typeface="宋体" charset="-122"/>
                        </a:rPr>
                        <a:t>…</a:t>
                      </a:r>
                      <a:r>
                        <a:rPr kumimoji="1" lang="en-US" altLang="zh-CN" sz="1800" b="1" i="0" u="none" strike="noStrike" cap="none" normalizeH="0" baseline="0" smtClean="0">
                          <a:ln>
                            <a:noFill/>
                          </a:ln>
                          <a:solidFill>
                            <a:srgbClr val="C00000"/>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17</a:t>
                      </a:r>
                      <a:r>
                        <a:rPr kumimoji="1" lang="en-US" altLang="zh-CN" sz="1800" b="1" i="0" u="none" strike="noStrike" cap="none" normalizeH="0" baseline="0" smtClean="0">
                          <a:ln>
                            <a:noFill/>
                          </a:ln>
                          <a:solidFill>
                            <a:srgbClr val="C00000"/>
                          </a:solidFill>
                          <a:effectLst/>
                          <a:latin typeface="Microsoft Sans Serif"/>
                          <a:ea typeface="宋体" charset="-122"/>
                        </a:rPr>
                        <a:t>…</a:t>
                      </a:r>
                      <a:r>
                        <a:rPr kumimoji="1" lang="en-US" altLang="zh-CN" sz="1800" b="1" i="0" u="none" strike="noStrike" cap="none" normalizeH="0" baseline="0" smtClean="0">
                          <a:ln>
                            <a:noFill/>
                          </a:ln>
                          <a:solidFill>
                            <a:srgbClr val="C00000"/>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25</a:t>
                      </a:r>
                      <a:r>
                        <a:rPr kumimoji="1" lang="en-US" altLang="zh-CN" sz="1800" b="1" i="0" u="none" strike="noStrike" cap="none" normalizeH="0" baseline="0" smtClean="0">
                          <a:ln>
                            <a:noFill/>
                          </a:ln>
                          <a:solidFill>
                            <a:srgbClr val="C00000"/>
                          </a:solidFill>
                          <a:effectLst/>
                          <a:latin typeface="Microsoft Sans Serif"/>
                          <a:ea typeface="宋体" charset="-122"/>
                        </a:rPr>
                        <a:t>…</a:t>
                      </a:r>
                      <a:r>
                        <a:rPr kumimoji="1" lang="en-US" altLang="zh-CN" sz="1800" b="1" i="0" u="none" strike="noStrike" cap="none" normalizeH="0" baseline="0" smtClean="0">
                          <a:ln>
                            <a:noFill/>
                          </a:ln>
                          <a:solidFill>
                            <a:srgbClr val="C00000"/>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33</a:t>
                      </a:r>
                      <a:r>
                        <a:rPr kumimoji="1" lang="en-US" altLang="zh-CN" sz="1800" b="1" i="0" u="none" strike="noStrike" cap="none" normalizeH="0" baseline="0" smtClean="0">
                          <a:ln>
                            <a:noFill/>
                          </a:ln>
                          <a:solidFill>
                            <a:srgbClr val="C00000"/>
                          </a:solidFill>
                          <a:effectLst/>
                          <a:latin typeface="Microsoft Sans Serif"/>
                          <a:ea typeface="宋体" charset="-122"/>
                        </a:rPr>
                        <a:t>…</a:t>
                      </a:r>
                      <a:r>
                        <a:rPr kumimoji="1" lang="en-US" altLang="zh-CN" sz="1800" b="1" i="0" u="none" strike="noStrike" cap="none" normalizeH="0" baseline="0" smtClean="0">
                          <a:ln>
                            <a:noFill/>
                          </a:ln>
                          <a:solidFill>
                            <a:srgbClr val="C00000"/>
                          </a:solidFill>
                          <a:effectLst/>
                          <a:latin typeface="楷体_GB2312" pitchFamily="49" charset="-122"/>
                          <a:ea typeface="宋体" charset="-122"/>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41</a:t>
                      </a:r>
                      <a:r>
                        <a:rPr kumimoji="1" lang="en-US" altLang="zh-CN" sz="1800" b="1" i="0" u="none" strike="noStrike" cap="none" normalizeH="0" baseline="0" smtClean="0">
                          <a:ln>
                            <a:noFill/>
                          </a:ln>
                          <a:solidFill>
                            <a:srgbClr val="C00000"/>
                          </a:solidFill>
                          <a:effectLst/>
                          <a:latin typeface="Microsoft Sans Serif"/>
                          <a:ea typeface="宋体" charset="-122"/>
                        </a:rPr>
                        <a:t>…</a:t>
                      </a:r>
                      <a:r>
                        <a:rPr kumimoji="1" lang="en-US" altLang="zh-CN" sz="1800" b="1" i="0" u="none" strike="noStrike" cap="none" normalizeH="0" baseline="0" smtClean="0">
                          <a:ln>
                            <a:noFill/>
                          </a:ln>
                          <a:solidFill>
                            <a:srgbClr val="C00000"/>
                          </a:solidFill>
                          <a:effectLst/>
                          <a:latin typeface="楷体_GB2312" pitchFamily="49" charset="-122"/>
                          <a:ea typeface="宋体" charset="-122"/>
                        </a:rPr>
                        <a:t>48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49</a:t>
                      </a:r>
                      <a:r>
                        <a:rPr kumimoji="1" lang="en-US" altLang="zh-CN" sz="1800" b="1" i="0" u="none" strike="noStrike" cap="none" normalizeH="0" baseline="0" smtClean="0">
                          <a:ln>
                            <a:noFill/>
                          </a:ln>
                          <a:solidFill>
                            <a:srgbClr val="C00000"/>
                          </a:solidFill>
                          <a:effectLst/>
                          <a:latin typeface="Microsoft Sans Serif"/>
                          <a:ea typeface="宋体" charset="-122"/>
                        </a:rPr>
                        <a:t>…</a:t>
                      </a:r>
                      <a:r>
                        <a:rPr kumimoji="1" lang="en-US" altLang="zh-CN" sz="1800" b="1" i="0" u="none" strike="noStrike" cap="none" normalizeH="0" baseline="0" smtClean="0">
                          <a:ln>
                            <a:noFill/>
                          </a:ln>
                          <a:solidFill>
                            <a:srgbClr val="C00000"/>
                          </a:solidFill>
                          <a:effectLst/>
                          <a:latin typeface="楷体_GB2312" pitchFamily="49" charset="-122"/>
                          <a:ea typeface="宋体" charset="-122"/>
                        </a:rPr>
                        <a:t>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C00000"/>
                          </a:solidFill>
                          <a:effectLst/>
                          <a:latin typeface="楷体_GB2312" pitchFamily="49" charset="-122"/>
                          <a:ea typeface="宋体" charset="-122"/>
                        </a:rPr>
                        <a:t>57</a:t>
                      </a:r>
                      <a:r>
                        <a:rPr kumimoji="1" lang="en-US" altLang="zh-CN" sz="1800" b="1" i="0" u="none" strike="noStrike" cap="none" normalizeH="0" baseline="0" dirty="0" smtClean="0">
                          <a:ln>
                            <a:noFill/>
                          </a:ln>
                          <a:solidFill>
                            <a:srgbClr val="C00000"/>
                          </a:solidFill>
                          <a:effectLst/>
                          <a:latin typeface="Microsoft Sans Serif"/>
                          <a:ea typeface="宋体" charset="-122"/>
                        </a:rPr>
                        <a:t>…</a:t>
                      </a:r>
                      <a:r>
                        <a:rPr kumimoji="1" lang="en-US" altLang="zh-CN" sz="1800" b="1" i="0" u="none" strike="noStrike" cap="none" normalizeH="0" baseline="0" dirty="0" smtClean="0">
                          <a:ln>
                            <a:noFill/>
                          </a:ln>
                          <a:solidFill>
                            <a:srgbClr val="C00000"/>
                          </a:solidFill>
                          <a:effectLst/>
                          <a:latin typeface="楷体_GB2312" pitchFamily="49" charset="-122"/>
                          <a:ea typeface="宋体" charset="-122"/>
                        </a:rPr>
                        <a:t>64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1795" name="Rectangle 51"/>
          <p:cNvSpPr>
            <a:spLocks noChangeArrowheads="1"/>
          </p:cNvSpPr>
          <p:nvPr/>
        </p:nvSpPr>
        <p:spPr bwMode="auto">
          <a:xfrm>
            <a:off x="228600" y="4495800"/>
            <a:ext cx="1082348" cy="307777"/>
          </a:xfrm>
          <a:prstGeom prst="rect">
            <a:avLst/>
          </a:prstGeom>
          <a:noFill/>
          <a:ln w="12700" cap="sq">
            <a:noFill/>
            <a:miter lim="800000"/>
            <a:headEnd type="none" w="sm" len="sm"/>
            <a:tailEnd type="none" w="sm" len="sm"/>
          </a:ln>
          <a:effectLst/>
        </p:spPr>
        <p:txBody>
          <a:bodyPr wrap="none">
            <a:spAutoFit/>
          </a:bodyPr>
          <a:lstStyle/>
          <a:p>
            <a:pPr>
              <a:lnSpc>
                <a:spcPct val="100000"/>
              </a:lnSpc>
            </a:pPr>
            <a:r>
              <a:rPr lang="zh-CN" altLang="en-US" b="1">
                <a:latin typeface="楷体_GB2312" pitchFamily="49" charset="-122"/>
                <a:ea typeface="楷体_GB2312" pitchFamily="49" charset="-122"/>
              </a:rPr>
              <a:t>初始变换</a:t>
            </a:r>
            <a:r>
              <a:rPr lang="en-US" altLang="zh-CN" b="1">
                <a:latin typeface="楷体_GB2312" pitchFamily="49" charset="-122"/>
                <a:ea typeface="楷体_GB2312" pitchFamily="49" charset="-122"/>
              </a:rPr>
              <a:t>IP</a:t>
            </a:r>
          </a:p>
        </p:txBody>
      </p:sp>
      <p:graphicFrame>
        <p:nvGraphicFramePr>
          <p:cNvPr id="31796" name="Group 52"/>
          <p:cNvGraphicFramePr>
            <a:graphicFrameLocks noGrp="1"/>
          </p:cNvGraphicFramePr>
          <p:nvPr/>
        </p:nvGraphicFramePr>
        <p:xfrm>
          <a:off x="0" y="5105400"/>
          <a:ext cx="9144000" cy="1752600"/>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C00000"/>
                          </a:solidFill>
                          <a:effectLst/>
                          <a:latin typeface="楷体_GB2312" pitchFamily="49" charset="-122"/>
                          <a:ea typeface="宋体" charset="-122"/>
                        </a:rPr>
                        <a:t>1</a:t>
                      </a:r>
                      <a:r>
                        <a:rPr kumimoji="1" lang="en-US" altLang="zh-CN" sz="1800" b="1" i="0" u="none" strike="noStrike" cap="none" normalizeH="0" baseline="0" dirty="0" smtClean="0">
                          <a:ln>
                            <a:noFill/>
                          </a:ln>
                          <a:solidFill>
                            <a:srgbClr val="C00000"/>
                          </a:solidFill>
                          <a:effectLst/>
                          <a:latin typeface="Microsoft Sans Serif"/>
                          <a:ea typeface="宋体" charset="-122"/>
                        </a:rPr>
                        <a:t>…</a:t>
                      </a:r>
                      <a:r>
                        <a:rPr kumimoji="1" lang="en-US" altLang="zh-CN" sz="1800" b="1" i="0" u="none" strike="noStrike" cap="none" normalizeH="0" baseline="0" dirty="0" smtClean="0">
                          <a:ln>
                            <a:noFill/>
                          </a:ln>
                          <a:solidFill>
                            <a:srgbClr val="C00000"/>
                          </a:solidFill>
                          <a:effectLst/>
                          <a:latin typeface="楷体_GB2312" pitchFamily="49" charset="-122"/>
                          <a:ea typeface="宋体"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9</a:t>
                      </a:r>
                      <a:r>
                        <a:rPr kumimoji="1" lang="en-US" altLang="zh-CN" sz="1800" b="1" i="0" u="none" strike="noStrike" cap="none" normalizeH="0" baseline="0" smtClean="0">
                          <a:ln>
                            <a:noFill/>
                          </a:ln>
                          <a:solidFill>
                            <a:srgbClr val="C00000"/>
                          </a:solidFill>
                          <a:effectLst/>
                          <a:latin typeface="Microsoft Sans Serif"/>
                          <a:ea typeface="宋体" charset="-122"/>
                        </a:rPr>
                        <a:t>…</a:t>
                      </a:r>
                      <a:r>
                        <a:rPr kumimoji="1" lang="en-US" altLang="zh-CN" sz="1800" b="1" i="0" u="none" strike="noStrike" cap="none" normalizeH="0" baseline="0" smtClean="0">
                          <a:ln>
                            <a:noFill/>
                          </a:ln>
                          <a:solidFill>
                            <a:srgbClr val="C00000"/>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17</a:t>
                      </a:r>
                      <a:r>
                        <a:rPr kumimoji="1" lang="en-US" altLang="zh-CN" sz="1800" b="1" i="0" u="none" strike="noStrike" cap="none" normalizeH="0" baseline="0" smtClean="0">
                          <a:ln>
                            <a:noFill/>
                          </a:ln>
                          <a:solidFill>
                            <a:srgbClr val="C00000"/>
                          </a:solidFill>
                          <a:effectLst/>
                          <a:latin typeface="Microsoft Sans Serif"/>
                          <a:ea typeface="宋体" charset="-122"/>
                        </a:rPr>
                        <a:t>…</a:t>
                      </a:r>
                      <a:r>
                        <a:rPr kumimoji="1" lang="en-US" altLang="zh-CN" sz="1800" b="1" i="0" u="none" strike="noStrike" cap="none" normalizeH="0" baseline="0" smtClean="0">
                          <a:ln>
                            <a:noFill/>
                          </a:ln>
                          <a:solidFill>
                            <a:srgbClr val="C00000"/>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25</a:t>
                      </a:r>
                      <a:r>
                        <a:rPr kumimoji="1" lang="en-US" altLang="zh-CN" sz="1800" b="1" i="0" u="none" strike="noStrike" cap="none" normalizeH="0" baseline="0" smtClean="0">
                          <a:ln>
                            <a:noFill/>
                          </a:ln>
                          <a:solidFill>
                            <a:srgbClr val="C00000"/>
                          </a:solidFill>
                          <a:effectLst/>
                          <a:latin typeface="Microsoft Sans Serif"/>
                          <a:ea typeface="宋体" charset="-122"/>
                        </a:rPr>
                        <a:t>…</a:t>
                      </a:r>
                      <a:r>
                        <a:rPr kumimoji="1" lang="en-US" altLang="zh-CN" sz="1800" b="1" i="0" u="none" strike="noStrike" cap="none" normalizeH="0" baseline="0" smtClean="0">
                          <a:ln>
                            <a:noFill/>
                          </a:ln>
                          <a:solidFill>
                            <a:srgbClr val="C00000"/>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33</a:t>
                      </a:r>
                      <a:r>
                        <a:rPr kumimoji="1" lang="en-US" altLang="zh-CN" sz="1800" b="1" i="0" u="none" strike="noStrike" cap="none" normalizeH="0" baseline="0" smtClean="0">
                          <a:ln>
                            <a:noFill/>
                          </a:ln>
                          <a:solidFill>
                            <a:srgbClr val="C00000"/>
                          </a:solidFill>
                          <a:effectLst/>
                          <a:latin typeface="Microsoft Sans Serif"/>
                          <a:ea typeface="宋体" charset="-122"/>
                        </a:rPr>
                        <a:t>…</a:t>
                      </a:r>
                      <a:r>
                        <a:rPr kumimoji="1" lang="en-US" altLang="zh-CN" sz="1800" b="1" i="0" u="none" strike="noStrike" cap="none" normalizeH="0" baseline="0" smtClean="0">
                          <a:ln>
                            <a:noFill/>
                          </a:ln>
                          <a:solidFill>
                            <a:srgbClr val="C00000"/>
                          </a:solidFill>
                          <a:effectLst/>
                          <a:latin typeface="楷体_GB2312" pitchFamily="49" charset="-122"/>
                          <a:ea typeface="宋体" charset="-122"/>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41</a:t>
                      </a:r>
                      <a:r>
                        <a:rPr kumimoji="1" lang="en-US" altLang="zh-CN" sz="1800" b="1" i="0" u="none" strike="noStrike" cap="none" normalizeH="0" baseline="0" smtClean="0">
                          <a:ln>
                            <a:noFill/>
                          </a:ln>
                          <a:solidFill>
                            <a:srgbClr val="C00000"/>
                          </a:solidFill>
                          <a:effectLst/>
                          <a:latin typeface="Microsoft Sans Serif"/>
                          <a:ea typeface="宋体" charset="-122"/>
                        </a:rPr>
                        <a:t>…</a:t>
                      </a:r>
                      <a:r>
                        <a:rPr kumimoji="1" lang="en-US" altLang="zh-CN" sz="1800" b="1" i="0" u="none" strike="noStrike" cap="none" normalizeH="0" baseline="0" smtClean="0">
                          <a:ln>
                            <a:noFill/>
                          </a:ln>
                          <a:solidFill>
                            <a:srgbClr val="C00000"/>
                          </a:solidFill>
                          <a:effectLst/>
                          <a:latin typeface="楷体_GB2312" pitchFamily="49" charset="-122"/>
                          <a:ea typeface="宋体" charset="-122"/>
                        </a:rPr>
                        <a:t>48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49</a:t>
                      </a:r>
                      <a:r>
                        <a:rPr kumimoji="1" lang="en-US" altLang="zh-CN" sz="1800" b="1" i="0" u="none" strike="noStrike" cap="none" normalizeH="0" baseline="0" smtClean="0">
                          <a:ln>
                            <a:noFill/>
                          </a:ln>
                          <a:solidFill>
                            <a:srgbClr val="C00000"/>
                          </a:solidFill>
                          <a:effectLst/>
                          <a:latin typeface="Microsoft Sans Serif"/>
                          <a:ea typeface="宋体" charset="-122"/>
                        </a:rPr>
                        <a:t>…</a:t>
                      </a:r>
                      <a:r>
                        <a:rPr kumimoji="1" lang="en-US" altLang="zh-CN" sz="1800" b="1" i="0" u="none" strike="noStrike" cap="none" normalizeH="0" baseline="0" smtClean="0">
                          <a:ln>
                            <a:noFill/>
                          </a:ln>
                          <a:solidFill>
                            <a:srgbClr val="C00000"/>
                          </a:solidFill>
                          <a:effectLst/>
                          <a:latin typeface="楷体_GB2312" pitchFamily="49" charset="-122"/>
                          <a:ea typeface="宋体" charset="-122"/>
                        </a:rPr>
                        <a:t>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57</a:t>
                      </a:r>
                      <a:r>
                        <a:rPr kumimoji="1" lang="en-US" altLang="zh-CN" sz="1800" b="1" i="0" u="none" strike="noStrike" cap="none" normalizeH="0" baseline="0" smtClean="0">
                          <a:ln>
                            <a:noFill/>
                          </a:ln>
                          <a:solidFill>
                            <a:srgbClr val="C00000"/>
                          </a:solidFill>
                          <a:effectLst/>
                          <a:latin typeface="Microsoft Sans Serif"/>
                          <a:ea typeface="宋体" charset="-122"/>
                        </a:rPr>
                        <a:t>…</a:t>
                      </a:r>
                      <a:r>
                        <a:rPr kumimoji="1" lang="en-US" altLang="zh-CN" sz="1800" b="1" i="0" u="none" strike="noStrike" cap="none" normalizeH="0" baseline="0" smtClean="0">
                          <a:ln>
                            <a:noFill/>
                          </a:ln>
                          <a:solidFill>
                            <a:srgbClr val="C00000"/>
                          </a:solidFill>
                          <a:effectLst/>
                          <a:latin typeface="楷体_GB2312" pitchFamily="49" charset="-122"/>
                          <a:ea typeface="宋体" charset="-122"/>
                        </a:rPr>
                        <a:t>64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C00000"/>
                          </a:solidFill>
                          <a:effectLst/>
                          <a:latin typeface="楷体_GB2312" pitchFamily="49" charset="-122"/>
                          <a:ea typeface="宋体" charset="-122"/>
                        </a:rPr>
                        <a:t>11111111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01000011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10011010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00100101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00000000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11111110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00001000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C00000"/>
                          </a:solidFill>
                          <a:effectLst/>
                          <a:latin typeface="楷体_GB2312" pitchFamily="49" charset="-122"/>
                          <a:ea typeface="宋体" charset="-122"/>
                        </a:rPr>
                        <a:t>01001001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rgbClr val="C00000"/>
                          </a:solidFill>
                          <a:effectLst/>
                          <a:latin typeface="楷体_GB2312" pitchFamily="49" charset="-122"/>
                          <a:ea typeface="宋体" charset="-122"/>
                        </a:rPr>
                        <a:t>FF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rgbClr val="C00000"/>
                          </a:solidFill>
                          <a:effectLst/>
                          <a:latin typeface="楷体_GB2312" pitchFamily="49" charset="-122"/>
                          <a:ea typeface="宋体" charset="-122"/>
                        </a:rPr>
                        <a:t>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rgbClr val="C00000"/>
                          </a:solidFill>
                          <a:effectLst/>
                          <a:latin typeface="楷体_GB2312" pitchFamily="49" charset="-122"/>
                          <a:ea typeface="宋体" charset="-122"/>
                        </a:rPr>
                        <a:t>9A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rgbClr val="C00000"/>
                          </a:solidFill>
                          <a:effectLst/>
                          <a:latin typeface="楷体_GB2312" pitchFamily="49" charset="-122"/>
                          <a:ea typeface="宋体"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rgbClr val="C00000"/>
                          </a:solidFill>
                          <a:effectLst/>
                          <a:latin typeface="楷体_GB2312" pitchFamily="49" charset="-122"/>
                          <a:ea typeface="宋体" charset="-122"/>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rgbClr val="C00000"/>
                          </a:solidFill>
                          <a:effectLst/>
                          <a:latin typeface="楷体_GB2312" pitchFamily="49" charset="-122"/>
                          <a:ea typeface="宋体" charset="-122"/>
                        </a:rPr>
                        <a:t>FE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rgbClr val="C00000"/>
                          </a:solidFill>
                          <a:effectLst/>
                          <a:latin typeface="楷体_GB2312" pitchFamily="49" charset="-122"/>
                          <a:ea typeface="宋体" charset="-122"/>
                        </a:rPr>
                        <a:t>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rgbClr val="C00000"/>
                          </a:solidFill>
                          <a:effectLst/>
                          <a:latin typeface="楷体_GB2312" pitchFamily="49" charset="-122"/>
                          <a:ea typeface="宋体" charset="-122"/>
                        </a:rPr>
                        <a:t>49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3400">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rgbClr val="C00000"/>
                          </a:solidFill>
                          <a:effectLst/>
                          <a:latin typeface="楷体_GB2312" pitchFamily="49" charset="-122"/>
                          <a:ea typeface="宋体" charset="-122"/>
                        </a:rPr>
                        <a:t>L</a:t>
                      </a:r>
                      <a:r>
                        <a:rPr kumimoji="1" lang="en-US" altLang="zh-CN" sz="2400" b="1" i="0" u="none" strike="noStrike" cap="none" normalizeH="0" baseline="-25000" smtClean="0">
                          <a:ln>
                            <a:noFill/>
                          </a:ln>
                          <a:solidFill>
                            <a:srgbClr val="C00000"/>
                          </a:solidFill>
                          <a:effectLst/>
                          <a:latin typeface="楷体_GB2312" pitchFamily="49" charset="-122"/>
                          <a:ea typeface="宋体" charset="-122"/>
                        </a:rPr>
                        <a:t>0 </a:t>
                      </a:r>
                      <a:r>
                        <a:rPr kumimoji="1" lang="zh-CN" altLang="en-US" sz="2400" b="1" i="0" u="none" strike="noStrike" cap="none" normalizeH="0" baseline="0" smtClean="0">
                          <a:ln>
                            <a:noFill/>
                          </a:ln>
                          <a:solidFill>
                            <a:srgbClr val="C00000"/>
                          </a:solidFill>
                          <a:effectLst/>
                          <a:latin typeface="楷体_GB2312" pitchFamily="49" charset="-122"/>
                          <a:ea typeface="宋体" charset="-122"/>
                        </a:rPr>
                        <a:t>（</a:t>
                      </a:r>
                      <a:r>
                        <a:rPr kumimoji="1" lang="en-US" altLang="zh-CN" sz="2400" b="1" i="0" u="none" strike="noStrike" cap="none" normalizeH="0" baseline="0" smtClean="0">
                          <a:ln>
                            <a:noFill/>
                          </a:ln>
                          <a:solidFill>
                            <a:srgbClr val="C00000"/>
                          </a:solidFill>
                          <a:effectLst/>
                          <a:latin typeface="楷体_GB2312" pitchFamily="49" charset="-122"/>
                          <a:ea typeface="宋体" charset="-122"/>
                        </a:rPr>
                        <a:t>32</a:t>
                      </a:r>
                      <a:r>
                        <a:rPr kumimoji="1" lang="zh-CN" altLang="en-US" sz="2400" b="1" i="0" u="none" strike="noStrike" cap="none" normalizeH="0" baseline="0" smtClean="0">
                          <a:ln>
                            <a:noFill/>
                          </a:ln>
                          <a:solidFill>
                            <a:srgbClr val="C00000"/>
                          </a:solidFill>
                          <a:effectLst/>
                          <a:latin typeface="楷体_GB2312" pitchFamily="49" charset="-122"/>
                          <a:ea typeface="宋体" charset="-122"/>
                        </a:rPr>
                        <a:t>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rgbClr val="C00000"/>
                          </a:solidFill>
                          <a:effectLst/>
                          <a:latin typeface="楷体_GB2312" pitchFamily="49" charset="-122"/>
                          <a:ea typeface="宋体" charset="-122"/>
                        </a:rPr>
                        <a:t>R</a:t>
                      </a:r>
                      <a:r>
                        <a:rPr kumimoji="1" lang="en-US" altLang="zh-CN" sz="2400" b="1" i="0" u="none" strike="noStrike" cap="none" normalizeH="0" baseline="-25000" dirty="0" smtClean="0">
                          <a:ln>
                            <a:noFill/>
                          </a:ln>
                          <a:solidFill>
                            <a:srgbClr val="C00000"/>
                          </a:solidFill>
                          <a:effectLst/>
                          <a:latin typeface="楷体_GB2312" pitchFamily="49" charset="-122"/>
                          <a:ea typeface="宋体" charset="-122"/>
                        </a:rPr>
                        <a:t>0 </a:t>
                      </a:r>
                      <a:r>
                        <a:rPr kumimoji="1" lang="zh-CN" altLang="en-US" sz="2400" b="1" i="0" u="none" strike="noStrike" cap="none" normalizeH="0" baseline="0" dirty="0" smtClean="0">
                          <a:ln>
                            <a:noFill/>
                          </a:ln>
                          <a:solidFill>
                            <a:srgbClr val="C00000"/>
                          </a:solidFill>
                          <a:effectLst/>
                          <a:latin typeface="楷体_GB2312" pitchFamily="49" charset="-122"/>
                          <a:ea typeface="宋体" charset="-122"/>
                        </a:rPr>
                        <a:t>（</a:t>
                      </a:r>
                      <a:r>
                        <a:rPr kumimoji="1" lang="en-US" altLang="zh-CN" sz="2400" b="1" i="0" u="none" strike="noStrike" cap="none" normalizeH="0" baseline="0" dirty="0" smtClean="0">
                          <a:ln>
                            <a:noFill/>
                          </a:ln>
                          <a:solidFill>
                            <a:srgbClr val="C00000"/>
                          </a:solidFill>
                          <a:effectLst/>
                          <a:latin typeface="楷体_GB2312" pitchFamily="49" charset="-122"/>
                          <a:ea typeface="宋体" charset="-122"/>
                        </a:rPr>
                        <a:t>32</a:t>
                      </a:r>
                      <a:r>
                        <a:rPr kumimoji="1" lang="zh-CN" altLang="en-US" sz="2400" b="1" i="0" u="none" strike="noStrike" cap="none" normalizeH="0" baseline="0" dirty="0" smtClean="0">
                          <a:ln>
                            <a:noFill/>
                          </a:ln>
                          <a:solidFill>
                            <a:srgbClr val="C00000"/>
                          </a:solidFill>
                          <a:effectLst/>
                          <a:latin typeface="楷体_GB2312" pitchFamily="49" charset="-122"/>
                          <a:ea typeface="宋体" charset="-122"/>
                        </a:rPr>
                        <a:t>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randombar(horizontal)">
                                      <p:cBhvr>
                                        <p:cTn id="7" dur="500"/>
                                        <p:tgtEl>
                                          <p:spTgt spid="3174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1747">
                                            <p:txEl>
                                              <p:pRg st="0" end="0"/>
                                            </p:txEl>
                                          </p:spTgt>
                                        </p:tgtEl>
                                        <p:attrNameLst>
                                          <p:attrName>style.visibility</p:attrName>
                                        </p:attrNameLst>
                                      </p:cBhvr>
                                      <p:to>
                                        <p:strVal val="visible"/>
                                      </p:to>
                                    </p:set>
                                    <p:animEffect transition="in" filter="circle(in)">
                                      <p:cBhvr>
                                        <p:cTn id="12" dur="1000"/>
                                        <p:tgtEl>
                                          <p:spTgt spid="3174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1748"/>
                                        </p:tgtEl>
                                        <p:attrNameLst>
                                          <p:attrName>style.visibility</p:attrName>
                                        </p:attrNameLst>
                                      </p:cBhvr>
                                      <p:to>
                                        <p:strVal val="visible"/>
                                      </p:to>
                                    </p:set>
                                    <p:animEffect transition="in" filter="checkerboard(across)">
                                      <p:cBhvr>
                                        <p:cTn id="17" dur="500"/>
                                        <p:tgtEl>
                                          <p:spTgt spid="3174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1795"/>
                                        </p:tgtEl>
                                        <p:attrNameLst>
                                          <p:attrName>style.visibility</p:attrName>
                                        </p:attrNameLst>
                                      </p:cBhvr>
                                      <p:to>
                                        <p:strVal val="visible"/>
                                      </p:to>
                                    </p:set>
                                    <p:animEffect transition="in" filter="slide(fromBottom)">
                                      <p:cBhvr>
                                        <p:cTn id="22" dur="500"/>
                                        <p:tgtEl>
                                          <p:spTgt spid="31795"/>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1796"/>
                                        </p:tgtEl>
                                        <p:attrNameLst>
                                          <p:attrName>style.visibility</p:attrName>
                                        </p:attrNameLst>
                                      </p:cBhvr>
                                      <p:to>
                                        <p:strVal val="visible"/>
                                      </p:to>
                                    </p:set>
                                    <p:animEffect transition="in" filter="checkerboard(across)">
                                      <p:cBhvr>
                                        <p:cTn id="27" dur="500"/>
                                        <p:tgtEl>
                                          <p:spTgt spid="31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31747" grpId="0" build="p"/>
      <p:bldP spid="3179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zh-CN" altLang="en-US" sz="2800"/>
              <a:t>示例</a:t>
            </a:r>
            <a:r>
              <a:rPr lang="en-US" altLang="zh-CN" sz="2800"/>
              <a:t>1_</a:t>
            </a:r>
            <a:r>
              <a:rPr lang="zh-CN" altLang="en-US" sz="2400">
                <a:solidFill>
                  <a:srgbClr val="0000F0"/>
                </a:solidFill>
              </a:rPr>
              <a:t>扩展置换</a:t>
            </a:r>
          </a:p>
        </p:txBody>
      </p:sp>
      <p:graphicFrame>
        <p:nvGraphicFramePr>
          <p:cNvPr id="30803" name="Group 83"/>
          <p:cNvGraphicFramePr>
            <a:graphicFrameLocks noGrp="1"/>
          </p:cNvGraphicFramePr>
          <p:nvPr>
            <p:ph type="body" idx="1"/>
          </p:nvPr>
        </p:nvGraphicFramePr>
        <p:xfrm>
          <a:off x="134938" y="1700213"/>
          <a:ext cx="9009062" cy="1817689"/>
        </p:xfrm>
        <a:graphic>
          <a:graphicData uri="http://schemas.openxmlformats.org/drawingml/2006/table">
            <a:tbl>
              <a:tblPr/>
              <a:tblGrid>
                <a:gridCol w="1125537">
                  <a:extLst>
                    <a:ext uri="{9D8B030D-6E8A-4147-A177-3AD203B41FA5}">
                      <a16:colId xmlns:a16="http://schemas.microsoft.com/office/drawing/2014/main" val="20000"/>
                    </a:ext>
                  </a:extLst>
                </a:gridCol>
                <a:gridCol w="1127125">
                  <a:extLst>
                    <a:ext uri="{9D8B030D-6E8A-4147-A177-3AD203B41FA5}">
                      <a16:colId xmlns:a16="http://schemas.microsoft.com/office/drawing/2014/main" val="20001"/>
                    </a:ext>
                  </a:extLst>
                </a:gridCol>
                <a:gridCol w="1125538">
                  <a:extLst>
                    <a:ext uri="{9D8B030D-6E8A-4147-A177-3AD203B41FA5}">
                      <a16:colId xmlns:a16="http://schemas.microsoft.com/office/drawing/2014/main" val="20002"/>
                    </a:ext>
                  </a:extLst>
                </a:gridCol>
                <a:gridCol w="1127125">
                  <a:extLst>
                    <a:ext uri="{9D8B030D-6E8A-4147-A177-3AD203B41FA5}">
                      <a16:colId xmlns:a16="http://schemas.microsoft.com/office/drawing/2014/main" val="20003"/>
                    </a:ext>
                  </a:extLst>
                </a:gridCol>
                <a:gridCol w="1125537">
                  <a:extLst>
                    <a:ext uri="{9D8B030D-6E8A-4147-A177-3AD203B41FA5}">
                      <a16:colId xmlns:a16="http://schemas.microsoft.com/office/drawing/2014/main" val="20004"/>
                    </a:ext>
                  </a:extLst>
                </a:gridCol>
                <a:gridCol w="1111250">
                  <a:extLst>
                    <a:ext uri="{9D8B030D-6E8A-4147-A177-3AD203B41FA5}">
                      <a16:colId xmlns:a16="http://schemas.microsoft.com/office/drawing/2014/main" val="20005"/>
                    </a:ext>
                  </a:extLst>
                </a:gridCol>
                <a:gridCol w="1141413">
                  <a:extLst>
                    <a:ext uri="{9D8B030D-6E8A-4147-A177-3AD203B41FA5}">
                      <a16:colId xmlns:a16="http://schemas.microsoft.com/office/drawing/2014/main" val="20006"/>
                    </a:ext>
                  </a:extLst>
                </a:gridCol>
                <a:gridCol w="1125537">
                  <a:extLst>
                    <a:ext uri="{9D8B030D-6E8A-4147-A177-3AD203B41FA5}">
                      <a16:colId xmlns:a16="http://schemas.microsoft.com/office/drawing/2014/main" val="20007"/>
                    </a:ext>
                  </a:extLst>
                </a:gridCol>
              </a:tblGrid>
              <a:tr h="40163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dirty="0" smtClean="0">
                          <a:ln>
                            <a:noFill/>
                          </a:ln>
                          <a:solidFill>
                            <a:srgbClr val="66FFFF"/>
                          </a:solidFill>
                          <a:effectLst/>
                          <a:latin typeface="Microsoft Sans Serif"/>
                          <a:ea typeface="宋体" charset="-122"/>
                        </a:rPr>
                        <a:t>…</a:t>
                      </a: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9</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25</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9</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25</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163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11111111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01000011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10011010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00100101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00000000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11111110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01001001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1013">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FF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9A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FE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49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3400">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L</a:t>
                      </a:r>
                      <a:r>
                        <a:rPr kumimoji="1" lang="en-US" altLang="zh-CN" sz="2400" b="1" i="0" u="none" strike="noStrike" cap="none" normalizeH="0" baseline="-25000" smtClean="0">
                          <a:ln>
                            <a:noFill/>
                          </a:ln>
                          <a:solidFill>
                            <a:schemeClr val="tx1"/>
                          </a:solidFill>
                          <a:effectLst/>
                          <a:latin typeface="楷体_GB2312" pitchFamily="49" charset="-122"/>
                          <a:ea typeface="宋体" charset="-122"/>
                        </a:rPr>
                        <a:t>0 </a:t>
                      </a:r>
                      <a:r>
                        <a:rPr kumimoji="1" lang="zh-CN" altLang="en-US" sz="2400" b="1" i="0" u="none" strike="noStrike" cap="none" normalizeH="0" baseline="0" smtClean="0">
                          <a:ln>
                            <a:noFill/>
                          </a:ln>
                          <a:solidFill>
                            <a:schemeClr val="tx1"/>
                          </a:solidFill>
                          <a:effectLst/>
                          <a:latin typeface="楷体_GB2312" pitchFamily="49" charset="-122"/>
                          <a:ea typeface="宋体" charset="-122"/>
                        </a:rPr>
                        <a:t>（</a:t>
                      </a:r>
                      <a:r>
                        <a:rPr kumimoji="1" lang="en-US" altLang="zh-CN" sz="2400" b="1" i="0" u="none" strike="noStrike" cap="none" normalizeH="0" baseline="0" smtClean="0">
                          <a:ln>
                            <a:noFill/>
                          </a:ln>
                          <a:solidFill>
                            <a:schemeClr val="tx1"/>
                          </a:solidFill>
                          <a:effectLst/>
                          <a:latin typeface="楷体_GB2312" pitchFamily="49" charset="-122"/>
                          <a:ea typeface="宋体" charset="-122"/>
                        </a:rPr>
                        <a:t>32</a:t>
                      </a:r>
                      <a:r>
                        <a:rPr kumimoji="1" lang="zh-CN" altLang="en-US" sz="2400" b="1" i="0" u="none" strike="noStrike" cap="none" normalizeH="0" baseline="0" smtClean="0">
                          <a:ln>
                            <a:noFill/>
                          </a:ln>
                          <a:solidFill>
                            <a:schemeClr val="tx1"/>
                          </a:solidFill>
                          <a:effectLst/>
                          <a:latin typeface="楷体_GB2312" pitchFamily="49" charset="-122"/>
                          <a:ea typeface="宋体" charset="-122"/>
                        </a:rPr>
                        <a:t>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R</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0 </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32</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30765" name="Rectangle 45"/>
          <p:cNvSpPr>
            <a:spLocks noChangeArrowheads="1"/>
          </p:cNvSpPr>
          <p:nvPr/>
        </p:nvSpPr>
        <p:spPr bwMode="auto">
          <a:xfrm>
            <a:off x="7591876" y="3860800"/>
            <a:ext cx="1023036" cy="307777"/>
          </a:xfrm>
          <a:prstGeom prst="rect">
            <a:avLst/>
          </a:prstGeom>
          <a:noFill/>
          <a:ln w="9525">
            <a:noFill/>
            <a:miter lim="800000"/>
            <a:headEnd/>
            <a:tailEnd/>
          </a:ln>
          <a:effectLst/>
        </p:spPr>
        <p:txBody>
          <a:bodyPr wrap="none">
            <a:spAutoFit/>
          </a:bodyPr>
          <a:lstStyle/>
          <a:p>
            <a:pPr algn="ctr">
              <a:lnSpc>
                <a:spcPct val="100000"/>
              </a:lnSpc>
            </a:pPr>
            <a:r>
              <a:rPr lang="zh-CN" altLang="en-US" dirty="0"/>
              <a:t>扩展置换</a:t>
            </a:r>
            <a:r>
              <a:rPr lang="en-US" altLang="zh-CN" dirty="0"/>
              <a:t>E</a:t>
            </a:r>
          </a:p>
        </p:txBody>
      </p:sp>
      <p:sp>
        <p:nvSpPr>
          <p:cNvPr id="30766" name="AutoShape 46"/>
          <p:cNvSpPr>
            <a:spLocks noChangeArrowheads="1"/>
          </p:cNvSpPr>
          <p:nvPr/>
        </p:nvSpPr>
        <p:spPr bwMode="auto">
          <a:xfrm>
            <a:off x="6934200" y="4191000"/>
            <a:ext cx="381000" cy="457200"/>
          </a:xfrm>
          <a:prstGeom prst="downArrow">
            <a:avLst>
              <a:gd name="adj1" fmla="val 50000"/>
              <a:gd name="adj2" fmla="val 30000"/>
            </a:avLst>
          </a:prstGeom>
          <a:noFill/>
          <a:ln w="12700">
            <a:solidFill>
              <a:srgbClr val="000000"/>
            </a:solidFill>
            <a:miter lim="800000"/>
            <a:headEnd/>
            <a:tailEnd/>
          </a:ln>
          <a:effectLst/>
        </p:spPr>
        <p:txBody>
          <a:bodyPr wrap="none" anchor="ctr"/>
          <a:lstStyle/>
          <a:p>
            <a:endParaRPr lang="zh-CN" altLang="en-US"/>
          </a:p>
        </p:txBody>
      </p:sp>
      <p:graphicFrame>
        <p:nvGraphicFramePr>
          <p:cNvPr id="30802" name="Group 82"/>
          <p:cNvGraphicFramePr>
            <a:graphicFrameLocks noGrp="1"/>
          </p:cNvGraphicFramePr>
          <p:nvPr/>
        </p:nvGraphicFramePr>
        <p:xfrm>
          <a:off x="0" y="4292600"/>
          <a:ext cx="9144000" cy="1879600"/>
        </p:xfrm>
        <a:graphic>
          <a:graphicData uri="http://schemas.openxmlformats.org/drawingml/2006/table">
            <a:tbl>
              <a:tblPr/>
              <a:tblGrid>
                <a:gridCol w="18288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885825">
                  <a:extLst>
                    <a:ext uri="{9D8B030D-6E8A-4147-A177-3AD203B41FA5}">
                      <a16:colId xmlns:a16="http://schemas.microsoft.com/office/drawing/2014/main" val="20005"/>
                    </a:ext>
                  </a:extLst>
                </a:gridCol>
                <a:gridCol w="942975">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gridCol w="914400">
                  <a:extLst>
                    <a:ext uri="{9D8B030D-6E8A-4147-A177-3AD203B41FA5}">
                      <a16:colId xmlns:a16="http://schemas.microsoft.com/office/drawing/2014/main" val="20008"/>
                    </a:ext>
                  </a:extLst>
                </a:gridCol>
              </a:tblGrid>
              <a:tr h="552450">
                <a:tc row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endParaRPr kumimoji="1" lang="zh-CN" altLang="zh-CN" sz="1800" b="0" i="0" u="none" strike="noStrike" cap="none" normalizeH="0" baseline="0" dirty="0" smtClean="0">
                        <a:ln>
                          <a:noFill/>
                        </a:ln>
                        <a:solidFill>
                          <a:schemeClr val="tx1"/>
                        </a:solidFill>
                        <a:effectLst/>
                        <a:latin typeface="楷体_GB2312" pitchFamily="49" charset="-122"/>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13</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18</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24</a:t>
                      </a:r>
                      <a:r>
                        <a:rPr kumimoji="1" lang="en-US" altLang="zh-CN" sz="1800" b="1" i="0" u="none" strike="noStrike" cap="none" normalizeH="0" baseline="0" dirty="0" smtClean="0">
                          <a:ln>
                            <a:noFill/>
                          </a:ln>
                          <a:solidFill>
                            <a:srgbClr val="66FFFF"/>
                          </a:solidFill>
                          <a:effectLst/>
                          <a:latin typeface="Microsoft Sans Serif"/>
                          <a:ea typeface="宋体" charset="-122"/>
                        </a:rPr>
                        <a:t>…</a:t>
                      </a: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31</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37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43</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48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245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00</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01</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11</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00</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10</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01</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10</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001</a:t>
                      </a: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747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L</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0 </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32</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8">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R</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0</a:t>
                      </a:r>
                      <a:r>
                        <a:rPr kumimoji="1" lang="en-US" altLang="zh-CN" sz="2400" b="1" i="0" u="none" strike="noStrike" cap="none" normalizeH="0" baseline="30000" dirty="0" smtClean="0">
                          <a:ln>
                            <a:noFill/>
                          </a:ln>
                          <a:solidFill>
                            <a:schemeClr val="tx1"/>
                          </a:solidFill>
                          <a:effectLst/>
                          <a:latin typeface="楷体_GB2312" pitchFamily="49" charset="-122"/>
                          <a:ea typeface="宋体" charset="-122"/>
                        </a:rPr>
                        <a:t>′</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 </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48</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bl>
          </a:graphicData>
        </a:graphic>
      </p:graphicFrame>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22"/>
                                        </p:tgtEl>
                                        <p:attrNameLst>
                                          <p:attrName>style.visibility</p:attrName>
                                        </p:attrNameLst>
                                      </p:cBhvr>
                                      <p:to>
                                        <p:strVal val="visible"/>
                                      </p:to>
                                    </p:set>
                                    <p:anim calcmode="lin" valueType="num">
                                      <p:cBhvr additive="base">
                                        <p:cTn id="7" dur="500" fill="hold"/>
                                        <p:tgtEl>
                                          <p:spTgt spid="30722"/>
                                        </p:tgtEl>
                                        <p:attrNameLst>
                                          <p:attrName>ppt_x</p:attrName>
                                        </p:attrNameLst>
                                      </p:cBhvr>
                                      <p:tavLst>
                                        <p:tav tm="0">
                                          <p:val>
                                            <p:strVal val="#ppt_x"/>
                                          </p:val>
                                        </p:tav>
                                        <p:tav tm="100000">
                                          <p:val>
                                            <p:strVal val="#ppt_x"/>
                                          </p:val>
                                        </p:tav>
                                      </p:tavLst>
                                    </p:anim>
                                    <p:anim calcmode="lin" valueType="num">
                                      <p:cBhvr additive="base">
                                        <p:cTn id="8" dur="500" fill="hold"/>
                                        <p:tgtEl>
                                          <p:spTgt spid="307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0803"/>
                                        </p:tgtEl>
                                        <p:attrNameLst>
                                          <p:attrName>style.visibility</p:attrName>
                                        </p:attrNameLst>
                                      </p:cBhvr>
                                      <p:to>
                                        <p:strVal val="visible"/>
                                      </p:to>
                                    </p:set>
                                    <p:animEffect transition="in" filter="slide(fromBottom)">
                                      <p:cBhvr>
                                        <p:cTn id="13" dur="500"/>
                                        <p:tgtEl>
                                          <p:spTgt spid="30803"/>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30765"/>
                                        </p:tgtEl>
                                        <p:attrNameLst>
                                          <p:attrName>style.visibility</p:attrName>
                                        </p:attrNameLst>
                                      </p:cBhvr>
                                      <p:to>
                                        <p:strVal val="visible"/>
                                      </p:to>
                                    </p:set>
                                    <p:animEffect transition="in" filter="slide(fromBottom)">
                                      <p:cBhvr>
                                        <p:cTn id="18" dur="500"/>
                                        <p:tgtEl>
                                          <p:spTgt spid="30765"/>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30802"/>
                                        </p:tgtEl>
                                        <p:attrNameLst>
                                          <p:attrName>style.visibility</p:attrName>
                                        </p:attrNameLst>
                                      </p:cBhvr>
                                      <p:to>
                                        <p:strVal val="visible"/>
                                      </p:to>
                                    </p:set>
                                    <p:animEffect transition="in" filter="checkerboard(across)">
                                      <p:cBhvr>
                                        <p:cTn id="23" dur="500"/>
                                        <p:tgtEl>
                                          <p:spTgt spid="30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p:bldP spid="3076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5"/>
          <p:cNvSpPr>
            <a:spLocks noChangeArrowheads="1"/>
          </p:cNvSpPr>
          <p:nvPr/>
        </p:nvSpPr>
        <p:spPr bwMode="auto">
          <a:xfrm>
            <a:off x="2771775" y="549275"/>
            <a:ext cx="3457575" cy="533400"/>
          </a:xfrm>
          <a:prstGeom prst="rect">
            <a:avLst/>
          </a:prstGeom>
          <a:noFill/>
          <a:ln w="9525">
            <a:noFill/>
            <a:miter lim="800000"/>
            <a:headEnd/>
            <a:tailEnd/>
          </a:ln>
          <a:effectLst/>
        </p:spPr>
        <p:txBody>
          <a:bodyPr anchor="ctr"/>
          <a:lstStyle/>
          <a:p>
            <a:pPr algn="ctr">
              <a:lnSpc>
                <a:spcPct val="100000"/>
              </a:lnSpc>
            </a:pPr>
            <a:r>
              <a:rPr lang="zh-CN" altLang="en-US" sz="2800" b="1">
                <a:solidFill>
                  <a:schemeClr val="tx2"/>
                </a:solidFill>
              </a:rPr>
              <a:t>示例</a:t>
            </a:r>
            <a:r>
              <a:rPr lang="en-US" altLang="zh-CN" sz="2800" b="1">
                <a:solidFill>
                  <a:schemeClr val="tx2"/>
                </a:solidFill>
              </a:rPr>
              <a:t>——</a:t>
            </a:r>
            <a:r>
              <a:rPr lang="zh-CN" altLang="en-US" b="1">
                <a:solidFill>
                  <a:schemeClr val="tx2"/>
                </a:solidFill>
                <a:latin typeface="楷体_GB2312" pitchFamily="49" charset="-122"/>
                <a:ea typeface="楷体_GB2312" pitchFamily="49" charset="-122"/>
              </a:rPr>
              <a:t>子密钥生成</a:t>
            </a:r>
          </a:p>
        </p:txBody>
      </p:sp>
      <p:graphicFrame>
        <p:nvGraphicFramePr>
          <p:cNvPr id="29808" name="Group 112"/>
          <p:cNvGraphicFramePr>
            <a:graphicFrameLocks noGrp="1"/>
          </p:cNvGraphicFramePr>
          <p:nvPr/>
        </p:nvGraphicFramePr>
        <p:xfrm>
          <a:off x="34925" y="1484313"/>
          <a:ext cx="9109075" cy="890588"/>
        </p:xfrm>
        <a:graphic>
          <a:graphicData uri="http://schemas.openxmlformats.org/drawingml/2006/table">
            <a:tbl>
              <a:tblPr/>
              <a:tblGrid>
                <a:gridCol w="1152525">
                  <a:extLst>
                    <a:ext uri="{9D8B030D-6E8A-4147-A177-3AD203B41FA5}">
                      <a16:colId xmlns:a16="http://schemas.microsoft.com/office/drawing/2014/main" val="20000"/>
                    </a:ext>
                  </a:extLst>
                </a:gridCol>
                <a:gridCol w="109855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4318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dirty="0" smtClean="0">
                          <a:ln>
                            <a:noFill/>
                          </a:ln>
                          <a:solidFill>
                            <a:srgbClr val="66FFFF"/>
                          </a:solidFill>
                          <a:effectLst/>
                          <a:latin typeface="Microsoft Sans Serif"/>
                          <a:ea typeface="宋体" charset="-122"/>
                        </a:rPr>
                        <a:t>…</a:t>
                      </a: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9</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25</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33</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41</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48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49</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57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64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8788">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0101001*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600" b="1" i="0" u="none" strike="noStrike" cap="none" normalizeH="0" baseline="0" dirty="0" smtClean="0">
                          <a:ln>
                            <a:noFill/>
                          </a:ln>
                          <a:solidFill>
                            <a:schemeClr val="tx1"/>
                          </a:solidFill>
                          <a:effectLst/>
                          <a:latin typeface="楷体_GB2312" pitchFamily="49" charset="-122"/>
                          <a:ea typeface="宋体" charset="-122"/>
                        </a:rPr>
                        <a:t>0111010*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0110000*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0110111*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0110010*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0110000*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0111001*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0110010*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9731" name="Rectangle 35"/>
          <p:cNvSpPr>
            <a:spLocks noChangeArrowheads="1"/>
          </p:cNvSpPr>
          <p:nvPr/>
        </p:nvSpPr>
        <p:spPr bwMode="auto">
          <a:xfrm>
            <a:off x="457200" y="990600"/>
            <a:ext cx="2165350" cy="457200"/>
          </a:xfrm>
          <a:prstGeom prst="rect">
            <a:avLst/>
          </a:prstGeom>
          <a:noFill/>
          <a:ln w="9525">
            <a:noFill/>
            <a:miter lim="800000"/>
            <a:headEnd/>
            <a:tailEnd/>
          </a:ln>
          <a:effectLst/>
        </p:spPr>
        <p:txBody>
          <a:bodyPr wrap="none">
            <a:spAutoFit/>
          </a:bodyPr>
          <a:lstStyle/>
          <a:p>
            <a:pPr>
              <a:lnSpc>
                <a:spcPct val="100000"/>
              </a:lnSpc>
            </a:pPr>
            <a:r>
              <a:rPr lang="zh-CN" altLang="en-US">
                <a:latin typeface="楷体_GB2312" pitchFamily="49" charset="-122"/>
                <a:ea typeface="楷体_GB2312" pitchFamily="49" charset="-122"/>
              </a:rPr>
              <a:t>密钥</a:t>
            </a:r>
            <a:r>
              <a:rPr lang="en-US" altLang="zh-CN">
                <a:latin typeface="楷体_GB2312" pitchFamily="49" charset="-122"/>
                <a:ea typeface="楷体_GB2312" pitchFamily="49" charset="-122"/>
              </a:rPr>
              <a:t>k</a:t>
            </a:r>
            <a:r>
              <a:rPr lang="zh-CN" altLang="en-US">
                <a:solidFill>
                  <a:srgbClr val="FFCCFF"/>
                </a:solidFill>
                <a:latin typeface="楷体_GB2312" pitchFamily="49" charset="-122"/>
                <a:ea typeface="楷体_GB2312" pitchFamily="49" charset="-122"/>
              </a:rPr>
              <a:t>（</a:t>
            </a:r>
            <a:r>
              <a:rPr lang="en-US" altLang="zh-CN">
                <a:solidFill>
                  <a:srgbClr val="FFCCFF"/>
                </a:solidFill>
                <a:latin typeface="楷体_GB2312" pitchFamily="49" charset="-122"/>
                <a:ea typeface="楷体_GB2312" pitchFamily="49" charset="-122"/>
              </a:rPr>
              <a:t>64</a:t>
            </a:r>
            <a:r>
              <a:rPr lang="zh-CN" altLang="en-US">
                <a:solidFill>
                  <a:srgbClr val="FFCCFF"/>
                </a:solidFill>
                <a:latin typeface="楷体_GB2312" pitchFamily="49" charset="-122"/>
                <a:ea typeface="楷体_GB2312" pitchFamily="49" charset="-122"/>
              </a:rPr>
              <a:t>位）</a:t>
            </a:r>
          </a:p>
        </p:txBody>
      </p:sp>
      <p:sp>
        <p:nvSpPr>
          <p:cNvPr id="29732" name="Rectangle 36"/>
          <p:cNvSpPr>
            <a:spLocks noChangeArrowheads="1"/>
          </p:cNvSpPr>
          <p:nvPr/>
        </p:nvSpPr>
        <p:spPr bwMode="auto">
          <a:xfrm>
            <a:off x="2133600" y="2514600"/>
            <a:ext cx="2209800" cy="457200"/>
          </a:xfrm>
          <a:prstGeom prst="rect">
            <a:avLst/>
          </a:prstGeom>
          <a:noFill/>
          <a:ln w="9525">
            <a:noFill/>
            <a:miter lim="800000"/>
            <a:headEnd/>
            <a:tailEnd/>
          </a:ln>
          <a:effectLst/>
        </p:spPr>
        <p:txBody>
          <a:bodyPr>
            <a:spAutoFit/>
          </a:bodyPr>
          <a:lstStyle/>
          <a:p>
            <a:pPr eaLnBrk="0" hangingPunct="0">
              <a:lnSpc>
                <a:spcPct val="100000"/>
              </a:lnSpc>
            </a:pPr>
            <a:r>
              <a:rPr lang="zh-CN" altLang="en-US">
                <a:latin typeface="楷体_GB2312" pitchFamily="49" charset="-122"/>
                <a:ea typeface="楷体_GB2312" pitchFamily="49" charset="-122"/>
              </a:rPr>
              <a:t>选择置换</a:t>
            </a:r>
            <a:r>
              <a:rPr lang="en-US" altLang="zh-CN">
                <a:latin typeface="楷体_GB2312" pitchFamily="49" charset="-122"/>
                <a:ea typeface="楷体_GB2312" pitchFamily="49" charset="-122"/>
              </a:rPr>
              <a:t>PC-1</a:t>
            </a:r>
          </a:p>
        </p:txBody>
      </p:sp>
      <p:graphicFrame>
        <p:nvGraphicFramePr>
          <p:cNvPr id="29733" name="Group 37"/>
          <p:cNvGraphicFramePr>
            <a:graphicFrameLocks noGrp="1"/>
          </p:cNvGraphicFramePr>
          <p:nvPr/>
        </p:nvGraphicFramePr>
        <p:xfrm>
          <a:off x="0" y="3048000"/>
          <a:ext cx="9144000" cy="1219200"/>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dirty="0" smtClean="0">
                          <a:ln>
                            <a:noFill/>
                          </a:ln>
                          <a:solidFill>
                            <a:srgbClr val="66FFFF"/>
                          </a:solidFill>
                          <a:effectLst/>
                          <a:latin typeface="Microsoft Sans Serif"/>
                          <a:ea typeface="宋体" charset="-122"/>
                        </a:rPr>
                        <a:t>…</a:t>
                      </a: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8</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15</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22</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8</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15</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22</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0000000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0111111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1111111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1100110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0000011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C</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0 </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28</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D</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0 </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28</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bl>
          </a:graphicData>
        </a:graphic>
      </p:graphicFrame>
      <p:sp>
        <p:nvSpPr>
          <p:cNvPr id="29765" name="Rectangle 69"/>
          <p:cNvSpPr>
            <a:spLocks noChangeArrowheads="1"/>
          </p:cNvSpPr>
          <p:nvPr/>
        </p:nvSpPr>
        <p:spPr bwMode="auto">
          <a:xfrm>
            <a:off x="2286000" y="4343400"/>
            <a:ext cx="1981200" cy="457200"/>
          </a:xfrm>
          <a:prstGeom prst="rect">
            <a:avLst/>
          </a:prstGeom>
          <a:noFill/>
          <a:ln w="9525">
            <a:noFill/>
            <a:miter lim="800000"/>
            <a:headEnd/>
            <a:tailEnd/>
          </a:ln>
          <a:effectLst/>
        </p:spPr>
        <p:txBody>
          <a:bodyPr>
            <a:spAutoFit/>
          </a:bodyPr>
          <a:lstStyle/>
          <a:p>
            <a:pPr eaLnBrk="0" hangingPunct="0">
              <a:lnSpc>
                <a:spcPct val="100000"/>
              </a:lnSpc>
            </a:pPr>
            <a:r>
              <a:rPr lang="zh-CN" altLang="en-US">
                <a:latin typeface="楷体_GB2312" pitchFamily="49" charset="-122"/>
                <a:ea typeface="楷体_GB2312" pitchFamily="49" charset="-122"/>
              </a:rPr>
              <a:t>循环移位</a:t>
            </a:r>
            <a:r>
              <a:rPr lang="en-US" altLang="zh-CN">
                <a:latin typeface="楷体_GB2312" pitchFamily="49" charset="-122"/>
                <a:ea typeface="楷体_GB2312" pitchFamily="49" charset="-122"/>
              </a:rPr>
              <a:t>LS</a:t>
            </a:r>
            <a:r>
              <a:rPr lang="en-US" altLang="zh-CN" baseline="-25000">
                <a:latin typeface="楷体_GB2312" pitchFamily="49" charset="-122"/>
                <a:ea typeface="楷体_GB2312" pitchFamily="49" charset="-122"/>
              </a:rPr>
              <a:t>1</a:t>
            </a:r>
          </a:p>
        </p:txBody>
      </p:sp>
      <p:graphicFrame>
        <p:nvGraphicFramePr>
          <p:cNvPr id="29766" name="Group 70"/>
          <p:cNvGraphicFramePr>
            <a:graphicFrameLocks noGrp="1"/>
          </p:cNvGraphicFramePr>
          <p:nvPr/>
        </p:nvGraphicFramePr>
        <p:xfrm>
          <a:off x="0" y="4800600"/>
          <a:ext cx="9144000" cy="1219200"/>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dirty="0" smtClean="0">
                          <a:ln>
                            <a:noFill/>
                          </a:ln>
                          <a:solidFill>
                            <a:srgbClr val="66FFFF"/>
                          </a:solidFill>
                          <a:effectLst/>
                          <a:latin typeface="Microsoft Sans Serif"/>
                          <a:ea typeface="宋体" charset="-122"/>
                        </a:rPr>
                        <a:t>…</a:t>
                      </a: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8</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15</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22</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8</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15</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22</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0000000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1111111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1111111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1001001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00000010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C</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1 </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28</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D</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1 </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28</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bl>
          </a:graphicData>
        </a:graphic>
      </p:graphicFrame>
      <p:sp>
        <p:nvSpPr>
          <p:cNvPr id="29798" name="AutoShape 102"/>
          <p:cNvSpPr>
            <a:spLocks noChangeArrowheads="1"/>
          </p:cNvSpPr>
          <p:nvPr/>
        </p:nvSpPr>
        <p:spPr bwMode="auto">
          <a:xfrm>
            <a:off x="4343400" y="4343400"/>
            <a:ext cx="381000" cy="457200"/>
          </a:xfrm>
          <a:prstGeom prst="downArrow">
            <a:avLst>
              <a:gd name="adj1" fmla="val 50000"/>
              <a:gd name="adj2" fmla="val 30000"/>
            </a:avLst>
          </a:prstGeom>
          <a:noFill/>
          <a:ln w="12700">
            <a:solidFill>
              <a:srgbClr val="FFCC99"/>
            </a:solidFill>
            <a:miter lim="800000"/>
            <a:headEnd/>
            <a:tailEnd/>
          </a:ln>
          <a:effectLst/>
        </p:spPr>
        <p:txBody>
          <a:bodyPr wrap="none" anchor="ctr"/>
          <a:lstStyle/>
          <a:p>
            <a:endParaRPr lang="zh-CN" altLang="en-US"/>
          </a:p>
        </p:txBody>
      </p:sp>
      <p:sp>
        <p:nvSpPr>
          <p:cNvPr id="29799" name="AutoShape 103"/>
          <p:cNvSpPr>
            <a:spLocks noChangeArrowheads="1"/>
          </p:cNvSpPr>
          <p:nvPr/>
        </p:nvSpPr>
        <p:spPr bwMode="auto">
          <a:xfrm>
            <a:off x="4343400" y="2514600"/>
            <a:ext cx="381000" cy="457200"/>
          </a:xfrm>
          <a:prstGeom prst="downArrow">
            <a:avLst>
              <a:gd name="adj1" fmla="val 50000"/>
              <a:gd name="adj2" fmla="val 30000"/>
            </a:avLst>
          </a:prstGeom>
          <a:noFill/>
          <a:ln w="12700">
            <a:solidFill>
              <a:srgbClr val="FF9900"/>
            </a:solidFill>
            <a:miter lim="800000"/>
            <a:headEnd/>
            <a:tailEnd/>
          </a:ln>
          <a:effectLst/>
        </p:spPr>
        <p:txBody>
          <a:bodyPr wrap="none" anchor="ctr"/>
          <a:lstStyle/>
          <a:p>
            <a:endParaRPr lang="zh-CN" altLang="en-US"/>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animEffect transition="in" filter="randombar(horizontal)">
                                      <p:cBhvr>
                                        <p:cTn id="7" dur="500"/>
                                        <p:tgtEl>
                                          <p:spTgt spid="2970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9731"/>
                                        </p:tgtEl>
                                        <p:attrNameLst>
                                          <p:attrName>style.visibility</p:attrName>
                                        </p:attrNameLst>
                                      </p:cBhvr>
                                      <p:to>
                                        <p:strVal val="visible"/>
                                      </p:to>
                                    </p:set>
                                    <p:animEffect transition="in" filter="slide(fromBottom)">
                                      <p:cBhvr>
                                        <p:cTn id="12" dur="500"/>
                                        <p:tgtEl>
                                          <p:spTgt spid="29731"/>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9808"/>
                                        </p:tgtEl>
                                        <p:attrNameLst>
                                          <p:attrName>style.visibility</p:attrName>
                                        </p:attrNameLst>
                                      </p:cBhvr>
                                      <p:to>
                                        <p:strVal val="visible"/>
                                      </p:to>
                                    </p:set>
                                    <p:animEffect transition="in" filter="checkerboard(across)">
                                      <p:cBhvr>
                                        <p:cTn id="17" dur="500"/>
                                        <p:tgtEl>
                                          <p:spTgt spid="2980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9732"/>
                                        </p:tgtEl>
                                        <p:attrNameLst>
                                          <p:attrName>style.visibility</p:attrName>
                                        </p:attrNameLst>
                                      </p:cBhvr>
                                      <p:to>
                                        <p:strVal val="visible"/>
                                      </p:to>
                                    </p:set>
                                    <p:animEffect transition="in" filter="slide(fromBottom)">
                                      <p:cBhvr>
                                        <p:cTn id="22" dur="500"/>
                                        <p:tgtEl>
                                          <p:spTgt spid="2973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9799"/>
                                        </p:tgtEl>
                                        <p:attrNameLst>
                                          <p:attrName>style.visibility</p:attrName>
                                        </p:attrNameLst>
                                      </p:cBhvr>
                                      <p:to>
                                        <p:strVal val="visible"/>
                                      </p:to>
                                    </p:set>
                                    <p:animEffect transition="in" filter="slide(fromBottom)">
                                      <p:cBhvr>
                                        <p:cTn id="27" dur="500"/>
                                        <p:tgtEl>
                                          <p:spTgt spid="29799"/>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9733"/>
                                        </p:tgtEl>
                                        <p:attrNameLst>
                                          <p:attrName>style.visibility</p:attrName>
                                        </p:attrNameLst>
                                      </p:cBhvr>
                                      <p:to>
                                        <p:strVal val="visible"/>
                                      </p:to>
                                    </p:set>
                                    <p:animEffect transition="in" filter="checkerboard(across)">
                                      <p:cBhvr>
                                        <p:cTn id="32" dur="500"/>
                                        <p:tgtEl>
                                          <p:spTgt spid="29733"/>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29765"/>
                                        </p:tgtEl>
                                        <p:attrNameLst>
                                          <p:attrName>style.visibility</p:attrName>
                                        </p:attrNameLst>
                                      </p:cBhvr>
                                      <p:to>
                                        <p:strVal val="visible"/>
                                      </p:to>
                                    </p:set>
                                    <p:animEffect transition="in" filter="slide(fromBottom)">
                                      <p:cBhvr>
                                        <p:cTn id="37" dur="500"/>
                                        <p:tgtEl>
                                          <p:spTgt spid="29765"/>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29798"/>
                                        </p:tgtEl>
                                        <p:attrNameLst>
                                          <p:attrName>style.visibility</p:attrName>
                                        </p:attrNameLst>
                                      </p:cBhvr>
                                      <p:to>
                                        <p:strVal val="visible"/>
                                      </p:to>
                                    </p:set>
                                    <p:animEffect transition="in" filter="slide(fromBottom)">
                                      <p:cBhvr>
                                        <p:cTn id="42" dur="500"/>
                                        <p:tgtEl>
                                          <p:spTgt spid="29798"/>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29766"/>
                                        </p:tgtEl>
                                        <p:attrNameLst>
                                          <p:attrName>style.visibility</p:attrName>
                                        </p:attrNameLst>
                                      </p:cBhvr>
                                      <p:to>
                                        <p:strVal val="visible"/>
                                      </p:to>
                                    </p:set>
                                    <p:animEffect transition="in" filter="checkerboard(across)">
                                      <p:cBhvr>
                                        <p:cTn id="47" dur="500"/>
                                        <p:tgtEl>
                                          <p:spTgt spid="29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p:bldP spid="29731" grpId="0"/>
      <p:bldP spid="29732" grpId="0"/>
      <p:bldP spid="29765" grpId="0"/>
      <p:bldP spid="29798" grpId="0" animBg="1"/>
      <p:bldP spid="2979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4"/>
          <p:cNvSpPr>
            <a:spLocks noGrp="1" noChangeArrowheads="1"/>
          </p:cNvSpPr>
          <p:nvPr>
            <p:ph type="title"/>
          </p:nvPr>
        </p:nvSpPr>
        <p:spPr>
          <a:xfrm>
            <a:off x="2700338" y="476250"/>
            <a:ext cx="3457575" cy="596900"/>
          </a:xfrm>
          <a:noFill/>
          <a:ln/>
        </p:spPr>
        <p:txBody>
          <a:bodyPr/>
          <a:lstStyle/>
          <a:p>
            <a:r>
              <a:rPr lang="zh-CN" altLang="en-US" sz="2800"/>
              <a:t>示例</a:t>
            </a:r>
            <a:r>
              <a:rPr lang="en-US" altLang="zh-CN" sz="2800"/>
              <a:t>——</a:t>
            </a:r>
            <a:r>
              <a:rPr lang="zh-CN" altLang="en-US" sz="2400">
                <a:latin typeface="楷体_GB2312" pitchFamily="49" charset="-122"/>
                <a:ea typeface="楷体_GB2312" pitchFamily="49" charset="-122"/>
              </a:rPr>
              <a:t>子密钥生成</a:t>
            </a:r>
          </a:p>
        </p:txBody>
      </p:sp>
      <p:sp>
        <p:nvSpPr>
          <p:cNvPr id="28677" name="Rectangle 5"/>
          <p:cNvSpPr>
            <a:spLocks noChangeArrowheads="1"/>
          </p:cNvSpPr>
          <p:nvPr/>
        </p:nvSpPr>
        <p:spPr bwMode="auto">
          <a:xfrm>
            <a:off x="2057400" y="2286000"/>
            <a:ext cx="2209800" cy="457200"/>
          </a:xfrm>
          <a:prstGeom prst="rect">
            <a:avLst/>
          </a:prstGeom>
          <a:noFill/>
          <a:ln w="9525">
            <a:noFill/>
            <a:miter lim="800000"/>
            <a:headEnd/>
            <a:tailEnd/>
          </a:ln>
          <a:effectLst/>
        </p:spPr>
        <p:txBody>
          <a:bodyPr>
            <a:spAutoFit/>
          </a:bodyPr>
          <a:lstStyle/>
          <a:p>
            <a:pPr eaLnBrk="0" hangingPunct="0">
              <a:lnSpc>
                <a:spcPct val="100000"/>
              </a:lnSpc>
            </a:pPr>
            <a:r>
              <a:rPr lang="zh-CN" altLang="en-US" b="1">
                <a:latin typeface="楷体_GB2312" pitchFamily="49" charset="-122"/>
                <a:ea typeface="楷体_GB2312" pitchFamily="49" charset="-122"/>
              </a:rPr>
              <a:t>选择置换</a:t>
            </a:r>
            <a:r>
              <a:rPr lang="en-US" altLang="zh-CN" b="1">
                <a:latin typeface="楷体_GB2312" pitchFamily="49" charset="-122"/>
                <a:ea typeface="楷体_GB2312" pitchFamily="49" charset="-122"/>
              </a:rPr>
              <a:t>PC-2</a:t>
            </a:r>
          </a:p>
        </p:txBody>
      </p:sp>
      <p:graphicFrame>
        <p:nvGraphicFramePr>
          <p:cNvPr id="28813" name="Group 141"/>
          <p:cNvGraphicFramePr>
            <a:graphicFrameLocks noGrp="1"/>
          </p:cNvGraphicFramePr>
          <p:nvPr/>
        </p:nvGraphicFramePr>
        <p:xfrm>
          <a:off x="533400" y="2895600"/>
          <a:ext cx="8610600" cy="762000"/>
        </p:xfrm>
        <a:graphic>
          <a:graphicData uri="http://schemas.openxmlformats.org/drawingml/2006/table">
            <a:tbl>
              <a:tblPr/>
              <a:tblGrid>
                <a:gridCol w="884238">
                  <a:extLst>
                    <a:ext uri="{9D8B030D-6E8A-4147-A177-3AD203B41FA5}">
                      <a16:colId xmlns:a16="http://schemas.microsoft.com/office/drawing/2014/main" val="20000"/>
                    </a:ext>
                  </a:extLst>
                </a:gridCol>
                <a:gridCol w="1101725">
                  <a:extLst>
                    <a:ext uri="{9D8B030D-6E8A-4147-A177-3AD203B41FA5}">
                      <a16:colId xmlns:a16="http://schemas.microsoft.com/office/drawing/2014/main" val="20001"/>
                    </a:ext>
                  </a:extLst>
                </a:gridCol>
                <a:gridCol w="1044575">
                  <a:extLst>
                    <a:ext uri="{9D8B030D-6E8A-4147-A177-3AD203B41FA5}">
                      <a16:colId xmlns:a16="http://schemas.microsoft.com/office/drawing/2014/main" val="20002"/>
                    </a:ext>
                  </a:extLst>
                </a:gridCol>
                <a:gridCol w="1163637">
                  <a:extLst>
                    <a:ext uri="{9D8B030D-6E8A-4147-A177-3AD203B41FA5}">
                      <a16:colId xmlns:a16="http://schemas.microsoft.com/office/drawing/2014/main" val="20003"/>
                    </a:ext>
                  </a:extLst>
                </a:gridCol>
                <a:gridCol w="1104900">
                  <a:extLst>
                    <a:ext uri="{9D8B030D-6E8A-4147-A177-3AD203B41FA5}">
                      <a16:colId xmlns:a16="http://schemas.microsoft.com/office/drawing/2014/main" val="20004"/>
                    </a:ext>
                  </a:extLst>
                </a:gridCol>
                <a:gridCol w="1103313">
                  <a:extLst>
                    <a:ext uri="{9D8B030D-6E8A-4147-A177-3AD203B41FA5}">
                      <a16:colId xmlns:a16="http://schemas.microsoft.com/office/drawing/2014/main" val="20005"/>
                    </a:ext>
                  </a:extLst>
                </a:gridCol>
                <a:gridCol w="1104900">
                  <a:extLst>
                    <a:ext uri="{9D8B030D-6E8A-4147-A177-3AD203B41FA5}">
                      <a16:colId xmlns:a16="http://schemas.microsoft.com/office/drawing/2014/main" val="20006"/>
                    </a:ext>
                  </a:extLst>
                </a:gridCol>
                <a:gridCol w="1103312">
                  <a:extLst>
                    <a:ext uri="{9D8B030D-6E8A-4147-A177-3AD203B41FA5}">
                      <a16:colId xmlns:a16="http://schemas.microsoft.com/office/drawing/2014/main" val="20007"/>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13</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18</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31</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37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43</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48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111000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011001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100110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010111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8812" name="Group 140"/>
          <p:cNvGraphicFramePr>
            <a:graphicFrameLocks noGrp="1"/>
          </p:cNvGraphicFramePr>
          <p:nvPr/>
        </p:nvGraphicFramePr>
        <p:xfrm>
          <a:off x="0" y="1295400"/>
          <a:ext cx="9144000" cy="785813"/>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404813">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dirty="0" smtClean="0">
                          <a:ln>
                            <a:noFill/>
                          </a:ln>
                          <a:solidFill>
                            <a:srgbClr val="66FFFF"/>
                          </a:solidFill>
                          <a:effectLst/>
                          <a:latin typeface="Microsoft Sans Serif"/>
                          <a:ea typeface="宋体" charset="-122"/>
                        </a:rPr>
                        <a:t>…</a:t>
                      </a: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8</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15</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22</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29</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36</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43</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49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50</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0000000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1111111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1111111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1001001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1001101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00000010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0000110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8736" name="AutoShape 64"/>
          <p:cNvSpPr>
            <a:spLocks noChangeArrowheads="1"/>
          </p:cNvSpPr>
          <p:nvPr/>
        </p:nvSpPr>
        <p:spPr bwMode="auto">
          <a:xfrm>
            <a:off x="4419600" y="1676400"/>
            <a:ext cx="381000" cy="457200"/>
          </a:xfrm>
          <a:prstGeom prst="downArrow">
            <a:avLst>
              <a:gd name="adj1" fmla="val 50000"/>
              <a:gd name="adj2" fmla="val 30000"/>
            </a:avLst>
          </a:prstGeom>
          <a:noFill/>
          <a:ln w="12700">
            <a:solidFill>
              <a:srgbClr val="000000"/>
            </a:solidFill>
            <a:miter lim="800000"/>
            <a:headEnd/>
            <a:tailEnd/>
          </a:ln>
          <a:effectLst/>
        </p:spPr>
        <p:txBody>
          <a:bodyPr wrap="none" anchor="ctr"/>
          <a:lstStyle/>
          <a:p>
            <a:endParaRPr lang="zh-CN" altLang="en-US"/>
          </a:p>
        </p:txBody>
      </p:sp>
      <p:sp>
        <p:nvSpPr>
          <p:cNvPr id="28737" name="Rectangle 65"/>
          <p:cNvSpPr>
            <a:spLocks noChangeArrowheads="1"/>
          </p:cNvSpPr>
          <p:nvPr/>
        </p:nvSpPr>
        <p:spPr bwMode="auto">
          <a:xfrm>
            <a:off x="0" y="2667000"/>
            <a:ext cx="533400" cy="457200"/>
          </a:xfrm>
          <a:prstGeom prst="rect">
            <a:avLst/>
          </a:prstGeom>
          <a:noFill/>
          <a:ln w="9525">
            <a:noFill/>
            <a:miter lim="800000"/>
            <a:headEnd/>
            <a:tailEnd/>
          </a:ln>
          <a:effectLst/>
        </p:spPr>
        <p:txBody>
          <a:bodyPr>
            <a:spAutoFit/>
          </a:bodyPr>
          <a:lstStyle/>
          <a:p>
            <a:pPr eaLnBrk="0" hangingPunct="0">
              <a:lnSpc>
                <a:spcPct val="100000"/>
              </a:lnSpc>
            </a:pPr>
            <a:r>
              <a:rPr lang="en-US" altLang="zh-CN" b="1">
                <a:latin typeface="楷体_GB2312" pitchFamily="49" charset="-122"/>
                <a:ea typeface="楷体_GB2312" pitchFamily="49" charset="-122"/>
              </a:rPr>
              <a:t>K</a:t>
            </a:r>
            <a:r>
              <a:rPr lang="en-US" altLang="zh-CN" b="1" baseline="-25000">
                <a:latin typeface="楷体_GB2312" pitchFamily="49" charset="-122"/>
                <a:ea typeface="楷体_GB2312" pitchFamily="49" charset="-122"/>
              </a:rPr>
              <a:t>1</a:t>
            </a:r>
          </a:p>
        </p:txBody>
      </p:sp>
      <p:graphicFrame>
        <p:nvGraphicFramePr>
          <p:cNvPr id="28738" name="Group 66"/>
          <p:cNvGraphicFramePr>
            <a:graphicFrameLocks noGrp="1"/>
          </p:cNvGraphicFramePr>
          <p:nvPr/>
        </p:nvGraphicFramePr>
        <p:xfrm>
          <a:off x="0" y="4114800"/>
          <a:ext cx="9144000" cy="1234440"/>
        </p:xfrm>
        <a:graphic>
          <a:graphicData uri="http://schemas.openxmlformats.org/drawingml/2006/table">
            <a:tbl>
              <a:tblPr/>
              <a:tblGrid>
                <a:gridCol w="8382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06680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10668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gridCol w="914400">
                  <a:extLst>
                    <a:ext uri="{9D8B030D-6E8A-4147-A177-3AD203B41FA5}">
                      <a16:colId xmlns:a16="http://schemas.microsoft.com/office/drawing/2014/main" val="20008"/>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endParaRPr kumimoji="1" lang="zh-CN" altLang="zh-CN" sz="1800" b="1" i="0" u="none" strike="noStrike" cap="none" normalizeH="0" baseline="0" dirty="0" smtClean="0">
                        <a:ln>
                          <a:noFill/>
                        </a:ln>
                        <a:solidFill>
                          <a:schemeClr val="hlink"/>
                        </a:solidFill>
                        <a:effectLst/>
                        <a:latin typeface="楷体_GB2312" pitchFamily="49" charset="-122"/>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13</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18</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31</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37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43</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48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R</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0</a:t>
                      </a:r>
                      <a:r>
                        <a:rPr kumimoji="1" lang="en-US" altLang="zh-CN" sz="2400" b="1" i="0" u="none" strike="noStrike" cap="none" normalizeH="0" baseline="30000" dirty="0" smtClean="0">
                          <a:ln>
                            <a:noFill/>
                          </a:ln>
                          <a:solidFill>
                            <a:schemeClr val="tx1"/>
                          </a:solidFill>
                          <a:effectLst/>
                          <a:latin typeface="楷体_GB2312" pitchFamily="49" charset="-122"/>
                          <a:ea typeface="宋体"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K</a:t>
                      </a:r>
                      <a:r>
                        <a:rPr kumimoji="1" lang="en-US" altLang="zh-CN" sz="2000" b="1" i="0" u="none" strike="noStrike" cap="none" normalizeH="0" baseline="-25000" smtClean="0">
                          <a:ln>
                            <a:noFill/>
                          </a:ln>
                          <a:solidFill>
                            <a:schemeClr val="tx1"/>
                          </a:solidFill>
                          <a:effectLst/>
                          <a:latin typeface="楷体_GB2312" pitchFamily="49" charset="-122"/>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010111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28780" name="Object 108"/>
          <p:cNvGraphicFramePr>
            <a:graphicFrameLocks noChangeAspect="1"/>
          </p:cNvGraphicFramePr>
          <p:nvPr/>
        </p:nvGraphicFramePr>
        <p:xfrm>
          <a:off x="228600" y="3581400"/>
          <a:ext cx="365125" cy="393700"/>
        </p:xfrm>
        <a:graphic>
          <a:graphicData uri="http://schemas.openxmlformats.org/presentationml/2006/ole">
            <mc:AlternateContent xmlns:mc="http://schemas.openxmlformats.org/markup-compatibility/2006">
              <mc:Choice xmlns:v="urn:schemas-microsoft-com:vml" Requires="v">
                <p:oleObj spid="_x0000_s248844" name="Equation" r:id="rId3" imgW="164880" imgH="177480" progId="">
                  <p:embed/>
                </p:oleObj>
              </mc:Choice>
              <mc:Fallback>
                <p:oleObj name="Equation" r:id="rId3" imgW="164880" imgH="17748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581400"/>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781" name="AutoShape 109"/>
          <p:cNvSpPr>
            <a:spLocks noChangeArrowheads="1"/>
          </p:cNvSpPr>
          <p:nvPr/>
        </p:nvSpPr>
        <p:spPr bwMode="auto">
          <a:xfrm>
            <a:off x="3962400" y="4800600"/>
            <a:ext cx="381000" cy="457200"/>
          </a:xfrm>
          <a:prstGeom prst="downArrow">
            <a:avLst>
              <a:gd name="adj1" fmla="val 50000"/>
              <a:gd name="adj2" fmla="val 30000"/>
            </a:avLst>
          </a:prstGeom>
          <a:noFill/>
          <a:ln w="12700">
            <a:solidFill>
              <a:srgbClr val="000000"/>
            </a:solidFill>
            <a:miter lim="800000"/>
            <a:headEnd/>
            <a:tailEnd/>
          </a:ln>
          <a:effectLst/>
        </p:spPr>
        <p:txBody>
          <a:bodyPr wrap="none" anchor="ctr"/>
          <a:lstStyle/>
          <a:p>
            <a:endParaRPr lang="zh-CN" altLang="en-US"/>
          </a:p>
        </p:txBody>
      </p:sp>
      <p:graphicFrame>
        <p:nvGraphicFramePr>
          <p:cNvPr id="28811" name="Group 139"/>
          <p:cNvGraphicFramePr>
            <a:graphicFrameLocks noGrp="1"/>
          </p:cNvGraphicFramePr>
          <p:nvPr/>
        </p:nvGraphicFramePr>
        <p:xfrm>
          <a:off x="838200" y="5445125"/>
          <a:ext cx="8305800" cy="776288"/>
        </p:xfrm>
        <a:graphic>
          <a:graphicData uri="http://schemas.openxmlformats.org/drawingml/2006/table">
            <a:tbl>
              <a:tblPr/>
              <a:tblGrid>
                <a:gridCol w="10668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dirty="0" smtClean="0">
                          <a:ln>
                            <a:noFill/>
                          </a:ln>
                          <a:solidFill>
                            <a:srgbClr val="66FFFF"/>
                          </a:solidFill>
                          <a:effectLst/>
                          <a:latin typeface="Microsoft Sans Serif"/>
                          <a:ea typeface="宋体" charset="-122"/>
                        </a:rPr>
                        <a:t>…</a:t>
                      </a: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13</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18</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31</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37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43</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48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28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011000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110100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676"/>
                                        </p:tgtEl>
                                        <p:attrNameLst>
                                          <p:attrName>style.visibility</p:attrName>
                                        </p:attrNameLst>
                                      </p:cBhvr>
                                      <p:to>
                                        <p:strVal val="visible"/>
                                      </p:to>
                                    </p:set>
                                    <p:anim calcmode="lin" valueType="num">
                                      <p:cBhvr additive="base">
                                        <p:cTn id="7" dur="500" fill="hold"/>
                                        <p:tgtEl>
                                          <p:spTgt spid="28676"/>
                                        </p:tgtEl>
                                        <p:attrNameLst>
                                          <p:attrName>ppt_x</p:attrName>
                                        </p:attrNameLst>
                                      </p:cBhvr>
                                      <p:tavLst>
                                        <p:tav tm="0">
                                          <p:val>
                                            <p:strVal val="#ppt_x"/>
                                          </p:val>
                                        </p:tav>
                                        <p:tav tm="100000">
                                          <p:val>
                                            <p:strVal val="#ppt_x"/>
                                          </p:val>
                                        </p:tav>
                                      </p:tavLst>
                                    </p:anim>
                                    <p:anim calcmode="lin" valueType="num">
                                      <p:cBhvr additive="base">
                                        <p:cTn id="8" dur="500" fill="hold"/>
                                        <p:tgtEl>
                                          <p:spTgt spid="2867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28812"/>
                                        </p:tgtEl>
                                        <p:attrNameLst>
                                          <p:attrName>style.visibility</p:attrName>
                                        </p:attrNameLst>
                                      </p:cBhvr>
                                      <p:to>
                                        <p:strVal val="visible"/>
                                      </p:to>
                                    </p:set>
                                    <p:animEffect transition="in" filter="checkerboard(across)">
                                      <p:cBhvr>
                                        <p:cTn id="13" dur="500"/>
                                        <p:tgtEl>
                                          <p:spTgt spid="28812"/>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28677"/>
                                        </p:tgtEl>
                                        <p:attrNameLst>
                                          <p:attrName>style.visibility</p:attrName>
                                        </p:attrNameLst>
                                      </p:cBhvr>
                                      <p:to>
                                        <p:strVal val="visible"/>
                                      </p:to>
                                    </p:set>
                                    <p:animEffect transition="in" filter="slide(fromBottom)">
                                      <p:cBhvr>
                                        <p:cTn id="18" dur="500"/>
                                        <p:tgtEl>
                                          <p:spTgt spid="28677"/>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28813"/>
                                        </p:tgtEl>
                                        <p:attrNameLst>
                                          <p:attrName>style.visibility</p:attrName>
                                        </p:attrNameLst>
                                      </p:cBhvr>
                                      <p:to>
                                        <p:strVal val="visible"/>
                                      </p:to>
                                    </p:set>
                                    <p:animEffect transition="in" filter="checkerboard(across)">
                                      <p:cBhvr>
                                        <p:cTn id="23" dur="500"/>
                                        <p:tgtEl>
                                          <p:spTgt spid="28813"/>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28737"/>
                                        </p:tgtEl>
                                        <p:attrNameLst>
                                          <p:attrName>style.visibility</p:attrName>
                                        </p:attrNameLst>
                                      </p:cBhvr>
                                      <p:to>
                                        <p:strVal val="visible"/>
                                      </p:to>
                                    </p:set>
                                    <p:animEffect transition="in" filter="slide(fromBottom)">
                                      <p:cBhvr>
                                        <p:cTn id="28" dur="500"/>
                                        <p:tgtEl>
                                          <p:spTgt spid="28737"/>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28738"/>
                                        </p:tgtEl>
                                        <p:attrNameLst>
                                          <p:attrName>style.visibility</p:attrName>
                                        </p:attrNameLst>
                                      </p:cBhvr>
                                      <p:to>
                                        <p:strVal val="visible"/>
                                      </p:to>
                                    </p:set>
                                    <p:animEffect transition="in" filter="checkerboard(across)">
                                      <p:cBhvr>
                                        <p:cTn id="33" dur="500"/>
                                        <p:tgtEl>
                                          <p:spTgt spid="28738"/>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nodeType="clickEffect">
                                  <p:stCondLst>
                                    <p:cond delay="0"/>
                                  </p:stCondLst>
                                  <p:childTnLst>
                                    <p:set>
                                      <p:cBhvr>
                                        <p:cTn id="37" dur="1" fill="hold">
                                          <p:stCondLst>
                                            <p:cond delay="0"/>
                                          </p:stCondLst>
                                        </p:cTn>
                                        <p:tgtEl>
                                          <p:spTgt spid="28811"/>
                                        </p:tgtEl>
                                        <p:attrNameLst>
                                          <p:attrName>style.visibility</p:attrName>
                                        </p:attrNameLst>
                                      </p:cBhvr>
                                      <p:to>
                                        <p:strVal val="visible"/>
                                      </p:to>
                                    </p:set>
                                    <p:animEffect transition="in" filter="checkerboard(across)">
                                      <p:cBhvr>
                                        <p:cTn id="38" dur="500"/>
                                        <p:tgtEl>
                                          <p:spTgt spid="28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p:bldP spid="28677" grpId="0"/>
      <p:bldP spid="287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rPr>
              <a:t> </a:t>
            </a:r>
            <a:r>
              <a:rPr lang="zh-CN" altLang="en-US" dirty="0" smtClean="0"/>
              <a:t>分组密码概述</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229600" cy="4724400"/>
              </a:xfrm>
            </p:spPr>
            <p:txBody>
              <a:bodyPr/>
              <a:lstStyle/>
              <a:p>
                <a:pPr algn="just"/>
                <a:r>
                  <a:rPr lang="zh-CN" altLang="en-US" b="1" dirty="0" smtClean="0">
                    <a:solidFill>
                      <a:srgbClr val="FF0000"/>
                    </a:solidFill>
                    <a:latin typeface="GungsuhChe" pitchFamily="49" charset="-127"/>
                    <a:ea typeface="GungsuhChe" pitchFamily="49" charset="-127"/>
                  </a:rPr>
                  <a:t>分组密码</a:t>
                </a:r>
                <a:r>
                  <a:rPr lang="en-US" altLang="zh-CN" dirty="0" smtClean="0">
                    <a:latin typeface="Times New Roman" pitchFamily="18" charset="0"/>
                  </a:rPr>
                  <a:t>: </a:t>
                </a:r>
                <a:r>
                  <a:rPr lang="zh-CN" altLang="en-US" dirty="0" smtClean="0">
                    <a:latin typeface="Times New Roman" pitchFamily="18" charset="0"/>
                  </a:rPr>
                  <a:t>将明文划分成长为</a:t>
                </a:r>
                <a14:m>
                  <m:oMath xmlns:m="http://schemas.openxmlformats.org/officeDocument/2006/math">
                    <m:r>
                      <a:rPr lang="en-US" altLang="zh-CN" i="1" dirty="0" smtClean="0">
                        <a:latin typeface="Cambria Math"/>
                      </a:rPr>
                      <m:t>𝑚</m:t>
                    </m:r>
                  </m:oMath>
                </a14:m>
                <a:r>
                  <a:rPr lang="en-US" altLang="zh-CN" dirty="0" smtClean="0">
                    <a:latin typeface="Times New Roman" pitchFamily="18" charset="0"/>
                  </a:rPr>
                  <a:t>(</a:t>
                </a:r>
                <a:r>
                  <a:rPr lang="zh-CN" altLang="en-US" dirty="0" smtClean="0">
                    <a:latin typeface="Times New Roman" pitchFamily="18" charset="0"/>
                  </a:rPr>
                  <a:t>如</a:t>
                </a:r>
                <a14:m>
                  <m:oMath xmlns:m="http://schemas.openxmlformats.org/officeDocument/2006/math">
                    <m:r>
                      <a:rPr lang="en-US" altLang="zh-CN" i="1" dirty="0" smtClean="0">
                        <a:latin typeface="Cambria Math"/>
                      </a:rPr>
                      <m:t>𝑚</m:t>
                    </m:r>
                    <m:r>
                      <a:rPr lang="en-US" altLang="zh-CN" i="1" dirty="0" smtClean="0">
                        <a:latin typeface="Cambria Math"/>
                      </a:rPr>
                      <m:t>=64</m:t>
                    </m:r>
                  </m:oMath>
                </a14:m>
                <a:r>
                  <a:rPr lang="zh-CN" altLang="en-US" dirty="0" smtClean="0">
                    <a:latin typeface="Times New Roman" pitchFamily="18" charset="0"/>
                  </a:rPr>
                  <a:t>或</a:t>
                </a:r>
                <a:r>
                  <a:rPr lang="en-US" altLang="zh-CN" dirty="0" smtClean="0">
                    <a:latin typeface="Times New Roman" pitchFamily="18" charset="0"/>
                  </a:rPr>
                  <a:t>128)</a:t>
                </a:r>
                <a:r>
                  <a:rPr lang="zh-CN" altLang="en-US" dirty="0" smtClean="0">
                    <a:latin typeface="Times New Roman" pitchFamily="18" charset="0"/>
                  </a:rPr>
                  <a:t>的分组</a:t>
                </a:r>
                <a14:m>
                  <m:oMath xmlns:m="http://schemas.openxmlformats.org/officeDocument/2006/math">
                    <m:r>
                      <a:rPr lang="en-US" altLang="zh-CN" i="1" dirty="0" smtClean="0">
                        <a:latin typeface="Cambria Math"/>
                      </a:rPr>
                      <m:t>𝑃</m:t>
                    </m:r>
                    <m:r>
                      <a:rPr lang="zh-CN" altLang="en-US" i="1" dirty="0" smtClean="0">
                        <a:latin typeface="Cambria Math"/>
                      </a:rPr>
                      <m:t>＝</m:t>
                    </m:r>
                    <m:r>
                      <a:rPr lang="en-US" altLang="zh-CN" i="1" dirty="0" smtClean="0">
                        <a:latin typeface="Cambria Math"/>
                      </a:rPr>
                      <m:t>(</m:t>
                    </m:r>
                    <m:r>
                      <a:rPr lang="en-US" altLang="zh-CN" i="1" dirty="0" smtClean="0">
                        <a:latin typeface="Cambria Math"/>
                      </a:rPr>
                      <m:t>𝑝</m:t>
                    </m:r>
                    <m:r>
                      <a:rPr lang="en-US" altLang="zh-CN" i="1" baseline="-25000" dirty="0" smtClean="0">
                        <a:latin typeface="Cambria Math"/>
                      </a:rPr>
                      <m:t>0</m:t>
                    </m:r>
                    <m:r>
                      <a:rPr lang="en-US" altLang="zh-CN" i="1" dirty="0" smtClean="0">
                        <a:latin typeface="Cambria Math"/>
                      </a:rPr>
                      <m:t>, </m:t>
                    </m:r>
                    <m:r>
                      <a:rPr lang="en-US" altLang="zh-CN" i="1" dirty="0" smtClean="0">
                        <a:latin typeface="Cambria Math"/>
                      </a:rPr>
                      <m:t>𝑝</m:t>
                    </m:r>
                    <m:r>
                      <a:rPr lang="en-US" altLang="zh-CN" i="1" baseline="-25000" dirty="0" smtClean="0">
                        <a:latin typeface="Cambria Math"/>
                      </a:rPr>
                      <m:t>1</m:t>
                    </m:r>
                    <m:r>
                      <a:rPr lang="en-US" altLang="zh-CN" i="1" dirty="0" smtClean="0">
                        <a:latin typeface="Cambria Math"/>
                      </a:rPr>
                      <m:t>, </m:t>
                    </m:r>
                    <m:r>
                      <a:rPr lang="en-US" altLang="zh-CN" i="1" dirty="0" smtClean="0">
                        <a:latin typeface="Cambria Math"/>
                      </a:rPr>
                      <m:t>𝑝</m:t>
                    </m:r>
                    <m:r>
                      <a:rPr lang="en-US" altLang="zh-CN" i="1" baseline="-25000" dirty="0" smtClean="0">
                        <a:latin typeface="Cambria Math"/>
                      </a:rPr>
                      <m:t>2</m:t>
                    </m:r>
                    <m:r>
                      <a:rPr lang="en-US" altLang="zh-CN" i="1" dirty="0" smtClean="0">
                        <a:latin typeface="Cambria Math"/>
                      </a:rPr>
                      <m:t>, ….,</m:t>
                    </m:r>
                    <m:sSub>
                      <m:sSubPr>
                        <m:ctrlPr>
                          <a:rPr lang="en-US" altLang="zh-CN" i="1" dirty="0" smtClean="0">
                            <a:latin typeface="Cambria Math" panose="02040503050406030204" pitchFamily="18" charset="0"/>
                          </a:rPr>
                        </m:ctrlPr>
                      </m:sSubPr>
                      <m:e>
                        <m:r>
                          <a:rPr lang="en-US" altLang="zh-CN" b="0" i="1" dirty="0" smtClean="0">
                            <a:latin typeface="Cambria Math"/>
                          </a:rPr>
                          <m:t>𝑝</m:t>
                        </m:r>
                      </m:e>
                      <m:sub>
                        <m:r>
                          <a:rPr lang="en-US" altLang="zh-CN" b="0" i="1" dirty="0" smtClean="0">
                            <a:latin typeface="Cambria Math"/>
                          </a:rPr>
                          <m:t>𝑚</m:t>
                        </m:r>
                        <m:r>
                          <a:rPr lang="en-US" altLang="zh-CN" b="0" i="1" dirty="0" smtClean="0">
                            <a:latin typeface="Cambria Math"/>
                          </a:rPr>
                          <m:t>−1</m:t>
                        </m:r>
                      </m:sub>
                    </m:sSub>
                    <m:r>
                      <a:rPr lang="en-US" altLang="zh-CN" i="1" dirty="0" smtClean="0">
                        <a:latin typeface="Cambria Math"/>
                      </a:rPr>
                      <m:t>)</m:t>
                    </m:r>
                  </m:oMath>
                </a14:m>
                <a:r>
                  <a:rPr lang="zh-CN" altLang="en-US" dirty="0" smtClean="0">
                    <a:latin typeface="Times New Roman" pitchFamily="18" charset="0"/>
                  </a:rPr>
                  <a:t>，各明文分组分别在长为</a:t>
                </a:r>
                <a:r>
                  <a:rPr lang="en-US" altLang="zh-CN" dirty="0" smtClean="0">
                    <a:latin typeface="Times New Roman" pitchFamily="18" charset="0"/>
                  </a:rPr>
                  <a:t>t</a:t>
                </a:r>
                <a:r>
                  <a:rPr lang="zh-CN" altLang="en-US" dirty="0" smtClean="0">
                    <a:latin typeface="Times New Roman" pitchFamily="18" charset="0"/>
                  </a:rPr>
                  <a:t>的密钥</a:t>
                </a:r>
                <a14:m>
                  <m:oMath xmlns:m="http://schemas.openxmlformats.org/officeDocument/2006/math">
                    <m:r>
                      <a:rPr lang="en-US" altLang="zh-CN" i="1" dirty="0" smtClean="0">
                        <a:latin typeface="Cambria Math"/>
                      </a:rPr>
                      <m:t>𝐾</m:t>
                    </m:r>
                    <m:r>
                      <a:rPr lang="zh-CN" altLang="en-US" i="1" dirty="0" smtClean="0">
                        <a:latin typeface="Cambria Math"/>
                      </a:rPr>
                      <m:t>＝</m:t>
                    </m:r>
                    <m:r>
                      <a:rPr lang="en-US" altLang="zh-CN" i="1" dirty="0" smtClean="0">
                        <a:latin typeface="Cambria Math"/>
                      </a:rPr>
                      <m:t>(</m:t>
                    </m:r>
                    <m:r>
                      <a:rPr lang="en-US" altLang="zh-CN" i="1" dirty="0" smtClean="0">
                        <a:latin typeface="Cambria Math"/>
                      </a:rPr>
                      <m:t>𝑘</m:t>
                    </m:r>
                    <m:r>
                      <a:rPr lang="en-US" altLang="zh-CN" i="1" baseline="-25000" dirty="0" smtClean="0">
                        <a:latin typeface="Cambria Math"/>
                      </a:rPr>
                      <m:t>0</m:t>
                    </m:r>
                    <m:r>
                      <a:rPr lang="en-US" altLang="zh-CN" i="1" dirty="0" smtClean="0">
                        <a:latin typeface="Cambria Math"/>
                      </a:rPr>
                      <m:t>, </m:t>
                    </m:r>
                    <m:r>
                      <a:rPr lang="en-US" altLang="zh-CN" i="1" dirty="0" smtClean="0">
                        <a:latin typeface="Cambria Math"/>
                      </a:rPr>
                      <m:t>𝑘</m:t>
                    </m:r>
                    <m:r>
                      <a:rPr lang="en-US" altLang="zh-CN" i="1" baseline="-25000" dirty="0" smtClean="0">
                        <a:latin typeface="Cambria Math"/>
                      </a:rPr>
                      <m:t>1</m:t>
                    </m:r>
                    <m:r>
                      <a:rPr lang="en-US" altLang="zh-CN" i="1" dirty="0" smtClean="0">
                        <a:latin typeface="Cambria Math"/>
                      </a:rPr>
                      <m:t>, </m:t>
                    </m:r>
                    <m:r>
                      <a:rPr lang="en-US" altLang="zh-CN" i="1" dirty="0" smtClean="0">
                        <a:latin typeface="Cambria Math"/>
                      </a:rPr>
                      <m:t>𝑘</m:t>
                    </m:r>
                    <m:r>
                      <a:rPr lang="en-US" altLang="zh-CN" i="1" baseline="-25000" dirty="0" smtClean="0">
                        <a:latin typeface="Cambria Math"/>
                      </a:rPr>
                      <m:t>2</m:t>
                    </m:r>
                    <m:r>
                      <a:rPr lang="en-US" altLang="zh-CN" i="1" dirty="0" smtClean="0">
                        <a:latin typeface="Cambria Math"/>
                      </a:rPr>
                      <m:t>, ….,</m:t>
                    </m:r>
                    <m:sSub>
                      <m:sSubPr>
                        <m:ctrlPr>
                          <a:rPr lang="en-US" altLang="zh-CN" i="1" dirty="0" smtClean="0">
                            <a:latin typeface="Cambria Math" panose="02040503050406030204" pitchFamily="18" charset="0"/>
                          </a:rPr>
                        </m:ctrlPr>
                      </m:sSubPr>
                      <m:e>
                        <m:r>
                          <a:rPr lang="en-US" altLang="zh-CN" b="0" i="1" dirty="0" smtClean="0">
                            <a:latin typeface="Cambria Math"/>
                          </a:rPr>
                          <m:t>𝑘</m:t>
                        </m:r>
                      </m:e>
                      <m:sub>
                        <m:r>
                          <a:rPr lang="en-US" altLang="zh-CN" b="0" i="1" dirty="0" smtClean="0">
                            <a:latin typeface="Cambria Math"/>
                          </a:rPr>
                          <m:t>𝑡</m:t>
                        </m:r>
                        <m:r>
                          <a:rPr lang="en-US" altLang="zh-CN" b="0" i="1" dirty="0" smtClean="0">
                            <a:latin typeface="Cambria Math"/>
                          </a:rPr>
                          <m:t>−1</m:t>
                        </m:r>
                      </m:sub>
                    </m:sSub>
                    <m:r>
                      <a:rPr lang="en-US" altLang="zh-CN" i="1" dirty="0" smtClean="0">
                        <a:latin typeface="Cambria Math"/>
                      </a:rPr>
                      <m:t>) </m:t>
                    </m:r>
                  </m:oMath>
                </a14:m>
                <a:r>
                  <a:rPr lang="zh-CN" altLang="en-US" dirty="0" smtClean="0">
                    <a:latin typeface="Times New Roman" pitchFamily="18" charset="0"/>
                  </a:rPr>
                  <a:t>的控制下变换成长为</a:t>
                </a:r>
                <a14:m>
                  <m:oMath xmlns:m="http://schemas.openxmlformats.org/officeDocument/2006/math">
                    <m:r>
                      <a:rPr lang="en-US" altLang="zh-CN" i="1" dirty="0" smtClean="0">
                        <a:latin typeface="Cambria Math"/>
                      </a:rPr>
                      <m:t>𝑛</m:t>
                    </m:r>
                  </m:oMath>
                </a14:m>
                <a:r>
                  <a:rPr lang="zh-CN" altLang="en-US" dirty="0" smtClean="0">
                    <a:latin typeface="Times New Roman" pitchFamily="18" charset="0"/>
                  </a:rPr>
                  <a:t>的密文分组</a:t>
                </a:r>
                <a14:m>
                  <m:oMath xmlns:m="http://schemas.openxmlformats.org/officeDocument/2006/math">
                    <m:r>
                      <a:rPr lang="en-US" altLang="zh-CN" i="1" dirty="0" smtClean="0">
                        <a:latin typeface="Cambria Math"/>
                      </a:rPr>
                      <m:t>𝐶</m:t>
                    </m:r>
                    <m:r>
                      <a:rPr lang="zh-CN" altLang="en-US" sz="1800" i="1" dirty="0" smtClean="0">
                        <a:latin typeface="Cambria Math"/>
                      </a:rPr>
                      <m:t>＝</m:t>
                    </m:r>
                    <m:r>
                      <a:rPr lang="en-US" altLang="zh-CN" i="1" dirty="0" smtClean="0">
                        <a:latin typeface="Cambria Math"/>
                      </a:rPr>
                      <m:t>(</m:t>
                    </m:r>
                    <m:r>
                      <a:rPr lang="en-US" altLang="zh-CN" i="1" dirty="0" smtClean="0">
                        <a:latin typeface="Cambria Math"/>
                      </a:rPr>
                      <m:t>𝑐</m:t>
                    </m:r>
                    <m:r>
                      <a:rPr lang="en-US" altLang="zh-CN" i="1" baseline="-25000" dirty="0" smtClean="0">
                        <a:latin typeface="Cambria Math"/>
                      </a:rPr>
                      <m:t>0</m:t>
                    </m:r>
                    <m:r>
                      <a:rPr lang="en-US" altLang="zh-CN" i="1" dirty="0" smtClean="0">
                        <a:latin typeface="Cambria Math"/>
                      </a:rPr>
                      <m:t>, </m:t>
                    </m:r>
                    <m:r>
                      <a:rPr lang="en-US" altLang="zh-CN" i="1" dirty="0" smtClean="0">
                        <a:latin typeface="Cambria Math"/>
                      </a:rPr>
                      <m:t>𝑐</m:t>
                    </m:r>
                    <m:r>
                      <a:rPr lang="en-US" altLang="zh-CN" i="1" baseline="-25000" dirty="0" smtClean="0">
                        <a:latin typeface="Cambria Math"/>
                      </a:rPr>
                      <m:t>1</m:t>
                    </m:r>
                    <m:r>
                      <a:rPr lang="en-US" altLang="zh-CN" i="1" dirty="0" smtClean="0">
                        <a:latin typeface="Cambria Math"/>
                      </a:rPr>
                      <m:t>, </m:t>
                    </m:r>
                    <m:r>
                      <a:rPr lang="en-US" altLang="zh-CN" i="1" dirty="0" smtClean="0">
                        <a:latin typeface="Cambria Math"/>
                      </a:rPr>
                      <m:t>𝑐</m:t>
                    </m:r>
                    <m:r>
                      <a:rPr lang="en-US" altLang="zh-CN" i="1" baseline="-25000" dirty="0" smtClean="0">
                        <a:latin typeface="Cambria Math"/>
                      </a:rPr>
                      <m:t>2</m:t>
                    </m:r>
                    <m:r>
                      <a:rPr lang="en-US" altLang="zh-CN" i="1" dirty="0" smtClean="0">
                        <a:latin typeface="Cambria Math"/>
                      </a:rPr>
                      <m:t>, …,</m:t>
                    </m:r>
                    <m:sSub>
                      <m:sSubPr>
                        <m:ctrlPr>
                          <a:rPr lang="en-US" altLang="zh-CN" i="1" dirty="0" smtClean="0">
                            <a:latin typeface="Cambria Math" panose="02040503050406030204" pitchFamily="18" charset="0"/>
                          </a:rPr>
                        </m:ctrlPr>
                      </m:sSubPr>
                      <m:e>
                        <m:r>
                          <a:rPr lang="en-US" altLang="zh-CN" b="0" i="1" dirty="0" smtClean="0">
                            <a:latin typeface="Cambria Math"/>
                          </a:rPr>
                          <m:t>𝑐</m:t>
                        </m:r>
                      </m:e>
                      <m:sub>
                        <m:r>
                          <a:rPr lang="en-US" altLang="zh-CN" b="0" i="1" dirty="0" smtClean="0">
                            <a:latin typeface="Cambria Math"/>
                          </a:rPr>
                          <m:t>𝑛</m:t>
                        </m:r>
                        <m:r>
                          <a:rPr lang="en-US" altLang="zh-CN" b="0" i="1" dirty="0" smtClean="0">
                            <a:latin typeface="Cambria Math"/>
                          </a:rPr>
                          <m:t>−1</m:t>
                        </m:r>
                      </m:sub>
                    </m:sSub>
                    <m:r>
                      <a:rPr lang="en-US" altLang="zh-CN" i="1" dirty="0" smtClean="0">
                        <a:latin typeface="Cambria Math"/>
                      </a:rPr>
                      <m:t>)</m:t>
                    </m:r>
                  </m:oMath>
                </a14:m>
                <a:r>
                  <a:rPr lang="zh-CN" altLang="en-US" dirty="0" smtClean="0">
                    <a:latin typeface="Times New Roman" pitchFamily="18" charset="0"/>
                  </a:rPr>
                  <a:t>。</a:t>
                </a:r>
                <a:r>
                  <a:rPr lang="en-US" altLang="zh-CN" dirty="0" smtClean="0">
                    <a:latin typeface="Times New Roman" pitchFamily="18" charset="0"/>
                  </a:rPr>
                  <a:t>(</a:t>
                </a:r>
                <a:r>
                  <a:rPr lang="zh-CN" altLang="en-US" dirty="0" smtClean="0">
                    <a:latin typeface="Times New Roman" pitchFamily="18" charset="0"/>
                  </a:rPr>
                  <a:t>一般 </a:t>
                </a:r>
                <a14:m>
                  <m:oMath xmlns:m="http://schemas.openxmlformats.org/officeDocument/2006/math">
                    <m:r>
                      <a:rPr lang="en-US" altLang="zh-CN" i="1" dirty="0" smtClean="0">
                        <a:latin typeface="Cambria Math"/>
                      </a:rPr>
                      <m:t>𝑚</m:t>
                    </m:r>
                    <m:r>
                      <a:rPr lang="en-US" altLang="zh-CN" i="1" dirty="0" smtClean="0">
                        <a:latin typeface="Cambria Math"/>
                      </a:rPr>
                      <m:t>=</m:t>
                    </m:r>
                    <m:r>
                      <a:rPr lang="en-US" altLang="zh-CN" i="1" dirty="0" smtClean="0">
                        <a:latin typeface="Cambria Math"/>
                      </a:rPr>
                      <m:t>𝑛</m:t>
                    </m:r>
                  </m:oMath>
                </a14:m>
                <a:r>
                  <a:rPr lang="en-US" altLang="zh-CN" dirty="0" smtClean="0">
                    <a:latin typeface="Times New Roman" pitchFamily="18" charset="0"/>
                  </a:rPr>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229600" cy="4724400"/>
              </a:xfrm>
              <a:blipFill rotWithShape="1">
                <a:blip r:embed="rId2" cstate="print"/>
                <a:stretch>
                  <a:fillRect l="-1259" t="-1677" r="-148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a:t>
            </a:fld>
            <a:endParaRPr lang="en-US" altLang="zh-CN" dirty="0"/>
          </a:p>
        </p:txBody>
      </p:sp>
      <p:grpSp>
        <p:nvGrpSpPr>
          <p:cNvPr id="11" name="组合 10"/>
          <p:cNvGrpSpPr/>
          <p:nvPr/>
        </p:nvGrpSpPr>
        <p:grpSpPr>
          <a:xfrm>
            <a:off x="228600" y="3733800"/>
            <a:ext cx="8610600" cy="2438400"/>
            <a:chOff x="228600" y="4038600"/>
            <a:chExt cx="8610600" cy="2438400"/>
          </a:xfrm>
        </p:grpSpPr>
        <p:sp>
          <p:nvSpPr>
            <p:cNvPr id="28" name="Text Box 129"/>
            <p:cNvSpPr txBox="1">
              <a:spLocks noChangeArrowheads="1"/>
            </p:cNvSpPr>
            <p:nvPr/>
          </p:nvSpPr>
          <p:spPr bwMode="auto">
            <a:xfrm>
              <a:off x="7010400" y="5486400"/>
              <a:ext cx="1752600" cy="385219"/>
            </a:xfrm>
            <a:prstGeom prst="rect">
              <a:avLst/>
            </a:prstGeom>
            <a:solidFill>
              <a:srgbClr val="FFFFFF"/>
            </a:solidFill>
            <a:ln w="9525">
              <a:noFill/>
              <a:miter lim="800000"/>
              <a:headEnd/>
              <a:tailEnd/>
            </a:ln>
          </p:spPr>
          <p:txBody>
            <a:bodyPr lIns="18000" tIns="10800" rIns="18000" bIns="10800" anchor="ctr" anchorCtr="1"/>
            <a:lstStyle/>
            <a:p>
              <a:pPr algn="ctr"/>
              <a:r>
                <a:rPr lang="en-US" altLang="zh-CN" sz="1600" dirty="0" smtClean="0">
                  <a:latin typeface="Times New Roman" pitchFamily="18" charset="0"/>
                </a:rPr>
                <a:t>p</a:t>
              </a:r>
              <a:r>
                <a:rPr lang="en-US" altLang="zh-CN" sz="1600" baseline="-25000" dirty="0" smtClean="0">
                  <a:latin typeface="Times New Roman" pitchFamily="18" charset="0"/>
                </a:rPr>
                <a:t>0</a:t>
              </a:r>
              <a:r>
                <a:rPr lang="en-US" altLang="zh-CN" sz="1600" dirty="0" smtClean="0">
                  <a:latin typeface="Times New Roman" pitchFamily="18" charset="0"/>
                </a:rPr>
                <a:t>, p</a:t>
              </a:r>
              <a:r>
                <a:rPr lang="en-US" altLang="zh-CN" sz="1600" baseline="-25000" dirty="0" smtClean="0">
                  <a:latin typeface="Times New Roman" pitchFamily="18" charset="0"/>
                </a:rPr>
                <a:t>1</a:t>
              </a:r>
              <a:r>
                <a:rPr lang="en-US" altLang="zh-CN" sz="1600" dirty="0" smtClean="0">
                  <a:latin typeface="Times New Roman" pitchFamily="18" charset="0"/>
                </a:rPr>
                <a:t>, p</a:t>
              </a:r>
              <a:r>
                <a:rPr lang="en-US" altLang="zh-CN" sz="1600" baseline="-25000" dirty="0" smtClean="0">
                  <a:latin typeface="Times New Roman" pitchFamily="18" charset="0"/>
                </a:rPr>
                <a:t>2</a:t>
              </a:r>
              <a:r>
                <a:rPr lang="en-US" altLang="zh-CN" sz="1600" dirty="0" smtClean="0">
                  <a:latin typeface="Times New Roman" pitchFamily="18" charset="0"/>
                </a:rPr>
                <a:t>, …., p</a:t>
              </a:r>
              <a:r>
                <a:rPr lang="en-US" altLang="zh-CN" sz="1600" baseline="-25000" dirty="0" smtClean="0">
                  <a:latin typeface="Times New Roman" pitchFamily="18" charset="0"/>
                </a:rPr>
                <a:t>m-1</a:t>
              </a:r>
              <a:endParaRPr lang="en-US" altLang="zh-CN" sz="1600" dirty="0"/>
            </a:p>
          </p:txBody>
        </p:sp>
        <p:grpSp>
          <p:nvGrpSpPr>
            <p:cNvPr id="27" name="组合 26"/>
            <p:cNvGrpSpPr/>
            <p:nvPr/>
          </p:nvGrpSpPr>
          <p:grpSpPr>
            <a:xfrm>
              <a:off x="228600" y="4038600"/>
              <a:ext cx="8610600" cy="2438400"/>
              <a:chOff x="304800" y="4419600"/>
              <a:chExt cx="8610600" cy="2438400"/>
            </a:xfrm>
          </p:grpSpPr>
          <p:grpSp>
            <p:nvGrpSpPr>
              <p:cNvPr id="7" name="Group 124"/>
              <p:cNvGrpSpPr>
                <a:grpSpLocks/>
              </p:cNvGrpSpPr>
              <p:nvPr/>
            </p:nvGrpSpPr>
            <p:grpSpPr bwMode="auto">
              <a:xfrm>
                <a:off x="304800" y="4419600"/>
                <a:ext cx="8610600" cy="1905000"/>
                <a:chOff x="0" y="0"/>
                <a:chExt cx="6300" cy="1716"/>
              </a:xfrm>
            </p:grpSpPr>
            <p:sp>
              <p:nvSpPr>
                <p:cNvPr id="8" name="AutoShape 125"/>
                <p:cNvSpPr>
                  <a:spLocks noChangeAspect="1" noChangeArrowheads="1"/>
                </p:cNvSpPr>
                <p:nvPr/>
              </p:nvSpPr>
              <p:spPr bwMode="auto">
                <a:xfrm>
                  <a:off x="0" y="0"/>
                  <a:ext cx="6300" cy="1716"/>
                </a:xfrm>
                <a:prstGeom prst="rect">
                  <a:avLst/>
                </a:prstGeom>
                <a:noFill/>
                <a:ln w="9525">
                  <a:noFill/>
                  <a:miter lim="800000"/>
                  <a:headEnd/>
                  <a:tailEnd/>
                </a:ln>
              </p:spPr>
              <p:txBody>
                <a:bodyPr/>
                <a:lstStyle/>
                <a:p>
                  <a:endParaRPr lang="zh-CN" altLang="en-US"/>
                </a:p>
              </p:txBody>
            </p:sp>
            <p:sp>
              <p:nvSpPr>
                <p:cNvPr id="9" name="Text Box 126"/>
                <p:cNvSpPr txBox="1">
                  <a:spLocks noChangeArrowheads="1"/>
                </p:cNvSpPr>
                <p:nvPr/>
              </p:nvSpPr>
              <p:spPr bwMode="auto">
                <a:xfrm>
                  <a:off x="2549" y="1327"/>
                  <a:ext cx="1043" cy="310"/>
                </a:xfrm>
                <a:prstGeom prst="rect">
                  <a:avLst/>
                </a:prstGeom>
                <a:solidFill>
                  <a:srgbClr val="FFFFFF"/>
                </a:solidFill>
                <a:ln w="9525">
                  <a:noFill/>
                  <a:miter lim="800000"/>
                  <a:headEnd/>
                  <a:tailEnd/>
                </a:ln>
              </p:spPr>
              <p:txBody>
                <a:bodyPr lIns="18000" tIns="10800" rIns="18000" bIns="10800"/>
                <a:lstStyle/>
                <a:p>
                  <a:pPr algn="ctr"/>
                  <a:r>
                    <a:rPr lang="en-US" altLang="zh-CN" sz="1600" dirty="0" smtClean="0">
                      <a:latin typeface="Times New Roman" pitchFamily="18" charset="0"/>
                    </a:rPr>
                    <a:t>c</a:t>
                  </a:r>
                  <a:r>
                    <a:rPr lang="en-US" altLang="zh-CN" sz="1600" baseline="-25000" dirty="0" smtClean="0">
                      <a:latin typeface="Times New Roman" pitchFamily="18" charset="0"/>
                    </a:rPr>
                    <a:t>0</a:t>
                  </a:r>
                  <a:r>
                    <a:rPr lang="en-US" altLang="zh-CN" sz="1600" dirty="0" smtClean="0">
                      <a:latin typeface="Times New Roman" pitchFamily="18" charset="0"/>
                    </a:rPr>
                    <a:t>, c</a:t>
                  </a:r>
                  <a:r>
                    <a:rPr lang="en-US" altLang="zh-CN" sz="1600" baseline="-25000" dirty="0" smtClean="0">
                      <a:latin typeface="Times New Roman" pitchFamily="18" charset="0"/>
                    </a:rPr>
                    <a:t>1</a:t>
                  </a:r>
                  <a:r>
                    <a:rPr lang="en-US" altLang="zh-CN" sz="1600" dirty="0" smtClean="0">
                      <a:latin typeface="Times New Roman" pitchFamily="18" charset="0"/>
                    </a:rPr>
                    <a:t>, c</a:t>
                  </a:r>
                  <a:r>
                    <a:rPr lang="en-US" altLang="zh-CN" sz="1600" baseline="-25000" dirty="0" smtClean="0">
                      <a:latin typeface="Times New Roman" pitchFamily="18" charset="0"/>
                    </a:rPr>
                    <a:t>2</a:t>
                  </a:r>
                  <a:r>
                    <a:rPr lang="en-US" altLang="zh-CN" sz="1600" dirty="0" smtClean="0">
                      <a:latin typeface="Times New Roman" pitchFamily="18" charset="0"/>
                    </a:rPr>
                    <a:t>, …,c</a:t>
                  </a:r>
                  <a:r>
                    <a:rPr lang="en-US" altLang="zh-CN" sz="1600" baseline="-25000" dirty="0" smtClean="0">
                      <a:latin typeface="Times New Roman" pitchFamily="18" charset="0"/>
                    </a:rPr>
                    <a:t>n-1</a:t>
                  </a:r>
                  <a:endParaRPr lang="en-US" altLang="zh-CN" sz="1600" dirty="0"/>
                </a:p>
              </p:txBody>
            </p:sp>
            <p:sp>
              <p:nvSpPr>
                <p:cNvPr id="10" name="Text Box 127"/>
                <p:cNvSpPr txBox="1">
                  <a:spLocks noChangeArrowheads="1"/>
                </p:cNvSpPr>
                <p:nvPr/>
              </p:nvSpPr>
              <p:spPr bwMode="auto">
                <a:xfrm>
                  <a:off x="2666" y="937"/>
                  <a:ext cx="677" cy="313"/>
                </a:xfrm>
                <a:prstGeom prst="rect">
                  <a:avLst/>
                </a:prstGeom>
                <a:solidFill>
                  <a:srgbClr val="FFFFFF"/>
                </a:solidFill>
                <a:ln w="9525">
                  <a:noFill/>
                  <a:miter lim="800000"/>
                  <a:headEnd/>
                  <a:tailEnd/>
                </a:ln>
              </p:spPr>
              <p:txBody>
                <a:bodyPr lIns="18000" tIns="10800" rIns="18000" bIns="10800"/>
                <a:lstStyle/>
                <a:p>
                  <a:pPr algn="ctr"/>
                  <a:r>
                    <a:rPr lang="zh-CN" altLang="en-US" sz="1600">
                      <a:latin typeface="Times New Roman" pitchFamily="18" charset="0"/>
                    </a:rPr>
                    <a:t>密文分组</a:t>
                  </a:r>
                  <a:endParaRPr lang="zh-CN" altLang="en-US" sz="1600"/>
                </a:p>
              </p:txBody>
            </p:sp>
            <p:sp>
              <p:nvSpPr>
                <p:cNvPr id="12" name="Text Box 129"/>
                <p:cNvSpPr txBox="1">
                  <a:spLocks noChangeArrowheads="1"/>
                </p:cNvSpPr>
                <p:nvPr/>
              </p:nvSpPr>
              <p:spPr bwMode="auto">
                <a:xfrm>
                  <a:off x="0" y="1249"/>
                  <a:ext cx="1282" cy="347"/>
                </a:xfrm>
                <a:prstGeom prst="rect">
                  <a:avLst/>
                </a:prstGeom>
                <a:solidFill>
                  <a:srgbClr val="FFFFFF"/>
                </a:solidFill>
                <a:ln w="9525">
                  <a:noFill/>
                  <a:miter lim="800000"/>
                  <a:headEnd/>
                  <a:tailEnd/>
                </a:ln>
              </p:spPr>
              <p:txBody>
                <a:bodyPr lIns="18000" tIns="10800" rIns="18000" bIns="10800" anchor="ctr" anchorCtr="1"/>
                <a:lstStyle/>
                <a:p>
                  <a:pPr algn="ctr"/>
                  <a:r>
                    <a:rPr lang="en-US" altLang="zh-CN" sz="1600" dirty="0" smtClean="0">
                      <a:latin typeface="Times New Roman" pitchFamily="18" charset="0"/>
                    </a:rPr>
                    <a:t>p</a:t>
                  </a:r>
                  <a:r>
                    <a:rPr lang="en-US" altLang="zh-CN" sz="1600" baseline="-25000" dirty="0" smtClean="0">
                      <a:latin typeface="Times New Roman" pitchFamily="18" charset="0"/>
                    </a:rPr>
                    <a:t>0</a:t>
                  </a:r>
                  <a:r>
                    <a:rPr lang="en-US" altLang="zh-CN" sz="1600" dirty="0" smtClean="0">
                      <a:latin typeface="Times New Roman" pitchFamily="18" charset="0"/>
                    </a:rPr>
                    <a:t>, p</a:t>
                  </a:r>
                  <a:r>
                    <a:rPr lang="en-US" altLang="zh-CN" sz="1600" baseline="-25000" dirty="0" smtClean="0">
                      <a:latin typeface="Times New Roman" pitchFamily="18" charset="0"/>
                    </a:rPr>
                    <a:t>1</a:t>
                  </a:r>
                  <a:r>
                    <a:rPr lang="en-US" altLang="zh-CN" sz="1600" dirty="0" smtClean="0">
                      <a:latin typeface="Times New Roman" pitchFamily="18" charset="0"/>
                    </a:rPr>
                    <a:t>, p</a:t>
                  </a:r>
                  <a:r>
                    <a:rPr lang="en-US" altLang="zh-CN" sz="1600" baseline="-25000" dirty="0" smtClean="0">
                      <a:latin typeface="Times New Roman" pitchFamily="18" charset="0"/>
                    </a:rPr>
                    <a:t>2</a:t>
                  </a:r>
                  <a:r>
                    <a:rPr lang="en-US" altLang="zh-CN" sz="1600" dirty="0" smtClean="0">
                      <a:latin typeface="Times New Roman" pitchFamily="18" charset="0"/>
                    </a:rPr>
                    <a:t>, …., p</a:t>
                  </a:r>
                  <a:r>
                    <a:rPr lang="en-US" altLang="zh-CN" sz="1600" baseline="-25000" dirty="0" smtClean="0">
                      <a:latin typeface="Times New Roman" pitchFamily="18" charset="0"/>
                    </a:rPr>
                    <a:t>m-1</a:t>
                  </a:r>
                  <a:endParaRPr lang="en-US" altLang="zh-CN" sz="1600" dirty="0"/>
                </a:p>
              </p:txBody>
            </p:sp>
            <p:sp>
              <p:nvSpPr>
                <p:cNvPr id="13" name="Text Box 130"/>
                <p:cNvSpPr txBox="1">
                  <a:spLocks noChangeArrowheads="1"/>
                </p:cNvSpPr>
                <p:nvPr/>
              </p:nvSpPr>
              <p:spPr bwMode="auto">
                <a:xfrm>
                  <a:off x="4181" y="0"/>
                  <a:ext cx="1050" cy="314"/>
                </a:xfrm>
                <a:prstGeom prst="rect">
                  <a:avLst/>
                </a:prstGeom>
                <a:solidFill>
                  <a:srgbClr val="FFFFFF"/>
                </a:solidFill>
                <a:ln w="9525">
                  <a:noFill/>
                  <a:miter lim="800000"/>
                  <a:headEnd/>
                  <a:tailEnd/>
                </a:ln>
              </p:spPr>
              <p:txBody>
                <a:bodyPr lIns="18000" tIns="10800" rIns="18000" bIns="10800"/>
                <a:lstStyle/>
                <a:p>
                  <a:pPr algn="ctr"/>
                  <a:r>
                    <a:rPr lang="en-US" altLang="zh-CN" sz="1600" dirty="0">
                      <a:latin typeface="Times New Roman" pitchFamily="18" charset="0"/>
                    </a:rPr>
                    <a:t>k</a:t>
                  </a:r>
                  <a:r>
                    <a:rPr lang="en-US" altLang="zh-CN" sz="1600" baseline="-25000" dirty="0">
                      <a:latin typeface="Times New Roman" pitchFamily="18" charset="0"/>
                    </a:rPr>
                    <a:t>0</a:t>
                  </a:r>
                  <a:r>
                    <a:rPr lang="en-US" altLang="zh-CN" sz="1600" dirty="0">
                      <a:latin typeface="Times New Roman" pitchFamily="18" charset="0"/>
                    </a:rPr>
                    <a:t>,k</a:t>
                  </a:r>
                  <a:r>
                    <a:rPr lang="en-US" altLang="zh-CN" sz="1600" baseline="-25000" dirty="0">
                      <a:latin typeface="Times New Roman" pitchFamily="18" charset="0"/>
                    </a:rPr>
                    <a:t>1</a:t>
                  </a:r>
                  <a:r>
                    <a:rPr lang="en-US" altLang="zh-CN" sz="1600" dirty="0">
                      <a:latin typeface="Times New Roman" pitchFamily="18" charset="0"/>
                    </a:rPr>
                    <a:t>,k</a:t>
                  </a:r>
                  <a:r>
                    <a:rPr lang="en-US" altLang="zh-CN" sz="1600" baseline="-25000" dirty="0">
                      <a:latin typeface="Times New Roman" pitchFamily="18" charset="0"/>
                    </a:rPr>
                    <a:t>2</a:t>
                  </a:r>
                  <a:r>
                    <a:rPr lang="en-US" altLang="zh-CN" sz="1600" dirty="0">
                      <a:latin typeface="Times New Roman" pitchFamily="18" charset="0"/>
                    </a:rPr>
                    <a:t>…k</a:t>
                  </a:r>
                  <a:r>
                    <a:rPr lang="en-US" altLang="zh-CN" sz="1600" baseline="-25000" dirty="0">
                      <a:latin typeface="Times New Roman" pitchFamily="18" charset="0"/>
                    </a:rPr>
                    <a:t>t-1</a:t>
                  </a:r>
                  <a:endParaRPr lang="en-US" altLang="zh-CN" sz="1600" dirty="0"/>
                </a:p>
              </p:txBody>
            </p:sp>
            <p:sp>
              <p:nvSpPr>
                <p:cNvPr id="14" name="Line 131"/>
                <p:cNvSpPr>
                  <a:spLocks noChangeShapeType="1"/>
                </p:cNvSpPr>
                <p:nvPr/>
              </p:nvSpPr>
              <p:spPr bwMode="auto">
                <a:xfrm>
                  <a:off x="2370" y="1249"/>
                  <a:ext cx="1230" cy="1"/>
                </a:xfrm>
                <a:prstGeom prst="line">
                  <a:avLst/>
                </a:prstGeom>
                <a:noFill/>
                <a:ln w="57150">
                  <a:solidFill>
                    <a:srgbClr val="FF0000"/>
                  </a:solidFill>
                  <a:round/>
                  <a:headEnd/>
                  <a:tailEnd type="stealth" w="sm" len="med"/>
                </a:ln>
              </p:spPr>
              <p:txBody>
                <a:bodyPr/>
                <a:lstStyle/>
                <a:p>
                  <a:endParaRPr lang="zh-CN" altLang="en-US"/>
                </a:p>
              </p:txBody>
            </p:sp>
            <p:sp>
              <p:nvSpPr>
                <p:cNvPr id="15" name="Text Box 132"/>
                <p:cNvSpPr txBox="1">
                  <a:spLocks noChangeArrowheads="1"/>
                </p:cNvSpPr>
                <p:nvPr/>
              </p:nvSpPr>
              <p:spPr bwMode="auto">
                <a:xfrm>
                  <a:off x="1620" y="1093"/>
                  <a:ext cx="811" cy="3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8000" rIns="18000" bIns="18000"/>
                <a:lstStyle/>
                <a:p>
                  <a:pPr algn="ctr"/>
                  <a:r>
                    <a:rPr lang="zh-CN" altLang="en-US" sz="1600" dirty="0">
                      <a:latin typeface="Times New Roman" pitchFamily="18" charset="0"/>
                    </a:rPr>
                    <a:t>加密算法</a:t>
                  </a:r>
                  <a:endParaRPr lang="zh-CN" altLang="en-US" sz="1600" dirty="0"/>
                </a:p>
              </p:txBody>
            </p:sp>
            <p:sp>
              <p:nvSpPr>
                <p:cNvPr id="17" name="Text Box 134"/>
                <p:cNvSpPr txBox="1">
                  <a:spLocks noChangeArrowheads="1"/>
                </p:cNvSpPr>
                <p:nvPr/>
              </p:nvSpPr>
              <p:spPr bwMode="auto">
                <a:xfrm>
                  <a:off x="3735" y="0"/>
                  <a:ext cx="526" cy="311"/>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18000" tIns="10800" rIns="18000" bIns="10800"/>
                <a:lstStyle/>
                <a:p>
                  <a:pPr algn="ctr"/>
                  <a:r>
                    <a:rPr lang="zh-CN" altLang="en-US" sz="1600" dirty="0">
                      <a:latin typeface="Times New Roman" pitchFamily="18" charset="0"/>
                    </a:rPr>
                    <a:t>密钥</a:t>
                  </a:r>
                  <a:endParaRPr lang="zh-CN" altLang="en-US" sz="1600" dirty="0"/>
                </a:p>
              </p:txBody>
            </p:sp>
            <p:sp>
              <p:nvSpPr>
                <p:cNvPr id="18" name="Line 135"/>
                <p:cNvSpPr>
                  <a:spLocks noChangeShapeType="1"/>
                </p:cNvSpPr>
                <p:nvPr/>
              </p:nvSpPr>
              <p:spPr bwMode="auto">
                <a:xfrm>
                  <a:off x="900" y="1249"/>
                  <a:ext cx="720" cy="1"/>
                </a:xfrm>
                <a:prstGeom prst="line">
                  <a:avLst/>
                </a:prstGeom>
                <a:noFill/>
                <a:ln w="57150">
                  <a:solidFill>
                    <a:srgbClr val="FF0000"/>
                  </a:solidFill>
                  <a:round/>
                  <a:headEnd/>
                  <a:tailEnd type="stealth" w="sm" len="med"/>
                </a:ln>
              </p:spPr>
              <p:txBody>
                <a:bodyPr/>
                <a:lstStyle/>
                <a:p>
                  <a:endParaRPr lang="zh-CN" altLang="en-US"/>
                </a:p>
              </p:txBody>
            </p:sp>
            <p:sp>
              <p:nvSpPr>
                <p:cNvPr id="19" name="Text Box 136"/>
                <p:cNvSpPr txBox="1">
                  <a:spLocks noChangeArrowheads="1"/>
                </p:cNvSpPr>
                <p:nvPr/>
              </p:nvSpPr>
              <p:spPr bwMode="auto">
                <a:xfrm>
                  <a:off x="3592" y="1093"/>
                  <a:ext cx="810" cy="3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18000" tIns="18000" rIns="18000" bIns="18000"/>
                <a:lstStyle/>
                <a:p>
                  <a:pPr algn="ctr"/>
                  <a:r>
                    <a:rPr lang="zh-CN" altLang="en-US" sz="1600" dirty="0">
                      <a:latin typeface="Times New Roman" pitchFamily="18" charset="0"/>
                    </a:rPr>
                    <a:t>解密算法</a:t>
                  </a:r>
                  <a:endParaRPr lang="zh-CN" altLang="en-US" sz="1600" dirty="0"/>
                </a:p>
              </p:txBody>
            </p:sp>
            <p:sp>
              <p:nvSpPr>
                <p:cNvPr id="20" name="Text Box 137"/>
                <p:cNvSpPr txBox="1">
                  <a:spLocks noChangeArrowheads="1"/>
                </p:cNvSpPr>
                <p:nvPr/>
              </p:nvSpPr>
              <p:spPr bwMode="auto">
                <a:xfrm>
                  <a:off x="180" y="1067"/>
                  <a:ext cx="811" cy="313"/>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8000" rIns="18000" bIns="18000"/>
                <a:lstStyle/>
                <a:p>
                  <a:pPr algn="ctr"/>
                  <a:r>
                    <a:rPr lang="zh-CN" altLang="en-US" sz="1600" dirty="0">
                      <a:latin typeface="Times New Roman" pitchFamily="18" charset="0"/>
                    </a:rPr>
                    <a:t>明文分组</a:t>
                  </a:r>
                </a:p>
                <a:p>
                  <a:pPr algn="ctr"/>
                  <a:endParaRPr lang="en-US" altLang="zh-CN" sz="1600" dirty="0"/>
                </a:p>
              </p:txBody>
            </p:sp>
            <p:sp>
              <p:nvSpPr>
                <p:cNvPr id="21" name="Line 138"/>
                <p:cNvSpPr>
                  <a:spLocks noChangeShapeType="1"/>
                </p:cNvSpPr>
                <p:nvPr/>
              </p:nvSpPr>
              <p:spPr bwMode="auto">
                <a:xfrm>
                  <a:off x="1980" y="313"/>
                  <a:ext cx="1" cy="780"/>
                </a:xfrm>
                <a:prstGeom prst="line">
                  <a:avLst/>
                </a:prstGeom>
                <a:noFill/>
                <a:ln w="38100">
                  <a:solidFill>
                    <a:srgbClr val="692AA2"/>
                  </a:solidFill>
                  <a:round/>
                  <a:headEnd/>
                  <a:tailEnd type="stealth" w="sm" len="med"/>
                </a:ln>
                <a:effectLst/>
              </p:spPr>
              <p:txBody>
                <a:bodyPr/>
                <a:lstStyle/>
                <a:p>
                  <a:endParaRPr lang="zh-CN" altLang="en-US"/>
                </a:p>
              </p:txBody>
            </p:sp>
            <p:sp>
              <p:nvSpPr>
                <p:cNvPr id="22" name="Line 139"/>
                <p:cNvSpPr>
                  <a:spLocks noChangeShapeType="1"/>
                </p:cNvSpPr>
                <p:nvPr/>
              </p:nvSpPr>
              <p:spPr bwMode="auto">
                <a:xfrm>
                  <a:off x="3952" y="313"/>
                  <a:ext cx="1" cy="780"/>
                </a:xfrm>
                <a:prstGeom prst="line">
                  <a:avLst/>
                </a:prstGeom>
                <a:noFill/>
                <a:ln w="38100">
                  <a:solidFill>
                    <a:srgbClr val="692AA2"/>
                  </a:solidFill>
                  <a:round/>
                  <a:headEnd/>
                  <a:tailEnd type="stealth" w="sm" len="med"/>
                </a:ln>
                <a:effectLst/>
              </p:spPr>
              <p:txBody>
                <a:bodyPr/>
                <a:lstStyle/>
                <a:p>
                  <a:endParaRPr lang="zh-CN" altLang="en-US"/>
                </a:p>
              </p:txBody>
            </p:sp>
            <p:sp>
              <p:nvSpPr>
                <p:cNvPr id="24" name="Text Box 141"/>
                <p:cNvSpPr txBox="1">
                  <a:spLocks noChangeArrowheads="1"/>
                </p:cNvSpPr>
                <p:nvPr/>
              </p:nvSpPr>
              <p:spPr bwMode="auto">
                <a:xfrm>
                  <a:off x="5018" y="1098"/>
                  <a:ext cx="810" cy="313"/>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1600" dirty="0">
                      <a:latin typeface="Times New Roman" pitchFamily="18" charset="0"/>
                    </a:rPr>
                    <a:t>明文分组</a:t>
                  </a:r>
                  <a:endParaRPr lang="zh-CN" altLang="en-US" sz="1600" dirty="0"/>
                </a:p>
              </p:txBody>
            </p:sp>
            <p:sp>
              <p:nvSpPr>
                <p:cNvPr id="25" name="Line 142"/>
                <p:cNvSpPr>
                  <a:spLocks noChangeShapeType="1"/>
                </p:cNvSpPr>
                <p:nvPr/>
              </p:nvSpPr>
              <p:spPr bwMode="auto">
                <a:xfrm flipV="1">
                  <a:off x="4411" y="1263"/>
                  <a:ext cx="629" cy="1"/>
                </a:xfrm>
                <a:prstGeom prst="line">
                  <a:avLst/>
                </a:prstGeom>
                <a:noFill/>
                <a:ln w="57150">
                  <a:solidFill>
                    <a:srgbClr val="FF0000"/>
                  </a:solidFill>
                  <a:round/>
                  <a:headEnd/>
                  <a:tailEnd type="stealth" w="sm" len="med"/>
                </a:ln>
                <a:effectLst/>
              </p:spPr>
              <p:txBody>
                <a:bodyPr/>
                <a:lstStyle/>
                <a:p>
                  <a:endParaRPr lang="zh-CN" altLang="en-US"/>
                </a:p>
              </p:txBody>
            </p:sp>
          </p:grpSp>
          <p:sp>
            <p:nvSpPr>
              <p:cNvPr id="26" name="Rectangle 143"/>
              <p:cNvSpPr>
                <a:spLocks noChangeArrowheads="1"/>
              </p:cNvSpPr>
              <p:nvPr/>
            </p:nvSpPr>
            <p:spPr bwMode="auto">
              <a:xfrm>
                <a:off x="3216838" y="6396335"/>
                <a:ext cx="2388795" cy="46166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spAutoFit/>
              </a:bodyPr>
              <a:lstStyle/>
              <a:p>
                <a:r>
                  <a:rPr lang="zh-CN" altLang="en-US" sz="2400" dirty="0">
                    <a:solidFill>
                      <a:srgbClr val="FF0000"/>
                    </a:solidFill>
                  </a:rPr>
                  <a:t>分组密码的原理</a:t>
                </a:r>
                <a:r>
                  <a:rPr lang="zh-CN" altLang="en-US" dirty="0">
                    <a:solidFill>
                      <a:srgbClr val="FF0000"/>
                    </a:solidFill>
                  </a:rPr>
                  <a:t> </a:t>
                </a:r>
              </a:p>
            </p:txBody>
          </p:sp>
        </p:grpSp>
        <p:sp>
          <p:nvSpPr>
            <p:cNvPr id="29" name="Text Box 130"/>
            <p:cNvSpPr txBox="1">
              <a:spLocks noChangeArrowheads="1"/>
            </p:cNvSpPr>
            <p:nvPr/>
          </p:nvSpPr>
          <p:spPr bwMode="auto">
            <a:xfrm>
              <a:off x="3200400" y="4038600"/>
              <a:ext cx="1435100" cy="348584"/>
            </a:xfrm>
            <a:prstGeom prst="rect">
              <a:avLst/>
            </a:prstGeom>
            <a:solidFill>
              <a:srgbClr val="FFFFFF"/>
            </a:solidFill>
            <a:ln w="9525">
              <a:noFill/>
              <a:miter lim="800000"/>
              <a:headEnd/>
              <a:tailEnd/>
            </a:ln>
          </p:spPr>
          <p:txBody>
            <a:bodyPr lIns="18000" tIns="10800" rIns="18000" bIns="10800"/>
            <a:lstStyle/>
            <a:p>
              <a:pPr algn="ctr"/>
              <a:r>
                <a:rPr lang="en-US" altLang="zh-CN" sz="1600" dirty="0">
                  <a:latin typeface="Times New Roman" pitchFamily="18" charset="0"/>
                </a:rPr>
                <a:t>k</a:t>
              </a:r>
              <a:r>
                <a:rPr lang="en-US" altLang="zh-CN" sz="1600" baseline="-25000" dirty="0">
                  <a:latin typeface="Times New Roman" pitchFamily="18" charset="0"/>
                </a:rPr>
                <a:t>0</a:t>
              </a:r>
              <a:r>
                <a:rPr lang="en-US" altLang="zh-CN" sz="1600" dirty="0">
                  <a:latin typeface="Times New Roman" pitchFamily="18" charset="0"/>
                </a:rPr>
                <a:t>,k</a:t>
              </a:r>
              <a:r>
                <a:rPr lang="en-US" altLang="zh-CN" sz="1600" baseline="-25000" dirty="0">
                  <a:latin typeface="Times New Roman" pitchFamily="18" charset="0"/>
                </a:rPr>
                <a:t>1</a:t>
              </a:r>
              <a:r>
                <a:rPr lang="en-US" altLang="zh-CN" sz="1600" dirty="0">
                  <a:latin typeface="Times New Roman" pitchFamily="18" charset="0"/>
                </a:rPr>
                <a:t>,k</a:t>
              </a:r>
              <a:r>
                <a:rPr lang="en-US" altLang="zh-CN" sz="1600" baseline="-25000" dirty="0">
                  <a:latin typeface="Times New Roman" pitchFamily="18" charset="0"/>
                </a:rPr>
                <a:t>2</a:t>
              </a:r>
              <a:r>
                <a:rPr lang="en-US" altLang="zh-CN" sz="1600" dirty="0">
                  <a:latin typeface="Times New Roman" pitchFamily="18" charset="0"/>
                </a:rPr>
                <a:t>…k</a:t>
              </a:r>
              <a:r>
                <a:rPr lang="en-US" altLang="zh-CN" sz="1600" baseline="-25000" dirty="0">
                  <a:latin typeface="Times New Roman" pitchFamily="18" charset="0"/>
                </a:rPr>
                <a:t>t-1</a:t>
              </a:r>
              <a:endParaRPr lang="en-US" altLang="zh-CN" sz="1600" dirty="0"/>
            </a:p>
          </p:txBody>
        </p:sp>
        <p:sp>
          <p:nvSpPr>
            <p:cNvPr id="30" name="Text Box 134"/>
            <p:cNvSpPr txBox="1">
              <a:spLocks noChangeArrowheads="1"/>
            </p:cNvSpPr>
            <p:nvPr/>
          </p:nvSpPr>
          <p:spPr bwMode="auto">
            <a:xfrm>
              <a:off x="2590800" y="4038600"/>
              <a:ext cx="718917" cy="345253"/>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18000" tIns="10800" rIns="18000" bIns="10800"/>
            <a:lstStyle/>
            <a:p>
              <a:pPr algn="ctr"/>
              <a:r>
                <a:rPr lang="zh-CN" altLang="en-US" sz="1600" dirty="0">
                  <a:latin typeface="Times New Roman" pitchFamily="18" charset="0"/>
                </a:rPr>
                <a:t>密钥</a:t>
              </a:r>
              <a:endParaRPr lang="zh-CN" altLang="en-US" sz="1600" dirty="0"/>
            </a:p>
          </p:txBody>
        </p:sp>
      </p:grpSp>
    </p:spTree>
    <p:extLst>
      <p:ext uri="{BB962C8B-B14F-4D97-AF65-F5344CB8AC3E}">
        <p14:creationId xmlns:p14="http://schemas.microsoft.com/office/powerpoint/2010/main" val="3314310351"/>
      </p:ext>
    </p:extLst>
  </p:cSld>
  <p:clrMapOvr>
    <a:masterClrMapping/>
  </p:clrMapOvr>
  <p:transition>
    <p:wedg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4"/>
          <p:cNvSpPr>
            <a:spLocks noChangeArrowheads="1"/>
          </p:cNvSpPr>
          <p:nvPr/>
        </p:nvSpPr>
        <p:spPr bwMode="ltGray">
          <a:xfrm>
            <a:off x="971550" y="3860800"/>
            <a:ext cx="7162800" cy="1600200"/>
          </a:xfrm>
          <a:prstGeom prst="rect">
            <a:avLst/>
          </a:prstGeom>
          <a:solidFill>
            <a:srgbClr val="FFFFFF"/>
          </a:solidFill>
          <a:ln w="9525" cap="rnd">
            <a:solidFill>
              <a:srgbClr val="000000"/>
            </a:solidFill>
            <a:miter lim="800000"/>
            <a:headEnd/>
            <a:tailEnd/>
          </a:ln>
          <a:effectLst/>
        </p:spPr>
        <p:txBody>
          <a:bodyPr wrap="none" anchor="ctr"/>
          <a:lstStyle/>
          <a:p>
            <a:pPr eaLnBrk="0" hangingPunct="0">
              <a:lnSpc>
                <a:spcPct val="100000"/>
              </a:lnSpc>
            </a:pPr>
            <a:r>
              <a:rPr lang="en-US" altLang="zh-CN" sz="1800" b="1" dirty="0">
                <a:solidFill>
                  <a:schemeClr val="bg2"/>
                </a:solidFill>
                <a:latin typeface="Courier New" pitchFamily="49" charset="0"/>
              </a:rPr>
              <a:t>   </a:t>
            </a:r>
            <a:r>
              <a:rPr lang="en-US" altLang="zh-CN" sz="1800" b="1" dirty="0">
                <a:solidFill>
                  <a:schemeClr val="accent1"/>
                </a:solidFill>
                <a:latin typeface="Courier New" pitchFamily="49" charset="0"/>
              </a:rPr>
              <a:t>0  1  2  3  4  5  6  7  8  9 10 11 12 13 14 15</a:t>
            </a:r>
            <a:endParaRPr lang="en-US" altLang="zh-CN" sz="1800" b="1" dirty="0">
              <a:solidFill>
                <a:schemeClr val="bg2"/>
              </a:solidFill>
              <a:latin typeface="Courier New" pitchFamily="49" charset="0"/>
            </a:endParaRPr>
          </a:p>
          <a:p>
            <a:pPr eaLnBrk="0" hangingPunct="0">
              <a:lnSpc>
                <a:spcPct val="100000"/>
              </a:lnSpc>
            </a:pPr>
            <a:r>
              <a:rPr lang="en-US" altLang="zh-CN" sz="1800" b="1" dirty="0">
                <a:solidFill>
                  <a:schemeClr val="hlink"/>
                </a:solidFill>
                <a:latin typeface="Courier New" pitchFamily="49" charset="0"/>
              </a:rPr>
              <a:t>0</a:t>
            </a:r>
            <a:r>
              <a:rPr lang="en-US" altLang="zh-CN" sz="1800" b="1" dirty="0">
                <a:solidFill>
                  <a:schemeClr val="bg2"/>
                </a:solidFill>
                <a:latin typeface="Courier New" pitchFamily="49" charset="0"/>
              </a:rPr>
              <a:t> </a:t>
            </a:r>
            <a:r>
              <a:rPr lang="en-US" altLang="zh-CN" sz="1800" b="1" dirty="0">
                <a:latin typeface="Courier New" pitchFamily="49" charset="0"/>
              </a:rPr>
              <a:t>14  4 13  1  2 15 11  8  3 10  6 12  5  9  0  7</a:t>
            </a:r>
          </a:p>
          <a:p>
            <a:pPr eaLnBrk="0" hangingPunct="0">
              <a:lnSpc>
                <a:spcPct val="100000"/>
              </a:lnSpc>
            </a:pPr>
            <a:r>
              <a:rPr lang="en-US" altLang="zh-CN" sz="1800" b="1" dirty="0">
                <a:latin typeface="Courier New" pitchFamily="49" charset="0"/>
              </a:rPr>
              <a:t>1  0 15  7  4 14  2 13  1 10  6 12 11  9  5  3  8</a:t>
            </a:r>
          </a:p>
          <a:p>
            <a:pPr eaLnBrk="0" hangingPunct="0">
              <a:lnSpc>
                <a:spcPct val="100000"/>
              </a:lnSpc>
            </a:pPr>
            <a:r>
              <a:rPr lang="en-US" altLang="zh-CN" sz="1800" b="1" dirty="0">
                <a:latin typeface="Courier New" pitchFamily="49" charset="0"/>
              </a:rPr>
              <a:t>2  4  1 14  8 13  6  2 11 15 12  9  7  3 10  5  0</a:t>
            </a:r>
          </a:p>
          <a:p>
            <a:pPr eaLnBrk="0" hangingPunct="0">
              <a:lnSpc>
                <a:spcPct val="100000"/>
              </a:lnSpc>
            </a:pPr>
            <a:r>
              <a:rPr lang="en-US" altLang="zh-CN" sz="1800" b="1" dirty="0">
                <a:latin typeface="Courier New" pitchFamily="49" charset="0"/>
              </a:rPr>
              <a:t>3 15 12  8  2  4  9  1  7  5 11  3 14 10  0  6 13</a:t>
            </a:r>
            <a:endParaRPr lang="en-US" altLang="zh-CN" b="1" dirty="0">
              <a:latin typeface="Courier New" pitchFamily="49" charset="0"/>
            </a:endParaRPr>
          </a:p>
        </p:txBody>
      </p:sp>
      <p:sp>
        <p:nvSpPr>
          <p:cNvPr id="27653" name="Rectangle 5"/>
          <p:cNvSpPr>
            <a:spLocks noGrp="1" noChangeArrowheads="1"/>
          </p:cNvSpPr>
          <p:nvPr>
            <p:ph type="title"/>
          </p:nvPr>
        </p:nvSpPr>
        <p:spPr>
          <a:xfrm>
            <a:off x="5292725" y="333375"/>
            <a:ext cx="3457575" cy="533400"/>
          </a:xfrm>
          <a:noFill/>
          <a:ln/>
        </p:spPr>
        <p:txBody>
          <a:bodyPr/>
          <a:lstStyle/>
          <a:p>
            <a:r>
              <a:rPr lang="zh-CN" altLang="en-US" sz="2800"/>
              <a:t>示例</a:t>
            </a:r>
            <a:r>
              <a:rPr lang="en-US" altLang="zh-CN" sz="2800"/>
              <a:t>——</a:t>
            </a:r>
            <a:r>
              <a:rPr lang="en-US" altLang="zh-CN" sz="2400">
                <a:latin typeface="楷体_GB2312" pitchFamily="49" charset="-122"/>
                <a:ea typeface="楷体_GB2312" pitchFamily="49" charset="-122"/>
              </a:rPr>
              <a:t>S</a:t>
            </a:r>
            <a:r>
              <a:rPr lang="zh-CN" altLang="en-US" sz="2400">
                <a:latin typeface="楷体_GB2312" pitchFamily="49" charset="-122"/>
                <a:ea typeface="楷体_GB2312" pitchFamily="49" charset="-122"/>
              </a:rPr>
              <a:t>盒选择</a:t>
            </a:r>
          </a:p>
        </p:txBody>
      </p:sp>
      <p:sp>
        <p:nvSpPr>
          <p:cNvPr id="27654" name="Rectangle 6"/>
          <p:cNvSpPr>
            <a:spLocks noChangeArrowheads="1"/>
          </p:cNvSpPr>
          <p:nvPr/>
        </p:nvSpPr>
        <p:spPr bwMode="auto">
          <a:xfrm>
            <a:off x="228600" y="3886200"/>
            <a:ext cx="533400" cy="1552575"/>
          </a:xfrm>
          <a:prstGeom prst="rect">
            <a:avLst/>
          </a:prstGeom>
          <a:noFill/>
          <a:ln w="9525">
            <a:noFill/>
            <a:miter lim="800000"/>
            <a:headEnd/>
            <a:tailEnd/>
          </a:ln>
          <a:effectLst/>
        </p:spPr>
        <p:txBody>
          <a:bodyPr>
            <a:spAutoFit/>
          </a:bodyPr>
          <a:lstStyle/>
          <a:p>
            <a:pPr algn="ctr" eaLnBrk="0" hangingPunct="0">
              <a:lnSpc>
                <a:spcPct val="100000"/>
              </a:lnSpc>
            </a:pPr>
            <a:r>
              <a:rPr lang="en-US" altLang="zh-CN" b="1">
                <a:latin typeface="楷体_GB2312" pitchFamily="49" charset="-122"/>
                <a:ea typeface="楷体_GB2312" pitchFamily="49" charset="-122"/>
              </a:rPr>
              <a:t>S</a:t>
            </a:r>
          </a:p>
          <a:p>
            <a:pPr algn="ctr" eaLnBrk="0" hangingPunct="0">
              <a:lnSpc>
                <a:spcPct val="100000"/>
              </a:lnSpc>
            </a:pPr>
            <a:r>
              <a:rPr lang="zh-CN" altLang="en-US" b="1">
                <a:latin typeface="楷体_GB2312" pitchFamily="49" charset="-122"/>
                <a:ea typeface="楷体_GB2312" pitchFamily="49" charset="-122"/>
              </a:rPr>
              <a:t>盒选择</a:t>
            </a:r>
          </a:p>
        </p:txBody>
      </p:sp>
      <p:sp>
        <p:nvSpPr>
          <p:cNvPr id="27655" name="AutoShape 7"/>
          <p:cNvSpPr>
            <a:spLocks noChangeArrowheads="1"/>
          </p:cNvSpPr>
          <p:nvPr/>
        </p:nvSpPr>
        <p:spPr bwMode="auto">
          <a:xfrm>
            <a:off x="304800" y="3810000"/>
            <a:ext cx="381000" cy="1738313"/>
          </a:xfrm>
          <a:prstGeom prst="downArrow">
            <a:avLst>
              <a:gd name="adj1" fmla="val 50000"/>
              <a:gd name="adj2" fmla="val 114063"/>
            </a:avLst>
          </a:prstGeom>
          <a:noFill/>
          <a:ln w="12700">
            <a:solidFill>
              <a:srgbClr val="000000"/>
            </a:solidFill>
            <a:miter lim="800000"/>
            <a:headEnd/>
            <a:tailEnd/>
          </a:ln>
          <a:effectLst/>
        </p:spPr>
        <p:txBody>
          <a:bodyPr wrap="none" anchor="ctr"/>
          <a:lstStyle/>
          <a:p>
            <a:endParaRPr lang="zh-CN" altLang="en-US"/>
          </a:p>
        </p:txBody>
      </p:sp>
      <p:graphicFrame>
        <p:nvGraphicFramePr>
          <p:cNvPr id="27656" name="Group 8"/>
          <p:cNvGraphicFramePr>
            <a:graphicFrameLocks noGrp="1"/>
          </p:cNvGraphicFramePr>
          <p:nvPr>
            <p:extLst>
              <p:ext uri="{D42A27DB-BD31-4B8C-83A1-F6EECF244321}">
                <p14:modId xmlns:p14="http://schemas.microsoft.com/office/powerpoint/2010/main" val="338401774"/>
              </p:ext>
            </p:extLst>
          </p:nvPr>
        </p:nvGraphicFramePr>
        <p:xfrm>
          <a:off x="0" y="1052513"/>
          <a:ext cx="9144000" cy="2038352"/>
        </p:xfrm>
        <a:graphic>
          <a:graphicData uri="http://schemas.openxmlformats.org/drawingml/2006/table">
            <a:tbl>
              <a:tblPr/>
              <a:tblGrid>
                <a:gridCol w="4572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gridCol w="685800">
                  <a:extLst>
                    <a:ext uri="{9D8B030D-6E8A-4147-A177-3AD203B41FA5}">
                      <a16:colId xmlns:a16="http://schemas.microsoft.com/office/drawing/2014/main" val="20007"/>
                    </a:ext>
                  </a:extLst>
                </a:gridCol>
                <a:gridCol w="457200">
                  <a:extLst>
                    <a:ext uri="{9D8B030D-6E8A-4147-A177-3AD203B41FA5}">
                      <a16:colId xmlns:a16="http://schemas.microsoft.com/office/drawing/2014/main" val="20008"/>
                    </a:ext>
                  </a:extLst>
                </a:gridCol>
                <a:gridCol w="685800">
                  <a:extLst>
                    <a:ext uri="{9D8B030D-6E8A-4147-A177-3AD203B41FA5}">
                      <a16:colId xmlns:a16="http://schemas.microsoft.com/office/drawing/2014/main" val="20009"/>
                    </a:ext>
                  </a:extLst>
                </a:gridCol>
                <a:gridCol w="457200">
                  <a:extLst>
                    <a:ext uri="{9D8B030D-6E8A-4147-A177-3AD203B41FA5}">
                      <a16:colId xmlns:a16="http://schemas.microsoft.com/office/drawing/2014/main" val="20010"/>
                    </a:ext>
                  </a:extLst>
                </a:gridCol>
                <a:gridCol w="685800">
                  <a:extLst>
                    <a:ext uri="{9D8B030D-6E8A-4147-A177-3AD203B41FA5}">
                      <a16:colId xmlns:a16="http://schemas.microsoft.com/office/drawing/2014/main" val="20011"/>
                    </a:ext>
                  </a:extLst>
                </a:gridCol>
                <a:gridCol w="457200">
                  <a:extLst>
                    <a:ext uri="{9D8B030D-6E8A-4147-A177-3AD203B41FA5}">
                      <a16:colId xmlns:a16="http://schemas.microsoft.com/office/drawing/2014/main" val="20012"/>
                    </a:ext>
                  </a:extLst>
                </a:gridCol>
                <a:gridCol w="685800">
                  <a:extLst>
                    <a:ext uri="{9D8B030D-6E8A-4147-A177-3AD203B41FA5}">
                      <a16:colId xmlns:a16="http://schemas.microsoft.com/office/drawing/2014/main" val="20013"/>
                    </a:ext>
                  </a:extLst>
                </a:gridCol>
                <a:gridCol w="457200">
                  <a:extLst>
                    <a:ext uri="{9D8B030D-6E8A-4147-A177-3AD203B41FA5}">
                      <a16:colId xmlns:a16="http://schemas.microsoft.com/office/drawing/2014/main" val="20014"/>
                    </a:ext>
                  </a:extLst>
                </a:gridCol>
                <a:gridCol w="685800">
                  <a:extLst>
                    <a:ext uri="{9D8B030D-6E8A-4147-A177-3AD203B41FA5}">
                      <a16:colId xmlns:a16="http://schemas.microsoft.com/office/drawing/2014/main" val="20015"/>
                    </a:ext>
                  </a:extLst>
                </a:gridCol>
              </a:tblGrid>
              <a:tr h="395288">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dirty="0" smtClean="0">
                          <a:ln>
                            <a:noFill/>
                          </a:ln>
                          <a:solidFill>
                            <a:srgbClr val="66FFFF"/>
                          </a:solidFill>
                          <a:effectLst/>
                          <a:latin typeface="Microsoft Sans Serif"/>
                          <a:ea typeface="宋体" charset="-122"/>
                        </a:rPr>
                        <a:t>…</a:t>
                      </a: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13</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18</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31</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37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43</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48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95288">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011000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1"/>
                  </a:ext>
                </a:extLst>
              </a:tr>
              <a:tr h="39528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528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5288">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S</a:t>
                      </a:r>
                      <a:r>
                        <a:rPr kumimoji="1" lang="en-US" altLang="zh-CN" sz="2400" b="1" i="0" u="none" strike="noStrike" cap="none" normalizeH="0" baseline="-25000" smtClean="0">
                          <a:ln>
                            <a:noFill/>
                          </a:ln>
                          <a:solidFill>
                            <a:schemeClr val="tx1"/>
                          </a:solidFill>
                          <a:effectLst/>
                          <a:latin typeface="楷体_GB2312" pitchFamily="49" charset="-122"/>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S</a:t>
                      </a:r>
                      <a:r>
                        <a:rPr kumimoji="1" lang="en-US" altLang="zh-CN" sz="2400" b="1" i="0" u="none" strike="noStrike" cap="none" normalizeH="0" baseline="-25000" smtClean="0">
                          <a:ln>
                            <a:noFill/>
                          </a:ln>
                          <a:solidFill>
                            <a:schemeClr val="tx1"/>
                          </a:solidFill>
                          <a:effectLst/>
                          <a:latin typeface="楷体_GB2312" pitchFamily="49" charset="-122"/>
                          <a:ea typeface="宋体" charset="-122"/>
                        </a:rPr>
                        <a:t>2</a:t>
                      </a:r>
                      <a:endParaRPr kumimoji="1" lang="en-US" altLang="zh-CN" sz="1800" b="1" i="0" u="none" strike="noStrike" cap="none" normalizeH="0" baseline="0" smtClean="0">
                        <a:ln>
                          <a:noFill/>
                        </a:ln>
                        <a:solidFill>
                          <a:schemeClr val="tx1"/>
                        </a:solidFill>
                        <a:effectLst/>
                        <a:latin typeface="楷体_GB2312" pitchFamily="49" charset="-122"/>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S</a:t>
                      </a:r>
                      <a:r>
                        <a:rPr kumimoji="1" lang="en-US" altLang="zh-CN" sz="2400" b="1" i="0" u="none" strike="noStrike" cap="none" normalizeH="0" baseline="-25000" smtClean="0">
                          <a:ln>
                            <a:noFill/>
                          </a:ln>
                          <a:solidFill>
                            <a:schemeClr val="tx1"/>
                          </a:solidFill>
                          <a:effectLst/>
                          <a:latin typeface="楷体_GB2312" pitchFamily="49" charset="-122"/>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S</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S</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S</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S</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S</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graphicFrame>
        <p:nvGraphicFramePr>
          <p:cNvPr id="27736" name="Group 88"/>
          <p:cNvGraphicFramePr>
            <a:graphicFrameLocks noGrp="1"/>
          </p:cNvGraphicFramePr>
          <p:nvPr/>
        </p:nvGraphicFramePr>
        <p:xfrm>
          <a:off x="395288" y="5700713"/>
          <a:ext cx="8305800" cy="1157289"/>
        </p:xfrm>
        <a:graphic>
          <a:graphicData uri="http://schemas.openxmlformats.org/drawingml/2006/table">
            <a:tbl>
              <a:tblPr/>
              <a:tblGrid>
                <a:gridCol w="10668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tblGrid>
              <a:tr h="366713">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dirty="0" smtClean="0">
                          <a:ln>
                            <a:noFill/>
                          </a:ln>
                          <a:solidFill>
                            <a:srgbClr val="66FFFF"/>
                          </a:solidFill>
                          <a:effectLst/>
                          <a:latin typeface="Microsoft Sans Serif"/>
                          <a:ea typeface="宋体" charset="-122"/>
                        </a:rPr>
                        <a:t>…</a:t>
                      </a: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5</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9</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13</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21</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25</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29</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28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528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7774" name="Line 126"/>
          <p:cNvSpPr>
            <a:spLocks noChangeShapeType="1"/>
          </p:cNvSpPr>
          <p:nvPr/>
        </p:nvSpPr>
        <p:spPr bwMode="ltGray">
          <a:xfrm>
            <a:off x="1177925" y="4419600"/>
            <a:ext cx="0" cy="1143000"/>
          </a:xfrm>
          <a:prstGeom prst="line">
            <a:avLst/>
          </a:prstGeom>
          <a:noFill/>
          <a:ln w="9525" cap="rnd">
            <a:solidFill>
              <a:srgbClr val="000000"/>
            </a:solidFill>
            <a:round/>
            <a:headEnd/>
            <a:tailEnd/>
          </a:ln>
          <a:effectLst/>
        </p:spPr>
        <p:txBody>
          <a:bodyPr wrap="none" anchor="ctr"/>
          <a:lstStyle/>
          <a:p>
            <a:endParaRPr lang="zh-CN" altLang="en-US"/>
          </a:p>
        </p:txBody>
      </p:sp>
      <p:sp>
        <p:nvSpPr>
          <p:cNvPr id="27775" name="Line 127"/>
          <p:cNvSpPr>
            <a:spLocks noChangeShapeType="1"/>
          </p:cNvSpPr>
          <p:nvPr/>
        </p:nvSpPr>
        <p:spPr bwMode="ltGray">
          <a:xfrm>
            <a:off x="1177925" y="4419600"/>
            <a:ext cx="6705600" cy="0"/>
          </a:xfrm>
          <a:prstGeom prst="line">
            <a:avLst/>
          </a:prstGeom>
          <a:noFill/>
          <a:ln w="9525" cap="rnd">
            <a:solidFill>
              <a:srgbClr val="000000"/>
            </a:solidFill>
            <a:round/>
            <a:headEnd/>
            <a:tailEnd/>
          </a:ln>
          <a:effectLst/>
        </p:spPr>
        <p:txBody>
          <a:bodyPr wrap="none" anchor="ctr"/>
          <a:lstStyle/>
          <a:p>
            <a:endParaRPr lang="zh-CN" altLang="en-US"/>
          </a:p>
        </p:txBody>
      </p:sp>
      <p:sp>
        <p:nvSpPr>
          <p:cNvPr id="27776" name="Rectangle 128"/>
          <p:cNvSpPr>
            <a:spLocks noChangeArrowheads="1"/>
          </p:cNvSpPr>
          <p:nvPr/>
        </p:nvSpPr>
        <p:spPr bwMode="auto">
          <a:xfrm>
            <a:off x="323850" y="3357563"/>
            <a:ext cx="8820150" cy="457200"/>
          </a:xfrm>
          <a:prstGeom prst="rect">
            <a:avLst/>
          </a:prstGeom>
          <a:noFill/>
          <a:ln w="9525">
            <a:noFill/>
            <a:miter lim="800000"/>
            <a:headEnd/>
            <a:tailEnd/>
          </a:ln>
          <a:effectLst/>
        </p:spPr>
        <p:txBody>
          <a:bodyPr>
            <a:spAutoFit/>
          </a:bodyPr>
          <a:lstStyle/>
          <a:p>
            <a:pPr eaLnBrk="0" hangingPunct="0">
              <a:lnSpc>
                <a:spcPct val="100000"/>
              </a:lnSpc>
            </a:pPr>
            <a:r>
              <a:rPr lang="en-US" altLang="zh-CN" b="1">
                <a:latin typeface="楷体_GB2312" pitchFamily="49" charset="-122"/>
                <a:ea typeface="楷体_GB2312" pitchFamily="49" charset="-122"/>
              </a:rPr>
              <a:t>S</a:t>
            </a:r>
            <a:r>
              <a:rPr lang="en-US" altLang="zh-CN" b="1" baseline="-25000">
                <a:latin typeface="楷体_GB2312" pitchFamily="49" charset="-122"/>
                <a:ea typeface="楷体_GB2312" pitchFamily="49" charset="-122"/>
              </a:rPr>
              <a:t>1 </a:t>
            </a:r>
            <a:r>
              <a:rPr lang="en-US" altLang="zh-CN" b="1">
                <a:latin typeface="楷体_GB2312" pitchFamily="49" charset="-122"/>
                <a:ea typeface="楷体_GB2312" pitchFamily="49" charset="-122"/>
              </a:rPr>
              <a:t>                    </a:t>
            </a:r>
            <a:r>
              <a:rPr lang="en-US" altLang="zh-CN" b="1">
                <a:latin typeface="Times New Roman"/>
                <a:ea typeface="楷体_GB2312" pitchFamily="49" charset="-122"/>
              </a:rPr>
              <a:t>……</a:t>
            </a:r>
            <a:r>
              <a:rPr lang="en-US" altLang="zh-CN" b="1">
                <a:latin typeface="楷体_GB2312" pitchFamily="49" charset="-122"/>
                <a:ea typeface="楷体_GB2312" pitchFamily="49" charset="-122"/>
              </a:rPr>
              <a:t>                          S</a:t>
            </a:r>
            <a:r>
              <a:rPr lang="en-US" altLang="zh-CN" b="1" baseline="-25000">
                <a:latin typeface="楷体_GB2312" pitchFamily="49" charset="-122"/>
                <a:ea typeface="楷体_GB2312" pitchFamily="49" charset="-122"/>
              </a:rPr>
              <a:t>8</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53"/>
                                        </p:tgtEl>
                                        <p:attrNameLst>
                                          <p:attrName>style.visibility</p:attrName>
                                        </p:attrNameLst>
                                      </p:cBhvr>
                                      <p:to>
                                        <p:strVal val="visible"/>
                                      </p:to>
                                    </p:set>
                                    <p:anim calcmode="lin" valueType="num">
                                      <p:cBhvr additive="base">
                                        <p:cTn id="7" dur="500" fill="hold"/>
                                        <p:tgtEl>
                                          <p:spTgt spid="27653"/>
                                        </p:tgtEl>
                                        <p:attrNameLst>
                                          <p:attrName>ppt_x</p:attrName>
                                        </p:attrNameLst>
                                      </p:cBhvr>
                                      <p:tavLst>
                                        <p:tav tm="0">
                                          <p:val>
                                            <p:strVal val="#ppt_x"/>
                                          </p:val>
                                        </p:tav>
                                        <p:tav tm="100000">
                                          <p:val>
                                            <p:strVal val="#ppt_x"/>
                                          </p:val>
                                        </p:tav>
                                      </p:tavLst>
                                    </p:anim>
                                    <p:anim calcmode="lin" valueType="num">
                                      <p:cBhvr additive="base">
                                        <p:cTn id="8" dur="500" fill="hold"/>
                                        <p:tgtEl>
                                          <p:spTgt spid="2765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27656"/>
                                        </p:tgtEl>
                                        <p:attrNameLst>
                                          <p:attrName>style.visibility</p:attrName>
                                        </p:attrNameLst>
                                      </p:cBhvr>
                                      <p:to>
                                        <p:strVal val="visible"/>
                                      </p:to>
                                    </p:set>
                                    <p:animEffect transition="in" filter="checkerboard(across)">
                                      <p:cBhvr>
                                        <p:cTn id="13" dur="500"/>
                                        <p:tgtEl>
                                          <p:spTgt spid="27656"/>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27776"/>
                                        </p:tgtEl>
                                        <p:attrNameLst>
                                          <p:attrName>style.visibility</p:attrName>
                                        </p:attrNameLst>
                                      </p:cBhvr>
                                      <p:to>
                                        <p:strVal val="visible"/>
                                      </p:to>
                                    </p:set>
                                    <p:animEffect transition="in" filter="slide(fromBottom)">
                                      <p:cBhvr>
                                        <p:cTn id="18" dur="500"/>
                                        <p:tgtEl>
                                          <p:spTgt spid="27776"/>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27655"/>
                                        </p:tgtEl>
                                        <p:attrNameLst>
                                          <p:attrName>style.visibility</p:attrName>
                                        </p:attrNameLst>
                                      </p:cBhvr>
                                      <p:to>
                                        <p:strVal val="visible"/>
                                      </p:to>
                                    </p:set>
                                    <p:animEffect transition="in" filter="checkerboard(across)">
                                      <p:cBhvr>
                                        <p:cTn id="23" dur="500"/>
                                        <p:tgtEl>
                                          <p:spTgt spid="27655"/>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27652"/>
                                        </p:tgtEl>
                                        <p:attrNameLst>
                                          <p:attrName>style.visibility</p:attrName>
                                        </p:attrNameLst>
                                      </p:cBhvr>
                                      <p:to>
                                        <p:strVal val="visible"/>
                                      </p:to>
                                    </p:set>
                                    <p:animEffect transition="in" filter="checkerboard(across)">
                                      <p:cBhvr>
                                        <p:cTn id="26" dur="500"/>
                                        <p:tgtEl>
                                          <p:spTgt spid="27652"/>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27736"/>
                                        </p:tgtEl>
                                        <p:attrNameLst>
                                          <p:attrName>style.visibility</p:attrName>
                                        </p:attrNameLst>
                                      </p:cBhvr>
                                      <p:to>
                                        <p:strVal val="visible"/>
                                      </p:to>
                                    </p:set>
                                    <p:animEffect transition="in" filter="checkerboard(across)">
                                      <p:cBhvr>
                                        <p:cTn id="31" dur="500"/>
                                        <p:tgtEl>
                                          <p:spTgt spid="27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animBg="1"/>
      <p:bldP spid="27653" grpId="0"/>
      <p:bldP spid="27655" grpId="0" animBg="1"/>
      <p:bldP spid="2777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4"/>
          <p:cNvSpPr>
            <a:spLocks noGrp="1" noChangeArrowheads="1"/>
          </p:cNvSpPr>
          <p:nvPr>
            <p:ph type="title"/>
          </p:nvPr>
        </p:nvSpPr>
        <p:spPr>
          <a:xfrm>
            <a:off x="5508625" y="260350"/>
            <a:ext cx="3457575" cy="598488"/>
          </a:xfrm>
          <a:noFill/>
          <a:ln/>
        </p:spPr>
        <p:txBody>
          <a:bodyPr/>
          <a:lstStyle/>
          <a:p>
            <a:r>
              <a:rPr lang="zh-CN" altLang="en-US" sz="3200"/>
              <a:t>示例</a:t>
            </a:r>
            <a:r>
              <a:rPr lang="en-US" altLang="zh-CN" sz="3200"/>
              <a:t>——</a:t>
            </a:r>
            <a:r>
              <a:rPr lang="zh-CN" altLang="en-US" sz="2800">
                <a:latin typeface="楷体_GB2312" pitchFamily="49" charset="-122"/>
                <a:ea typeface="楷体_GB2312" pitchFamily="49" charset="-122"/>
              </a:rPr>
              <a:t>生成</a:t>
            </a:r>
            <a:r>
              <a:rPr lang="en-US" altLang="zh-CN" sz="2800">
                <a:latin typeface="楷体_GB2312" pitchFamily="49" charset="-122"/>
                <a:ea typeface="楷体_GB2312" pitchFamily="49" charset="-122"/>
              </a:rPr>
              <a:t>R</a:t>
            </a:r>
            <a:r>
              <a:rPr lang="en-US" altLang="zh-CN" sz="2800" baseline="-25000">
                <a:latin typeface="楷体_GB2312" pitchFamily="49" charset="-122"/>
                <a:ea typeface="楷体_GB2312" pitchFamily="49" charset="-122"/>
              </a:rPr>
              <a:t>1</a:t>
            </a:r>
          </a:p>
        </p:txBody>
      </p:sp>
      <p:sp>
        <p:nvSpPr>
          <p:cNvPr id="35845" name="AutoShape 5"/>
          <p:cNvSpPr>
            <a:spLocks noChangeArrowheads="1"/>
          </p:cNvSpPr>
          <p:nvPr/>
        </p:nvSpPr>
        <p:spPr bwMode="auto">
          <a:xfrm>
            <a:off x="2057400" y="3095625"/>
            <a:ext cx="381000" cy="1828800"/>
          </a:xfrm>
          <a:prstGeom prst="downArrow">
            <a:avLst>
              <a:gd name="adj1" fmla="val 50000"/>
              <a:gd name="adj2" fmla="val 120000"/>
            </a:avLst>
          </a:prstGeom>
          <a:noFill/>
          <a:ln w="12700">
            <a:solidFill>
              <a:srgbClr val="FFCC00"/>
            </a:solidFill>
            <a:miter lim="800000"/>
            <a:headEnd/>
            <a:tailEnd/>
          </a:ln>
          <a:effectLst/>
        </p:spPr>
        <p:txBody>
          <a:bodyPr wrap="none" anchor="ctr"/>
          <a:lstStyle/>
          <a:p>
            <a:pPr algn="ctr"/>
            <a:endParaRPr lang="zh-CN" altLang="zh-CN">
              <a:solidFill>
                <a:srgbClr val="FFCC00"/>
              </a:solidFill>
            </a:endParaRPr>
          </a:p>
        </p:txBody>
      </p:sp>
      <p:graphicFrame>
        <p:nvGraphicFramePr>
          <p:cNvPr id="35964" name="Group 124"/>
          <p:cNvGraphicFramePr>
            <a:graphicFrameLocks noGrp="1"/>
          </p:cNvGraphicFramePr>
          <p:nvPr/>
        </p:nvGraphicFramePr>
        <p:xfrm>
          <a:off x="2555875" y="3095625"/>
          <a:ext cx="6588125" cy="1811338"/>
        </p:xfrm>
        <a:graphic>
          <a:graphicData uri="http://schemas.openxmlformats.org/drawingml/2006/table">
            <a:tbl>
              <a:tblPr/>
              <a:tblGrid>
                <a:gridCol w="1085850">
                  <a:extLst>
                    <a:ext uri="{9D8B030D-6E8A-4147-A177-3AD203B41FA5}">
                      <a16:colId xmlns:a16="http://schemas.microsoft.com/office/drawing/2014/main" val="20000"/>
                    </a:ext>
                  </a:extLst>
                </a:gridCol>
                <a:gridCol w="1360488">
                  <a:extLst>
                    <a:ext uri="{9D8B030D-6E8A-4147-A177-3AD203B41FA5}">
                      <a16:colId xmlns:a16="http://schemas.microsoft.com/office/drawing/2014/main" val="20001"/>
                    </a:ext>
                  </a:extLst>
                </a:gridCol>
                <a:gridCol w="1455737">
                  <a:extLst>
                    <a:ext uri="{9D8B030D-6E8A-4147-A177-3AD203B41FA5}">
                      <a16:colId xmlns:a16="http://schemas.microsoft.com/office/drawing/2014/main" val="20002"/>
                    </a:ext>
                  </a:extLst>
                </a:gridCol>
                <a:gridCol w="1422400">
                  <a:extLst>
                    <a:ext uri="{9D8B030D-6E8A-4147-A177-3AD203B41FA5}">
                      <a16:colId xmlns:a16="http://schemas.microsoft.com/office/drawing/2014/main" val="20003"/>
                    </a:ext>
                  </a:extLst>
                </a:gridCol>
                <a:gridCol w="1263650">
                  <a:extLst>
                    <a:ext uri="{9D8B030D-6E8A-4147-A177-3AD203B41FA5}">
                      <a16:colId xmlns:a16="http://schemas.microsoft.com/office/drawing/2014/main" val="20004"/>
                    </a:ext>
                  </a:extLst>
                </a:gridCol>
              </a:tblGrid>
              <a:tr h="41275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endParaRPr kumimoji="1" lang="zh-CN" altLang="zh-CN" sz="1800" b="1" i="0" u="none" strike="noStrike" cap="none" normalizeH="0" baseline="0" smtClean="0">
                        <a:ln>
                          <a:noFill/>
                        </a:ln>
                        <a:solidFill>
                          <a:schemeClr val="hlink"/>
                        </a:solidFill>
                        <a:effectLst/>
                        <a:latin typeface="楷体_GB2312" pitchFamily="49" charset="-122"/>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9</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25</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688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L</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11111111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01000011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10011010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00100101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45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f(R</a:t>
                      </a:r>
                      <a:r>
                        <a:rPr kumimoji="1" lang="en-US" altLang="zh-CN" sz="2000" b="1" i="0" u="none" strike="noStrike" cap="none" normalizeH="0" baseline="-25000" dirty="0" smtClean="0">
                          <a:ln>
                            <a:noFill/>
                          </a:ln>
                          <a:solidFill>
                            <a:schemeClr val="tx1"/>
                          </a:solidFill>
                          <a:effectLst/>
                          <a:latin typeface="楷体_GB2312" pitchFamily="49" charset="-122"/>
                          <a:ea typeface="宋体" charset="-122"/>
                        </a:rPr>
                        <a:t>0</a:t>
                      </a: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,K</a:t>
                      </a:r>
                      <a:r>
                        <a:rPr kumimoji="1" lang="en-US" altLang="zh-CN" sz="2000" b="1" i="0" u="none" strike="noStrike" cap="none" normalizeH="0" baseline="-25000" dirty="0" smtClean="0">
                          <a:ln>
                            <a:noFill/>
                          </a:ln>
                          <a:solidFill>
                            <a:schemeClr val="tx1"/>
                          </a:solidFill>
                          <a:effectLst/>
                          <a:latin typeface="楷体_GB2312" pitchFamily="49" charset="-122"/>
                          <a:ea typeface="宋体" charset="-122"/>
                        </a:rPr>
                        <a:t>1</a:t>
                      </a: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01011011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11011111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10110111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10101010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R</a:t>
                      </a:r>
                      <a:r>
                        <a:rPr kumimoji="1" lang="en-US" altLang="zh-CN" sz="2000" b="1" i="0" u="none" strike="noStrike" cap="none" normalizeH="0" baseline="-25000" smtClean="0">
                          <a:ln>
                            <a:noFill/>
                          </a:ln>
                          <a:solidFill>
                            <a:schemeClr val="tx1"/>
                          </a:solidFill>
                          <a:effectLst/>
                          <a:latin typeface="楷体_GB2312" pitchFamily="49" charset="-122"/>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10100100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10011100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00101101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10001111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5962" name="Group 122"/>
          <p:cNvGraphicFramePr>
            <a:graphicFrameLocks noGrp="1"/>
          </p:cNvGraphicFramePr>
          <p:nvPr/>
        </p:nvGraphicFramePr>
        <p:xfrm>
          <a:off x="0" y="1343025"/>
          <a:ext cx="9144000" cy="1554480"/>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dirty="0" smtClean="0">
                          <a:ln>
                            <a:noFill/>
                          </a:ln>
                          <a:solidFill>
                            <a:srgbClr val="66FFFF"/>
                          </a:solidFill>
                          <a:effectLst/>
                          <a:latin typeface="Microsoft Sans Serif"/>
                          <a:ea typeface="宋体" charset="-122"/>
                        </a:rPr>
                        <a:t>…</a:t>
                      </a: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9</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25</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9</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25</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11111111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01000011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10011010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00100101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00000000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11111110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01001001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FF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9A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FE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49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0513">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rgbClr val="FFFFFF"/>
                          </a:solidFill>
                          <a:effectLst/>
                          <a:latin typeface="楷体_GB2312" pitchFamily="49" charset="-122"/>
                          <a:ea typeface="宋体" charset="-122"/>
                        </a:rPr>
                        <a:t>L</a:t>
                      </a:r>
                      <a:r>
                        <a:rPr kumimoji="1" lang="en-US" altLang="zh-CN" sz="2000" b="1" i="0" u="none" strike="noStrike" cap="none" normalizeH="0" baseline="-25000" smtClean="0">
                          <a:ln>
                            <a:noFill/>
                          </a:ln>
                          <a:solidFill>
                            <a:srgbClr val="FFFFFF"/>
                          </a:solidFill>
                          <a:effectLst/>
                          <a:latin typeface="楷体_GB2312" pitchFamily="49" charset="-122"/>
                          <a:ea typeface="宋体" charset="-122"/>
                        </a:rPr>
                        <a:t>0 </a:t>
                      </a:r>
                      <a:r>
                        <a:rPr kumimoji="1" lang="zh-CN" altLang="en-US" sz="2000" b="1" i="0" u="none" strike="noStrike" cap="none" normalizeH="0" baseline="0" smtClean="0">
                          <a:ln>
                            <a:noFill/>
                          </a:ln>
                          <a:solidFill>
                            <a:srgbClr val="FFCC00"/>
                          </a:solidFill>
                          <a:effectLst/>
                          <a:latin typeface="楷体_GB2312" pitchFamily="49" charset="-122"/>
                          <a:ea typeface="宋体" charset="-122"/>
                        </a:rPr>
                        <a:t>（</a:t>
                      </a:r>
                      <a:r>
                        <a:rPr kumimoji="1" lang="en-US" altLang="zh-CN" sz="2000" b="1" i="0" u="none" strike="noStrike" cap="none" normalizeH="0" baseline="0" smtClean="0">
                          <a:ln>
                            <a:noFill/>
                          </a:ln>
                          <a:solidFill>
                            <a:srgbClr val="FFCC00"/>
                          </a:solidFill>
                          <a:effectLst/>
                          <a:latin typeface="楷体_GB2312" pitchFamily="49" charset="-122"/>
                          <a:ea typeface="宋体" charset="-122"/>
                        </a:rPr>
                        <a:t>32</a:t>
                      </a:r>
                      <a:r>
                        <a:rPr kumimoji="1" lang="zh-CN" altLang="en-US" sz="2000" b="1" i="0" u="none" strike="noStrike" cap="none" normalizeH="0" baseline="0" smtClean="0">
                          <a:ln>
                            <a:noFill/>
                          </a:ln>
                          <a:solidFill>
                            <a:srgbClr val="FFCC00"/>
                          </a:solidFill>
                          <a:effectLst/>
                          <a:latin typeface="楷体_GB2312" pitchFamily="49" charset="-122"/>
                          <a:ea typeface="宋体" charset="-122"/>
                        </a:rPr>
                        <a:t>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rgbClr val="FFFFFF"/>
                          </a:solidFill>
                          <a:effectLst/>
                          <a:latin typeface="楷体_GB2312" pitchFamily="49" charset="-122"/>
                          <a:ea typeface="宋体" charset="-122"/>
                        </a:rPr>
                        <a:t>R</a:t>
                      </a:r>
                      <a:r>
                        <a:rPr kumimoji="1" lang="en-US" altLang="zh-CN" sz="2000" b="1" i="0" u="none" strike="noStrike" cap="none" normalizeH="0" baseline="-25000" smtClean="0">
                          <a:ln>
                            <a:noFill/>
                          </a:ln>
                          <a:solidFill>
                            <a:srgbClr val="FFFFFF"/>
                          </a:solidFill>
                          <a:effectLst/>
                          <a:latin typeface="楷体_GB2312" pitchFamily="49" charset="-122"/>
                          <a:ea typeface="宋体" charset="-122"/>
                        </a:rPr>
                        <a:t>0 </a:t>
                      </a:r>
                      <a:r>
                        <a:rPr kumimoji="1" lang="zh-CN" altLang="en-US" sz="2000" b="1" i="0" u="none" strike="noStrike" cap="none" normalizeH="0" baseline="0" smtClean="0">
                          <a:ln>
                            <a:noFill/>
                          </a:ln>
                          <a:solidFill>
                            <a:srgbClr val="FFCC00"/>
                          </a:solidFill>
                          <a:effectLst/>
                          <a:latin typeface="楷体_GB2312" pitchFamily="49" charset="-122"/>
                          <a:ea typeface="宋体" charset="-122"/>
                        </a:rPr>
                        <a:t>（</a:t>
                      </a:r>
                      <a:r>
                        <a:rPr kumimoji="1" lang="en-US" altLang="zh-CN" sz="2000" b="1" i="0" u="none" strike="noStrike" cap="none" normalizeH="0" baseline="0" smtClean="0">
                          <a:ln>
                            <a:noFill/>
                          </a:ln>
                          <a:solidFill>
                            <a:srgbClr val="FFCC00"/>
                          </a:solidFill>
                          <a:effectLst/>
                          <a:latin typeface="楷体_GB2312" pitchFamily="49" charset="-122"/>
                          <a:ea typeface="宋体" charset="-122"/>
                        </a:rPr>
                        <a:t>32</a:t>
                      </a:r>
                      <a:r>
                        <a:rPr kumimoji="1" lang="zh-CN" altLang="en-US" sz="2000" b="1" i="0" u="none" strike="noStrike" cap="none" normalizeH="0" baseline="0" smtClean="0">
                          <a:ln>
                            <a:noFill/>
                          </a:ln>
                          <a:solidFill>
                            <a:srgbClr val="FFCC00"/>
                          </a:solidFill>
                          <a:effectLst/>
                          <a:latin typeface="楷体_GB2312" pitchFamily="49" charset="-122"/>
                          <a:ea typeface="宋体" charset="-122"/>
                        </a:rPr>
                        <a:t>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graphicFrame>
        <p:nvGraphicFramePr>
          <p:cNvPr id="35919" name="Object 79"/>
          <p:cNvGraphicFramePr>
            <a:graphicFrameLocks noChangeAspect="1"/>
          </p:cNvGraphicFramePr>
          <p:nvPr/>
        </p:nvGraphicFramePr>
        <p:xfrm>
          <a:off x="2971800" y="3171825"/>
          <a:ext cx="365125" cy="393700"/>
        </p:xfrm>
        <a:graphic>
          <a:graphicData uri="http://schemas.openxmlformats.org/presentationml/2006/ole">
            <mc:AlternateContent xmlns:mc="http://schemas.openxmlformats.org/markup-compatibility/2006">
              <mc:Choice xmlns:v="urn:schemas-microsoft-com:vml" Requires="v">
                <p:oleObj spid="_x0000_s249868" name="Equation" r:id="rId3" imgW="164880" imgH="177480" progId="">
                  <p:embed/>
                </p:oleObj>
              </mc:Choice>
              <mc:Fallback>
                <p:oleObj name="Equation" r:id="rId3" imgW="164880" imgH="17748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171825"/>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920" name="Group 80"/>
          <p:cNvGraphicFramePr>
            <a:graphicFrameLocks noGrp="1"/>
          </p:cNvGraphicFramePr>
          <p:nvPr/>
        </p:nvGraphicFramePr>
        <p:xfrm>
          <a:off x="0" y="5305425"/>
          <a:ext cx="9144000" cy="1554480"/>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dirty="0" smtClean="0">
                          <a:ln>
                            <a:noFill/>
                          </a:ln>
                          <a:solidFill>
                            <a:srgbClr val="66FFFF"/>
                          </a:solidFill>
                          <a:effectLst/>
                          <a:latin typeface="Microsoft Sans Serif"/>
                          <a:ea typeface="宋体" charset="-122"/>
                        </a:rPr>
                        <a:t>…</a:t>
                      </a: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9</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25</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9</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25</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00000000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11111110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01001001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10100100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10011100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10001111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FE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49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A4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9C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2D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8F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0513">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L</a:t>
                      </a:r>
                      <a:r>
                        <a:rPr kumimoji="1" lang="en-US" altLang="zh-CN" sz="2000" b="1" i="0" u="none" strike="noStrike" cap="none" normalizeH="0" baseline="-25000" smtClean="0">
                          <a:ln>
                            <a:noFill/>
                          </a:ln>
                          <a:solidFill>
                            <a:schemeClr val="tx1"/>
                          </a:solidFill>
                          <a:effectLst/>
                          <a:latin typeface="楷体_GB2312" pitchFamily="49" charset="-122"/>
                          <a:ea typeface="宋体" charset="-122"/>
                        </a:rPr>
                        <a:t>1 </a:t>
                      </a:r>
                      <a:r>
                        <a:rPr kumimoji="1" lang="zh-CN" altLang="en-US" sz="2000" b="1" i="0" u="none" strike="noStrike" cap="none" normalizeH="0" baseline="0" smtClean="0">
                          <a:ln>
                            <a:noFill/>
                          </a:ln>
                          <a:solidFill>
                            <a:schemeClr val="tx1"/>
                          </a:solidFill>
                          <a:effectLst/>
                          <a:latin typeface="楷体_GB2312" pitchFamily="49" charset="-122"/>
                          <a:ea typeface="宋体" charset="-122"/>
                        </a:rPr>
                        <a:t>（</a:t>
                      </a:r>
                      <a:r>
                        <a:rPr kumimoji="1" lang="en-US" altLang="zh-CN" sz="2000" b="1" i="0" u="none" strike="noStrike" cap="none" normalizeH="0" baseline="0" smtClean="0">
                          <a:ln>
                            <a:noFill/>
                          </a:ln>
                          <a:solidFill>
                            <a:schemeClr val="tx1"/>
                          </a:solidFill>
                          <a:effectLst/>
                          <a:latin typeface="楷体_GB2312" pitchFamily="49" charset="-122"/>
                          <a:ea typeface="宋体" charset="-122"/>
                        </a:rPr>
                        <a:t>32</a:t>
                      </a:r>
                      <a:r>
                        <a:rPr kumimoji="1" lang="zh-CN" altLang="en-US" sz="2000" b="1" i="0" u="none" strike="noStrike" cap="none" normalizeH="0" baseline="0" smtClean="0">
                          <a:ln>
                            <a:noFill/>
                          </a:ln>
                          <a:solidFill>
                            <a:schemeClr val="tx1"/>
                          </a:solidFill>
                          <a:effectLst/>
                          <a:latin typeface="楷体_GB2312" pitchFamily="49" charset="-122"/>
                          <a:ea typeface="宋体" charset="-122"/>
                        </a:rPr>
                        <a:t>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R</a:t>
                      </a:r>
                      <a:r>
                        <a:rPr kumimoji="1" lang="en-US" altLang="zh-CN" sz="2000" b="1" i="0" u="none" strike="noStrike" cap="none" normalizeH="0" baseline="-25000" dirty="0" smtClean="0">
                          <a:ln>
                            <a:noFill/>
                          </a:ln>
                          <a:solidFill>
                            <a:schemeClr val="tx1"/>
                          </a:solidFill>
                          <a:effectLst/>
                          <a:latin typeface="楷体_GB2312" pitchFamily="49" charset="-122"/>
                          <a:ea typeface="宋体" charset="-122"/>
                        </a:rPr>
                        <a:t>1 </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32</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35961" name="Rectangle 121"/>
          <p:cNvSpPr>
            <a:spLocks noChangeArrowheads="1"/>
          </p:cNvSpPr>
          <p:nvPr/>
        </p:nvSpPr>
        <p:spPr bwMode="auto">
          <a:xfrm>
            <a:off x="530225" y="3857625"/>
            <a:ext cx="852488" cy="457200"/>
          </a:xfrm>
          <a:prstGeom prst="rect">
            <a:avLst/>
          </a:prstGeom>
          <a:noFill/>
          <a:ln w="9525">
            <a:noFill/>
            <a:miter lim="800000"/>
            <a:headEnd/>
            <a:tailEnd/>
          </a:ln>
          <a:effectLst/>
        </p:spPr>
        <p:txBody>
          <a:bodyPr wrap="none">
            <a:spAutoFit/>
          </a:bodyPr>
          <a:lstStyle/>
          <a:p>
            <a:pPr algn="ctr">
              <a:lnSpc>
                <a:spcPct val="100000"/>
              </a:lnSpc>
            </a:pPr>
            <a:r>
              <a:rPr lang="en-US" altLang="zh-CN" b="1">
                <a:latin typeface="楷体_GB2312" pitchFamily="49" charset="-122"/>
                <a:ea typeface="楷体_GB2312" pitchFamily="49" charset="-122"/>
              </a:rPr>
              <a:t>L</a:t>
            </a:r>
            <a:r>
              <a:rPr lang="en-US" altLang="zh-CN" b="1" baseline="-25000">
                <a:latin typeface="楷体_GB2312" pitchFamily="49" charset="-122"/>
                <a:ea typeface="楷体_GB2312" pitchFamily="49" charset="-122"/>
              </a:rPr>
              <a:t>1</a:t>
            </a:r>
            <a:r>
              <a:rPr lang="en-US" altLang="zh-CN" b="1">
                <a:latin typeface="楷体_GB2312" pitchFamily="49" charset="-122"/>
                <a:ea typeface="楷体_GB2312" pitchFamily="49" charset="-122"/>
              </a:rPr>
              <a:t>=R</a:t>
            </a:r>
            <a:r>
              <a:rPr lang="en-US" altLang="zh-CN" b="1" baseline="-25000">
                <a:latin typeface="楷体_GB2312" pitchFamily="49" charset="-122"/>
                <a:ea typeface="楷体_GB2312" pitchFamily="49" charset="-122"/>
              </a:rPr>
              <a:t>0</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ppt_x"/>
                                          </p:val>
                                        </p:tav>
                                        <p:tav tm="100000">
                                          <p:val>
                                            <p:strVal val="#ppt_x"/>
                                          </p:val>
                                        </p:tav>
                                      </p:tavLst>
                                    </p:anim>
                                    <p:anim calcmode="lin" valueType="num">
                                      <p:cBhvr additive="base">
                                        <p:cTn id="8" dur="500" fill="hold"/>
                                        <p:tgtEl>
                                          <p:spTgt spid="358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35962"/>
                                        </p:tgtEl>
                                        <p:attrNameLst>
                                          <p:attrName>style.visibility</p:attrName>
                                        </p:attrNameLst>
                                      </p:cBhvr>
                                      <p:to>
                                        <p:strVal val="visible"/>
                                      </p:to>
                                    </p:set>
                                    <p:animEffect transition="in" filter="checkerboard(across)">
                                      <p:cBhvr>
                                        <p:cTn id="13" dur="500"/>
                                        <p:tgtEl>
                                          <p:spTgt spid="35962"/>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35964"/>
                                        </p:tgtEl>
                                        <p:attrNameLst>
                                          <p:attrName>style.visibility</p:attrName>
                                        </p:attrNameLst>
                                      </p:cBhvr>
                                      <p:to>
                                        <p:strVal val="visible"/>
                                      </p:to>
                                    </p:set>
                                    <p:animEffect transition="in" filter="slide(fromBottom)">
                                      <p:cBhvr>
                                        <p:cTn id="18" dur="500"/>
                                        <p:tgtEl>
                                          <p:spTgt spid="35964"/>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35845"/>
                                        </p:tgtEl>
                                        <p:attrNameLst>
                                          <p:attrName>style.visibility</p:attrName>
                                        </p:attrNameLst>
                                      </p:cBhvr>
                                      <p:to>
                                        <p:strVal val="visible"/>
                                      </p:to>
                                    </p:set>
                                    <p:animEffect transition="in" filter="slide(fromBottom)">
                                      <p:cBhvr>
                                        <p:cTn id="21" dur="500"/>
                                        <p:tgtEl>
                                          <p:spTgt spid="35845"/>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35961"/>
                                        </p:tgtEl>
                                        <p:attrNameLst>
                                          <p:attrName>style.visibility</p:attrName>
                                        </p:attrNameLst>
                                      </p:cBhvr>
                                      <p:to>
                                        <p:strVal val="visible"/>
                                      </p:to>
                                    </p:set>
                                    <p:animEffect transition="in" filter="slide(fromBottom)">
                                      <p:cBhvr>
                                        <p:cTn id="24" dur="500"/>
                                        <p:tgtEl>
                                          <p:spTgt spid="35961"/>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35920"/>
                                        </p:tgtEl>
                                        <p:attrNameLst>
                                          <p:attrName>style.visibility</p:attrName>
                                        </p:attrNameLst>
                                      </p:cBhvr>
                                      <p:to>
                                        <p:strVal val="visible"/>
                                      </p:to>
                                    </p:set>
                                    <p:animEffect transition="in" filter="checkerboard(across)">
                                      <p:cBhvr>
                                        <p:cTn id="29" dur="500"/>
                                        <p:tgtEl>
                                          <p:spTgt spid="35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p:bldP spid="35845" grpId="0" animBg="1"/>
      <p:bldP spid="3596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4"/>
          <p:cNvSpPr>
            <a:spLocks noGrp="1" noChangeArrowheads="1"/>
          </p:cNvSpPr>
          <p:nvPr>
            <p:ph type="title"/>
          </p:nvPr>
        </p:nvSpPr>
        <p:spPr>
          <a:xfrm>
            <a:off x="5219700" y="217488"/>
            <a:ext cx="3438525" cy="598487"/>
          </a:xfrm>
          <a:noFill/>
          <a:ln/>
        </p:spPr>
        <p:txBody>
          <a:bodyPr/>
          <a:lstStyle/>
          <a:p>
            <a:r>
              <a:rPr lang="zh-CN" altLang="en-US" sz="3200"/>
              <a:t>示例</a:t>
            </a:r>
            <a:r>
              <a:rPr lang="en-US" altLang="zh-CN" sz="3200"/>
              <a:t>1_</a:t>
            </a:r>
            <a:r>
              <a:rPr lang="zh-CN" altLang="en-US" sz="2800">
                <a:solidFill>
                  <a:srgbClr val="CC66FF"/>
                </a:solidFill>
              </a:rPr>
              <a:t>扩展置换</a:t>
            </a:r>
            <a:r>
              <a:rPr lang="en-US" altLang="zh-CN" sz="2800">
                <a:solidFill>
                  <a:srgbClr val="CC66FF"/>
                </a:solidFill>
              </a:rPr>
              <a:t>E</a:t>
            </a:r>
          </a:p>
        </p:txBody>
      </p:sp>
      <p:sp>
        <p:nvSpPr>
          <p:cNvPr id="34821" name="AutoShape 5"/>
          <p:cNvSpPr>
            <a:spLocks noChangeArrowheads="1"/>
          </p:cNvSpPr>
          <p:nvPr/>
        </p:nvSpPr>
        <p:spPr bwMode="auto">
          <a:xfrm>
            <a:off x="7596188" y="3284538"/>
            <a:ext cx="381000" cy="457200"/>
          </a:xfrm>
          <a:prstGeom prst="downArrow">
            <a:avLst>
              <a:gd name="adj1" fmla="val 50000"/>
              <a:gd name="adj2" fmla="val 30000"/>
            </a:avLst>
          </a:prstGeom>
          <a:noFill/>
          <a:ln w="12700">
            <a:solidFill>
              <a:srgbClr val="FF9900"/>
            </a:solidFill>
            <a:miter lim="800000"/>
            <a:headEnd/>
            <a:tailEnd/>
          </a:ln>
          <a:effectLst/>
        </p:spPr>
        <p:txBody>
          <a:bodyPr wrap="none" anchor="ctr"/>
          <a:lstStyle/>
          <a:p>
            <a:endParaRPr lang="zh-CN" altLang="en-US"/>
          </a:p>
        </p:txBody>
      </p:sp>
      <p:sp>
        <p:nvSpPr>
          <p:cNvPr id="34822" name="Rectangle 6"/>
          <p:cNvSpPr>
            <a:spLocks noChangeArrowheads="1"/>
          </p:cNvSpPr>
          <p:nvPr/>
        </p:nvSpPr>
        <p:spPr bwMode="auto">
          <a:xfrm>
            <a:off x="5640388" y="3284538"/>
            <a:ext cx="1612900" cy="457200"/>
          </a:xfrm>
          <a:prstGeom prst="rect">
            <a:avLst/>
          </a:prstGeom>
          <a:noFill/>
          <a:ln w="9525">
            <a:noFill/>
            <a:miter lim="800000"/>
            <a:headEnd/>
            <a:tailEnd/>
          </a:ln>
          <a:effectLst/>
        </p:spPr>
        <p:txBody>
          <a:bodyPr wrap="none">
            <a:spAutoFit/>
          </a:bodyPr>
          <a:lstStyle/>
          <a:p>
            <a:pPr algn="ctr">
              <a:lnSpc>
                <a:spcPct val="100000"/>
              </a:lnSpc>
            </a:pPr>
            <a:r>
              <a:rPr lang="zh-CN" altLang="en-US" b="1">
                <a:solidFill>
                  <a:srgbClr val="CC66FF"/>
                </a:solidFill>
              </a:rPr>
              <a:t>扩展置换</a:t>
            </a:r>
            <a:r>
              <a:rPr lang="en-US" altLang="zh-CN" b="1">
                <a:solidFill>
                  <a:srgbClr val="CC66FF"/>
                </a:solidFill>
              </a:rPr>
              <a:t>E</a:t>
            </a:r>
          </a:p>
        </p:txBody>
      </p:sp>
      <p:graphicFrame>
        <p:nvGraphicFramePr>
          <p:cNvPr id="34898" name="Group 82"/>
          <p:cNvGraphicFramePr>
            <a:graphicFrameLocks noGrp="1"/>
          </p:cNvGraphicFramePr>
          <p:nvPr/>
        </p:nvGraphicFramePr>
        <p:xfrm>
          <a:off x="0" y="4149725"/>
          <a:ext cx="9144000" cy="1280160"/>
        </p:xfrm>
        <a:graphic>
          <a:graphicData uri="http://schemas.openxmlformats.org/drawingml/2006/table">
            <a:tbl>
              <a:tblPr/>
              <a:tblGrid>
                <a:gridCol w="18288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gridCol w="914400">
                  <a:extLst>
                    <a:ext uri="{9D8B030D-6E8A-4147-A177-3AD203B41FA5}">
                      <a16:colId xmlns:a16="http://schemas.microsoft.com/office/drawing/2014/main" val="20008"/>
                    </a:ext>
                  </a:extLst>
                </a:gridCol>
              </a:tblGrid>
              <a:tr h="328613">
                <a:tc row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endParaRPr kumimoji="1" lang="zh-CN" altLang="zh-CN" sz="1800" b="1" i="0" u="none" strike="noStrike" cap="none" normalizeH="0" baseline="0" dirty="0" smtClean="0">
                        <a:ln>
                          <a:noFill/>
                        </a:ln>
                        <a:solidFill>
                          <a:schemeClr val="tx1"/>
                        </a:solidFill>
                        <a:effectLst/>
                        <a:latin typeface="楷体_GB2312" pitchFamily="49" charset="-122"/>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13</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18</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31</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37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43</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48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1</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1010</a:t>
                      </a:r>
                      <a:r>
                        <a:rPr kumimoji="1" lang="en-US" altLang="zh-CN" sz="1800" b="1" i="0" u="none" strike="noStrike" cap="none" normalizeH="0" baseline="0" dirty="0" smtClean="0">
                          <a:ln>
                            <a:noFill/>
                          </a:ln>
                          <a:solidFill>
                            <a:srgbClr val="FFFFFF"/>
                          </a:solidFill>
                          <a:effectLst/>
                          <a:latin typeface="楷体_GB2312" pitchFamily="49" charset="-122"/>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001</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01</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11</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00</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01</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11</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01</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111</a:t>
                      </a: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L</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1 </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32</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8">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R</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1 </a:t>
                      </a:r>
                      <a:r>
                        <a:rPr kumimoji="1" lang="en-US" altLang="zh-CN" sz="2400" b="1" i="0" u="none" strike="noStrike" cap="none" normalizeH="0" baseline="30000" dirty="0" smtClean="0">
                          <a:ln>
                            <a:noFill/>
                          </a:ln>
                          <a:solidFill>
                            <a:schemeClr val="tx1"/>
                          </a:solidFill>
                          <a:effectLst/>
                          <a:latin typeface="楷体_GB2312" pitchFamily="49" charset="-122"/>
                          <a:ea typeface="宋体" charset="-122"/>
                        </a:rPr>
                        <a:t>′</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 </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48</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bl>
          </a:graphicData>
        </a:graphic>
      </p:graphicFrame>
      <p:graphicFrame>
        <p:nvGraphicFramePr>
          <p:cNvPr id="34857" name="Group 41"/>
          <p:cNvGraphicFramePr>
            <a:graphicFrameLocks noGrp="1"/>
          </p:cNvGraphicFramePr>
          <p:nvPr/>
        </p:nvGraphicFramePr>
        <p:xfrm>
          <a:off x="0" y="1268413"/>
          <a:ext cx="9144000" cy="1539240"/>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2286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dirty="0" smtClean="0">
                          <a:ln>
                            <a:noFill/>
                          </a:ln>
                          <a:solidFill>
                            <a:srgbClr val="66FFFF"/>
                          </a:solidFill>
                          <a:effectLst/>
                          <a:latin typeface="Microsoft Sans Serif"/>
                          <a:ea typeface="宋体" charset="-122"/>
                        </a:rPr>
                        <a:t>…</a:t>
                      </a: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9</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25</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9</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25</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00000000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11111110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01001001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10100100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10011100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10001111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FE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49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A4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9C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2D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8F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0513">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L</a:t>
                      </a:r>
                      <a:r>
                        <a:rPr kumimoji="1" lang="en-US" altLang="zh-CN" sz="2000" b="1" i="0" u="none" strike="noStrike" cap="none" normalizeH="0" baseline="-25000" dirty="0" smtClean="0">
                          <a:ln>
                            <a:noFill/>
                          </a:ln>
                          <a:solidFill>
                            <a:schemeClr val="tx1"/>
                          </a:solidFill>
                          <a:effectLst/>
                          <a:latin typeface="楷体_GB2312" pitchFamily="49" charset="-122"/>
                          <a:ea typeface="宋体" charset="-122"/>
                        </a:rPr>
                        <a:t>1 </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32</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R</a:t>
                      </a:r>
                      <a:r>
                        <a:rPr kumimoji="1" lang="en-US" altLang="zh-CN" sz="2000" b="1" i="0" u="none" strike="noStrike" cap="none" normalizeH="0" baseline="-25000" dirty="0" smtClean="0">
                          <a:ln>
                            <a:noFill/>
                          </a:ln>
                          <a:solidFill>
                            <a:schemeClr val="tx1"/>
                          </a:solidFill>
                          <a:effectLst/>
                          <a:latin typeface="楷体_GB2312" pitchFamily="49" charset="-122"/>
                          <a:ea typeface="宋体" charset="-122"/>
                        </a:rPr>
                        <a:t>1 </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32</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820"/>
                                        </p:tgtEl>
                                        <p:attrNameLst>
                                          <p:attrName>style.visibility</p:attrName>
                                        </p:attrNameLst>
                                      </p:cBhvr>
                                      <p:to>
                                        <p:strVal val="visible"/>
                                      </p:to>
                                    </p:set>
                                    <p:anim calcmode="lin" valueType="num">
                                      <p:cBhvr additive="base">
                                        <p:cTn id="7" dur="500" fill="hold"/>
                                        <p:tgtEl>
                                          <p:spTgt spid="34820"/>
                                        </p:tgtEl>
                                        <p:attrNameLst>
                                          <p:attrName>ppt_x</p:attrName>
                                        </p:attrNameLst>
                                      </p:cBhvr>
                                      <p:tavLst>
                                        <p:tav tm="0">
                                          <p:val>
                                            <p:strVal val="#ppt_x"/>
                                          </p:val>
                                        </p:tav>
                                        <p:tav tm="100000">
                                          <p:val>
                                            <p:strVal val="#ppt_x"/>
                                          </p:val>
                                        </p:tav>
                                      </p:tavLst>
                                    </p:anim>
                                    <p:anim calcmode="lin" valueType="num">
                                      <p:cBhvr additive="base">
                                        <p:cTn id="8" dur="500" fill="hold"/>
                                        <p:tgtEl>
                                          <p:spTgt spid="348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34857"/>
                                        </p:tgtEl>
                                        <p:attrNameLst>
                                          <p:attrName>style.visibility</p:attrName>
                                        </p:attrNameLst>
                                      </p:cBhvr>
                                      <p:to>
                                        <p:strVal val="visible"/>
                                      </p:to>
                                    </p:set>
                                    <p:animEffect transition="in" filter="checkerboard(across)">
                                      <p:cBhvr>
                                        <p:cTn id="13" dur="500"/>
                                        <p:tgtEl>
                                          <p:spTgt spid="34857"/>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34822"/>
                                        </p:tgtEl>
                                        <p:attrNameLst>
                                          <p:attrName>style.visibility</p:attrName>
                                        </p:attrNameLst>
                                      </p:cBhvr>
                                      <p:to>
                                        <p:strVal val="visible"/>
                                      </p:to>
                                    </p:set>
                                    <p:animEffect transition="in" filter="slide(fromBottom)">
                                      <p:cBhvr>
                                        <p:cTn id="18" dur="500"/>
                                        <p:tgtEl>
                                          <p:spTgt spid="34822"/>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34821"/>
                                        </p:tgtEl>
                                        <p:attrNameLst>
                                          <p:attrName>style.visibility</p:attrName>
                                        </p:attrNameLst>
                                      </p:cBhvr>
                                      <p:to>
                                        <p:strVal val="visible"/>
                                      </p:to>
                                    </p:set>
                                    <p:animEffect transition="in" filter="slide(fromBottom)">
                                      <p:cBhvr>
                                        <p:cTn id="21" dur="500"/>
                                        <p:tgtEl>
                                          <p:spTgt spid="34821"/>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34898"/>
                                        </p:tgtEl>
                                        <p:attrNameLst>
                                          <p:attrName>style.visibility</p:attrName>
                                        </p:attrNameLst>
                                      </p:cBhvr>
                                      <p:to>
                                        <p:strVal val="visible"/>
                                      </p:to>
                                    </p:set>
                                    <p:animEffect transition="in" filter="checkerboard(across)">
                                      <p:cBhvr>
                                        <p:cTn id="26" dur="500"/>
                                        <p:tgtEl>
                                          <p:spTgt spid="34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p:bldP spid="34821" grpId="0" animBg="1"/>
      <p:bldP spid="3482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4"/>
          <p:cNvSpPr>
            <a:spLocks noGrp="1" noChangeArrowheads="1"/>
          </p:cNvSpPr>
          <p:nvPr>
            <p:ph type="title"/>
          </p:nvPr>
        </p:nvSpPr>
        <p:spPr>
          <a:xfrm>
            <a:off x="5508625" y="549275"/>
            <a:ext cx="3457575" cy="533400"/>
          </a:xfrm>
          <a:noFill/>
          <a:ln/>
        </p:spPr>
        <p:txBody>
          <a:bodyPr/>
          <a:lstStyle/>
          <a:p>
            <a:r>
              <a:rPr lang="zh-CN" altLang="en-US" sz="1600" b="0">
                <a:solidFill>
                  <a:schemeClr val="tx1"/>
                </a:solidFill>
              </a:rPr>
              <a:t>示例</a:t>
            </a:r>
            <a:r>
              <a:rPr lang="en-US" altLang="zh-CN" sz="1600" b="0">
                <a:solidFill>
                  <a:schemeClr val="tx1"/>
                </a:solidFill>
              </a:rPr>
              <a:t>——</a:t>
            </a:r>
            <a:r>
              <a:rPr lang="zh-CN" altLang="en-US" sz="1600" b="0">
                <a:solidFill>
                  <a:schemeClr val="tx1"/>
                </a:solidFill>
                <a:latin typeface="楷体_GB2312" pitchFamily="49" charset="-122"/>
                <a:ea typeface="楷体_GB2312" pitchFamily="49" charset="-122"/>
              </a:rPr>
              <a:t>子密钥</a:t>
            </a:r>
            <a:r>
              <a:rPr lang="en-US" altLang="zh-CN" sz="1600" b="0">
                <a:solidFill>
                  <a:schemeClr val="tx1"/>
                </a:solidFill>
                <a:latin typeface="楷体_GB2312" pitchFamily="49" charset="-122"/>
                <a:ea typeface="楷体_GB2312" pitchFamily="49" charset="-122"/>
              </a:rPr>
              <a:t>K</a:t>
            </a:r>
            <a:r>
              <a:rPr lang="en-US" altLang="zh-CN" sz="1600" b="0" baseline="-25000">
                <a:solidFill>
                  <a:schemeClr val="tx1"/>
                </a:solidFill>
                <a:latin typeface="楷体_GB2312" pitchFamily="49" charset="-122"/>
              </a:rPr>
              <a:t>2</a:t>
            </a:r>
            <a:r>
              <a:rPr lang="zh-CN" altLang="en-US" sz="1600" b="0">
                <a:solidFill>
                  <a:schemeClr val="tx1"/>
                </a:solidFill>
                <a:latin typeface="楷体_GB2312" pitchFamily="49" charset="-122"/>
                <a:ea typeface="楷体_GB2312" pitchFamily="49" charset="-122"/>
              </a:rPr>
              <a:t>生成</a:t>
            </a:r>
          </a:p>
        </p:txBody>
      </p:sp>
      <p:graphicFrame>
        <p:nvGraphicFramePr>
          <p:cNvPr id="1029" name="Group 5"/>
          <p:cNvGraphicFramePr>
            <a:graphicFrameLocks noGrp="1"/>
          </p:cNvGraphicFramePr>
          <p:nvPr/>
        </p:nvGraphicFramePr>
        <p:xfrm>
          <a:off x="0" y="3733800"/>
          <a:ext cx="9144000" cy="1219200"/>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dirty="0" smtClean="0">
                          <a:ln>
                            <a:noFill/>
                          </a:ln>
                          <a:solidFill>
                            <a:schemeClr val="tx1"/>
                          </a:solidFill>
                          <a:effectLst/>
                          <a:latin typeface="Microsoft Sans Serif"/>
                          <a:ea typeface="宋体" charset="-122"/>
                        </a:rPr>
                        <a:t>…</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8</a:t>
                      </a:r>
                      <a:r>
                        <a:rPr kumimoji="1" lang="en-US" altLang="zh-CN" sz="1800" b="1" i="0" u="none" strike="noStrike" cap="none" normalizeH="0" baseline="0" dirty="0" smtClean="0">
                          <a:ln>
                            <a:noFill/>
                          </a:ln>
                          <a:solidFill>
                            <a:schemeClr val="tx1"/>
                          </a:solidFill>
                          <a:effectLst/>
                          <a:latin typeface="Microsoft Sans Serif"/>
                          <a:ea typeface="宋体" charset="-122"/>
                        </a:rPr>
                        <a:t>…</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22</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36</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43</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50</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0000001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1111111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0001100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C</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2 </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28</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D</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2 </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28</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bl>
          </a:graphicData>
        </a:graphic>
      </p:graphicFrame>
      <p:sp>
        <p:nvSpPr>
          <p:cNvPr id="1061" name="Rectangle 37"/>
          <p:cNvSpPr>
            <a:spLocks noChangeArrowheads="1"/>
          </p:cNvSpPr>
          <p:nvPr/>
        </p:nvSpPr>
        <p:spPr bwMode="auto">
          <a:xfrm>
            <a:off x="2286000" y="3124200"/>
            <a:ext cx="1981200" cy="338554"/>
          </a:xfrm>
          <a:prstGeom prst="rect">
            <a:avLst/>
          </a:prstGeom>
          <a:noFill/>
          <a:ln w="9525">
            <a:noFill/>
            <a:miter lim="800000"/>
            <a:headEnd/>
            <a:tailEnd/>
          </a:ln>
          <a:effectLst/>
        </p:spPr>
        <p:txBody>
          <a:bodyPr>
            <a:spAutoFit/>
          </a:bodyPr>
          <a:lstStyle/>
          <a:p>
            <a:pPr eaLnBrk="0" hangingPunct="0">
              <a:lnSpc>
                <a:spcPct val="100000"/>
              </a:lnSpc>
            </a:pPr>
            <a:r>
              <a:rPr lang="zh-CN" altLang="en-US" sz="1600">
                <a:latin typeface="楷体_GB2312" pitchFamily="49" charset="-122"/>
                <a:ea typeface="楷体_GB2312" pitchFamily="49" charset="-122"/>
              </a:rPr>
              <a:t>循环移位</a:t>
            </a:r>
            <a:r>
              <a:rPr lang="en-US" altLang="zh-CN" sz="1600">
                <a:latin typeface="楷体_GB2312" pitchFamily="49" charset="-122"/>
                <a:ea typeface="楷体_GB2312" pitchFamily="49" charset="-122"/>
              </a:rPr>
              <a:t>LS</a:t>
            </a:r>
            <a:r>
              <a:rPr lang="en-US" altLang="zh-CN" sz="1600" baseline="-25000">
                <a:latin typeface="楷体_GB2312" pitchFamily="49" charset="-122"/>
                <a:ea typeface="楷体_GB2312" pitchFamily="49" charset="-122"/>
              </a:rPr>
              <a:t>2</a:t>
            </a:r>
          </a:p>
        </p:txBody>
      </p:sp>
      <p:graphicFrame>
        <p:nvGraphicFramePr>
          <p:cNvPr id="1062" name="Group 38"/>
          <p:cNvGraphicFramePr>
            <a:graphicFrameLocks noGrp="1"/>
          </p:cNvGraphicFramePr>
          <p:nvPr/>
        </p:nvGraphicFramePr>
        <p:xfrm>
          <a:off x="0" y="1752600"/>
          <a:ext cx="9144000" cy="1219200"/>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dirty="0" smtClean="0">
                          <a:ln>
                            <a:noFill/>
                          </a:ln>
                          <a:solidFill>
                            <a:schemeClr val="tx1"/>
                          </a:solidFill>
                          <a:effectLst/>
                          <a:latin typeface="Microsoft Sans Serif"/>
                          <a:ea typeface="宋体" charset="-122"/>
                        </a:rPr>
                        <a:t>…</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8</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22</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8</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22</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0000000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1111111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1001001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00000010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C</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1 </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28</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D</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1 </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28</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bl>
          </a:graphicData>
        </a:graphic>
      </p:graphicFrame>
      <p:sp>
        <p:nvSpPr>
          <p:cNvPr id="1094" name="AutoShape 70"/>
          <p:cNvSpPr>
            <a:spLocks noChangeArrowheads="1"/>
          </p:cNvSpPr>
          <p:nvPr/>
        </p:nvSpPr>
        <p:spPr bwMode="auto">
          <a:xfrm>
            <a:off x="4343400" y="3124200"/>
            <a:ext cx="381000" cy="457200"/>
          </a:xfrm>
          <a:prstGeom prst="downArrow">
            <a:avLst>
              <a:gd name="adj1" fmla="val 50000"/>
              <a:gd name="adj2" fmla="val 30000"/>
            </a:avLst>
          </a:prstGeom>
          <a:noFill/>
          <a:ln w="12700">
            <a:solidFill>
              <a:srgbClr val="FFCC00"/>
            </a:solidFill>
            <a:miter lim="800000"/>
            <a:headEnd/>
            <a:tailEnd/>
          </a:ln>
          <a:effectLst/>
        </p:spPr>
        <p:txBody>
          <a:bodyPr wrap="none" anchor="ctr"/>
          <a:lstStyle/>
          <a:p>
            <a:endParaRPr lang="zh-CN" altLang="en-US" sz="1600"/>
          </a:p>
        </p:txBody>
      </p:sp>
      <p:graphicFrame>
        <p:nvGraphicFramePr>
          <p:cNvPr id="1127" name="Group 103"/>
          <p:cNvGraphicFramePr>
            <a:graphicFrameLocks noGrp="1"/>
          </p:cNvGraphicFramePr>
          <p:nvPr/>
        </p:nvGraphicFramePr>
        <p:xfrm>
          <a:off x="533400" y="5791200"/>
          <a:ext cx="8610600" cy="746760"/>
        </p:xfrm>
        <a:graphic>
          <a:graphicData uri="http://schemas.openxmlformats.org/drawingml/2006/table">
            <a:tbl>
              <a:tblPr/>
              <a:tblGrid>
                <a:gridCol w="884238">
                  <a:extLst>
                    <a:ext uri="{9D8B030D-6E8A-4147-A177-3AD203B41FA5}">
                      <a16:colId xmlns:a16="http://schemas.microsoft.com/office/drawing/2014/main" val="20000"/>
                    </a:ext>
                  </a:extLst>
                </a:gridCol>
                <a:gridCol w="1101725">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03312">
                  <a:extLst>
                    <a:ext uri="{9D8B030D-6E8A-4147-A177-3AD203B41FA5}">
                      <a16:colId xmlns:a16="http://schemas.microsoft.com/office/drawing/2014/main" val="20003"/>
                    </a:ext>
                  </a:extLst>
                </a:gridCol>
                <a:gridCol w="1104900">
                  <a:extLst>
                    <a:ext uri="{9D8B030D-6E8A-4147-A177-3AD203B41FA5}">
                      <a16:colId xmlns:a16="http://schemas.microsoft.com/office/drawing/2014/main" val="20004"/>
                    </a:ext>
                  </a:extLst>
                </a:gridCol>
                <a:gridCol w="1103313">
                  <a:extLst>
                    <a:ext uri="{9D8B030D-6E8A-4147-A177-3AD203B41FA5}">
                      <a16:colId xmlns:a16="http://schemas.microsoft.com/office/drawing/2014/main" val="20005"/>
                    </a:ext>
                  </a:extLst>
                </a:gridCol>
                <a:gridCol w="1104900">
                  <a:extLst>
                    <a:ext uri="{9D8B030D-6E8A-4147-A177-3AD203B41FA5}">
                      <a16:colId xmlns:a16="http://schemas.microsoft.com/office/drawing/2014/main" val="20006"/>
                    </a:ext>
                  </a:extLst>
                </a:gridCol>
                <a:gridCol w="1103312">
                  <a:extLst>
                    <a:ext uri="{9D8B030D-6E8A-4147-A177-3AD203B41FA5}">
                      <a16:colId xmlns:a16="http://schemas.microsoft.com/office/drawing/2014/main" val="20007"/>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dirty="0" smtClean="0">
                          <a:ln>
                            <a:noFill/>
                          </a:ln>
                          <a:solidFill>
                            <a:schemeClr val="tx1"/>
                          </a:solidFill>
                          <a:effectLst/>
                          <a:latin typeface="Microsoft Sans Serif"/>
                          <a:ea typeface="宋体" charset="-122"/>
                        </a:rPr>
                        <a:t>…</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7</a:t>
                      </a:r>
                      <a:r>
                        <a:rPr kumimoji="1" lang="en-US" altLang="zh-CN" sz="1800" b="1" i="0" u="none" strike="noStrike" cap="none" normalizeH="0" baseline="0" dirty="0" smtClean="0">
                          <a:ln>
                            <a:noFill/>
                          </a:ln>
                          <a:solidFill>
                            <a:schemeClr val="tx1"/>
                          </a:solidFill>
                          <a:effectLst/>
                          <a:latin typeface="Microsoft Sans Serif"/>
                          <a:ea typeface="宋体" charset="-122"/>
                        </a:rPr>
                        <a:t>…</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13</a:t>
                      </a:r>
                      <a:r>
                        <a:rPr kumimoji="1" lang="en-US" altLang="zh-CN" sz="1800" b="1" i="0" u="none" strike="noStrike" cap="none" normalizeH="0" baseline="0" dirty="0" smtClean="0">
                          <a:ln>
                            <a:noFill/>
                          </a:ln>
                          <a:solidFill>
                            <a:schemeClr val="tx1"/>
                          </a:solidFill>
                          <a:effectLst/>
                          <a:latin typeface="Microsoft Sans Serif"/>
                          <a:ea typeface="宋体" charset="-122"/>
                        </a:rPr>
                        <a:t>…</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18</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43</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2425">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011001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110110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24" name="Rectangle 100"/>
          <p:cNvSpPr>
            <a:spLocks noChangeArrowheads="1"/>
          </p:cNvSpPr>
          <p:nvPr/>
        </p:nvSpPr>
        <p:spPr bwMode="auto">
          <a:xfrm>
            <a:off x="2133600" y="5105400"/>
            <a:ext cx="2209800" cy="338554"/>
          </a:xfrm>
          <a:prstGeom prst="rect">
            <a:avLst/>
          </a:prstGeom>
          <a:noFill/>
          <a:ln w="9525">
            <a:noFill/>
            <a:miter lim="800000"/>
            <a:headEnd/>
            <a:tailEnd/>
          </a:ln>
          <a:effectLst/>
        </p:spPr>
        <p:txBody>
          <a:bodyPr>
            <a:spAutoFit/>
          </a:bodyPr>
          <a:lstStyle/>
          <a:p>
            <a:pPr eaLnBrk="0" hangingPunct="0">
              <a:lnSpc>
                <a:spcPct val="100000"/>
              </a:lnSpc>
            </a:pPr>
            <a:r>
              <a:rPr lang="zh-CN" altLang="en-US" sz="1600">
                <a:latin typeface="楷体_GB2312" pitchFamily="49" charset="-122"/>
                <a:ea typeface="楷体_GB2312" pitchFamily="49" charset="-122"/>
              </a:rPr>
              <a:t>选择置换</a:t>
            </a:r>
            <a:r>
              <a:rPr lang="en-US" altLang="zh-CN" sz="1600">
                <a:latin typeface="楷体_GB2312" pitchFamily="49" charset="-122"/>
                <a:ea typeface="楷体_GB2312" pitchFamily="49" charset="-122"/>
              </a:rPr>
              <a:t>PC-2</a:t>
            </a:r>
          </a:p>
        </p:txBody>
      </p:sp>
      <p:sp>
        <p:nvSpPr>
          <p:cNvPr id="1125" name="AutoShape 101"/>
          <p:cNvSpPr>
            <a:spLocks noChangeArrowheads="1"/>
          </p:cNvSpPr>
          <p:nvPr/>
        </p:nvSpPr>
        <p:spPr bwMode="auto">
          <a:xfrm>
            <a:off x="4343400" y="5105400"/>
            <a:ext cx="381000" cy="457200"/>
          </a:xfrm>
          <a:prstGeom prst="downArrow">
            <a:avLst>
              <a:gd name="adj1" fmla="val 50000"/>
              <a:gd name="adj2" fmla="val 30000"/>
            </a:avLst>
          </a:prstGeom>
          <a:noFill/>
          <a:ln w="12700">
            <a:solidFill>
              <a:srgbClr val="FFCC00"/>
            </a:solidFill>
            <a:miter lim="800000"/>
            <a:headEnd/>
            <a:tailEnd/>
          </a:ln>
          <a:effectLst/>
        </p:spPr>
        <p:txBody>
          <a:bodyPr wrap="none" anchor="ctr"/>
          <a:lstStyle/>
          <a:p>
            <a:endParaRPr lang="zh-CN" altLang="en-US" sz="1600"/>
          </a:p>
        </p:txBody>
      </p:sp>
      <p:sp>
        <p:nvSpPr>
          <p:cNvPr id="1126" name="Rectangle 102"/>
          <p:cNvSpPr>
            <a:spLocks noChangeArrowheads="1"/>
          </p:cNvSpPr>
          <p:nvPr/>
        </p:nvSpPr>
        <p:spPr bwMode="auto">
          <a:xfrm>
            <a:off x="0" y="5943600"/>
            <a:ext cx="609600" cy="338554"/>
          </a:xfrm>
          <a:prstGeom prst="rect">
            <a:avLst/>
          </a:prstGeom>
          <a:noFill/>
          <a:ln w="9525">
            <a:noFill/>
            <a:miter lim="800000"/>
            <a:headEnd/>
            <a:tailEnd/>
          </a:ln>
          <a:effectLst/>
        </p:spPr>
        <p:txBody>
          <a:bodyPr>
            <a:spAutoFit/>
          </a:bodyPr>
          <a:lstStyle/>
          <a:p>
            <a:pPr eaLnBrk="0" hangingPunct="0">
              <a:lnSpc>
                <a:spcPct val="100000"/>
              </a:lnSpc>
            </a:pPr>
            <a:r>
              <a:rPr lang="en-US" altLang="zh-CN" sz="1600">
                <a:latin typeface="楷体_GB2312" pitchFamily="49" charset="-122"/>
                <a:ea typeface="楷体_GB2312" pitchFamily="49" charset="-122"/>
              </a:rPr>
              <a:t>K</a:t>
            </a:r>
            <a:r>
              <a:rPr lang="en-US" altLang="zh-CN" sz="1600" baseline="-25000">
                <a:latin typeface="楷体_GB2312" pitchFamily="49" charset="-122"/>
                <a:ea typeface="楷体_GB2312" pitchFamily="49" charset="-122"/>
              </a:rPr>
              <a:t>2</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1062"/>
                                        </p:tgtEl>
                                        <p:attrNameLst>
                                          <p:attrName>style.visibility</p:attrName>
                                        </p:attrNameLst>
                                      </p:cBhvr>
                                      <p:to>
                                        <p:strVal val="visible"/>
                                      </p:to>
                                    </p:set>
                                    <p:animEffect transition="in" filter="checkerboard(across)">
                                      <p:cBhvr>
                                        <p:cTn id="13" dur="500"/>
                                        <p:tgtEl>
                                          <p:spTgt spid="1062"/>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094"/>
                                        </p:tgtEl>
                                        <p:attrNameLst>
                                          <p:attrName>style.visibility</p:attrName>
                                        </p:attrNameLst>
                                      </p:cBhvr>
                                      <p:to>
                                        <p:strVal val="visible"/>
                                      </p:to>
                                    </p:set>
                                    <p:animEffect transition="in" filter="slide(fromBottom)">
                                      <p:cBhvr>
                                        <p:cTn id="18" dur="500"/>
                                        <p:tgtEl>
                                          <p:spTgt spid="1094"/>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061"/>
                                        </p:tgtEl>
                                        <p:attrNameLst>
                                          <p:attrName>style.visibility</p:attrName>
                                        </p:attrNameLst>
                                      </p:cBhvr>
                                      <p:to>
                                        <p:strVal val="visible"/>
                                      </p:to>
                                    </p:set>
                                    <p:animEffect transition="in" filter="slide(fromBottom)">
                                      <p:cBhvr>
                                        <p:cTn id="21" dur="500"/>
                                        <p:tgtEl>
                                          <p:spTgt spid="1061"/>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1029"/>
                                        </p:tgtEl>
                                        <p:attrNameLst>
                                          <p:attrName>style.visibility</p:attrName>
                                        </p:attrNameLst>
                                      </p:cBhvr>
                                      <p:to>
                                        <p:strVal val="visible"/>
                                      </p:to>
                                    </p:set>
                                    <p:animEffect transition="in" filter="checkerboard(across)">
                                      <p:cBhvr>
                                        <p:cTn id="26" dur="500"/>
                                        <p:tgtEl>
                                          <p:spTgt spid="1029"/>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1124"/>
                                        </p:tgtEl>
                                        <p:attrNameLst>
                                          <p:attrName>style.visibility</p:attrName>
                                        </p:attrNameLst>
                                      </p:cBhvr>
                                      <p:to>
                                        <p:strVal val="visible"/>
                                      </p:to>
                                    </p:set>
                                    <p:animEffect transition="in" filter="slide(fromBottom)">
                                      <p:cBhvr>
                                        <p:cTn id="31" dur="500"/>
                                        <p:tgtEl>
                                          <p:spTgt spid="1124"/>
                                        </p:tgtEl>
                                      </p:cBhvr>
                                    </p:animEffect>
                                  </p:childTnLst>
                                </p:cTn>
                              </p:par>
                              <p:par>
                                <p:cTn id="32" presetID="12" presetClass="entr" presetSubtype="4" fill="hold" grpId="0" nodeType="withEffect">
                                  <p:stCondLst>
                                    <p:cond delay="0"/>
                                  </p:stCondLst>
                                  <p:childTnLst>
                                    <p:set>
                                      <p:cBhvr>
                                        <p:cTn id="33" dur="1" fill="hold">
                                          <p:stCondLst>
                                            <p:cond delay="0"/>
                                          </p:stCondLst>
                                        </p:cTn>
                                        <p:tgtEl>
                                          <p:spTgt spid="1125"/>
                                        </p:tgtEl>
                                        <p:attrNameLst>
                                          <p:attrName>style.visibility</p:attrName>
                                        </p:attrNameLst>
                                      </p:cBhvr>
                                      <p:to>
                                        <p:strVal val="visible"/>
                                      </p:to>
                                    </p:set>
                                    <p:animEffect transition="in" filter="slide(fromBottom)">
                                      <p:cBhvr>
                                        <p:cTn id="34" dur="500"/>
                                        <p:tgtEl>
                                          <p:spTgt spid="1125"/>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nodeType="clickEffect">
                                  <p:stCondLst>
                                    <p:cond delay="0"/>
                                  </p:stCondLst>
                                  <p:childTnLst>
                                    <p:set>
                                      <p:cBhvr>
                                        <p:cTn id="38" dur="1" fill="hold">
                                          <p:stCondLst>
                                            <p:cond delay="0"/>
                                          </p:stCondLst>
                                        </p:cTn>
                                        <p:tgtEl>
                                          <p:spTgt spid="1127"/>
                                        </p:tgtEl>
                                        <p:attrNameLst>
                                          <p:attrName>style.visibility</p:attrName>
                                        </p:attrNameLst>
                                      </p:cBhvr>
                                      <p:to>
                                        <p:strVal val="visible"/>
                                      </p:to>
                                    </p:set>
                                    <p:animEffect transition="in" filter="checkerboard(across)">
                                      <p:cBhvr>
                                        <p:cTn id="39" dur="500"/>
                                        <p:tgtEl>
                                          <p:spTgt spid="1127"/>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1126"/>
                                        </p:tgtEl>
                                        <p:attrNameLst>
                                          <p:attrName>style.visibility</p:attrName>
                                        </p:attrNameLst>
                                      </p:cBhvr>
                                      <p:to>
                                        <p:strVal val="visible"/>
                                      </p:to>
                                    </p:set>
                                    <p:animEffect transition="in" filter="checkerboard(across)">
                                      <p:cBhvr>
                                        <p:cTn id="42" dur="500"/>
                                        <p:tgtEl>
                                          <p:spTgt spid="1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p:bldP spid="1061" grpId="0"/>
      <p:bldP spid="1094" grpId="0" animBg="1"/>
      <p:bldP spid="1124" grpId="0"/>
      <p:bldP spid="1125" grpId="0" animBg="1"/>
      <p:bldP spid="112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4"/>
          <p:cNvSpPr>
            <a:spLocks noGrp="1" noChangeArrowheads="1"/>
          </p:cNvSpPr>
          <p:nvPr>
            <p:ph type="title"/>
          </p:nvPr>
        </p:nvSpPr>
        <p:spPr>
          <a:xfrm>
            <a:off x="5364163" y="765175"/>
            <a:ext cx="3457575" cy="533400"/>
          </a:xfrm>
          <a:noFill/>
          <a:ln/>
        </p:spPr>
        <p:txBody>
          <a:bodyPr/>
          <a:lstStyle/>
          <a:p>
            <a:r>
              <a:rPr lang="zh-CN" altLang="en-US" sz="2800"/>
              <a:t>示例</a:t>
            </a:r>
            <a:endParaRPr lang="zh-CN" altLang="en-US" sz="2400">
              <a:latin typeface="楷体_GB2312" pitchFamily="49" charset="-122"/>
              <a:ea typeface="楷体_GB2312" pitchFamily="49" charset="-122"/>
            </a:endParaRPr>
          </a:p>
        </p:txBody>
      </p:sp>
      <p:graphicFrame>
        <p:nvGraphicFramePr>
          <p:cNvPr id="38917" name="Group 5"/>
          <p:cNvGraphicFramePr>
            <a:graphicFrameLocks noGrp="1"/>
          </p:cNvGraphicFramePr>
          <p:nvPr/>
        </p:nvGraphicFramePr>
        <p:xfrm>
          <a:off x="0" y="2060575"/>
          <a:ext cx="9144000" cy="1173480"/>
        </p:xfrm>
        <a:graphic>
          <a:graphicData uri="http://schemas.openxmlformats.org/drawingml/2006/table">
            <a:tbl>
              <a:tblPr/>
              <a:tblGrid>
                <a:gridCol w="8382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06680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10668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gridCol w="914400">
                  <a:extLst>
                    <a:ext uri="{9D8B030D-6E8A-4147-A177-3AD203B41FA5}">
                      <a16:colId xmlns:a16="http://schemas.microsoft.com/office/drawing/2014/main" val="20008"/>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endParaRPr kumimoji="1" lang="zh-CN" altLang="zh-CN" sz="1800" b="1" i="0" u="none" strike="noStrike" cap="none" normalizeH="0" baseline="0" dirty="0" smtClean="0">
                        <a:ln>
                          <a:noFill/>
                        </a:ln>
                        <a:solidFill>
                          <a:schemeClr val="hlink"/>
                        </a:solidFill>
                        <a:effectLst/>
                        <a:latin typeface="楷体_GB2312" pitchFamily="49" charset="-122"/>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13</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18</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31</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37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43</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48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rgbClr val="FFFFFF"/>
                          </a:solidFill>
                          <a:effectLst/>
                          <a:latin typeface="楷体_GB2312" pitchFamily="49" charset="-122"/>
                          <a:ea typeface="宋体" charset="-122"/>
                        </a:rPr>
                        <a:t>R</a:t>
                      </a:r>
                      <a:r>
                        <a:rPr kumimoji="1" lang="en-US" altLang="zh-CN" sz="2000" b="1" i="0" u="none" strike="noStrike" cap="none" normalizeH="0" baseline="-25000" smtClean="0">
                          <a:ln>
                            <a:noFill/>
                          </a:ln>
                          <a:solidFill>
                            <a:srgbClr val="FFFFFF"/>
                          </a:solidFill>
                          <a:effectLst/>
                          <a:latin typeface="楷体_GB2312" pitchFamily="49" charset="-122"/>
                          <a:ea typeface="宋体" charset="-122"/>
                        </a:rPr>
                        <a:t>1</a:t>
                      </a:r>
                      <a:r>
                        <a:rPr kumimoji="1" lang="en-US" altLang="zh-CN" sz="2400" b="1" i="0" u="none" strike="noStrike" cap="none" normalizeH="0" baseline="-25000" smtClean="0">
                          <a:ln>
                            <a:noFill/>
                          </a:ln>
                          <a:solidFill>
                            <a:srgbClr val="FFFFFF"/>
                          </a:solidFill>
                          <a:effectLst/>
                          <a:latin typeface="楷体_GB2312" pitchFamily="49" charset="-122"/>
                          <a:ea typeface="宋体" charset="-122"/>
                        </a:rPr>
                        <a:t> </a:t>
                      </a:r>
                      <a:r>
                        <a:rPr kumimoji="1" lang="en-US" altLang="zh-CN" sz="2400" b="1" i="0" u="none" strike="noStrike" cap="none" normalizeH="0" baseline="30000" smtClean="0">
                          <a:ln>
                            <a:noFill/>
                          </a:ln>
                          <a:solidFill>
                            <a:srgbClr val="FFFFFF"/>
                          </a:solidFill>
                          <a:effectLst/>
                          <a:latin typeface="楷体_GB2312" pitchFamily="49" charset="-122"/>
                          <a:ea typeface="宋体"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1</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001</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01</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11</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100</a:t>
                      </a:r>
                      <a:r>
                        <a:rPr kumimoji="1" lang="en-US" altLang="zh-CN" sz="1800" b="1" i="0" u="none" strike="noStrike" cap="none" normalizeH="0" baseline="0" dirty="0" smtClean="0">
                          <a:ln>
                            <a:noFill/>
                          </a:ln>
                          <a:solidFill>
                            <a:srgbClr val="FFFFFF"/>
                          </a:solidFill>
                          <a:effectLst/>
                          <a:latin typeface="楷体_GB2312" pitchFamily="49" charset="-122"/>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00</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010</a:t>
                      </a:r>
                      <a:r>
                        <a:rPr kumimoji="1" lang="en-US" altLang="zh-CN" sz="1800" b="1" i="0" u="none" strike="noStrike" cap="none" normalizeH="0" baseline="0" dirty="0" smtClean="0">
                          <a:ln>
                            <a:noFill/>
                          </a:ln>
                          <a:solidFill>
                            <a:srgbClr val="FFFFFF"/>
                          </a:solidFill>
                          <a:effectLst/>
                          <a:latin typeface="楷体_GB2312" pitchFamily="49" charset="-122"/>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01</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11</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01</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111</a:t>
                      </a: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rgbClr val="FFFFFF"/>
                          </a:solidFill>
                          <a:effectLst/>
                          <a:latin typeface="楷体_GB2312" pitchFamily="49" charset="-122"/>
                          <a:ea typeface="宋体" charset="-122"/>
                        </a:rPr>
                        <a:t>K</a:t>
                      </a:r>
                      <a:r>
                        <a:rPr kumimoji="1" lang="en-US" altLang="zh-CN" sz="2000" b="1" i="0" u="none" strike="noStrike" cap="none" normalizeH="0" baseline="-25000" dirty="0" smtClean="0">
                          <a:ln>
                            <a:noFill/>
                          </a:ln>
                          <a:solidFill>
                            <a:srgbClr val="FFFFFF"/>
                          </a:solidFill>
                          <a:effectLst/>
                          <a:latin typeface="楷体_GB2312" pitchFamily="49" charset="-122"/>
                          <a:ea typeface="宋体"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111100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011001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110110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8959" name="Object 47"/>
          <p:cNvGraphicFramePr>
            <a:graphicFrameLocks noChangeAspect="1"/>
          </p:cNvGraphicFramePr>
          <p:nvPr/>
        </p:nvGraphicFramePr>
        <p:xfrm>
          <a:off x="228600" y="2438400"/>
          <a:ext cx="365125" cy="393700"/>
        </p:xfrm>
        <a:graphic>
          <a:graphicData uri="http://schemas.openxmlformats.org/presentationml/2006/ole">
            <mc:AlternateContent xmlns:mc="http://schemas.openxmlformats.org/markup-compatibility/2006">
              <mc:Choice xmlns:v="urn:schemas-microsoft-com:vml" Requires="v">
                <p:oleObj spid="_x0000_s250892" name="Equation" r:id="rId3" imgW="164880" imgH="177480" progId="">
                  <p:embed/>
                </p:oleObj>
              </mc:Choice>
              <mc:Fallback>
                <p:oleObj name="Equation" r:id="rId3" imgW="164880" imgH="17748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438400"/>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960" name="AutoShape 48"/>
          <p:cNvSpPr>
            <a:spLocks noChangeArrowheads="1"/>
          </p:cNvSpPr>
          <p:nvPr/>
        </p:nvSpPr>
        <p:spPr bwMode="auto">
          <a:xfrm>
            <a:off x="4114800" y="3429000"/>
            <a:ext cx="381000" cy="685800"/>
          </a:xfrm>
          <a:prstGeom prst="downArrow">
            <a:avLst>
              <a:gd name="adj1" fmla="val 50000"/>
              <a:gd name="adj2" fmla="val 45000"/>
            </a:avLst>
          </a:prstGeom>
          <a:noFill/>
          <a:ln w="12700">
            <a:solidFill>
              <a:srgbClr val="FF9900"/>
            </a:solidFill>
            <a:miter lim="800000"/>
            <a:headEnd/>
            <a:tailEnd/>
          </a:ln>
          <a:effectLst/>
        </p:spPr>
        <p:txBody>
          <a:bodyPr wrap="none" anchor="ctr"/>
          <a:lstStyle/>
          <a:p>
            <a:endParaRPr lang="zh-CN" altLang="en-US"/>
          </a:p>
        </p:txBody>
      </p:sp>
      <p:graphicFrame>
        <p:nvGraphicFramePr>
          <p:cNvPr id="38961" name="Group 49"/>
          <p:cNvGraphicFramePr>
            <a:graphicFrameLocks noGrp="1"/>
          </p:cNvGraphicFramePr>
          <p:nvPr/>
        </p:nvGraphicFramePr>
        <p:xfrm>
          <a:off x="838200" y="4191000"/>
          <a:ext cx="8305800" cy="790576"/>
        </p:xfrm>
        <a:graphic>
          <a:graphicData uri="http://schemas.openxmlformats.org/drawingml/2006/table">
            <a:tbl>
              <a:tblPr/>
              <a:tblGrid>
                <a:gridCol w="10668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tblGrid>
              <a:tr h="39528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dirty="0" smtClean="0">
                          <a:ln>
                            <a:noFill/>
                          </a:ln>
                          <a:solidFill>
                            <a:srgbClr val="66FFFF"/>
                          </a:solidFill>
                          <a:effectLst/>
                          <a:latin typeface="Microsoft Sans Serif"/>
                          <a:ea typeface="宋体" charset="-122"/>
                        </a:rPr>
                        <a:t>…</a:t>
                      </a: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13</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18</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31</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37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43</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48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28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001000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010010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011111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916"/>
                                        </p:tgtEl>
                                        <p:attrNameLst>
                                          <p:attrName>style.visibility</p:attrName>
                                        </p:attrNameLst>
                                      </p:cBhvr>
                                      <p:to>
                                        <p:strVal val="visible"/>
                                      </p:to>
                                    </p:set>
                                    <p:anim calcmode="lin" valueType="num">
                                      <p:cBhvr additive="base">
                                        <p:cTn id="7" dur="500" fill="hold"/>
                                        <p:tgtEl>
                                          <p:spTgt spid="38916"/>
                                        </p:tgtEl>
                                        <p:attrNameLst>
                                          <p:attrName>ppt_x</p:attrName>
                                        </p:attrNameLst>
                                      </p:cBhvr>
                                      <p:tavLst>
                                        <p:tav tm="0">
                                          <p:val>
                                            <p:strVal val="#ppt_x"/>
                                          </p:val>
                                        </p:tav>
                                        <p:tav tm="100000">
                                          <p:val>
                                            <p:strVal val="#ppt_x"/>
                                          </p:val>
                                        </p:tav>
                                      </p:tavLst>
                                    </p:anim>
                                    <p:anim calcmode="lin" valueType="num">
                                      <p:cBhvr additive="base">
                                        <p:cTn id="8" dur="500" fill="hold"/>
                                        <p:tgtEl>
                                          <p:spTgt spid="389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38917"/>
                                        </p:tgtEl>
                                        <p:attrNameLst>
                                          <p:attrName>style.visibility</p:attrName>
                                        </p:attrNameLst>
                                      </p:cBhvr>
                                      <p:to>
                                        <p:strVal val="visible"/>
                                      </p:to>
                                    </p:set>
                                    <p:animEffect transition="in" filter="checkerboard(across)">
                                      <p:cBhvr>
                                        <p:cTn id="13" dur="500"/>
                                        <p:tgtEl>
                                          <p:spTgt spid="38917"/>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38960"/>
                                        </p:tgtEl>
                                        <p:attrNameLst>
                                          <p:attrName>style.visibility</p:attrName>
                                        </p:attrNameLst>
                                      </p:cBhvr>
                                      <p:to>
                                        <p:strVal val="visible"/>
                                      </p:to>
                                    </p:set>
                                    <p:animEffect transition="in" filter="slide(fromBottom)">
                                      <p:cBhvr>
                                        <p:cTn id="18" dur="500"/>
                                        <p:tgtEl>
                                          <p:spTgt spid="38960"/>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38961"/>
                                        </p:tgtEl>
                                        <p:attrNameLst>
                                          <p:attrName>style.visibility</p:attrName>
                                        </p:attrNameLst>
                                      </p:cBhvr>
                                      <p:to>
                                        <p:strVal val="visible"/>
                                      </p:to>
                                    </p:set>
                                    <p:animEffect transition="in" filter="checkerboard(across)">
                                      <p:cBhvr>
                                        <p:cTn id="23" dur="500"/>
                                        <p:tgtEl>
                                          <p:spTgt spid="389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p:bldP spid="3896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4"/>
          <p:cNvSpPr>
            <a:spLocks noGrp="1" noChangeArrowheads="1"/>
          </p:cNvSpPr>
          <p:nvPr>
            <p:ph type="title"/>
          </p:nvPr>
        </p:nvSpPr>
        <p:spPr>
          <a:xfrm>
            <a:off x="5486400" y="660400"/>
            <a:ext cx="3457575" cy="598488"/>
          </a:xfrm>
          <a:noFill/>
          <a:ln/>
        </p:spPr>
        <p:txBody>
          <a:bodyPr/>
          <a:lstStyle/>
          <a:p>
            <a:r>
              <a:rPr lang="zh-CN" altLang="en-US" sz="3200"/>
              <a:t>示例</a:t>
            </a:r>
            <a:r>
              <a:rPr lang="en-US" altLang="zh-CN" sz="3200"/>
              <a:t>——</a:t>
            </a:r>
            <a:r>
              <a:rPr lang="en-US" altLang="zh-CN" sz="2800">
                <a:latin typeface="楷体_GB2312" pitchFamily="49" charset="-122"/>
                <a:ea typeface="楷体_GB2312" pitchFamily="49" charset="-122"/>
              </a:rPr>
              <a:t>S</a:t>
            </a:r>
            <a:r>
              <a:rPr lang="en-US" altLang="zh-CN" sz="2800" baseline="-25000">
                <a:latin typeface="楷体_GB2312" pitchFamily="49" charset="-122"/>
                <a:ea typeface="楷体_GB2312" pitchFamily="49" charset="-122"/>
              </a:rPr>
              <a:t>2</a:t>
            </a:r>
            <a:r>
              <a:rPr lang="zh-CN" altLang="en-US" sz="2800">
                <a:latin typeface="楷体_GB2312" pitchFamily="49" charset="-122"/>
                <a:ea typeface="楷体_GB2312" pitchFamily="49" charset="-122"/>
              </a:rPr>
              <a:t>盒选择</a:t>
            </a:r>
          </a:p>
        </p:txBody>
      </p:sp>
      <p:graphicFrame>
        <p:nvGraphicFramePr>
          <p:cNvPr id="42125" name="Group 141"/>
          <p:cNvGraphicFramePr>
            <a:graphicFrameLocks noGrp="1"/>
          </p:cNvGraphicFramePr>
          <p:nvPr/>
        </p:nvGraphicFramePr>
        <p:xfrm>
          <a:off x="0" y="1219200"/>
          <a:ext cx="9144000" cy="1597027"/>
        </p:xfrm>
        <a:graphic>
          <a:graphicData uri="http://schemas.openxmlformats.org/drawingml/2006/table">
            <a:tbl>
              <a:tblPr/>
              <a:tblGrid>
                <a:gridCol w="4572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gridCol w="685800">
                  <a:extLst>
                    <a:ext uri="{9D8B030D-6E8A-4147-A177-3AD203B41FA5}">
                      <a16:colId xmlns:a16="http://schemas.microsoft.com/office/drawing/2014/main" val="20007"/>
                    </a:ext>
                  </a:extLst>
                </a:gridCol>
                <a:gridCol w="457200">
                  <a:extLst>
                    <a:ext uri="{9D8B030D-6E8A-4147-A177-3AD203B41FA5}">
                      <a16:colId xmlns:a16="http://schemas.microsoft.com/office/drawing/2014/main" val="20008"/>
                    </a:ext>
                  </a:extLst>
                </a:gridCol>
                <a:gridCol w="685800">
                  <a:extLst>
                    <a:ext uri="{9D8B030D-6E8A-4147-A177-3AD203B41FA5}">
                      <a16:colId xmlns:a16="http://schemas.microsoft.com/office/drawing/2014/main" val="20009"/>
                    </a:ext>
                  </a:extLst>
                </a:gridCol>
                <a:gridCol w="457200">
                  <a:extLst>
                    <a:ext uri="{9D8B030D-6E8A-4147-A177-3AD203B41FA5}">
                      <a16:colId xmlns:a16="http://schemas.microsoft.com/office/drawing/2014/main" val="20010"/>
                    </a:ext>
                  </a:extLst>
                </a:gridCol>
                <a:gridCol w="685800">
                  <a:extLst>
                    <a:ext uri="{9D8B030D-6E8A-4147-A177-3AD203B41FA5}">
                      <a16:colId xmlns:a16="http://schemas.microsoft.com/office/drawing/2014/main" val="20011"/>
                    </a:ext>
                  </a:extLst>
                </a:gridCol>
                <a:gridCol w="457200">
                  <a:extLst>
                    <a:ext uri="{9D8B030D-6E8A-4147-A177-3AD203B41FA5}">
                      <a16:colId xmlns:a16="http://schemas.microsoft.com/office/drawing/2014/main" val="20012"/>
                    </a:ext>
                  </a:extLst>
                </a:gridCol>
                <a:gridCol w="685800">
                  <a:extLst>
                    <a:ext uri="{9D8B030D-6E8A-4147-A177-3AD203B41FA5}">
                      <a16:colId xmlns:a16="http://schemas.microsoft.com/office/drawing/2014/main" val="20013"/>
                    </a:ext>
                  </a:extLst>
                </a:gridCol>
                <a:gridCol w="457200">
                  <a:extLst>
                    <a:ext uri="{9D8B030D-6E8A-4147-A177-3AD203B41FA5}">
                      <a16:colId xmlns:a16="http://schemas.microsoft.com/office/drawing/2014/main" val="20014"/>
                    </a:ext>
                  </a:extLst>
                </a:gridCol>
                <a:gridCol w="685800">
                  <a:extLst>
                    <a:ext uri="{9D8B030D-6E8A-4147-A177-3AD203B41FA5}">
                      <a16:colId xmlns:a16="http://schemas.microsoft.com/office/drawing/2014/main" val="20015"/>
                    </a:ext>
                  </a:extLst>
                </a:gridCol>
              </a:tblGrid>
              <a:tr h="395288">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13</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18</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43</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66713">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1"/>
                  </a:ext>
                </a:extLst>
              </a:tr>
              <a:tr h="43973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528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2060" name="Group 76"/>
          <p:cNvGraphicFramePr>
            <a:graphicFrameLocks noGrp="1"/>
          </p:cNvGraphicFramePr>
          <p:nvPr/>
        </p:nvGraphicFramePr>
        <p:xfrm>
          <a:off x="609600" y="5486400"/>
          <a:ext cx="8305800" cy="1157289"/>
        </p:xfrm>
        <a:graphic>
          <a:graphicData uri="http://schemas.openxmlformats.org/drawingml/2006/table">
            <a:tbl>
              <a:tblPr/>
              <a:tblGrid>
                <a:gridCol w="10668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tblGrid>
              <a:tr h="366713">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5</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9</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13</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21</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25</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29</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28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528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2098" name="Rectangle 114"/>
          <p:cNvSpPr>
            <a:spLocks noChangeArrowheads="1"/>
          </p:cNvSpPr>
          <p:nvPr/>
        </p:nvSpPr>
        <p:spPr bwMode="ltGray">
          <a:xfrm>
            <a:off x="1143000" y="3810000"/>
            <a:ext cx="7162800" cy="1600200"/>
          </a:xfrm>
          <a:prstGeom prst="rect">
            <a:avLst/>
          </a:prstGeom>
          <a:solidFill>
            <a:srgbClr val="FFFFFF"/>
          </a:solidFill>
          <a:ln w="9525" cap="rnd">
            <a:solidFill>
              <a:srgbClr val="000000"/>
            </a:solidFill>
            <a:miter lim="800000"/>
            <a:headEnd/>
            <a:tailEnd/>
          </a:ln>
          <a:effectLst/>
        </p:spPr>
        <p:txBody>
          <a:bodyPr wrap="none" anchor="ctr"/>
          <a:lstStyle/>
          <a:p>
            <a:pPr eaLnBrk="0" hangingPunct="0">
              <a:lnSpc>
                <a:spcPct val="100000"/>
              </a:lnSpc>
            </a:pPr>
            <a:r>
              <a:rPr lang="en-US" altLang="zh-CN" sz="1800" b="1" dirty="0">
                <a:solidFill>
                  <a:schemeClr val="bg2"/>
                </a:solidFill>
                <a:latin typeface="Courier New" pitchFamily="49" charset="0"/>
              </a:rPr>
              <a:t>   </a:t>
            </a:r>
            <a:r>
              <a:rPr lang="en-US" altLang="zh-CN" sz="1800" b="1" dirty="0">
                <a:solidFill>
                  <a:schemeClr val="accent1"/>
                </a:solidFill>
                <a:latin typeface="Courier New" pitchFamily="49" charset="0"/>
              </a:rPr>
              <a:t>0  1  2  3  4  5  6  7  8  9 10 11 12 13 14 15</a:t>
            </a:r>
            <a:endParaRPr lang="en-US" altLang="zh-CN" sz="1800" b="1" dirty="0">
              <a:solidFill>
                <a:schemeClr val="bg2"/>
              </a:solidFill>
              <a:latin typeface="Courier New" pitchFamily="49" charset="0"/>
            </a:endParaRPr>
          </a:p>
          <a:p>
            <a:pPr eaLnBrk="0" hangingPunct="0">
              <a:lnSpc>
                <a:spcPct val="100000"/>
              </a:lnSpc>
            </a:pPr>
            <a:r>
              <a:rPr lang="en-US" altLang="zh-CN" sz="1800" b="1" dirty="0">
                <a:solidFill>
                  <a:schemeClr val="hlink"/>
                </a:solidFill>
                <a:latin typeface="Courier New" pitchFamily="49" charset="0"/>
              </a:rPr>
              <a:t>0</a:t>
            </a:r>
            <a:r>
              <a:rPr lang="en-US" altLang="zh-CN" sz="1800" b="1" dirty="0">
                <a:solidFill>
                  <a:schemeClr val="bg2"/>
                </a:solidFill>
                <a:latin typeface="Courier New" pitchFamily="49" charset="0"/>
              </a:rPr>
              <a:t> </a:t>
            </a:r>
            <a:r>
              <a:rPr lang="en-US" altLang="zh-CN" sz="1800" b="1" dirty="0">
                <a:latin typeface="Courier New" pitchFamily="49" charset="0"/>
              </a:rPr>
              <a:t>14  4 13  1  2 15 11  8  3 10  6 12  5  9  0  7</a:t>
            </a:r>
          </a:p>
          <a:p>
            <a:pPr eaLnBrk="0" hangingPunct="0">
              <a:lnSpc>
                <a:spcPct val="100000"/>
              </a:lnSpc>
            </a:pPr>
            <a:r>
              <a:rPr lang="en-US" altLang="zh-CN" sz="1800" b="1" dirty="0">
                <a:latin typeface="Courier New" pitchFamily="49" charset="0"/>
              </a:rPr>
              <a:t>1  0 15  7  4 14  2 13  1 10  6 12 11  9  5  3  8</a:t>
            </a:r>
          </a:p>
          <a:p>
            <a:pPr eaLnBrk="0" hangingPunct="0">
              <a:lnSpc>
                <a:spcPct val="100000"/>
              </a:lnSpc>
            </a:pPr>
            <a:r>
              <a:rPr lang="en-US" altLang="zh-CN" sz="1800" b="1" dirty="0">
                <a:latin typeface="Courier New" pitchFamily="49" charset="0"/>
              </a:rPr>
              <a:t>2  4  1 14  8 13  6  2 11 15 12  9  7  3 10  5  0</a:t>
            </a:r>
          </a:p>
          <a:p>
            <a:pPr eaLnBrk="0" hangingPunct="0">
              <a:lnSpc>
                <a:spcPct val="100000"/>
              </a:lnSpc>
            </a:pPr>
            <a:r>
              <a:rPr lang="en-US" altLang="zh-CN" sz="1800" b="1" dirty="0">
                <a:latin typeface="Courier New" pitchFamily="49" charset="0"/>
              </a:rPr>
              <a:t>3 15 12  8  2  4  9  1  7  5 11  3 14 10  0  6 13</a:t>
            </a:r>
            <a:endParaRPr lang="en-US" altLang="zh-CN" b="1" dirty="0">
              <a:latin typeface="Courier New" pitchFamily="49" charset="0"/>
            </a:endParaRPr>
          </a:p>
        </p:txBody>
      </p:sp>
      <p:sp>
        <p:nvSpPr>
          <p:cNvPr id="42099" name="Rectangle 115"/>
          <p:cNvSpPr>
            <a:spLocks noChangeArrowheads="1"/>
          </p:cNvSpPr>
          <p:nvPr/>
        </p:nvSpPr>
        <p:spPr bwMode="auto">
          <a:xfrm>
            <a:off x="0" y="3657600"/>
            <a:ext cx="533400" cy="1552575"/>
          </a:xfrm>
          <a:prstGeom prst="rect">
            <a:avLst/>
          </a:prstGeom>
          <a:noFill/>
          <a:ln w="9525">
            <a:noFill/>
            <a:miter lim="800000"/>
            <a:headEnd/>
            <a:tailEnd/>
          </a:ln>
          <a:effectLst/>
        </p:spPr>
        <p:txBody>
          <a:bodyPr>
            <a:spAutoFit/>
          </a:bodyPr>
          <a:lstStyle/>
          <a:p>
            <a:pPr algn="ctr" eaLnBrk="0" hangingPunct="0">
              <a:lnSpc>
                <a:spcPct val="100000"/>
              </a:lnSpc>
            </a:pPr>
            <a:r>
              <a:rPr lang="en-US" altLang="zh-CN" b="1">
                <a:latin typeface="楷体_GB2312" pitchFamily="49" charset="-122"/>
                <a:ea typeface="楷体_GB2312" pitchFamily="49" charset="-122"/>
              </a:rPr>
              <a:t>S</a:t>
            </a:r>
          </a:p>
          <a:p>
            <a:pPr algn="ctr" eaLnBrk="0" hangingPunct="0">
              <a:lnSpc>
                <a:spcPct val="100000"/>
              </a:lnSpc>
            </a:pPr>
            <a:r>
              <a:rPr lang="zh-CN" altLang="en-US" b="1">
                <a:latin typeface="楷体_GB2312" pitchFamily="49" charset="-122"/>
                <a:ea typeface="楷体_GB2312" pitchFamily="49" charset="-122"/>
              </a:rPr>
              <a:t>盒选择</a:t>
            </a:r>
          </a:p>
        </p:txBody>
      </p:sp>
      <p:sp>
        <p:nvSpPr>
          <p:cNvPr id="42100" name="AutoShape 116"/>
          <p:cNvSpPr>
            <a:spLocks noChangeArrowheads="1"/>
          </p:cNvSpPr>
          <p:nvPr/>
        </p:nvSpPr>
        <p:spPr bwMode="auto">
          <a:xfrm>
            <a:off x="533400" y="3657600"/>
            <a:ext cx="381000" cy="1738313"/>
          </a:xfrm>
          <a:prstGeom prst="downArrow">
            <a:avLst>
              <a:gd name="adj1" fmla="val 50000"/>
              <a:gd name="adj2" fmla="val 114063"/>
            </a:avLst>
          </a:prstGeom>
          <a:noFill/>
          <a:ln w="12700">
            <a:solidFill>
              <a:srgbClr val="000000"/>
            </a:solidFill>
            <a:miter lim="800000"/>
            <a:headEnd/>
            <a:tailEnd/>
          </a:ln>
          <a:effectLst/>
        </p:spPr>
        <p:txBody>
          <a:bodyPr wrap="none" anchor="ctr"/>
          <a:lstStyle/>
          <a:p>
            <a:endParaRPr lang="zh-CN" altLang="en-US"/>
          </a:p>
        </p:txBody>
      </p:sp>
      <p:sp>
        <p:nvSpPr>
          <p:cNvPr id="42101" name="Line 117"/>
          <p:cNvSpPr>
            <a:spLocks noChangeShapeType="1"/>
          </p:cNvSpPr>
          <p:nvPr/>
        </p:nvSpPr>
        <p:spPr bwMode="ltGray">
          <a:xfrm>
            <a:off x="1406525" y="4191000"/>
            <a:ext cx="0" cy="1143000"/>
          </a:xfrm>
          <a:prstGeom prst="line">
            <a:avLst/>
          </a:prstGeom>
          <a:noFill/>
          <a:ln w="9525" cap="rnd">
            <a:solidFill>
              <a:srgbClr val="000000"/>
            </a:solidFill>
            <a:round/>
            <a:headEnd/>
            <a:tailEnd/>
          </a:ln>
          <a:effectLst/>
        </p:spPr>
        <p:txBody>
          <a:bodyPr wrap="none" anchor="ctr"/>
          <a:lstStyle/>
          <a:p>
            <a:endParaRPr lang="zh-CN" altLang="en-US"/>
          </a:p>
        </p:txBody>
      </p:sp>
      <p:sp>
        <p:nvSpPr>
          <p:cNvPr id="42102" name="Line 118"/>
          <p:cNvSpPr>
            <a:spLocks noChangeShapeType="1"/>
          </p:cNvSpPr>
          <p:nvPr/>
        </p:nvSpPr>
        <p:spPr bwMode="ltGray">
          <a:xfrm>
            <a:off x="1406525" y="4191000"/>
            <a:ext cx="6705600" cy="0"/>
          </a:xfrm>
          <a:prstGeom prst="line">
            <a:avLst/>
          </a:prstGeom>
          <a:noFill/>
          <a:ln w="9525" cap="rnd">
            <a:solidFill>
              <a:srgbClr val="000000"/>
            </a:solidFill>
            <a:round/>
            <a:headEnd/>
            <a:tailEnd/>
          </a:ln>
          <a:effectLst/>
        </p:spPr>
        <p:txBody>
          <a:bodyPr wrap="none" anchor="ctr"/>
          <a:lstStyle/>
          <a:p>
            <a:endParaRPr lang="zh-CN" altLang="en-US"/>
          </a:p>
        </p:txBody>
      </p:sp>
      <p:sp>
        <p:nvSpPr>
          <p:cNvPr id="42103" name="Rectangle 119"/>
          <p:cNvSpPr>
            <a:spLocks noChangeArrowheads="1"/>
          </p:cNvSpPr>
          <p:nvPr/>
        </p:nvSpPr>
        <p:spPr bwMode="auto">
          <a:xfrm>
            <a:off x="900113" y="3352800"/>
            <a:ext cx="7939087" cy="457200"/>
          </a:xfrm>
          <a:prstGeom prst="rect">
            <a:avLst/>
          </a:prstGeom>
          <a:noFill/>
          <a:ln w="9525">
            <a:noFill/>
            <a:miter lim="800000"/>
            <a:headEnd/>
            <a:tailEnd/>
          </a:ln>
          <a:effectLst/>
        </p:spPr>
        <p:txBody>
          <a:bodyPr>
            <a:spAutoFit/>
          </a:bodyPr>
          <a:lstStyle/>
          <a:p>
            <a:pPr eaLnBrk="0" hangingPunct="0">
              <a:lnSpc>
                <a:spcPct val="100000"/>
              </a:lnSpc>
            </a:pPr>
            <a:r>
              <a:rPr lang="en-US" altLang="zh-CN" b="1">
                <a:latin typeface="楷体_GB2312" pitchFamily="49" charset="-122"/>
                <a:ea typeface="楷体_GB2312" pitchFamily="49" charset="-122"/>
              </a:rPr>
              <a:t>S</a:t>
            </a:r>
            <a:r>
              <a:rPr lang="en-US" altLang="zh-CN" b="1" baseline="-25000">
                <a:latin typeface="楷体_GB2312" pitchFamily="49" charset="-122"/>
                <a:ea typeface="楷体_GB2312" pitchFamily="49" charset="-122"/>
              </a:rPr>
              <a:t>1 </a:t>
            </a:r>
            <a:r>
              <a:rPr lang="en-US" altLang="zh-CN" b="1">
                <a:latin typeface="楷体_GB2312" pitchFamily="49" charset="-122"/>
                <a:ea typeface="楷体_GB2312" pitchFamily="49" charset="-122"/>
              </a:rPr>
              <a:t>                    </a:t>
            </a:r>
            <a:r>
              <a:rPr lang="en-US" altLang="zh-CN" b="1">
                <a:latin typeface="Times New Roman"/>
                <a:ea typeface="楷体_GB2312" pitchFamily="49" charset="-122"/>
              </a:rPr>
              <a:t>……</a:t>
            </a:r>
            <a:r>
              <a:rPr lang="en-US" altLang="zh-CN" b="1">
                <a:latin typeface="楷体_GB2312" pitchFamily="49" charset="-122"/>
                <a:ea typeface="楷体_GB2312" pitchFamily="49" charset="-122"/>
              </a:rPr>
              <a:t>          S</a:t>
            </a:r>
            <a:r>
              <a:rPr lang="en-US" altLang="zh-CN" b="1" baseline="-25000">
                <a:latin typeface="楷体_GB2312" pitchFamily="49" charset="-122"/>
                <a:ea typeface="楷体_GB2312" pitchFamily="49" charset="-122"/>
              </a:rPr>
              <a:t>8</a:t>
            </a:r>
          </a:p>
        </p:txBody>
      </p:sp>
      <p:graphicFrame>
        <p:nvGraphicFramePr>
          <p:cNvPr id="42124" name="Group 140"/>
          <p:cNvGraphicFramePr>
            <a:graphicFrameLocks noGrp="1"/>
          </p:cNvGraphicFramePr>
          <p:nvPr/>
        </p:nvGraphicFramePr>
        <p:xfrm>
          <a:off x="0" y="2743200"/>
          <a:ext cx="9144000" cy="469900"/>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4699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rgbClr val="C00000"/>
                          </a:solidFill>
                          <a:effectLst/>
                          <a:latin typeface="楷体_GB2312" pitchFamily="49" charset="-122"/>
                          <a:ea typeface="宋体" charset="-122"/>
                        </a:rPr>
                        <a:t>S</a:t>
                      </a:r>
                      <a:r>
                        <a:rPr kumimoji="1" lang="en-US" altLang="zh-CN" sz="2400" b="1" i="0" u="none" strike="noStrike" cap="none" normalizeH="0" baseline="-25000" dirty="0" smtClean="0">
                          <a:ln>
                            <a:noFill/>
                          </a:ln>
                          <a:solidFill>
                            <a:srgbClr val="C00000"/>
                          </a:solidFill>
                          <a:effectLst/>
                          <a:latin typeface="楷体_GB2312" pitchFamily="49" charset="-122"/>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rgbClr val="C00000"/>
                          </a:solidFill>
                          <a:effectLst/>
                          <a:latin typeface="楷体_GB2312" pitchFamily="49" charset="-122"/>
                          <a:ea typeface="宋体" charset="-122"/>
                        </a:rPr>
                        <a:t>S</a:t>
                      </a:r>
                      <a:r>
                        <a:rPr kumimoji="1" lang="en-US" altLang="zh-CN" sz="2400" b="1" i="0" u="none" strike="noStrike" cap="none" normalizeH="0" baseline="-25000" dirty="0" smtClean="0">
                          <a:ln>
                            <a:noFill/>
                          </a:ln>
                          <a:solidFill>
                            <a:srgbClr val="C00000"/>
                          </a:solidFill>
                          <a:effectLst/>
                          <a:latin typeface="楷体_GB2312" pitchFamily="49" charset="-122"/>
                          <a:ea typeface="宋体" charset="-122"/>
                        </a:rPr>
                        <a:t>2</a:t>
                      </a:r>
                      <a:endParaRPr kumimoji="1" lang="en-US" altLang="zh-CN" sz="1800" b="1" i="0" u="none" strike="noStrike" cap="none" normalizeH="0" baseline="0" dirty="0" smtClean="0">
                        <a:ln>
                          <a:noFill/>
                        </a:ln>
                        <a:solidFill>
                          <a:srgbClr val="C00000"/>
                        </a:solidFill>
                        <a:effectLst/>
                        <a:latin typeface="楷体_GB2312" pitchFamily="49" charset="-122"/>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rgbClr val="C00000"/>
                          </a:solidFill>
                          <a:effectLst/>
                          <a:latin typeface="楷体_GB2312" pitchFamily="49" charset="-122"/>
                          <a:ea typeface="宋体" charset="-122"/>
                        </a:rPr>
                        <a:t>S</a:t>
                      </a:r>
                      <a:r>
                        <a:rPr kumimoji="1" lang="en-US" altLang="zh-CN" sz="2400" b="1" i="0" u="none" strike="noStrike" cap="none" normalizeH="0" baseline="-25000" dirty="0" smtClean="0">
                          <a:ln>
                            <a:noFill/>
                          </a:ln>
                          <a:solidFill>
                            <a:srgbClr val="C00000"/>
                          </a:solidFill>
                          <a:effectLst/>
                          <a:latin typeface="楷体_GB2312" pitchFamily="49" charset="-122"/>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rgbClr val="C00000"/>
                          </a:solidFill>
                          <a:effectLst/>
                          <a:latin typeface="楷体_GB2312" pitchFamily="49" charset="-122"/>
                          <a:ea typeface="宋体" charset="-122"/>
                        </a:rPr>
                        <a:t>S</a:t>
                      </a:r>
                      <a:r>
                        <a:rPr kumimoji="1" lang="en-US" altLang="zh-CN" sz="2400" b="1" i="0" u="none" strike="noStrike" cap="none" normalizeH="0" baseline="-25000" dirty="0" smtClean="0">
                          <a:ln>
                            <a:noFill/>
                          </a:ln>
                          <a:solidFill>
                            <a:srgbClr val="C00000"/>
                          </a:solidFill>
                          <a:effectLst/>
                          <a:latin typeface="楷体_GB2312" pitchFamily="49" charset="-122"/>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rgbClr val="C00000"/>
                          </a:solidFill>
                          <a:effectLst/>
                          <a:latin typeface="楷体_GB2312" pitchFamily="49" charset="-122"/>
                          <a:ea typeface="宋体" charset="-122"/>
                        </a:rPr>
                        <a:t>S</a:t>
                      </a:r>
                      <a:r>
                        <a:rPr kumimoji="1" lang="en-US" altLang="zh-CN" sz="2400" b="1" i="0" u="none" strike="noStrike" cap="none" normalizeH="0" baseline="-25000" dirty="0" smtClean="0">
                          <a:ln>
                            <a:noFill/>
                          </a:ln>
                          <a:solidFill>
                            <a:srgbClr val="C00000"/>
                          </a:solidFill>
                          <a:effectLst/>
                          <a:latin typeface="楷体_GB2312" pitchFamily="49" charset="-122"/>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rgbClr val="C00000"/>
                          </a:solidFill>
                          <a:effectLst/>
                          <a:latin typeface="楷体_GB2312" pitchFamily="49" charset="-122"/>
                          <a:ea typeface="宋体" charset="-122"/>
                        </a:rPr>
                        <a:t>S</a:t>
                      </a:r>
                      <a:r>
                        <a:rPr kumimoji="1" lang="en-US" altLang="zh-CN" sz="2400" b="1" i="0" u="none" strike="noStrike" cap="none" normalizeH="0" baseline="-25000" dirty="0" smtClean="0">
                          <a:ln>
                            <a:noFill/>
                          </a:ln>
                          <a:solidFill>
                            <a:srgbClr val="C00000"/>
                          </a:solidFill>
                          <a:effectLst/>
                          <a:latin typeface="楷体_GB2312" pitchFamily="49" charset="-122"/>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rgbClr val="C00000"/>
                          </a:solidFill>
                          <a:effectLst/>
                          <a:latin typeface="楷体_GB2312" pitchFamily="49" charset="-122"/>
                          <a:ea typeface="宋体" charset="-122"/>
                        </a:rPr>
                        <a:t>S</a:t>
                      </a:r>
                      <a:r>
                        <a:rPr kumimoji="1" lang="en-US" altLang="zh-CN" sz="2400" b="1" i="0" u="none" strike="noStrike" cap="none" normalizeH="0" baseline="-25000" dirty="0" smtClean="0">
                          <a:ln>
                            <a:noFill/>
                          </a:ln>
                          <a:solidFill>
                            <a:srgbClr val="C00000"/>
                          </a:solidFill>
                          <a:effectLst/>
                          <a:latin typeface="楷体_GB2312" pitchFamily="49" charset="-122"/>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rgbClr val="C00000"/>
                          </a:solidFill>
                          <a:effectLst/>
                          <a:latin typeface="楷体_GB2312" pitchFamily="49" charset="-122"/>
                          <a:ea typeface="宋体" charset="-122"/>
                        </a:rPr>
                        <a:t>S</a:t>
                      </a:r>
                      <a:r>
                        <a:rPr kumimoji="1" lang="en-US" altLang="zh-CN" sz="2400" b="1" i="0" u="none" strike="noStrike" cap="none" normalizeH="0" baseline="-25000" dirty="0" smtClean="0">
                          <a:ln>
                            <a:noFill/>
                          </a:ln>
                          <a:solidFill>
                            <a:srgbClr val="C00000"/>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988"/>
                                        </p:tgtEl>
                                        <p:attrNameLst>
                                          <p:attrName>style.visibility</p:attrName>
                                        </p:attrNameLst>
                                      </p:cBhvr>
                                      <p:to>
                                        <p:strVal val="visible"/>
                                      </p:to>
                                    </p:set>
                                    <p:anim calcmode="lin" valueType="num">
                                      <p:cBhvr additive="base">
                                        <p:cTn id="7" dur="500" fill="hold"/>
                                        <p:tgtEl>
                                          <p:spTgt spid="41988"/>
                                        </p:tgtEl>
                                        <p:attrNameLst>
                                          <p:attrName>ppt_x</p:attrName>
                                        </p:attrNameLst>
                                      </p:cBhvr>
                                      <p:tavLst>
                                        <p:tav tm="0">
                                          <p:val>
                                            <p:strVal val="#ppt_x"/>
                                          </p:val>
                                        </p:tav>
                                        <p:tav tm="100000">
                                          <p:val>
                                            <p:strVal val="#ppt_x"/>
                                          </p:val>
                                        </p:tav>
                                      </p:tavLst>
                                    </p:anim>
                                    <p:anim calcmode="lin" valueType="num">
                                      <p:cBhvr additive="base">
                                        <p:cTn id="8" dur="500" fill="hold"/>
                                        <p:tgtEl>
                                          <p:spTgt spid="4198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42125"/>
                                        </p:tgtEl>
                                        <p:attrNameLst>
                                          <p:attrName>style.visibility</p:attrName>
                                        </p:attrNameLst>
                                      </p:cBhvr>
                                      <p:to>
                                        <p:strVal val="visible"/>
                                      </p:to>
                                    </p:set>
                                    <p:animEffect transition="in" filter="checkerboard(across)">
                                      <p:cBhvr>
                                        <p:cTn id="13" dur="500"/>
                                        <p:tgtEl>
                                          <p:spTgt spid="42125"/>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42103"/>
                                        </p:tgtEl>
                                        <p:attrNameLst>
                                          <p:attrName>style.visibility</p:attrName>
                                        </p:attrNameLst>
                                      </p:cBhvr>
                                      <p:to>
                                        <p:strVal val="visible"/>
                                      </p:to>
                                    </p:set>
                                    <p:animEffect transition="in" filter="slide(fromBottom)">
                                      <p:cBhvr>
                                        <p:cTn id="18" dur="500"/>
                                        <p:tgtEl>
                                          <p:spTgt spid="42103"/>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42099"/>
                                        </p:tgtEl>
                                        <p:attrNameLst>
                                          <p:attrName>style.visibility</p:attrName>
                                        </p:attrNameLst>
                                      </p:cBhvr>
                                      <p:to>
                                        <p:strVal val="visible"/>
                                      </p:to>
                                    </p:set>
                                    <p:animEffect transition="in" filter="slide(fromBottom)">
                                      <p:cBhvr>
                                        <p:cTn id="23" dur="500"/>
                                        <p:tgtEl>
                                          <p:spTgt spid="42099"/>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42098"/>
                                        </p:tgtEl>
                                        <p:attrNameLst>
                                          <p:attrName>style.visibility</p:attrName>
                                        </p:attrNameLst>
                                      </p:cBhvr>
                                      <p:to>
                                        <p:strVal val="visible"/>
                                      </p:to>
                                    </p:set>
                                    <p:animEffect transition="in" filter="slide(fromBottom)">
                                      <p:cBhvr>
                                        <p:cTn id="26" dur="500"/>
                                        <p:tgtEl>
                                          <p:spTgt spid="42098"/>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42060"/>
                                        </p:tgtEl>
                                        <p:attrNameLst>
                                          <p:attrName>style.visibility</p:attrName>
                                        </p:attrNameLst>
                                      </p:cBhvr>
                                      <p:to>
                                        <p:strVal val="visible"/>
                                      </p:to>
                                    </p:set>
                                    <p:animEffect transition="in" filter="checkerboard(across)">
                                      <p:cBhvr>
                                        <p:cTn id="31" dur="500"/>
                                        <p:tgtEl>
                                          <p:spTgt spid="4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p:bldP spid="42098" grpId="0" animBg="1"/>
      <p:bldP spid="42099" grpId="0"/>
      <p:bldP spid="4210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4"/>
          <p:cNvSpPr>
            <a:spLocks noGrp="1" noChangeArrowheads="1"/>
          </p:cNvSpPr>
          <p:nvPr>
            <p:ph type="title"/>
          </p:nvPr>
        </p:nvSpPr>
        <p:spPr>
          <a:xfrm>
            <a:off x="5486400" y="488950"/>
            <a:ext cx="3457575" cy="598488"/>
          </a:xfrm>
          <a:noFill/>
          <a:ln/>
        </p:spPr>
        <p:txBody>
          <a:bodyPr/>
          <a:lstStyle/>
          <a:p>
            <a:r>
              <a:rPr lang="zh-CN" altLang="en-US" sz="3200">
                <a:solidFill>
                  <a:schemeClr val="tx1"/>
                </a:solidFill>
              </a:rPr>
              <a:t>示例</a:t>
            </a:r>
            <a:r>
              <a:rPr lang="en-US" altLang="zh-CN" sz="3200">
                <a:solidFill>
                  <a:schemeClr val="tx1"/>
                </a:solidFill>
              </a:rPr>
              <a:t>——</a:t>
            </a:r>
            <a:r>
              <a:rPr lang="zh-CN" altLang="en-US" sz="2800">
                <a:solidFill>
                  <a:schemeClr val="tx1"/>
                </a:solidFill>
                <a:latin typeface="楷体_GB2312" pitchFamily="49" charset="-122"/>
                <a:ea typeface="楷体_GB2312" pitchFamily="49" charset="-122"/>
              </a:rPr>
              <a:t>生成</a:t>
            </a:r>
            <a:r>
              <a:rPr lang="en-US" altLang="zh-CN" sz="2800">
                <a:solidFill>
                  <a:schemeClr val="tx1"/>
                </a:solidFill>
                <a:latin typeface="楷体_GB2312" pitchFamily="49" charset="-122"/>
                <a:ea typeface="楷体_GB2312" pitchFamily="49" charset="-122"/>
              </a:rPr>
              <a:t>R</a:t>
            </a:r>
            <a:r>
              <a:rPr lang="en-US" altLang="zh-CN" sz="2800" baseline="-25000">
                <a:solidFill>
                  <a:schemeClr val="tx1"/>
                </a:solidFill>
                <a:latin typeface="楷体_GB2312" pitchFamily="49" charset="-122"/>
                <a:ea typeface="楷体_GB2312" pitchFamily="49" charset="-122"/>
              </a:rPr>
              <a:t>2</a:t>
            </a:r>
          </a:p>
        </p:txBody>
      </p:sp>
      <p:sp>
        <p:nvSpPr>
          <p:cNvPr id="40965" name="AutoShape 5"/>
          <p:cNvSpPr>
            <a:spLocks noChangeArrowheads="1"/>
          </p:cNvSpPr>
          <p:nvPr/>
        </p:nvSpPr>
        <p:spPr bwMode="auto">
          <a:xfrm>
            <a:off x="2057400" y="2819400"/>
            <a:ext cx="381000" cy="1828800"/>
          </a:xfrm>
          <a:prstGeom prst="downArrow">
            <a:avLst>
              <a:gd name="adj1" fmla="val 50000"/>
              <a:gd name="adj2" fmla="val 120000"/>
            </a:avLst>
          </a:prstGeom>
          <a:noFill/>
          <a:ln w="12700">
            <a:solidFill>
              <a:srgbClr val="FF9900"/>
            </a:solidFill>
            <a:miter lim="800000"/>
            <a:headEnd/>
            <a:tailEnd/>
          </a:ln>
          <a:effectLst/>
        </p:spPr>
        <p:txBody>
          <a:bodyPr wrap="none" anchor="ctr"/>
          <a:lstStyle/>
          <a:p>
            <a:pPr algn="ctr">
              <a:lnSpc>
                <a:spcPct val="100000"/>
              </a:lnSpc>
            </a:pPr>
            <a:endParaRPr lang="zh-CN" altLang="zh-CN" b="1"/>
          </a:p>
        </p:txBody>
      </p:sp>
      <p:graphicFrame>
        <p:nvGraphicFramePr>
          <p:cNvPr id="41083" name="Group 123"/>
          <p:cNvGraphicFramePr>
            <a:graphicFrameLocks noGrp="1"/>
          </p:cNvGraphicFramePr>
          <p:nvPr/>
        </p:nvGraphicFramePr>
        <p:xfrm>
          <a:off x="2590800" y="2819400"/>
          <a:ext cx="6553200" cy="2085340"/>
        </p:xfrm>
        <a:graphic>
          <a:graphicData uri="http://schemas.openxmlformats.org/drawingml/2006/table">
            <a:tbl>
              <a:tblPr/>
              <a:tblGrid>
                <a:gridCol w="973138">
                  <a:extLst>
                    <a:ext uri="{9D8B030D-6E8A-4147-A177-3AD203B41FA5}">
                      <a16:colId xmlns:a16="http://schemas.microsoft.com/office/drawing/2014/main" val="20000"/>
                    </a:ext>
                  </a:extLst>
                </a:gridCol>
                <a:gridCol w="1438275">
                  <a:extLst>
                    <a:ext uri="{9D8B030D-6E8A-4147-A177-3AD203B41FA5}">
                      <a16:colId xmlns:a16="http://schemas.microsoft.com/office/drawing/2014/main" val="20001"/>
                    </a:ext>
                  </a:extLst>
                </a:gridCol>
                <a:gridCol w="1455737">
                  <a:extLst>
                    <a:ext uri="{9D8B030D-6E8A-4147-A177-3AD203B41FA5}">
                      <a16:colId xmlns:a16="http://schemas.microsoft.com/office/drawing/2014/main" val="20002"/>
                    </a:ext>
                  </a:extLst>
                </a:gridCol>
                <a:gridCol w="1422400">
                  <a:extLst>
                    <a:ext uri="{9D8B030D-6E8A-4147-A177-3AD203B41FA5}">
                      <a16:colId xmlns:a16="http://schemas.microsoft.com/office/drawing/2014/main" val="20003"/>
                    </a:ext>
                  </a:extLst>
                </a:gridCol>
                <a:gridCol w="1263650">
                  <a:extLst>
                    <a:ext uri="{9D8B030D-6E8A-4147-A177-3AD203B41FA5}">
                      <a16:colId xmlns:a16="http://schemas.microsoft.com/office/drawing/2014/main" val="20004"/>
                    </a:ext>
                  </a:extLst>
                </a:gridCol>
              </a:tblGrid>
              <a:tr h="41275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endParaRPr kumimoji="1" lang="zh-CN" altLang="zh-CN" sz="1800" b="1" i="0" u="none" strike="noStrike" cap="none" normalizeH="0" baseline="0" dirty="0" smtClean="0">
                        <a:ln>
                          <a:noFill/>
                        </a:ln>
                        <a:solidFill>
                          <a:schemeClr val="tx1"/>
                        </a:solidFill>
                        <a:effectLst/>
                        <a:latin typeface="楷体_GB2312" pitchFamily="49" charset="-122"/>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435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L</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11111110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01001001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90563">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f(R</a:t>
                      </a:r>
                      <a:r>
                        <a:rPr kumimoji="1" lang="en-US" altLang="zh-CN" sz="2000" b="1" i="0" u="none" strike="noStrike" cap="none" normalizeH="0" baseline="-25000" smtClean="0">
                          <a:ln>
                            <a:noFill/>
                          </a:ln>
                          <a:solidFill>
                            <a:schemeClr val="tx1"/>
                          </a:solidFill>
                          <a:effectLst/>
                          <a:latin typeface="楷体_GB2312" pitchFamily="49" charset="-122"/>
                          <a:ea typeface="宋体" charset="-122"/>
                        </a:rPr>
                        <a:t>1</a:t>
                      </a:r>
                      <a:r>
                        <a:rPr kumimoji="1" lang="en-US" altLang="zh-CN" sz="2000" b="1" i="0" u="none" strike="noStrike" cap="none" normalizeH="0" baseline="0" smtClean="0">
                          <a:ln>
                            <a:noFill/>
                          </a:ln>
                          <a:solidFill>
                            <a:schemeClr val="tx1"/>
                          </a:solidFill>
                          <a:effectLst/>
                          <a:latin typeface="楷体_GB2312" pitchFamily="49" charset="-122"/>
                          <a:ea typeface="宋体" charset="-122"/>
                        </a:rPr>
                        <a:t>,K</a:t>
                      </a:r>
                      <a:r>
                        <a:rPr kumimoji="1" lang="en-US" altLang="zh-CN" sz="2000" b="1" i="0" u="none" strike="noStrike" cap="none" normalizeH="0" baseline="-25000" smtClean="0">
                          <a:ln>
                            <a:noFill/>
                          </a:ln>
                          <a:solidFill>
                            <a:schemeClr val="tx1"/>
                          </a:solidFill>
                          <a:effectLst/>
                          <a:latin typeface="楷体_GB2312" pitchFamily="49" charset="-122"/>
                          <a:ea typeface="宋体" charset="-122"/>
                        </a:rPr>
                        <a:t>2</a:t>
                      </a:r>
                      <a:r>
                        <a:rPr kumimoji="1" lang="en-US" altLang="zh-CN" sz="2000" b="1" i="0" u="none" strike="noStrike" cap="none" normalizeH="0" baseline="0" smtClean="0">
                          <a:ln>
                            <a:noFill/>
                          </a:ln>
                          <a:solidFill>
                            <a:schemeClr val="tx1"/>
                          </a:solidFill>
                          <a:effectLst/>
                          <a:latin typeface="楷体_GB2312" pitchFamily="49" charset="-122"/>
                          <a:ea typeface="宋体"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00111010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11011011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01010010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R</a:t>
                      </a:r>
                      <a:r>
                        <a:rPr kumimoji="1" lang="en-US" altLang="zh-CN" sz="2000" b="1" i="0" u="none" strike="noStrike" cap="none" normalizeH="0" baseline="-25000" smtClean="0">
                          <a:ln>
                            <a:noFill/>
                          </a:ln>
                          <a:solidFill>
                            <a:schemeClr val="tx1"/>
                          </a:solidFill>
                          <a:effectLst/>
                          <a:latin typeface="楷体_GB2312" pitchFamily="49" charset="-122"/>
                          <a:ea typeface="宋体"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11010011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00011011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0998" name="Object 38"/>
          <p:cNvGraphicFramePr>
            <a:graphicFrameLocks noChangeAspect="1"/>
          </p:cNvGraphicFramePr>
          <p:nvPr/>
        </p:nvGraphicFramePr>
        <p:xfrm>
          <a:off x="2971800" y="2895600"/>
          <a:ext cx="365125" cy="393700"/>
        </p:xfrm>
        <a:graphic>
          <a:graphicData uri="http://schemas.openxmlformats.org/presentationml/2006/ole">
            <mc:AlternateContent xmlns:mc="http://schemas.openxmlformats.org/markup-compatibility/2006">
              <mc:Choice xmlns:v="urn:schemas-microsoft-com:vml" Requires="v">
                <p:oleObj spid="_x0000_s251916" name="Equation" r:id="rId3" imgW="164880" imgH="177480" progId="">
                  <p:embed/>
                </p:oleObj>
              </mc:Choice>
              <mc:Fallback>
                <p:oleObj name="Equation" r:id="rId3" imgW="164880" imgH="17748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2895600"/>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84" name="Group 124"/>
          <p:cNvGraphicFramePr>
            <a:graphicFrameLocks noGrp="1"/>
          </p:cNvGraphicFramePr>
          <p:nvPr/>
        </p:nvGraphicFramePr>
        <p:xfrm>
          <a:off x="0" y="5029200"/>
          <a:ext cx="9144000" cy="1589405"/>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415925">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dirty="0" smtClean="0">
                          <a:ln>
                            <a:noFill/>
                          </a:ln>
                          <a:solidFill>
                            <a:schemeClr val="tx1"/>
                          </a:solidFill>
                          <a:effectLst/>
                          <a:latin typeface="Microsoft Sans Serif"/>
                          <a:ea typeface="宋体" charset="-122"/>
                        </a:rPr>
                        <a:t>…</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10100100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10011100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10001111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11010011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00011011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A4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9C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2D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8F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C4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D3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1B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0513">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L</a:t>
                      </a:r>
                      <a:r>
                        <a:rPr kumimoji="1" lang="en-US" altLang="zh-CN" sz="2000" b="1" i="0" u="none" strike="noStrike" cap="none" normalizeH="0" baseline="-25000" smtClean="0">
                          <a:ln>
                            <a:noFill/>
                          </a:ln>
                          <a:solidFill>
                            <a:schemeClr val="tx1"/>
                          </a:solidFill>
                          <a:effectLst/>
                          <a:latin typeface="楷体_GB2312" pitchFamily="49" charset="-122"/>
                          <a:ea typeface="宋体" charset="-122"/>
                        </a:rPr>
                        <a:t>2 </a:t>
                      </a:r>
                      <a:r>
                        <a:rPr kumimoji="1" lang="zh-CN" altLang="en-US" sz="2000" b="1" i="0" u="none" strike="noStrike" cap="none" normalizeH="0" baseline="0" smtClean="0">
                          <a:ln>
                            <a:noFill/>
                          </a:ln>
                          <a:solidFill>
                            <a:schemeClr val="tx1"/>
                          </a:solidFill>
                          <a:effectLst/>
                          <a:latin typeface="楷体_GB2312" pitchFamily="49" charset="-122"/>
                          <a:ea typeface="宋体" charset="-122"/>
                        </a:rPr>
                        <a:t>（</a:t>
                      </a:r>
                      <a:r>
                        <a:rPr kumimoji="1" lang="en-US" altLang="zh-CN" sz="2000" b="1" i="0" u="none" strike="noStrike" cap="none" normalizeH="0" baseline="0" smtClean="0">
                          <a:ln>
                            <a:noFill/>
                          </a:ln>
                          <a:solidFill>
                            <a:schemeClr val="tx1"/>
                          </a:solidFill>
                          <a:effectLst/>
                          <a:latin typeface="楷体_GB2312" pitchFamily="49" charset="-122"/>
                          <a:ea typeface="宋体" charset="-122"/>
                        </a:rPr>
                        <a:t>32</a:t>
                      </a:r>
                      <a:r>
                        <a:rPr kumimoji="1" lang="zh-CN" altLang="en-US" sz="2000" b="1" i="0" u="none" strike="noStrike" cap="none" normalizeH="0" baseline="0" smtClean="0">
                          <a:ln>
                            <a:noFill/>
                          </a:ln>
                          <a:solidFill>
                            <a:schemeClr val="tx1"/>
                          </a:solidFill>
                          <a:effectLst/>
                          <a:latin typeface="楷体_GB2312" pitchFamily="49" charset="-122"/>
                          <a:ea typeface="宋体" charset="-122"/>
                        </a:rPr>
                        <a:t>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R</a:t>
                      </a:r>
                      <a:r>
                        <a:rPr kumimoji="1" lang="en-US" altLang="zh-CN" sz="2000" b="1" i="0" u="none" strike="noStrike" cap="none" normalizeH="0" baseline="-25000" dirty="0" smtClean="0">
                          <a:ln>
                            <a:noFill/>
                          </a:ln>
                          <a:solidFill>
                            <a:schemeClr val="tx1"/>
                          </a:solidFill>
                          <a:effectLst/>
                          <a:latin typeface="楷体_GB2312" pitchFamily="49" charset="-122"/>
                          <a:ea typeface="宋体" charset="-122"/>
                        </a:rPr>
                        <a:t>2 </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32</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41040" name="Rectangle 80"/>
          <p:cNvSpPr>
            <a:spLocks noChangeArrowheads="1"/>
          </p:cNvSpPr>
          <p:nvPr/>
        </p:nvSpPr>
        <p:spPr bwMode="auto">
          <a:xfrm>
            <a:off x="668569" y="3581400"/>
            <a:ext cx="575799" cy="307777"/>
          </a:xfrm>
          <a:prstGeom prst="rect">
            <a:avLst/>
          </a:prstGeom>
          <a:noFill/>
          <a:ln w="9525">
            <a:noFill/>
            <a:miter lim="800000"/>
            <a:headEnd/>
            <a:tailEnd/>
          </a:ln>
          <a:effectLst/>
        </p:spPr>
        <p:txBody>
          <a:bodyPr wrap="none">
            <a:spAutoFit/>
          </a:bodyPr>
          <a:lstStyle/>
          <a:p>
            <a:pPr algn="ctr">
              <a:lnSpc>
                <a:spcPct val="100000"/>
              </a:lnSpc>
            </a:pPr>
            <a:r>
              <a:rPr lang="en-US" altLang="zh-CN" b="1">
                <a:latin typeface="楷体_GB2312" pitchFamily="49" charset="-122"/>
                <a:ea typeface="楷体_GB2312" pitchFamily="49" charset="-122"/>
              </a:rPr>
              <a:t>L</a:t>
            </a:r>
            <a:r>
              <a:rPr lang="en-US" altLang="zh-CN" b="1" baseline="-25000">
                <a:latin typeface="楷体_GB2312" pitchFamily="49" charset="-122"/>
                <a:ea typeface="楷体_GB2312" pitchFamily="49" charset="-122"/>
              </a:rPr>
              <a:t>2</a:t>
            </a:r>
            <a:r>
              <a:rPr lang="en-US" altLang="zh-CN" b="1">
                <a:latin typeface="楷体_GB2312" pitchFamily="49" charset="-122"/>
                <a:ea typeface="楷体_GB2312" pitchFamily="49" charset="-122"/>
              </a:rPr>
              <a:t>=R</a:t>
            </a:r>
            <a:r>
              <a:rPr lang="en-US" altLang="zh-CN" b="1" baseline="-25000">
                <a:latin typeface="楷体_GB2312" pitchFamily="49" charset="-122"/>
                <a:ea typeface="楷体_GB2312" pitchFamily="49" charset="-122"/>
              </a:rPr>
              <a:t>1</a:t>
            </a:r>
          </a:p>
        </p:txBody>
      </p:sp>
      <p:graphicFrame>
        <p:nvGraphicFramePr>
          <p:cNvPr id="41041" name="Group 81"/>
          <p:cNvGraphicFramePr>
            <a:graphicFrameLocks noGrp="1"/>
          </p:cNvGraphicFramePr>
          <p:nvPr/>
        </p:nvGraphicFramePr>
        <p:xfrm>
          <a:off x="0" y="1143000"/>
          <a:ext cx="9144000" cy="1554480"/>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dirty="0" smtClean="0">
                          <a:ln>
                            <a:noFill/>
                          </a:ln>
                          <a:solidFill>
                            <a:schemeClr val="tx1"/>
                          </a:solidFill>
                          <a:effectLst/>
                          <a:latin typeface="Microsoft Sans Serif"/>
                          <a:ea typeface="宋体" charset="-122"/>
                        </a:rPr>
                        <a:t>…</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00000000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11111110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01001001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10100100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10011100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10001111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FE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49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A4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9C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2D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8F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0513">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L</a:t>
                      </a:r>
                      <a:r>
                        <a:rPr kumimoji="1" lang="en-US" altLang="zh-CN" sz="2000" b="1" i="0" u="none" strike="noStrike" cap="none" normalizeH="0" baseline="-25000" dirty="0" smtClean="0">
                          <a:ln>
                            <a:noFill/>
                          </a:ln>
                          <a:solidFill>
                            <a:schemeClr val="tx1"/>
                          </a:solidFill>
                          <a:effectLst/>
                          <a:latin typeface="楷体_GB2312" pitchFamily="49" charset="-122"/>
                          <a:ea typeface="宋体" charset="-122"/>
                        </a:rPr>
                        <a:t>1 </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32</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R</a:t>
                      </a:r>
                      <a:r>
                        <a:rPr kumimoji="1" lang="en-US" altLang="zh-CN" sz="2000" b="1" i="0" u="none" strike="noStrike" cap="none" normalizeH="0" baseline="-25000" dirty="0" smtClean="0">
                          <a:ln>
                            <a:noFill/>
                          </a:ln>
                          <a:solidFill>
                            <a:schemeClr val="tx1"/>
                          </a:solidFill>
                          <a:effectLst/>
                          <a:latin typeface="楷体_GB2312" pitchFamily="49" charset="-122"/>
                          <a:ea typeface="宋体" charset="-122"/>
                        </a:rPr>
                        <a:t>1 </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32</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4"/>
                                        </p:tgtEl>
                                        <p:attrNameLst>
                                          <p:attrName>style.visibility</p:attrName>
                                        </p:attrNameLst>
                                      </p:cBhvr>
                                      <p:to>
                                        <p:strVal val="visible"/>
                                      </p:to>
                                    </p:set>
                                    <p:anim calcmode="lin" valueType="num">
                                      <p:cBhvr additive="base">
                                        <p:cTn id="7" dur="500" fill="hold"/>
                                        <p:tgtEl>
                                          <p:spTgt spid="40964"/>
                                        </p:tgtEl>
                                        <p:attrNameLst>
                                          <p:attrName>ppt_x</p:attrName>
                                        </p:attrNameLst>
                                      </p:cBhvr>
                                      <p:tavLst>
                                        <p:tav tm="0">
                                          <p:val>
                                            <p:strVal val="#ppt_x"/>
                                          </p:val>
                                        </p:tav>
                                        <p:tav tm="100000">
                                          <p:val>
                                            <p:strVal val="#ppt_x"/>
                                          </p:val>
                                        </p:tav>
                                      </p:tavLst>
                                    </p:anim>
                                    <p:anim calcmode="lin" valueType="num">
                                      <p:cBhvr additive="base">
                                        <p:cTn id="8" dur="500" fill="hold"/>
                                        <p:tgtEl>
                                          <p:spTgt spid="409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41041"/>
                                        </p:tgtEl>
                                        <p:attrNameLst>
                                          <p:attrName>style.visibility</p:attrName>
                                        </p:attrNameLst>
                                      </p:cBhvr>
                                      <p:to>
                                        <p:strVal val="visible"/>
                                      </p:to>
                                    </p:set>
                                    <p:animEffect transition="in" filter="checkerboard(across)">
                                      <p:cBhvr>
                                        <p:cTn id="13" dur="500"/>
                                        <p:tgtEl>
                                          <p:spTgt spid="41041"/>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41083"/>
                                        </p:tgtEl>
                                        <p:attrNameLst>
                                          <p:attrName>style.visibility</p:attrName>
                                        </p:attrNameLst>
                                      </p:cBhvr>
                                      <p:to>
                                        <p:strVal val="visible"/>
                                      </p:to>
                                    </p:set>
                                    <p:animEffect transition="in" filter="slide(fromBottom)">
                                      <p:cBhvr>
                                        <p:cTn id="18" dur="500"/>
                                        <p:tgtEl>
                                          <p:spTgt spid="41083"/>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41040"/>
                                        </p:tgtEl>
                                        <p:attrNameLst>
                                          <p:attrName>style.visibility</p:attrName>
                                        </p:attrNameLst>
                                      </p:cBhvr>
                                      <p:to>
                                        <p:strVal val="visible"/>
                                      </p:to>
                                    </p:set>
                                    <p:animEffect transition="in" filter="slide(fromBottom)">
                                      <p:cBhvr>
                                        <p:cTn id="21" dur="500"/>
                                        <p:tgtEl>
                                          <p:spTgt spid="41040"/>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40965"/>
                                        </p:tgtEl>
                                        <p:attrNameLst>
                                          <p:attrName>style.visibility</p:attrName>
                                        </p:attrNameLst>
                                      </p:cBhvr>
                                      <p:to>
                                        <p:strVal val="visible"/>
                                      </p:to>
                                    </p:set>
                                    <p:animEffect transition="in" filter="slide(fromBottom)">
                                      <p:cBhvr>
                                        <p:cTn id="24" dur="500"/>
                                        <p:tgtEl>
                                          <p:spTgt spid="40965"/>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41084"/>
                                        </p:tgtEl>
                                        <p:attrNameLst>
                                          <p:attrName>style.visibility</p:attrName>
                                        </p:attrNameLst>
                                      </p:cBhvr>
                                      <p:to>
                                        <p:strVal val="visible"/>
                                      </p:to>
                                    </p:set>
                                    <p:animEffect transition="in" filter="checkerboard(across)">
                                      <p:cBhvr>
                                        <p:cTn id="29" dur="500"/>
                                        <p:tgtEl>
                                          <p:spTgt spid="41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P spid="40965" grpId="0" animBg="1"/>
      <p:bldP spid="4104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4"/>
          <p:cNvSpPr>
            <a:spLocks noGrp="1" noChangeArrowheads="1"/>
          </p:cNvSpPr>
          <p:nvPr>
            <p:ph type="title"/>
          </p:nvPr>
        </p:nvSpPr>
        <p:spPr>
          <a:xfrm>
            <a:off x="5181600" y="831850"/>
            <a:ext cx="3457575" cy="596900"/>
          </a:xfrm>
          <a:noFill/>
          <a:ln/>
        </p:spPr>
        <p:txBody>
          <a:bodyPr/>
          <a:lstStyle/>
          <a:p>
            <a:r>
              <a:rPr lang="zh-CN" altLang="en-US" sz="3200">
                <a:solidFill>
                  <a:schemeClr val="tx1"/>
                </a:solidFill>
              </a:rPr>
              <a:t>示例</a:t>
            </a:r>
            <a:r>
              <a:rPr lang="en-US" altLang="zh-CN" sz="3200">
                <a:solidFill>
                  <a:schemeClr val="tx1"/>
                </a:solidFill>
              </a:rPr>
              <a:t>——</a:t>
            </a:r>
            <a:r>
              <a:rPr lang="zh-CN" altLang="en-US" sz="2800">
                <a:solidFill>
                  <a:schemeClr val="tx1"/>
                </a:solidFill>
                <a:latin typeface="楷体_GB2312" pitchFamily="49" charset="-122"/>
                <a:ea typeface="楷体_GB2312" pitchFamily="49" charset="-122"/>
              </a:rPr>
              <a:t>生成</a:t>
            </a:r>
            <a:r>
              <a:rPr lang="en-US" altLang="zh-CN" sz="2800">
                <a:solidFill>
                  <a:schemeClr val="tx1"/>
                </a:solidFill>
                <a:latin typeface="楷体_GB2312" pitchFamily="49" charset="-122"/>
                <a:ea typeface="楷体_GB2312" pitchFamily="49" charset="-122"/>
              </a:rPr>
              <a:t>R</a:t>
            </a:r>
            <a:r>
              <a:rPr lang="en-US" altLang="zh-CN" sz="2800" baseline="-25000">
                <a:solidFill>
                  <a:schemeClr val="tx1"/>
                </a:solidFill>
                <a:latin typeface="楷体_GB2312" pitchFamily="49" charset="-122"/>
                <a:ea typeface="楷体_GB2312" pitchFamily="49" charset="-122"/>
              </a:rPr>
              <a:t>16</a:t>
            </a:r>
          </a:p>
        </p:txBody>
      </p:sp>
      <p:sp>
        <p:nvSpPr>
          <p:cNvPr id="39941" name="AutoShape 5"/>
          <p:cNvSpPr>
            <a:spLocks noChangeArrowheads="1"/>
          </p:cNvSpPr>
          <p:nvPr/>
        </p:nvSpPr>
        <p:spPr bwMode="auto">
          <a:xfrm>
            <a:off x="2057400" y="533400"/>
            <a:ext cx="381000" cy="1524000"/>
          </a:xfrm>
          <a:prstGeom prst="downArrow">
            <a:avLst>
              <a:gd name="adj1" fmla="val 50000"/>
              <a:gd name="adj2" fmla="val 100000"/>
            </a:avLst>
          </a:prstGeom>
          <a:noFill/>
          <a:ln w="12700">
            <a:solidFill>
              <a:srgbClr val="FF9900"/>
            </a:solidFill>
            <a:miter lim="800000"/>
            <a:headEnd/>
            <a:tailEnd/>
          </a:ln>
          <a:effectLst/>
        </p:spPr>
        <p:txBody>
          <a:bodyPr wrap="none" anchor="ctr"/>
          <a:lstStyle/>
          <a:p>
            <a:pPr algn="ctr">
              <a:lnSpc>
                <a:spcPct val="100000"/>
              </a:lnSpc>
            </a:pPr>
            <a:endParaRPr lang="zh-CN" altLang="zh-CN" b="1"/>
          </a:p>
        </p:txBody>
      </p:sp>
      <p:sp>
        <p:nvSpPr>
          <p:cNvPr id="39942" name="AutoShape 6"/>
          <p:cNvSpPr>
            <a:spLocks noChangeArrowheads="1"/>
          </p:cNvSpPr>
          <p:nvPr/>
        </p:nvSpPr>
        <p:spPr bwMode="auto">
          <a:xfrm>
            <a:off x="2057400" y="2362200"/>
            <a:ext cx="381000" cy="1828800"/>
          </a:xfrm>
          <a:prstGeom prst="downArrow">
            <a:avLst>
              <a:gd name="adj1" fmla="val 50000"/>
              <a:gd name="adj2" fmla="val 120000"/>
            </a:avLst>
          </a:prstGeom>
          <a:noFill/>
          <a:ln w="12700">
            <a:solidFill>
              <a:srgbClr val="FF6600"/>
            </a:solidFill>
            <a:miter lim="800000"/>
            <a:headEnd/>
            <a:tailEnd/>
          </a:ln>
          <a:effectLst/>
        </p:spPr>
        <p:txBody>
          <a:bodyPr wrap="none" anchor="ctr"/>
          <a:lstStyle/>
          <a:p>
            <a:pPr algn="ctr">
              <a:lnSpc>
                <a:spcPct val="100000"/>
              </a:lnSpc>
            </a:pPr>
            <a:endParaRPr lang="zh-CN" altLang="zh-CN" b="1"/>
          </a:p>
        </p:txBody>
      </p:sp>
      <p:graphicFrame>
        <p:nvGraphicFramePr>
          <p:cNvPr id="39943" name="Group 7"/>
          <p:cNvGraphicFramePr>
            <a:graphicFrameLocks noGrp="1"/>
          </p:cNvGraphicFramePr>
          <p:nvPr/>
        </p:nvGraphicFramePr>
        <p:xfrm>
          <a:off x="2590800" y="2362200"/>
          <a:ext cx="6553200" cy="1828800"/>
        </p:xfrm>
        <a:graphic>
          <a:graphicData uri="http://schemas.openxmlformats.org/drawingml/2006/table">
            <a:tbl>
              <a:tblPr/>
              <a:tblGrid>
                <a:gridCol w="1219200">
                  <a:extLst>
                    <a:ext uri="{9D8B030D-6E8A-4147-A177-3AD203B41FA5}">
                      <a16:colId xmlns:a16="http://schemas.microsoft.com/office/drawing/2014/main" val="20000"/>
                    </a:ext>
                  </a:extLst>
                </a:gridCol>
                <a:gridCol w="1192213">
                  <a:extLst>
                    <a:ext uri="{9D8B030D-6E8A-4147-A177-3AD203B41FA5}">
                      <a16:colId xmlns:a16="http://schemas.microsoft.com/office/drawing/2014/main" val="20001"/>
                    </a:ext>
                  </a:extLst>
                </a:gridCol>
                <a:gridCol w="1455737">
                  <a:extLst>
                    <a:ext uri="{9D8B030D-6E8A-4147-A177-3AD203B41FA5}">
                      <a16:colId xmlns:a16="http://schemas.microsoft.com/office/drawing/2014/main" val="20002"/>
                    </a:ext>
                  </a:extLst>
                </a:gridCol>
                <a:gridCol w="1422400">
                  <a:extLst>
                    <a:ext uri="{9D8B030D-6E8A-4147-A177-3AD203B41FA5}">
                      <a16:colId xmlns:a16="http://schemas.microsoft.com/office/drawing/2014/main" val="20003"/>
                    </a:ext>
                  </a:extLst>
                </a:gridCol>
                <a:gridCol w="1263650">
                  <a:extLst>
                    <a:ext uri="{9D8B030D-6E8A-4147-A177-3AD203B41FA5}">
                      <a16:colId xmlns:a16="http://schemas.microsoft.com/office/drawing/2014/main" val="20004"/>
                    </a:ext>
                  </a:extLst>
                </a:gridCol>
              </a:tblGrid>
              <a:tr h="41275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endParaRPr kumimoji="1" lang="zh-CN" altLang="zh-CN" sz="1800" b="1" i="0" u="none" strike="noStrike" cap="none" normalizeH="0" baseline="0" dirty="0" smtClean="0">
                        <a:ln>
                          <a:noFill/>
                        </a:ln>
                        <a:solidFill>
                          <a:schemeClr val="tx1"/>
                        </a:solidFill>
                        <a:effectLst/>
                        <a:latin typeface="楷体_GB2312" pitchFamily="49" charset="-122"/>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435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L</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11111110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01001001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45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f(R</a:t>
                      </a:r>
                      <a:r>
                        <a:rPr kumimoji="1" lang="en-US" altLang="zh-CN" sz="2000" b="1" i="0" u="none" strike="noStrike" cap="none" normalizeH="0" baseline="-25000" smtClean="0">
                          <a:ln>
                            <a:noFill/>
                          </a:ln>
                          <a:solidFill>
                            <a:schemeClr val="tx1"/>
                          </a:solidFill>
                          <a:effectLst/>
                          <a:latin typeface="楷体_GB2312" pitchFamily="49" charset="-122"/>
                          <a:ea typeface="宋体" charset="-122"/>
                        </a:rPr>
                        <a:t>15</a:t>
                      </a:r>
                      <a:r>
                        <a:rPr kumimoji="1" lang="en-US" altLang="zh-CN" sz="2000" b="1" i="0" u="none" strike="noStrike" cap="none" normalizeH="0" baseline="0" smtClean="0">
                          <a:ln>
                            <a:noFill/>
                          </a:ln>
                          <a:solidFill>
                            <a:schemeClr val="tx1"/>
                          </a:solidFill>
                          <a:effectLst/>
                          <a:latin typeface="楷体_GB2312" pitchFamily="49" charset="-122"/>
                          <a:ea typeface="宋体" charset="-122"/>
                        </a:rPr>
                        <a:t>,K</a:t>
                      </a:r>
                      <a:r>
                        <a:rPr kumimoji="1" lang="en-US" altLang="zh-CN" sz="2000" b="1" i="0" u="none" strike="noStrike" cap="none" normalizeH="0" baseline="-25000" smtClean="0">
                          <a:ln>
                            <a:noFill/>
                          </a:ln>
                          <a:solidFill>
                            <a:schemeClr val="tx1"/>
                          </a:solidFill>
                          <a:effectLst/>
                          <a:latin typeface="楷体_GB2312" pitchFamily="49" charset="-122"/>
                          <a:ea typeface="宋体" charset="-122"/>
                        </a:rPr>
                        <a:t>16</a:t>
                      </a:r>
                      <a:r>
                        <a:rPr kumimoji="1" lang="en-US" altLang="zh-CN" sz="2000" b="1" i="0" u="none" strike="noStrike" cap="none" normalizeH="0" baseline="0" smtClean="0">
                          <a:ln>
                            <a:noFill/>
                          </a:ln>
                          <a:solidFill>
                            <a:schemeClr val="tx1"/>
                          </a:solidFill>
                          <a:effectLst/>
                          <a:latin typeface="楷体_GB2312" pitchFamily="49" charset="-122"/>
                          <a:ea typeface="宋体"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00111010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11011011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01010010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R</a:t>
                      </a:r>
                      <a:r>
                        <a:rPr kumimoji="1" lang="en-US" altLang="zh-CN" sz="2000" b="1" i="0" u="none" strike="noStrike" cap="none" normalizeH="0" baseline="-25000" smtClean="0">
                          <a:ln>
                            <a:noFill/>
                          </a:ln>
                          <a:solidFill>
                            <a:schemeClr val="tx1"/>
                          </a:solidFill>
                          <a:effectLst/>
                          <a:latin typeface="楷体_GB2312" pitchFamily="49" charset="-122"/>
                          <a:ea typeface="宋体" charset="-122"/>
                        </a:rPr>
                        <a:t>16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11010011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00011011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9975" name="Object 39"/>
          <p:cNvGraphicFramePr>
            <a:graphicFrameLocks noChangeAspect="1"/>
          </p:cNvGraphicFramePr>
          <p:nvPr/>
        </p:nvGraphicFramePr>
        <p:xfrm>
          <a:off x="2971800" y="2438400"/>
          <a:ext cx="365125" cy="393700"/>
        </p:xfrm>
        <a:graphic>
          <a:graphicData uri="http://schemas.openxmlformats.org/presentationml/2006/ole">
            <mc:AlternateContent xmlns:mc="http://schemas.openxmlformats.org/markup-compatibility/2006">
              <mc:Choice xmlns:v="urn:schemas-microsoft-com:vml" Requires="v">
                <p:oleObj spid="_x0000_s252940" name="公式" r:id="rId3" imgW="164880" imgH="177480" progId="">
                  <p:embed/>
                </p:oleObj>
              </mc:Choice>
              <mc:Fallback>
                <p:oleObj name="公式" r:id="rId3" imgW="164880" imgH="17748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2438400"/>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976" name="Rectangle 40"/>
          <p:cNvSpPr>
            <a:spLocks noChangeArrowheads="1"/>
          </p:cNvSpPr>
          <p:nvPr/>
        </p:nvSpPr>
        <p:spPr bwMode="auto">
          <a:xfrm>
            <a:off x="607655" y="3124200"/>
            <a:ext cx="697627" cy="307777"/>
          </a:xfrm>
          <a:prstGeom prst="rect">
            <a:avLst/>
          </a:prstGeom>
          <a:noFill/>
          <a:ln w="9525">
            <a:noFill/>
            <a:miter lim="800000"/>
            <a:headEnd/>
            <a:tailEnd/>
          </a:ln>
          <a:effectLst/>
        </p:spPr>
        <p:txBody>
          <a:bodyPr wrap="none">
            <a:spAutoFit/>
          </a:bodyPr>
          <a:lstStyle/>
          <a:p>
            <a:pPr algn="ctr">
              <a:lnSpc>
                <a:spcPct val="100000"/>
              </a:lnSpc>
            </a:pPr>
            <a:r>
              <a:rPr lang="en-US" altLang="zh-CN" b="1">
                <a:latin typeface="楷体_GB2312" pitchFamily="49" charset="-122"/>
                <a:ea typeface="楷体_GB2312" pitchFamily="49" charset="-122"/>
              </a:rPr>
              <a:t>L</a:t>
            </a:r>
            <a:r>
              <a:rPr lang="en-US" altLang="zh-CN" b="1" baseline="-25000">
                <a:latin typeface="楷体_GB2312" pitchFamily="49" charset="-122"/>
                <a:ea typeface="楷体_GB2312" pitchFamily="49" charset="-122"/>
              </a:rPr>
              <a:t>16</a:t>
            </a:r>
            <a:r>
              <a:rPr lang="en-US" altLang="zh-CN" b="1">
                <a:latin typeface="楷体_GB2312" pitchFamily="49" charset="-122"/>
                <a:ea typeface="楷体_GB2312" pitchFamily="49" charset="-122"/>
              </a:rPr>
              <a:t>=R</a:t>
            </a:r>
            <a:r>
              <a:rPr lang="en-US" altLang="zh-CN" b="1" baseline="-25000">
                <a:latin typeface="楷体_GB2312" pitchFamily="49" charset="-122"/>
                <a:ea typeface="楷体_GB2312" pitchFamily="49" charset="-122"/>
              </a:rPr>
              <a:t>15</a:t>
            </a:r>
          </a:p>
        </p:txBody>
      </p:sp>
      <p:graphicFrame>
        <p:nvGraphicFramePr>
          <p:cNvPr id="40018" name="Group 82"/>
          <p:cNvGraphicFramePr>
            <a:graphicFrameLocks noGrp="1"/>
          </p:cNvGraphicFramePr>
          <p:nvPr/>
        </p:nvGraphicFramePr>
        <p:xfrm>
          <a:off x="0" y="4772025"/>
          <a:ext cx="9144000" cy="1539240"/>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80975">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dirty="0" smtClean="0">
                          <a:ln>
                            <a:noFill/>
                          </a:ln>
                          <a:solidFill>
                            <a:schemeClr val="tx1"/>
                          </a:solidFill>
                          <a:effectLst/>
                          <a:latin typeface="Microsoft Sans Serif"/>
                          <a:ea typeface="宋体" charset="-122"/>
                        </a:rPr>
                        <a:t>…</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dirty="0" smtClean="0">
                          <a:ln>
                            <a:noFill/>
                          </a:ln>
                          <a:solidFill>
                            <a:schemeClr val="tx1"/>
                          </a:solidFill>
                          <a:effectLst/>
                          <a:latin typeface="Microsoft Sans Serif"/>
                          <a:ea typeface="宋体" charset="-122"/>
                        </a:rPr>
                        <a:t>…</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10100100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10011100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10001111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11010011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00011011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A4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9C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2D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8F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C4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D3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1B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0513">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L</a:t>
                      </a:r>
                      <a:r>
                        <a:rPr kumimoji="1" lang="en-US" altLang="zh-CN" sz="2000" b="1" i="0" u="none" strike="noStrike" cap="none" normalizeH="0" baseline="-25000" smtClean="0">
                          <a:ln>
                            <a:noFill/>
                          </a:ln>
                          <a:solidFill>
                            <a:schemeClr val="tx1"/>
                          </a:solidFill>
                          <a:effectLst/>
                          <a:latin typeface="楷体_GB2312" pitchFamily="49" charset="-122"/>
                          <a:ea typeface="宋体" charset="-122"/>
                        </a:rPr>
                        <a:t>16 </a:t>
                      </a:r>
                      <a:r>
                        <a:rPr kumimoji="1" lang="zh-CN" altLang="en-US" sz="2000" b="1" i="0" u="none" strike="noStrike" cap="none" normalizeH="0" baseline="0" smtClean="0">
                          <a:ln>
                            <a:noFill/>
                          </a:ln>
                          <a:solidFill>
                            <a:schemeClr val="tx1"/>
                          </a:solidFill>
                          <a:effectLst/>
                          <a:latin typeface="楷体_GB2312" pitchFamily="49" charset="-122"/>
                          <a:ea typeface="宋体" charset="-122"/>
                        </a:rPr>
                        <a:t>（</a:t>
                      </a:r>
                      <a:r>
                        <a:rPr kumimoji="1" lang="en-US" altLang="zh-CN" sz="2000" b="1" i="0" u="none" strike="noStrike" cap="none" normalizeH="0" baseline="0" smtClean="0">
                          <a:ln>
                            <a:noFill/>
                          </a:ln>
                          <a:solidFill>
                            <a:schemeClr val="tx1"/>
                          </a:solidFill>
                          <a:effectLst/>
                          <a:latin typeface="楷体_GB2312" pitchFamily="49" charset="-122"/>
                          <a:ea typeface="宋体" charset="-122"/>
                        </a:rPr>
                        <a:t>32</a:t>
                      </a:r>
                      <a:r>
                        <a:rPr kumimoji="1" lang="zh-CN" altLang="en-US" sz="2000" b="1" i="0" u="none" strike="noStrike" cap="none" normalizeH="0" baseline="0" smtClean="0">
                          <a:ln>
                            <a:noFill/>
                          </a:ln>
                          <a:solidFill>
                            <a:schemeClr val="tx1"/>
                          </a:solidFill>
                          <a:effectLst/>
                          <a:latin typeface="楷体_GB2312" pitchFamily="49" charset="-122"/>
                          <a:ea typeface="宋体" charset="-122"/>
                        </a:rPr>
                        <a:t>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R</a:t>
                      </a:r>
                      <a:r>
                        <a:rPr kumimoji="1" lang="en-US" altLang="zh-CN" sz="2000" b="1" i="0" u="none" strike="noStrike" cap="none" normalizeH="0" baseline="-25000" dirty="0" smtClean="0">
                          <a:ln>
                            <a:noFill/>
                          </a:ln>
                          <a:solidFill>
                            <a:schemeClr val="tx1"/>
                          </a:solidFill>
                          <a:effectLst/>
                          <a:latin typeface="楷体_GB2312" pitchFamily="49" charset="-122"/>
                          <a:ea typeface="宋体" charset="-122"/>
                        </a:rPr>
                        <a:t>16 </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32</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39941"/>
                                        </p:tgtEl>
                                        <p:attrNameLst>
                                          <p:attrName>style.visibility</p:attrName>
                                        </p:attrNameLst>
                                      </p:cBhvr>
                                      <p:to>
                                        <p:strVal val="visible"/>
                                      </p:to>
                                    </p:set>
                                    <p:animEffect transition="in" filter="slide(fromTop)">
                                      <p:cBhvr>
                                        <p:cTn id="7" dur="500"/>
                                        <p:tgtEl>
                                          <p:spTgt spid="3994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9940"/>
                                        </p:tgtEl>
                                        <p:attrNameLst>
                                          <p:attrName>style.visibility</p:attrName>
                                        </p:attrNameLst>
                                      </p:cBhvr>
                                      <p:to>
                                        <p:strVal val="visible"/>
                                      </p:to>
                                    </p:set>
                                    <p:animEffect transition="in" filter="slide(fromBottom)">
                                      <p:cBhvr>
                                        <p:cTn id="12" dur="500"/>
                                        <p:tgtEl>
                                          <p:spTgt spid="3994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39943"/>
                                        </p:tgtEl>
                                        <p:attrNameLst>
                                          <p:attrName>style.visibility</p:attrName>
                                        </p:attrNameLst>
                                      </p:cBhvr>
                                      <p:to>
                                        <p:strVal val="visible"/>
                                      </p:to>
                                    </p:set>
                                    <p:animEffect transition="in" filter="slide(fromTop)">
                                      <p:cBhvr>
                                        <p:cTn id="17" dur="500"/>
                                        <p:tgtEl>
                                          <p:spTgt spid="39943"/>
                                        </p:tgtEl>
                                      </p:cBhvr>
                                    </p:animEffect>
                                  </p:childTnLst>
                                </p:cTn>
                              </p:par>
                              <p:par>
                                <p:cTn id="18" presetID="12" presetClass="entr" presetSubtype="1" fill="hold" nodeType="withEffect">
                                  <p:stCondLst>
                                    <p:cond delay="0"/>
                                  </p:stCondLst>
                                  <p:childTnLst>
                                    <p:set>
                                      <p:cBhvr>
                                        <p:cTn id="19" dur="1" fill="hold">
                                          <p:stCondLst>
                                            <p:cond delay="0"/>
                                          </p:stCondLst>
                                        </p:cTn>
                                        <p:tgtEl>
                                          <p:spTgt spid="39975"/>
                                        </p:tgtEl>
                                        <p:attrNameLst>
                                          <p:attrName>style.visibility</p:attrName>
                                        </p:attrNameLst>
                                      </p:cBhvr>
                                      <p:to>
                                        <p:strVal val="visible"/>
                                      </p:to>
                                    </p:set>
                                    <p:animEffect transition="in" filter="slide(fromTop)">
                                      <p:cBhvr>
                                        <p:cTn id="20" dur="500"/>
                                        <p:tgtEl>
                                          <p:spTgt spid="39975"/>
                                        </p:tgtEl>
                                      </p:cBhvr>
                                    </p:animEffect>
                                  </p:childTnLst>
                                </p:cTn>
                              </p:par>
                              <p:par>
                                <p:cTn id="21" presetID="12" presetClass="entr" presetSubtype="1" fill="hold" grpId="0" nodeType="withEffect">
                                  <p:stCondLst>
                                    <p:cond delay="0"/>
                                  </p:stCondLst>
                                  <p:childTnLst>
                                    <p:set>
                                      <p:cBhvr>
                                        <p:cTn id="22" dur="1" fill="hold">
                                          <p:stCondLst>
                                            <p:cond delay="0"/>
                                          </p:stCondLst>
                                        </p:cTn>
                                        <p:tgtEl>
                                          <p:spTgt spid="39942"/>
                                        </p:tgtEl>
                                        <p:attrNameLst>
                                          <p:attrName>style.visibility</p:attrName>
                                        </p:attrNameLst>
                                      </p:cBhvr>
                                      <p:to>
                                        <p:strVal val="visible"/>
                                      </p:to>
                                    </p:set>
                                    <p:animEffect transition="in" filter="slide(fromTop)">
                                      <p:cBhvr>
                                        <p:cTn id="23" dur="500"/>
                                        <p:tgtEl>
                                          <p:spTgt spid="39942"/>
                                        </p:tgtEl>
                                      </p:cBhvr>
                                    </p:animEffect>
                                  </p:childTnLst>
                                </p:cTn>
                              </p:par>
                              <p:par>
                                <p:cTn id="24" presetID="12" presetClass="entr" presetSubtype="1" fill="hold" grpId="0" nodeType="withEffect">
                                  <p:stCondLst>
                                    <p:cond delay="0"/>
                                  </p:stCondLst>
                                  <p:childTnLst>
                                    <p:set>
                                      <p:cBhvr>
                                        <p:cTn id="25" dur="1" fill="hold">
                                          <p:stCondLst>
                                            <p:cond delay="0"/>
                                          </p:stCondLst>
                                        </p:cTn>
                                        <p:tgtEl>
                                          <p:spTgt spid="39976"/>
                                        </p:tgtEl>
                                        <p:attrNameLst>
                                          <p:attrName>style.visibility</p:attrName>
                                        </p:attrNameLst>
                                      </p:cBhvr>
                                      <p:to>
                                        <p:strVal val="visible"/>
                                      </p:to>
                                    </p:set>
                                    <p:animEffect transition="in" filter="slide(fromTop)">
                                      <p:cBhvr>
                                        <p:cTn id="26" dur="500"/>
                                        <p:tgtEl>
                                          <p:spTgt spid="39976"/>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40018"/>
                                        </p:tgtEl>
                                        <p:attrNameLst>
                                          <p:attrName>style.visibility</p:attrName>
                                        </p:attrNameLst>
                                      </p:cBhvr>
                                      <p:to>
                                        <p:strVal val="visible"/>
                                      </p:to>
                                    </p:set>
                                    <p:animEffect transition="in" filter="checkerboard(across)">
                                      <p:cBhvr>
                                        <p:cTn id="31" dur="500"/>
                                        <p:tgtEl>
                                          <p:spTgt spid="40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p:bldP spid="39941" grpId="0" animBg="1"/>
      <p:bldP spid="39942" grpId="0" animBg="1"/>
      <p:bldP spid="3997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4"/>
          <p:cNvSpPr>
            <a:spLocks noGrp="1" noChangeArrowheads="1"/>
          </p:cNvSpPr>
          <p:nvPr>
            <p:ph type="title"/>
          </p:nvPr>
        </p:nvSpPr>
        <p:spPr>
          <a:xfrm>
            <a:off x="5292725" y="333375"/>
            <a:ext cx="3657600" cy="596900"/>
          </a:xfrm>
          <a:noFill/>
          <a:ln/>
        </p:spPr>
        <p:txBody>
          <a:bodyPr/>
          <a:lstStyle/>
          <a:p>
            <a:r>
              <a:rPr lang="zh-CN" altLang="en-US" sz="2800">
                <a:solidFill>
                  <a:schemeClr val="tx1"/>
                </a:solidFill>
              </a:rPr>
              <a:t>示例</a:t>
            </a:r>
            <a:r>
              <a:rPr lang="en-US" altLang="zh-CN" sz="2800">
                <a:solidFill>
                  <a:schemeClr val="tx1"/>
                </a:solidFill>
              </a:rPr>
              <a:t>——</a:t>
            </a:r>
            <a:r>
              <a:rPr lang="zh-CN" altLang="en-US" sz="2400">
                <a:solidFill>
                  <a:schemeClr val="tx1"/>
                </a:solidFill>
                <a:ea typeface="楷体_GB2312" pitchFamily="49" charset="-122"/>
              </a:rPr>
              <a:t>逆</a:t>
            </a:r>
            <a:r>
              <a:rPr lang="zh-CN" altLang="en-US" sz="2400">
                <a:solidFill>
                  <a:schemeClr val="tx1"/>
                </a:solidFill>
                <a:latin typeface="楷体_GB2312" pitchFamily="49" charset="-122"/>
                <a:ea typeface="楷体_GB2312" pitchFamily="49" charset="-122"/>
              </a:rPr>
              <a:t>初始变换</a:t>
            </a:r>
            <a:r>
              <a:rPr lang="en-US" altLang="zh-CN" sz="2400">
                <a:solidFill>
                  <a:schemeClr val="tx1"/>
                </a:solidFill>
                <a:latin typeface="楷体_GB2312" pitchFamily="49" charset="-122"/>
                <a:ea typeface="楷体_GB2312" pitchFamily="49" charset="-122"/>
              </a:rPr>
              <a:t>IP</a:t>
            </a:r>
            <a:r>
              <a:rPr lang="en-US" altLang="zh-CN" sz="2400" baseline="30000">
                <a:solidFill>
                  <a:schemeClr val="tx1"/>
                </a:solidFill>
                <a:latin typeface="楷体_GB2312" pitchFamily="49" charset="-122"/>
                <a:ea typeface="楷体_GB2312" pitchFamily="49" charset="-122"/>
              </a:rPr>
              <a:t>-1</a:t>
            </a:r>
          </a:p>
        </p:txBody>
      </p:sp>
      <p:graphicFrame>
        <p:nvGraphicFramePr>
          <p:cNvPr id="46213" name="Group 133"/>
          <p:cNvGraphicFramePr>
            <a:graphicFrameLocks noGrp="1"/>
          </p:cNvGraphicFramePr>
          <p:nvPr/>
        </p:nvGraphicFramePr>
        <p:xfrm>
          <a:off x="0" y="1295400"/>
          <a:ext cx="9144000" cy="1127760"/>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3048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33</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41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49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57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64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02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10100100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10011100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10001111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11010011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00011011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A4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9C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2D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8F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C4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D3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1B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6123" name="Rectangle 43"/>
          <p:cNvSpPr>
            <a:spLocks noChangeArrowheads="1"/>
          </p:cNvSpPr>
          <p:nvPr/>
        </p:nvSpPr>
        <p:spPr bwMode="auto">
          <a:xfrm>
            <a:off x="1560013" y="2589213"/>
            <a:ext cx="1383712" cy="307777"/>
          </a:xfrm>
          <a:prstGeom prst="rect">
            <a:avLst/>
          </a:prstGeom>
          <a:noFill/>
          <a:ln w="9525">
            <a:noFill/>
            <a:miter lim="800000"/>
            <a:headEnd/>
            <a:tailEnd/>
          </a:ln>
          <a:effectLst/>
        </p:spPr>
        <p:txBody>
          <a:bodyPr wrap="none">
            <a:spAutoFit/>
          </a:bodyPr>
          <a:lstStyle/>
          <a:p>
            <a:pPr algn="ctr">
              <a:lnSpc>
                <a:spcPct val="100000"/>
              </a:lnSpc>
            </a:pPr>
            <a:r>
              <a:rPr kumimoji="0" lang="zh-CN" altLang="en-US" b="1">
                <a:latin typeface="Arial" charset="0"/>
                <a:ea typeface="楷体_GB2312" pitchFamily="49" charset="-122"/>
              </a:rPr>
              <a:t>逆</a:t>
            </a:r>
            <a:r>
              <a:rPr lang="zh-CN" altLang="en-US" b="1">
                <a:latin typeface="楷体_GB2312" pitchFamily="49" charset="-122"/>
                <a:ea typeface="楷体_GB2312" pitchFamily="49" charset="-122"/>
              </a:rPr>
              <a:t>初始变换</a:t>
            </a:r>
            <a:r>
              <a:rPr lang="en-US" altLang="zh-CN" b="1">
                <a:latin typeface="楷体_GB2312" pitchFamily="49" charset="-122"/>
                <a:ea typeface="楷体_GB2312" pitchFamily="49" charset="-122"/>
              </a:rPr>
              <a:t>IP</a:t>
            </a:r>
            <a:r>
              <a:rPr lang="en-US" altLang="zh-CN" b="1" baseline="30000">
                <a:latin typeface="楷体_GB2312" pitchFamily="49" charset="-122"/>
                <a:ea typeface="楷体_GB2312" pitchFamily="49" charset="-122"/>
              </a:rPr>
              <a:t>-1</a:t>
            </a:r>
          </a:p>
        </p:txBody>
      </p:sp>
      <p:sp>
        <p:nvSpPr>
          <p:cNvPr id="46124" name="AutoShape 44"/>
          <p:cNvSpPr>
            <a:spLocks noChangeArrowheads="1"/>
          </p:cNvSpPr>
          <p:nvPr/>
        </p:nvSpPr>
        <p:spPr bwMode="auto">
          <a:xfrm>
            <a:off x="3429000" y="2513013"/>
            <a:ext cx="381000" cy="609600"/>
          </a:xfrm>
          <a:prstGeom prst="downArrow">
            <a:avLst>
              <a:gd name="adj1" fmla="val 50000"/>
              <a:gd name="adj2" fmla="val 40000"/>
            </a:avLst>
          </a:prstGeom>
          <a:noFill/>
          <a:ln w="12700">
            <a:solidFill>
              <a:srgbClr val="FF9900"/>
            </a:solidFill>
            <a:miter lim="800000"/>
            <a:headEnd/>
            <a:tailEnd/>
          </a:ln>
          <a:effectLst/>
        </p:spPr>
        <p:txBody>
          <a:bodyPr wrap="none" anchor="ctr"/>
          <a:lstStyle/>
          <a:p>
            <a:pPr algn="ctr">
              <a:lnSpc>
                <a:spcPct val="100000"/>
              </a:lnSpc>
            </a:pPr>
            <a:endParaRPr lang="zh-CN" altLang="zh-CN" b="1"/>
          </a:p>
        </p:txBody>
      </p:sp>
      <p:graphicFrame>
        <p:nvGraphicFramePr>
          <p:cNvPr id="46125" name="Group 45"/>
          <p:cNvGraphicFramePr>
            <a:graphicFrameLocks noGrp="1"/>
          </p:cNvGraphicFramePr>
          <p:nvPr/>
        </p:nvGraphicFramePr>
        <p:xfrm>
          <a:off x="0" y="3200400"/>
          <a:ext cx="9144000" cy="1143000"/>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3048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33</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41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49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57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64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10001111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10001011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11110101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00010111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00011010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01111001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8F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8B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F5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1A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C4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79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46163" name="Group 83"/>
          <p:cNvGraphicFramePr>
            <a:graphicFrameLocks noGrp="1"/>
          </p:cNvGraphicFramePr>
          <p:nvPr/>
        </p:nvGraphicFramePr>
        <p:xfrm>
          <a:off x="0" y="5103813"/>
          <a:ext cx="9144000" cy="1755776"/>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53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74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61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6E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61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64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8788">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01010011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01110100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01100001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01101110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01100001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01110010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01100100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258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33</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41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49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57</a:t>
                      </a:r>
                      <a:r>
                        <a:rPr kumimoji="1" lang="en-US" altLang="zh-CN" sz="1800" b="1" i="0" u="none" strike="noStrike" cap="none" normalizeH="0" baseline="0" dirty="0" smtClean="0">
                          <a:ln>
                            <a:noFill/>
                          </a:ln>
                          <a:solidFill>
                            <a:schemeClr val="tx1"/>
                          </a:solidFill>
                          <a:effectLst/>
                          <a:latin typeface="Microsoft Sans Serif"/>
                          <a:ea typeface="宋体" charset="-122"/>
                        </a:rPr>
                        <a:t>…</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64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6210" name="Rectangle 130"/>
          <p:cNvSpPr>
            <a:spLocks noChangeArrowheads="1"/>
          </p:cNvSpPr>
          <p:nvPr/>
        </p:nvSpPr>
        <p:spPr bwMode="auto">
          <a:xfrm>
            <a:off x="228600" y="4570413"/>
            <a:ext cx="2057400" cy="307777"/>
          </a:xfrm>
          <a:prstGeom prst="rect">
            <a:avLst/>
          </a:prstGeom>
          <a:noFill/>
          <a:ln w="9525">
            <a:noFill/>
            <a:miter lim="800000"/>
            <a:headEnd/>
            <a:tailEnd/>
          </a:ln>
          <a:effectLst/>
        </p:spPr>
        <p:txBody>
          <a:bodyPr>
            <a:spAutoFit/>
          </a:bodyPr>
          <a:lstStyle/>
          <a:p>
            <a:pPr>
              <a:lnSpc>
                <a:spcPct val="100000"/>
              </a:lnSpc>
            </a:pPr>
            <a:r>
              <a:rPr lang="zh-CN" altLang="en-US" b="1">
                <a:latin typeface="楷体_GB2312" pitchFamily="49" charset="-122"/>
                <a:ea typeface="楷体_GB2312" pitchFamily="49" charset="-122"/>
              </a:rPr>
              <a:t>与明文比较</a:t>
            </a:r>
          </a:p>
        </p:txBody>
      </p:sp>
      <p:sp>
        <p:nvSpPr>
          <p:cNvPr id="46211" name="Rectangle 131"/>
          <p:cNvSpPr>
            <a:spLocks noChangeArrowheads="1"/>
          </p:cNvSpPr>
          <p:nvPr/>
        </p:nvSpPr>
        <p:spPr bwMode="auto">
          <a:xfrm>
            <a:off x="6342063" y="2741613"/>
            <a:ext cx="2801937" cy="307777"/>
          </a:xfrm>
          <a:prstGeom prst="rect">
            <a:avLst/>
          </a:prstGeom>
          <a:noFill/>
          <a:ln w="9525">
            <a:noFill/>
            <a:miter lim="800000"/>
            <a:headEnd/>
            <a:tailEnd/>
          </a:ln>
          <a:effectLst/>
        </p:spPr>
        <p:txBody>
          <a:bodyPr>
            <a:spAutoFit/>
          </a:bodyPr>
          <a:lstStyle/>
          <a:p>
            <a:pPr algn="ctr">
              <a:lnSpc>
                <a:spcPct val="100000"/>
              </a:lnSpc>
            </a:pPr>
            <a:r>
              <a:rPr kumimoji="0" lang="zh-CN" altLang="en-US" b="1">
                <a:latin typeface="Arial" charset="0"/>
                <a:ea typeface="楷体_GB2312" pitchFamily="49" charset="-122"/>
              </a:rPr>
              <a:t>本例只做</a:t>
            </a:r>
            <a:r>
              <a:rPr kumimoji="0" lang="en-US" altLang="zh-CN" b="1">
                <a:latin typeface="Arial" charset="0"/>
                <a:ea typeface="楷体_GB2312" pitchFamily="49" charset="-122"/>
              </a:rPr>
              <a:t>2</a:t>
            </a:r>
            <a:r>
              <a:rPr kumimoji="0" lang="zh-CN" altLang="en-US" b="1">
                <a:latin typeface="Arial" charset="0"/>
                <a:ea typeface="楷体_GB2312" pitchFamily="49" charset="-122"/>
              </a:rPr>
              <a:t>圈</a:t>
            </a:r>
            <a:endParaRPr lang="zh-CN" altLang="en-US" b="1" baseline="30000">
              <a:latin typeface="楷体_GB2312" pitchFamily="49" charset="-122"/>
              <a:ea typeface="楷体_GB2312" pitchFamily="49" charset="-122"/>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084"/>
                                        </p:tgtEl>
                                        <p:attrNameLst>
                                          <p:attrName>style.visibility</p:attrName>
                                        </p:attrNameLst>
                                      </p:cBhvr>
                                      <p:to>
                                        <p:strVal val="visible"/>
                                      </p:to>
                                    </p:set>
                                    <p:anim calcmode="lin" valueType="num">
                                      <p:cBhvr additive="base">
                                        <p:cTn id="7" dur="500" fill="hold"/>
                                        <p:tgtEl>
                                          <p:spTgt spid="46084"/>
                                        </p:tgtEl>
                                        <p:attrNameLst>
                                          <p:attrName>ppt_x</p:attrName>
                                        </p:attrNameLst>
                                      </p:cBhvr>
                                      <p:tavLst>
                                        <p:tav tm="0">
                                          <p:val>
                                            <p:strVal val="#ppt_x"/>
                                          </p:val>
                                        </p:tav>
                                        <p:tav tm="100000">
                                          <p:val>
                                            <p:strVal val="#ppt_x"/>
                                          </p:val>
                                        </p:tav>
                                      </p:tavLst>
                                    </p:anim>
                                    <p:anim calcmode="lin" valueType="num">
                                      <p:cBhvr additive="base">
                                        <p:cTn id="8" dur="500" fill="hold"/>
                                        <p:tgtEl>
                                          <p:spTgt spid="460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46213"/>
                                        </p:tgtEl>
                                        <p:attrNameLst>
                                          <p:attrName>style.visibility</p:attrName>
                                        </p:attrNameLst>
                                      </p:cBhvr>
                                      <p:to>
                                        <p:strVal val="visible"/>
                                      </p:to>
                                    </p:set>
                                    <p:animEffect transition="in" filter="checkerboard(across)">
                                      <p:cBhvr>
                                        <p:cTn id="13" dur="500"/>
                                        <p:tgtEl>
                                          <p:spTgt spid="46213"/>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46123"/>
                                        </p:tgtEl>
                                        <p:attrNameLst>
                                          <p:attrName>style.visibility</p:attrName>
                                        </p:attrNameLst>
                                      </p:cBhvr>
                                      <p:to>
                                        <p:strVal val="visible"/>
                                      </p:to>
                                    </p:set>
                                    <p:animEffect transition="in" filter="slide(fromBottom)">
                                      <p:cBhvr>
                                        <p:cTn id="18" dur="500"/>
                                        <p:tgtEl>
                                          <p:spTgt spid="46123"/>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46211"/>
                                        </p:tgtEl>
                                        <p:attrNameLst>
                                          <p:attrName>style.visibility</p:attrName>
                                        </p:attrNameLst>
                                      </p:cBhvr>
                                      <p:to>
                                        <p:strVal val="visible"/>
                                      </p:to>
                                    </p:set>
                                    <p:animEffect transition="in" filter="slide(fromBottom)">
                                      <p:cBhvr>
                                        <p:cTn id="21" dur="500"/>
                                        <p:tgtEl>
                                          <p:spTgt spid="46211"/>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46124"/>
                                        </p:tgtEl>
                                        <p:attrNameLst>
                                          <p:attrName>style.visibility</p:attrName>
                                        </p:attrNameLst>
                                      </p:cBhvr>
                                      <p:to>
                                        <p:strVal val="visible"/>
                                      </p:to>
                                    </p:set>
                                    <p:animEffect transition="in" filter="slide(fromBottom)">
                                      <p:cBhvr>
                                        <p:cTn id="26" dur="500"/>
                                        <p:tgtEl>
                                          <p:spTgt spid="46124"/>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46125"/>
                                        </p:tgtEl>
                                        <p:attrNameLst>
                                          <p:attrName>style.visibility</p:attrName>
                                        </p:attrNameLst>
                                      </p:cBhvr>
                                      <p:to>
                                        <p:strVal val="visible"/>
                                      </p:to>
                                    </p:set>
                                    <p:animEffect transition="in" filter="checkerboard(across)">
                                      <p:cBhvr>
                                        <p:cTn id="31" dur="500"/>
                                        <p:tgtEl>
                                          <p:spTgt spid="46125"/>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46210"/>
                                        </p:tgtEl>
                                        <p:attrNameLst>
                                          <p:attrName>style.visibility</p:attrName>
                                        </p:attrNameLst>
                                      </p:cBhvr>
                                      <p:to>
                                        <p:strVal val="visible"/>
                                      </p:to>
                                    </p:set>
                                    <p:animEffect transition="in" filter="slide(fromBottom)">
                                      <p:cBhvr>
                                        <p:cTn id="36" dur="500"/>
                                        <p:tgtEl>
                                          <p:spTgt spid="46210"/>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nodeType="clickEffect">
                                  <p:stCondLst>
                                    <p:cond delay="0"/>
                                  </p:stCondLst>
                                  <p:childTnLst>
                                    <p:set>
                                      <p:cBhvr>
                                        <p:cTn id="40" dur="1" fill="hold">
                                          <p:stCondLst>
                                            <p:cond delay="0"/>
                                          </p:stCondLst>
                                        </p:cTn>
                                        <p:tgtEl>
                                          <p:spTgt spid="46163"/>
                                        </p:tgtEl>
                                        <p:attrNameLst>
                                          <p:attrName>style.visibility</p:attrName>
                                        </p:attrNameLst>
                                      </p:cBhvr>
                                      <p:to>
                                        <p:strVal val="visible"/>
                                      </p:to>
                                    </p:set>
                                    <p:animEffect transition="in" filter="checkerboard(across)">
                                      <p:cBhvr>
                                        <p:cTn id="41" dur="500"/>
                                        <p:tgtEl>
                                          <p:spTgt spid="46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p:bldP spid="46123" grpId="0"/>
      <p:bldP spid="46124" grpId="0" animBg="1"/>
      <p:bldP spid="46210" grpId="0"/>
      <p:bldP spid="462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4"/>
          <p:cNvSpPr>
            <a:spLocks noGrp="1" noChangeArrowheads="1"/>
          </p:cNvSpPr>
          <p:nvPr>
            <p:ph type="title"/>
          </p:nvPr>
        </p:nvSpPr>
        <p:spPr>
          <a:xfrm>
            <a:off x="250825" y="1125538"/>
            <a:ext cx="2971800" cy="533400"/>
          </a:xfrm>
          <a:noFill/>
          <a:ln/>
        </p:spPr>
        <p:txBody>
          <a:bodyPr/>
          <a:lstStyle/>
          <a:p>
            <a:r>
              <a:rPr lang="zh-CN" altLang="en-US" sz="2800">
                <a:solidFill>
                  <a:schemeClr val="tx1"/>
                </a:solidFill>
              </a:rPr>
              <a:t>解密</a:t>
            </a:r>
            <a:r>
              <a:rPr lang="en-US" altLang="zh-CN" sz="2800">
                <a:solidFill>
                  <a:schemeClr val="tx1"/>
                </a:solidFill>
              </a:rPr>
              <a:t>——</a:t>
            </a:r>
            <a:r>
              <a:rPr lang="zh-CN" altLang="en-US" sz="2400">
                <a:solidFill>
                  <a:schemeClr val="tx1"/>
                </a:solidFill>
                <a:latin typeface="楷体_GB2312" pitchFamily="49" charset="-122"/>
                <a:ea typeface="楷体_GB2312" pitchFamily="49" charset="-122"/>
              </a:rPr>
              <a:t>初始变换</a:t>
            </a:r>
            <a:endParaRPr lang="zh-CN" altLang="en-US" sz="2400" baseline="30000">
              <a:solidFill>
                <a:schemeClr val="tx1"/>
              </a:solidFill>
              <a:latin typeface="楷体_GB2312" pitchFamily="49" charset="-122"/>
              <a:ea typeface="楷体_GB2312" pitchFamily="49" charset="-122"/>
            </a:endParaRPr>
          </a:p>
        </p:txBody>
      </p:sp>
      <p:graphicFrame>
        <p:nvGraphicFramePr>
          <p:cNvPr id="45061" name="Group 5"/>
          <p:cNvGraphicFramePr>
            <a:graphicFrameLocks noGrp="1"/>
          </p:cNvGraphicFramePr>
          <p:nvPr/>
        </p:nvGraphicFramePr>
        <p:xfrm>
          <a:off x="0" y="4419600"/>
          <a:ext cx="9144000" cy="1143000"/>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3048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dirty="0" smtClean="0">
                          <a:ln>
                            <a:noFill/>
                          </a:ln>
                          <a:solidFill>
                            <a:schemeClr val="tx1"/>
                          </a:solidFill>
                          <a:effectLst/>
                          <a:latin typeface="Microsoft Sans Serif"/>
                          <a:ea typeface="宋体" charset="-122"/>
                        </a:rPr>
                        <a:t>…</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33</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41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49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57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64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10100100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10011100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10001111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11010011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00011011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A4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9C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2D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8F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C4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D3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1B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5099" name="Rectangle 43"/>
          <p:cNvSpPr>
            <a:spLocks noChangeArrowheads="1"/>
          </p:cNvSpPr>
          <p:nvPr/>
        </p:nvSpPr>
        <p:spPr bwMode="auto">
          <a:xfrm>
            <a:off x="1709901" y="3810000"/>
            <a:ext cx="1082348" cy="307777"/>
          </a:xfrm>
          <a:prstGeom prst="rect">
            <a:avLst/>
          </a:prstGeom>
          <a:noFill/>
          <a:ln w="9525">
            <a:noFill/>
            <a:miter lim="800000"/>
            <a:headEnd/>
            <a:tailEnd/>
          </a:ln>
          <a:effectLst/>
        </p:spPr>
        <p:txBody>
          <a:bodyPr wrap="none">
            <a:spAutoFit/>
          </a:bodyPr>
          <a:lstStyle/>
          <a:p>
            <a:pPr algn="ctr">
              <a:lnSpc>
                <a:spcPct val="100000"/>
              </a:lnSpc>
            </a:pPr>
            <a:r>
              <a:rPr lang="zh-CN" altLang="en-US" b="1">
                <a:latin typeface="楷体_GB2312" pitchFamily="49" charset="-122"/>
                <a:ea typeface="楷体_GB2312" pitchFamily="49" charset="-122"/>
              </a:rPr>
              <a:t>初始变换</a:t>
            </a:r>
            <a:r>
              <a:rPr lang="en-US" altLang="zh-CN" b="1">
                <a:latin typeface="楷体_GB2312" pitchFamily="49" charset="-122"/>
                <a:ea typeface="楷体_GB2312" pitchFamily="49" charset="-122"/>
              </a:rPr>
              <a:t>IP</a:t>
            </a:r>
            <a:endParaRPr lang="en-US" altLang="zh-CN" b="1" baseline="30000">
              <a:latin typeface="楷体_GB2312" pitchFamily="49" charset="-122"/>
              <a:ea typeface="楷体_GB2312" pitchFamily="49" charset="-122"/>
            </a:endParaRPr>
          </a:p>
        </p:txBody>
      </p:sp>
      <p:sp>
        <p:nvSpPr>
          <p:cNvPr id="45100" name="AutoShape 44"/>
          <p:cNvSpPr>
            <a:spLocks noChangeArrowheads="1"/>
          </p:cNvSpPr>
          <p:nvPr/>
        </p:nvSpPr>
        <p:spPr bwMode="auto">
          <a:xfrm>
            <a:off x="3429000" y="3733800"/>
            <a:ext cx="381000" cy="609600"/>
          </a:xfrm>
          <a:prstGeom prst="downArrow">
            <a:avLst>
              <a:gd name="adj1" fmla="val 50000"/>
              <a:gd name="adj2" fmla="val 40000"/>
            </a:avLst>
          </a:prstGeom>
          <a:noFill/>
          <a:ln w="12700">
            <a:solidFill>
              <a:srgbClr val="FF9900"/>
            </a:solidFill>
            <a:miter lim="800000"/>
            <a:headEnd/>
            <a:tailEnd/>
          </a:ln>
          <a:effectLst/>
        </p:spPr>
        <p:txBody>
          <a:bodyPr wrap="none" anchor="ctr"/>
          <a:lstStyle/>
          <a:p>
            <a:pPr algn="ctr">
              <a:lnSpc>
                <a:spcPct val="100000"/>
              </a:lnSpc>
            </a:pPr>
            <a:endParaRPr lang="zh-CN" altLang="zh-CN" b="1"/>
          </a:p>
        </p:txBody>
      </p:sp>
      <p:graphicFrame>
        <p:nvGraphicFramePr>
          <p:cNvPr id="45101" name="Group 45"/>
          <p:cNvGraphicFramePr>
            <a:graphicFrameLocks noGrp="1"/>
          </p:cNvGraphicFramePr>
          <p:nvPr/>
        </p:nvGraphicFramePr>
        <p:xfrm>
          <a:off x="0" y="2514600"/>
          <a:ext cx="9144000" cy="1143000"/>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3048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dirty="0" smtClean="0">
                          <a:ln>
                            <a:noFill/>
                          </a:ln>
                          <a:solidFill>
                            <a:schemeClr val="tx1"/>
                          </a:solidFill>
                          <a:effectLst/>
                          <a:latin typeface="Microsoft Sans Serif"/>
                          <a:ea typeface="宋体" charset="-122"/>
                        </a:rPr>
                        <a:t>…</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33</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41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49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57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64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10001111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10001011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11110101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00010111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00011010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01111001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8F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8B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F5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1A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C4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79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checkerboard(across)">
                                      <p:cBhvr>
                                        <p:cTn id="7" dur="500"/>
                                        <p:tgtEl>
                                          <p:spTgt spid="4506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5101"/>
                                        </p:tgtEl>
                                        <p:attrNameLst>
                                          <p:attrName>style.visibility</p:attrName>
                                        </p:attrNameLst>
                                      </p:cBhvr>
                                      <p:to>
                                        <p:strVal val="visible"/>
                                      </p:to>
                                    </p:set>
                                    <p:animEffect transition="in" filter="checkerboard(across)">
                                      <p:cBhvr>
                                        <p:cTn id="12" dur="500"/>
                                        <p:tgtEl>
                                          <p:spTgt spid="4510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5099"/>
                                        </p:tgtEl>
                                        <p:attrNameLst>
                                          <p:attrName>style.visibility</p:attrName>
                                        </p:attrNameLst>
                                      </p:cBhvr>
                                      <p:to>
                                        <p:strVal val="visible"/>
                                      </p:to>
                                    </p:set>
                                    <p:animEffect transition="in" filter="slide(fromBottom)">
                                      <p:cBhvr>
                                        <p:cTn id="17" dur="500"/>
                                        <p:tgtEl>
                                          <p:spTgt spid="45099"/>
                                        </p:tgtEl>
                                      </p:cBhvr>
                                    </p:animEffect>
                                  </p:childTnLst>
                                </p:cTn>
                              </p:par>
                              <p:par>
                                <p:cTn id="18" presetID="12" presetClass="entr" presetSubtype="4" fill="hold" grpId="0" nodeType="withEffect">
                                  <p:stCondLst>
                                    <p:cond delay="0"/>
                                  </p:stCondLst>
                                  <p:childTnLst>
                                    <p:set>
                                      <p:cBhvr>
                                        <p:cTn id="19" dur="1" fill="hold">
                                          <p:stCondLst>
                                            <p:cond delay="0"/>
                                          </p:stCondLst>
                                        </p:cTn>
                                        <p:tgtEl>
                                          <p:spTgt spid="45100"/>
                                        </p:tgtEl>
                                        <p:attrNameLst>
                                          <p:attrName>style.visibility</p:attrName>
                                        </p:attrNameLst>
                                      </p:cBhvr>
                                      <p:to>
                                        <p:strVal val="visible"/>
                                      </p:to>
                                    </p:set>
                                    <p:animEffect transition="in" filter="slide(fromBottom)">
                                      <p:cBhvr>
                                        <p:cTn id="20" dur="500"/>
                                        <p:tgtEl>
                                          <p:spTgt spid="45100"/>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45061"/>
                                        </p:tgtEl>
                                        <p:attrNameLst>
                                          <p:attrName>style.visibility</p:attrName>
                                        </p:attrNameLst>
                                      </p:cBhvr>
                                      <p:to>
                                        <p:strVal val="visible"/>
                                      </p:to>
                                    </p:set>
                                    <p:animEffect transition="in" filter="checkerboard(across)">
                                      <p:cBhvr>
                                        <p:cTn id="25" dur="500"/>
                                        <p:tgtEl>
                                          <p:spTgt spid="45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p:bldP spid="45099" grpId="0"/>
      <p:bldP spid="4510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57200" y="2057400"/>
            <a:ext cx="8229600" cy="4267200"/>
          </a:xfrm>
        </p:spPr>
        <p:txBody>
          <a:bodyPr/>
          <a:lstStyle/>
          <a:p>
            <a:r>
              <a:rPr lang="zh-CN" altLang="en-US" b="1" dirty="0" smtClean="0">
                <a:solidFill>
                  <a:srgbClr val="FF0000"/>
                </a:solidFill>
              </a:rPr>
              <a:t>分组密码特点：</a:t>
            </a:r>
            <a:endParaRPr lang="en-US" altLang="zh-CN" b="1" dirty="0" smtClean="0">
              <a:solidFill>
                <a:srgbClr val="FF0000"/>
              </a:solidFill>
            </a:endParaRPr>
          </a:p>
          <a:p>
            <a:pPr lvl="1"/>
            <a:r>
              <a:rPr lang="zh-CN" altLang="en-US" dirty="0" smtClean="0"/>
              <a:t>速度快、安全性较高、易于标准化和便于软硬件实现</a:t>
            </a:r>
            <a:endParaRPr lang="en-US" altLang="zh-CN" dirty="0" smtClean="0"/>
          </a:p>
          <a:p>
            <a:pPr lvl="1"/>
            <a:endParaRPr lang="en-US" altLang="zh-CN" dirty="0" smtClean="0"/>
          </a:p>
          <a:p>
            <a:r>
              <a:rPr lang="zh-CN" altLang="en-US" dirty="0" smtClean="0"/>
              <a:t>是信息与网络安全中实现</a:t>
            </a:r>
            <a:r>
              <a:rPr lang="zh-CN" altLang="en-US" b="1" dirty="0" smtClean="0">
                <a:solidFill>
                  <a:srgbClr val="FF00FF"/>
                </a:solidFill>
              </a:rPr>
              <a:t>数据保密性</a:t>
            </a:r>
            <a:r>
              <a:rPr lang="zh-CN" altLang="en-US" dirty="0" smtClean="0"/>
              <a:t>的核心</a:t>
            </a:r>
            <a:r>
              <a:rPr lang="zh-CN" altLang="en-US" dirty="0"/>
              <a:t>机制，在计算机通信和信息系统安全领域</a:t>
            </a:r>
            <a:r>
              <a:rPr lang="zh-CN" altLang="en-US" dirty="0" smtClean="0"/>
              <a:t>有着广泛应用</a:t>
            </a:r>
            <a:endParaRPr lang="en-US" altLang="zh-CN" dirty="0" smtClean="0"/>
          </a:p>
          <a:p>
            <a:endParaRPr lang="en-US" altLang="zh-CN" dirty="0" smtClean="0"/>
          </a:p>
          <a:p>
            <a:r>
              <a:rPr lang="zh-CN" altLang="en-US" dirty="0" smtClean="0"/>
              <a:t>也是构造</a:t>
            </a:r>
            <a:r>
              <a:rPr lang="zh-CN" altLang="en-US" b="1" dirty="0" smtClean="0">
                <a:solidFill>
                  <a:srgbClr val="FF00FF"/>
                </a:solidFill>
              </a:rPr>
              <a:t>伪随机数生成器、序列密码、消息认证码和</a:t>
            </a:r>
            <a:r>
              <a:rPr lang="en-US" altLang="zh-CN" b="1" dirty="0" smtClean="0">
                <a:solidFill>
                  <a:srgbClr val="FF00FF"/>
                </a:solidFill>
              </a:rPr>
              <a:t>Hash</a:t>
            </a:r>
            <a:r>
              <a:rPr lang="zh-CN" altLang="en-US" b="1" dirty="0" smtClean="0">
                <a:solidFill>
                  <a:srgbClr val="FF00FF"/>
                </a:solidFill>
              </a:rPr>
              <a:t>函数</a:t>
            </a:r>
            <a:r>
              <a:rPr lang="zh-CN" altLang="en-US" dirty="0" smtClean="0"/>
              <a:t>的方法</a:t>
            </a:r>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a:t>
            </a:fld>
            <a:endParaRPr lang="en-US" altLang="zh-CN" dirty="0"/>
          </a:p>
        </p:txBody>
      </p:sp>
    </p:spTree>
    <p:extLst>
      <p:ext uri="{BB962C8B-B14F-4D97-AF65-F5344CB8AC3E}">
        <p14:creationId xmlns:p14="http://schemas.microsoft.com/office/powerpoint/2010/main" val="1230612678"/>
      </p:ext>
    </p:extLst>
  </p:cSld>
  <p:clrMapOvr>
    <a:masterClrMapping/>
  </p:clrMapOvr>
  <p:transition>
    <p:wedg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4"/>
          <p:cNvSpPr>
            <a:spLocks noGrp="1" noChangeArrowheads="1"/>
          </p:cNvSpPr>
          <p:nvPr>
            <p:ph type="title"/>
          </p:nvPr>
        </p:nvSpPr>
        <p:spPr>
          <a:xfrm>
            <a:off x="5991225" y="473075"/>
            <a:ext cx="3048000" cy="598488"/>
          </a:xfrm>
          <a:noFill/>
          <a:ln/>
        </p:spPr>
        <p:txBody>
          <a:bodyPr/>
          <a:lstStyle/>
          <a:p>
            <a:r>
              <a:rPr lang="zh-CN" altLang="en-US" sz="3200"/>
              <a:t>解密</a:t>
            </a:r>
            <a:r>
              <a:rPr lang="en-US" altLang="zh-CN" sz="3200"/>
              <a:t>_</a:t>
            </a:r>
            <a:r>
              <a:rPr lang="zh-CN" altLang="en-US" sz="2800">
                <a:solidFill>
                  <a:srgbClr val="0000F0"/>
                </a:solidFill>
              </a:rPr>
              <a:t>扩展置换</a:t>
            </a:r>
            <a:r>
              <a:rPr lang="en-US" altLang="zh-CN" sz="2800">
                <a:solidFill>
                  <a:srgbClr val="0000F0"/>
                </a:solidFill>
              </a:rPr>
              <a:t>E</a:t>
            </a:r>
          </a:p>
        </p:txBody>
      </p:sp>
      <p:sp>
        <p:nvSpPr>
          <p:cNvPr id="44037" name="AutoShape 5"/>
          <p:cNvSpPr>
            <a:spLocks noChangeArrowheads="1"/>
          </p:cNvSpPr>
          <p:nvPr/>
        </p:nvSpPr>
        <p:spPr bwMode="auto">
          <a:xfrm>
            <a:off x="2209800" y="3581400"/>
            <a:ext cx="381000" cy="457200"/>
          </a:xfrm>
          <a:prstGeom prst="downArrow">
            <a:avLst>
              <a:gd name="adj1" fmla="val 50000"/>
              <a:gd name="adj2" fmla="val 30000"/>
            </a:avLst>
          </a:prstGeom>
          <a:noFill/>
          <a:ln w="12700">
            <a:solidFill>
              <a:srgbClr val="FF9900"/>
            </a:solidFill>
            <a:miter lim="800000"/>
            <a:headEnd/>
            <a:tailEnd/>
          </a:ln>
          <a:effectLst/>
        </p:spPr>
        <p:txBody>
          <a:bodyPr wrap="none" anchor="ctr"/>
          <a:lstStyle/>
          <a:p>
            <a:endParaRPr lang="zh-CN" altLang="en-US"/>
          </a:p>
        </p:txBody>
      </p:sp>
      <p:sp>
        <p:nvSpPr>
          <p:cNvPr id="44038" name="Rectangle 6"/>
          <p:cNvSpPr>
            <a:spLocks noChangeArrowheads="1"/>
          </p:cNvSpPr>
          <p:nvPr/>
        </p:nvSpPr>
        <p:spPr bwMode="auto">
          <a:xfrm>
            <a:off x="217488" y="3581400"/>
            <a:ext cx="1612900" cy="457200"/>
          </a:xfrm>
          <a:prstGeom prst="rect">
            <a:avLst/>
          </a:prstGeom>
          <a:noFill/>
          <a:ln w="9525">
            <a:noFill/>
            <a:miter lim="800000"/>
            <a:headEnd/>
            <a:tailEnd/>
          </a:ln>
          <a:effectLst/>
        </p:spPr>
        <p:txBody>
          <a:bodyPr wrap="none">
            <a:spAutoFit/>
          </a:bodyPr>
          <a:lstStyle/>
          <a:p>
            <a:pPr algn="ctr">
              <a:lnSpc>
                <a:spcPct val="100000"/>
              </a:lnSpc>
            </a:pPr>
            <a:r>
              <a:rPr lang="zh-CN" altLang="en-US" b="1">
                <a:solidFill>
                  <a:srgbClr val="0000F0"/>
                </a:solidFill>
              </a:rPr>
              <a:t>扩展置换</a:t>
            </a:r>
            <a:r>
              <a:rPr lang="en-US" altLang="zh-CN" b="1">
                <a:solidFill>
                  <a:srgbClr val="0000F0"/>
                </a:solidFill>
              </a:rPr>
              <a:t>E</a:t>
            </a:r>
          </a:p>
        </p:txBody>
      </p:sp>
      <p:graphicFrame>
        <p:nvGraphicFramePr>
          <p:cNvPr id="44112" name="Group 80"/>
          <p:cNvGraphicFramePr>
            <a:graphicFrameLocks noGrp="1"/>
          </p:cNvGraphicFramePr>
          <p:nvPr/>
        </p:nvGraphicFramePr>
        <p:xfrm>
          <a:off x="0" y="4191000"/>
          <a:ext cx="9144000" cy="1304925"/>
        </p:xfrm>
        <a:graphic>
          <a:graphicData uri="http://schemas.openxmlformats.org/drawingml/2006/table">
            <a:tbl>
              <a:tblPr/>
              <a:tblGrid>
                <a:gridCol w="946150">
                  <a:extLst>
                    <a:ext uri="{9D8B030D-6E8A-4147-A177-3AD203B41FA5}">
                      <a16:colId xmlns:a16="http://schemas.microsoft.com/office/drawing/2014/main" val="20000"/>
                    </a:ext>
                  </a:extLst>
                </a:gridCol>
                <a:gridCol w="946150">
                  <a:extLst>
                    <a:ext uri="{9D8B030D-6E8A-4147-A177-3AD203B41FA5}">
                      <a16:colId xmlns:a16="http://schemas.microsoft.com/office/drawing/2014/main" val="20001"/>
                    </a:ext>
                  </a:extLst>
                </a:gridCol>
                <a:gridCol w="946150">
                  <a:extLst>
                    <a:ext uri="{9D8B030D-6E8A-4147-A177-3AD203B41FA5}">
                      <a16:colId xmlns:a16="http://schemas.microsoft.com/office/drawing/2014/main" val="20002"/>
                    </a:ext>
                  </a:extLst>
                </a:gridCol>
                <a:gridCol w="944563">
                  <a:extLst>
                    <a:ext uri="{9D8B030D-6E8A-4147-A177-3AD203B41FA5}">
                      <a16:colId xmlns:a16="http://schemas.microsoft.com/office/drawing/2014/main" val="20003"/>
                    </a:ext>
                  </a:extLst>
                </a:gridCol>
                <a:gridCol w="946150">
                  <a:extLst>
                    <a:ext uri="{9D8B030D-6E8A-4147-A177-3AD203B41FA5}">
                      <a16:colId xmlns:a16="http://schemas.microsoft.com/office/drawing/2014/main" val="20004"/>
                    </a:ext>
                  </a:extLst>
                </a:gridCol>
                <a:gridCol w="946150">
                  <a:extLst>
                    <a:ext uri="{9D8B030D-6E8A-4147-A177-3AD203B41FA5}">
                      <a16:colId xmlns:a16="http://schemas.microsoft.com/office/drawing/2014/main" val="20005"/>
                    </a:ext>
                  </a:extLst>
                </a:gridCol>
                <a:gridCol w="946150">
                  <a:extLst>
                    <a:ext uri="{9D8B030D-6E8A-4147-A177-3AD203B41FA5}">
                      <a16:colId xmlns:a16="http://schemas.microsoft.com/office/drawing/2014/main" val="20006"/>
                    </a:ext>
                  </a:extLst>
                </a:gridCol>
                <a:gridCol w="2522537">
                  <a:extLst>
                    <a:ext uri="{9D8B030D-6E8A-4147-A177-3AD203B41FA5}">
                      <a16:colId xmlns:a16="http://schemas.microsoft.com/office/drawing/2014/main" val="20007"/>
                    </a:ext>
                  </a:extLst>
                </a:gridCol>
              </a:tblGrid>
              <a:tr h="390525">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13</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18</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31</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37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endParaRPr kumimoji="1" lang="zh-CN" altLang="zh-CN" sz="1800" b="1" i="0" u="none" strike="noStrike" cap="none" normalizeH="0" baseline="0" dirty="0" smtClean="0">
                        <a:ln>
                          <a:noFill/>
                        </a:ln>
                        <a:solidFill>
                          <a:schemeClr val="hlink"/>
                        </a:solidFill>
                        <a:effectLst/>
                        <a:latin typeface="楷体_GB2312" pitchFamily="49" charset="-122"/>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1</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001</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01</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11</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00</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01</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FF3300"/>
                          </a:solidFill>
                          <a:effectLst/>
                          <a:latin typeface="楷体_GB2312" pitchFamily="49" charset="-122"/>
                          <a:ea typeface="宋体" charset="-122"/>
                        </a:rPr>
                        <a:t>11</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r h="533400">
                <a:tc gridSpan="7">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L</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16 </a:t>
                      </a:r>
                      <a:r>
                        <a:rPr kumimoji="1" lang="en-US" altLang="zh-CN" sz="2400" b="1" i="0" u="none" strike="noStrike" cap="none" normalizeH="0" baseline="30000" dirty="0" smtClean="0">
                          <a:ln>
                            <a:noFill/>
                          </a:ln>
                          <a:solidFill>
                            <a:schemeClr val="tx1"/>
                          </a:solidFill>
                          <a:effectLst/>
                          <a:latin typeface="楷体_GB2312" pitchFamily="49" charset="-122"/>
                          <a:ea typeface="宋体" charset="-122"/>
                        </a:rPr>
                        <a:t>′</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 </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48</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R</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16 </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32</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44111" name="Group 79"/>
          <p:cNvGraphicFramePr>
            <a:graphicFrameLocks noGrp="1"/>
          </p:cNvGraphicFramePr>
          <p:nvPr/>
        </p:nvGraphicFramePr>
        <p:xfrm>
          <a:off x="0" y="1905000"/>
          <a:ext cx="9144000" cy="1595755"/>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dirty="0" smtClean="0">
                          <a:ln>
                            <a:noFill/>
                          </a:ln>
                          <a:solidFill>
                            <a:srgbClr val="66FFFF"/>
                          </a:solidFill>
                          <a:effectLst/>
                          <a:latin typeface="Microsoft Sans Serif"/>
                          <a:ea typeface="宋体" charset="-122"/>
                        </a:rPr>
                        <a:t>…</a:t>
                      </a:r>
                      <a:r>
                        <a:rPr kumimoji="1" lang="en-US" altLang="zh-CN" sz="1800" b="1" i="0" u="none" strike="noStrike" cap="none" normalizeH="0" baseline="0" dirty="0" smtClean="0">
                          <a:ln>
                            <a:noFill/>
                          </a:ln>
                          <a:solidFill>
                            <a:srgbClr val="66FFFF"/>
                          </a:solidFill>
                          <a:effectLst/>
                          <a:latin typeface="楷体_GB2312" pitchFamily="49" charset="-122"/>
                          <a:ea typeface="宋体"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9</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25</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9</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17</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rgbClr val="66FFFF"/>
                          </a:solidFill>
                          <a:effectLst/>
                          <a:latin typeface="楷体_GB2312" pitchFamily="49" charset="-122"/>
                          <a:ea typeface="宋体" charset="-122"/>
                        </a:rPr>
                        <a:t>25</a:t>
                      </a:r>
                      <a:r>
                        <a:rPr kumimoji="1" lang="en-US" altLang="zh-CN" sz="1800" b="1" i="0" u="none" strike="noStrike" cap="none" normalizeH="0" baseline="0" smtClean="0">
                          <a:ln>
                            <a:noFill/>
                          </a:ln>
                          <a:solidFill>
                            <a:srgbClr val="66FFFF"/>
                          </a:solidFill>
                          <a:effectLst/>
                          <a:latin typeface="Microsoft Sans Serif"/>
                          <a:ea typeface="宋体" charset="-122"/>
                        </a:rPr>
                        <a:t>…</a:t>
                      </a:r>
                      <a:r>
                        <a:rPr kumimoji="1" lang="en-US" altLang="zh-CN" sz="1800" b="1" i="0" u="none" strike="noStrike" cap="none" normalizeH="0" baseline="0" smtClean="0">
                          <a:ln>
                            <a:noFill/>
                          </a:ln>
                          <a:solidFill>
                            <a:srgbClr val="66FFFF"/>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2275">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10100100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10011100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10001111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11010011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00011011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A4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9C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2D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8F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C4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D3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1B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0513">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L</a:t>
                      </a:r>
                      <a:r>
                        <a:rPr kumimoji="1" lang="en-US" altLang="zh-CN" sz="2000" b="1" i="0" u="none" strike="noStrike" cap="none" normalizeH="0" baseline="-25000" dirty="0" smtClean="0">
                          <a:ln>
                            <a:noFill/>
                          </a:ln>
                          <a:solidFill>
                            <a:schemeClr val="tx1"/>
                          </a:solidFill>
                          <a:effectLst/>
                          <a:latin typeface="楷体_GB2312" pitchFamily="49" charset="-122"/>
                          <a:ea typeface="宋体" charset="-122"/>
                        </a:rPr>
                        <a:t>16 </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32</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R</a:t>
                      </a:r>
                      <a:r>
                        <a:rPr kumimoji="1" lang="en-US" altLang="zh-CN" sz="2000" b="1" i="0" u="none" strike="noStrike" cap="none" normalizeH="0" baseline="-25000" dirty="0" smtClean="0">
                          <a:ln>
                            <a:noFill/>
                          </a:ln>
                          <a:solidFill>
                            <a:schemeClr val="tx1"/>
                          </a:solidFill>
                          <a:effectLst/>
                          <a:latin typeface="楷体_GB2312" pitchFamily="49" charset="-122"/>
                          <a:ea typeface="宋体" charset="-122"/>
                        </a:rPr>
                        <a:t>16 </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32</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4036"/>
                                        </p:tgtEl>
                                        <p:attrNameLst>
                                          <p:attrName>style.visibility</p:attrName>
                                        </p:attrNameLst>
                                      </p:cBhvr>
                                      <p:to>
                                        <p:strVal val="visible"/>
                                      </p:to>
                                    </p:set>
                                    <p:animEffect transition="in" filter="slide(fromBottom)">
                                      <p:cBhvr>
                                        <p:cTn id="7" dur="500"/>
                                        <p:tgtEl>
                                          <p:spTgt spid="4403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4111"/>
                                        </p:tgtEl>
                                        <p:attrNameLst>
                                          <p:attrName>style.visibility</p:attrName>
                                        </p:attrNameLst>
                                      </p:cBhvr>
                                      <p:to>
                                        <p:strVal val="visible"/>
                                      </p:to>
                                    </p:set>
                                    <p:animEffect transition="in" filter="checkerboard(across)">
                                      <p:cBhvr>
                                        <p:cTn id="12" dur="500"/>
                                        <p:tgtEl>
                                          <p:spTgt spid="4411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4037"/>
                                        </p:tgtEl>
                                        <p:attrNameLst>
                                          <p:attrName>style.visibility</p:attrName>
                                        </p:attrNameLst>
                                      </p:cBhvr>
                                      <p:to>
                                        <p:strVal val="visible"/>
                                      </p:to>
                                    </p:set>
                                    <p:animEffect transition="in" filter="slide(fromBottom)">
                                      <p:cBhvr>
                                        <p:cTn id="17" dur="500"/>
                                        <p:tgtEl>
                                          <p:spTgt spid="44037"/>
                                        </p:tgtEl>
                                      </p:cBhvr>
                                    </p:animEffect>
                                  </p:childTnLst>
                                </p:cTn>
                              </p:par>
                              <p:par>
                                <p:cTn id="18" presetID="12" presetClass="entr" presetSubtype="4" fill="hold" grpId="0" nodeType="withEffect">
                                  <p:stCondLst>
                                    <p:cond delay="0"/>
                                  </p:stCondLst>
                                  <p:childTnLst>
                                    <p:set>
                                      <p:cBhvr>
                                        <p:cTn id="19" dur="1" fill="hold">
                                          <p:stCondLst>
                                            <p:cond delay="0"/>
                                          </p:stCondLst>
                                        </p:cTn>
                                        <p:tgtEl>
                                          <p:spTgt spid="44038"/>
                                        </p:tgtEl>
                                        <p:attrNameLst>
                                          <p:attrName>style.visibility</p:attrName>
                                        </p:attrNameLst>
                                      </p:cBhvr>
                                      <p:to>
                                        <p:strVal val="visible"/>
                                      </p:to>
                                    </p:set>
                                    <p:animEffect transition="in" filter="slide(fromBottom)">
                                      <p:cBhvr>
                                        <p:cTn id="20" dur="500"/>
                                        <p:tgtEl>
                                          <p:spTgt spid="44038"/>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44112"/>
                                        </p:tgtEl>
                                        <p:attrNameLst>
                                          <p:attrName>style.visibility</p:attrName>
                                        </p:attrNameLst>
                                      </p:cBhvr>
                                      <p:to>
                                        <p:strVal val="visible"/>
                                      </p:to>
                                    </p:set>
                                    <p:animEffect transition="in" filter="checkerboard(across)">
                                      <p:cBhvr>
                                        <p:cTn id="25" dur="500"/>
                                        <p:tgtEl>
                                          <p:spTgt spid="44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p:bldP spid="44037" grpId="0" animBg="1"/>
      <p:bldP spid="4403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4"/>
          <p:cNvSpPr>
            <a:spLocks noGrp="1" noChangeArrowheads="1"/>
          </p:cNvSpPr>
          <p:nvPr>
            <p:ph type="title"/>
          </p:nvPr>
        </p:nvSpPr>
        <p:spPr>
          <a:xfrm>
            <a:off x="5435600" y="1125538"/>
            <a:ext cx="3457575" cy="533400"/>
          </a:xfrm>
          <a:noFill/>
          <a:ln/>
        </p:spPr>
        <p:txBody>
          <a:bodyPr/>
          <a:lstStyle/>
          <a:p>
            <a:r>
              <a:rPr lang="zh-CN" altLang="en-US" sz="2800">
                <a:solidFill>
                  <a:schemeClr val="tx1"/>
                </a:solidFill>
              </a:rPr>
              <a:t>示例</a:t>
            </a:r>
            <a:endParaRPr lang="zh-CN" altLang="en-US" sz="2400">
              <a:solidFill>
                <a:schemeClr val="tx1"/>
              </a:solidFill>
              <a:latin typeface="楷体_GB2312" pitchFamily="49" charset="-122"/>
              <a:ea typeface="楷体_GB2312" pitchFamily="49" charset="-122"/>
            </a:endParaRPr>
          </a:p>
        </p:txBody>
      </p:sp>
      <p:graphicFrame>
        <p:nvGraphicFramePr>
          <p:cNvPr id="43086" name="Group 78"/>
          <p:cNvGraphicFramePr>
            <a:graphicFrameLocks noGrp="1"/>
          </p:cNvGraphicFramePr>
          <p:nvPr/>
        </p:nvGraphicFramePr>
        <p:xfrm>
          <a:off x="0" y="2362200"/>
          <a:ext cx="9144000" cy="1212215"/>
        </p:xfrm>
        <a:graphic>
          <a:graphicData uri="http://schemas.openxmlformats.org/drawingml/2006/table">
            <a:tbl>
              <a:tblPr/>
              <a:tblGrid>
                <a:gridCol w="8382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06680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10668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gridCol w="914400">
                  <a:extLst>
                    <a:ext uri="{9D8B030D-6E8A-4147-A177-3AD203B41FA5}">
                      <a16:colId xmlns:a16="http://schemas.microsoft.com/office/drawing/2014/main" val="20008"/>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endParaRPr kumimoji="1" lang="zh-CN" altLang="zh-CN" sz="1800" b="1" i="0" u="none" strike="noStrike" cap="none" normalizeH="0" baseline="0" dirty="0" smtClean="0">
                        <a:ln>
                          <a:noFill/>
                        </a:ln>
                        <a:solidFill>
                          <a:schemeClr val="tx1"/>
                        </a:solidFill>
                        <a:effectLst/>
                        <a:latin typeface="楷体_GB2312" pitchFamily="49" charset="-122"/>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13</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18</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43</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L</a:t>
                      </a:r>
                      <a:r>
                        <a:rPr kumimoji="1" lang="en-US" altLang="zh-CN" sz="2000" b="1" i="0" u="none" strike="noStrike" cap="none" normalizeH="0" baseline="-25000" smtClean="0">
                          <a:ln>
                            <a:noFill/>
                          </a:ln>
                          <a:solidFill>
                            <a:schemeClr val="tx1"/>
                          </a:solidFill>
                          <a:effectLst/>
                          <a:latin typeface="楷体_GB2312" pitchFamily="49" charset="-122"/>
                          <a:ea typeface="宋体" charset="-122"/>
                        </a:rPr>
                        <a:t>16</a:t>
                      </a:r>
                      <a:r>
                        <a:rPr kumimoji="1" lang="en-US" altLang="zh-CN" sz="2400" b="1" i="0" u="none" strike="noStrike" cap="none" normalizeH="0" baseline="-25000" smtClean="0">
                          <a:ln>
                            <a:noFill/>
                          </a:ln>
                          <a:solidFill>
                            <a:schemeClr val="tx1"/>
                          </a:solidFill>
                          <a:effectLst/>
                          <a:latin typeface="楷体_GB2312" pitchFamily="49" charset="-122"/>
                          <a:ea typeface="宋体" charset="-122"/>
                        </a:rPr>
                        <a:t> </a:t>
                      </a:r>
                      <a:r>
                        <a:rPr kumimoji="1" lang="en-US" altLang="zh-CN" sz="2400" b="1" i="0" u="none" strike="noStrike" cap="none" normalizeH="0" baseline="30000" smtClean="0">
                          <a:ln>
                            <a:noFill/>
                          </a:ln>
                          <a:solidFill>
                            <a:schemeClr val="tx1"/>
                          </a:solidFill>
                          <a:effectLst/>
                          <a:latin typeface="楷体_GB2312" pitchFamily="49" charset="-122"/>
                          <a:ea typeface="宋体"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4975">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K</a:t>
                      </a:r>
                      <a:r>
                        <a:rPr kumimoji="1" lang="en-US" altLang="zh-CN" sz="2000" b="1" i="0" u="none" strike="noStrike" cap="none" normalizeH="0" baseline="-25000" dirty="0" smtClean="0">
                          <a:ln>
                            <a:noFill/>
                          </a:ln>
                          <a:solidFill>
                            <a:schemeClr val="tx1"/>
                          </a:solidFill>
                          <a:effectLst/>
                          <a:latin typeface="楷体_GB2312" pitchFamily="49" charset="-122"/>
                          <a:ea typeface="宋体" charset="-122"/>
                        </a:rPr>
                        <a:t>16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43055" name="Object 47"/>
          <p:cNvGraphicFramePr>
            <a:graphicFrameLocks noChangeAspect="1"/>
          </p:cNvGraphicFramePr>
          <p:nvPr/>
        </p:nvGraphicFramePr>
        <p:xfrm>
          <a:off x="228600" y="2438400"/>
          <a:ext cx="365125" cy="393700"/>
        </p:xfrm>
        <a:graphic>
          <a:graphicData uri="http://schemas.openxmlformats.org/presentationml/2006/ole">
            <mc:AlternateContent xmlns:mc="http://schemas.openxmlformats.org/markup-compatibility/2006">
              <mc:Choice xmlns:v="urn:schemas-microsoft-com:vml" Requires="v">
                <p:oleObj spid="_x0000_s253964" name="公式" r:id="rId3" imgW="164880" imgH="177480" progId="">
                  <p:embed/>
                </p:oleObj>
              </mc:Choice>
              <mc:Fallback>
                <p:oleObj name="公式" r:id="rId3" imgW="164880" imgH="17748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438400"/>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56" name="AutoShape 48"/>
          <p:cNvSpPr>
            <a:spLocks noChangeArrowheads="1"/>
          </p:cNvSpPr>
          <p:nvPr/>
        </p:nvSpPr>
        <p:spPr bwMode="auto">
          <a:xfrm>
            <a:off x="4114800" y="3657600"/>
            <a:ext cx="381000" cy="457200"/>
          </a:xfrm>
          <a:prstGeom prst="downArrow">
            <a:avLst>
              <a:gd name="adj1" fmla="val 50000"/>
              <a:gd name="adj2" fmla="val 30000"/>
            </a:avLst>
          </a:prstGeom>
          <a:noFill/>
          <a:ln w="12700">
            <a:solidFill>
              <a:srgbClr val="000000"/>
            </a:solidFill>
            <a:miter lim="800000"/>
            <a:headEnd/>
            <a:tailEnd/>
          </a:ln>
          <a:effectLst/>
        </p:spPr>
        <p:txBody>
          <a:bodyPr wrap="none" anchor="ctr"/>
          <a:lstStyle/>
          <a:p>
            <a:endParaRPr lang="zh-CN" altLang="en-US"/>
          </a:p>
        </p:txBody>
      </p:sp>
      <p:graphicFrame>
        <p:nvGraphicFramePr>
          <p:cNvPr id="43057" name="Group 49"/>
          <p:cNvGraphicFramePr>
            <a:graphicFrameLocks noGrp="1"/>
          </p:cNvGraphicFramePr>
          <p:nvPr/>
        </p:nvGraphicFramePr>
        <p:xfrm>
          <a:off x="838200" y="4191000"/>
          <a:ext cx="8305800" cy="790576"/>
        </p:xfrm>
        <a:graphic>
          <a:graphicData uri="http://schemas.openxmlformats.org/drawingml/2006/table">
            <a:tbl>
              <a:tblPr/>
              <a:tblGrid>
                <a:gridCol w="10668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tblGrid>
              <a:tr h="39528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dirty="0" smtClean="0">
                          <a:ln>
                            <a:noFill/>
                          </a:ln>
                          <a:solidFill>
                            <a:schemeClr val="tx1"/>
                          </a:solidFill>
                          <a:effectLst/>
                          <a:latin typeface="Microsoft Sans Serif"/>
                          <a:ea typeface="宋体" charset="-122"/>
                        </a:rPr>
                        <a:t>…</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7</a:t>
                      </a:r>
                      <a:r>
                        <a:rPr kumimoji="1" lang="en-US" altLang="zh-CN" sz="1800" b="1" i="0" u="none" strike="noStrike" cap="none" normalizeH="0" baseline="0" dirty="0" smtClean="0">
                          <a:ln>
                            <a:noFill/>
                          </a:ln>
                          <a:solidFill>
                            <a:schemeClr val="tx1"/>
                          </a:solidFill>
                          <a:effectLst/>
                          <a:latin typeface="Microsoft Sans Serif"/>
                          <a:ea typeface="宋体" charset="-122"/>
                        </a:rPr>
                        <a:t>…</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13</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18</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43</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28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001000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010010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011111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012"/>
                                        </p:tgtEl>
                                        <p:attrNameLst>
                                          <p:attrName>style.visibility</p:attrName>
                                        </p:attrNameLst>
                                      </p:cBhvr>
                                      <p:to>
                                        <p:strVal val="visible"/>
                                      </p:to>
                                    </p:set>
                                    <p:anim calcmode="lin" valueType="num">
                                      <p:cBhvr additive="base">
                                        <p:cTn id="7" dur="500" fill="hold"/>
                                        <p:tgtEl>
                                          <p:spTgt spid="43012"/>
                                        </p:tgtEl>
                                        <p:attrNameLst>
                                          <p:attrName>ppt_x</p:attrName>
                                        </p:attrNameLst>
                                      </p:cBhvr>
                                      <p:tavLst>
                                        <p:tav tm="0">
                                          <p:val>
                                            <p:strVal val="#ppt_x"/>
                                          </p:val>
                                        </p:tav>
                                        <p:tav tm="100000">
                                          <p:val>
                                            <p:strVal val="#ppt_x"/>
                                          </p:val>
                                        </p:tav>
                                      </p:tavLst>
                                    </p:anim>
                                    <p:anim calcmode="lin" valueType="num">
                                      <p:cBhvr additive="base">
                                        <p:cTn id="8" dur="500" fill="hold"/>
                                        <p:tgtEl>
                                          <p:spTgt spid="430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43086"/>
                                        </p:tgtEl>
                                        <p:attrNameLst>
                                          <p:attrName>style.visibility</p:attrName>
                                        </p:attrNameLst>
                                      </p:cBhvr>
                                      <p:to>
                                        <p:strVal val="visible"/>
                                      </p:to>
                                    </p:set>
                                    <p:animEffect transition="in" filter="checkerboard(across)">
                                      <p:cBhvr>
                                        <p:cTn id="13" dur="500"/>
                                        <p:tgtEl>
                                          <p:spTgt spid="43086"/>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43057"/>
                                        </p:tgtEl>
                                        <p:attrNameLst>
                                          <p:attrName>style.visibility</p:attrName>
                                        </p:attrNameLst>
                                      </p:cBhvr>
                                      <p:to>
                                        <p:strVal val="visible"/>
                                      </p:to>
                                    </p:set>
                                    <p:animEffect transition="in" filter="checkerboard(across)">
                                      <p:cBhvr>
                                        <p:cTn id="18" dur="500"/>
                                        <p:tgtEl>
                                          <p:spTgt spid="43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4"/>
          <p:cNvSpPr>
            <a:spLocks noGrp="1" noChangeArrowheads="1"/>
          </p:cNvSpPr>
          <p:nvPr>
            <p:ph type="title"/>
          </p:nvPr>
        </p:nvSpPr>
        <p:spPr>
          <a:xfrm>
            <a:off x="5486400" y="823913"/>
            <a:ext cx="3457575" cy="533400"/>
          </a:xfrm>
          <a:noFill/>
          <a:ln/>
        </p:spPr>
        <p:txBody>
          <a:bodyPr/>
          <a:lstStyle/>
          <a:p>
            <a:r>
              <a:rPr lang="zh-CN" altLang="en-US" sz="2800"/>
              <a:t>示例</a:t>
            </a:r>
            <a:r>
              <a:rPr lang="en-US" altLang="zh-CN" sz="2800"/>
              <a:t>——</a:t>
            </a:r>
            <a:r>
              <a:rPr lang="en-US" altLang="zh-CN" sz="2400">
                <a:latin typeface="楷体_GB2312" pitchFamily="49" charset="-122"/>
                <a:ea typeface="楷体_GB2312" pitchFamily="49" charset="-122"/>
              </a:rPr>
              <a:t>S</a:t>
            </a:r>
            <a:r>
              <a:rPr lang="en-US" altLang="zh-CN" sz="2400" baseline="-25000">
                <a:latin typeface="楷体_GB2312" pitchFamily="49" charset="-122"/>
                <a:ea typeface="楷体_GB2312" pitchFamily="49" charset="-122"/>
              </a:rPr>
              <a:t>2</a:t>
            </a:r>
            <a:r>
              <a:rPr lang="zh-CN" altLang="en-US" sz="2400">
                <a:latin typeface="楷体_GB2312" pitchFamily="49" charset="-122"/>
                <a:ea typeface="楷体_GB2312" pitchFamily="49" charset="-122"/>
              </a:rPr>
              <a:t>盒选择</a:t>
            </a:r>
          </a:p>
        </p:txBody>
      </p:sp>
      <p:graphicFrame>
        <p:nvGraphicFramePr>
          <p:cNvPr id="50181" name="Group 5"/>
          <p:cNvGraphicFramePr>
            <a:graphicFrameLocks noGrp="1"/>
          </p:cNvGraphicFramePr>
          <p:nvPr/>
        </p:nvGraphicFramePr>
        <p:xfrm>
          <a:off x="0" y="1433513"/>
          <a:ext cx="9144000" cy="1552577"/>
        </p:xfrm>
        <a:graphic>
          <a:graphicData uri="http://schemas.openxmlformats.org/drawingml/2006/table">
            <a:tbl>
              <a:tblPr/>
              <a:tblGrid>
                <a:gridCol w="4572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gridCol w="685800">
                  <a:extLst>
                    <a:ext uri="{9D8B030D-6E8A-4147-A177-3AD203B41FA5}">
                      <a16:colId xmlns:a16="http://schemas.microsoft.com/office/drawing/2014/main" val="20007"/>
                    </a:ext>
                  </a:extLst>
                </a:gridCol>
                <a:gridCol w="457200">
                  <a:extLst>
                    <a:ext uri="{9D8B030D-6E8A-4147-A177-3AD203B41FA5}">
                      <a16:colId xmlns:a16="http://schemas.microsoft.com/office/drawing/2014/main" val="20008"/>
                    </a:ext>
                  </a:extLst>
                </a:gridCol>
                <a:gridCol w="685800">
                  <a:extLst>
                    <a:ext uri="{9D8B030D-6E8A-4147-A177-3AD203B41FA5}">
                      <a16:colId xmlns:a16="http://schemas.microsoft.com/office/drawing/2014/main" val="20009"/>
                    </a:ext>
                  </a:extLst>
                </a:gridCol>
                <a:gridCol w="457200">
                  <a:extLst>
                    <a:ext uri="{9D8B030D-6E8A-4147-A177-3AD203B41FA5}">
                      <a16:colId xmlns:a16="http://schemas.microsoft.com/office/drawing/2014/main" val="20010"/>
                    </a:ext>
                  </a:extLst>
                </a:gridCol>
                <a:gridCol w="685800">
                  <a:extLst>
                    <a:ext uri="{9D8B030D-6E8A-4147-A177-3AD203B41FA5}">
                      <a16:colId xmlns:a16="http://schemas.microsoft.com/office/drawing/2014/main" val="20011"/>
                    </a:ext>
                  </a:extLst>
                </a:gridCol>
                <a:gridCol w="457200">
                  <a:extLst>
                    <a:ext uri="{9D8B030D-6E8A-4147-A177-3AD203B41FA5}">
                      <a16:colId xmlns:a16="http://schemas.microsoft.com/office/drawing/2014/main" val="20012"/>
                    </a:ext>
                  </a:extLst>
                </a:gridCol>
                <a:gridCol w="685800">
                  <a:extLst>
                    <a:ext uri="{9D8B030D-6E8A-4147-A177-3AD203B41FA5}">
                      <a16:colId xmlns:a16="http://schemas.microsoft.com/office/drawing/2014/main" val="20013"/>
                    </a:ext>
                  </a:extLst>
                </a:gridCol>
                <a:gridCol w="457200">
                  <a:extLst>
                    <a:ext uri="{9D8B030D-6E8A-4147-A177-3AD203B41FA5}">
                      <a16:colId xmlns:a16="http://schemas.microsoft.com/office/drawing/2014/main" val="20014"/>
                    </a:ext>
                  </a:extLst>
                </a:gridCol>
                <a:gridCol w="685800">
                  <a:extLst>
                    <a:ext uri="{9D8B030D-6E8A-4147-A177-3AD203B41FA5}">
                      <a16:colId xmlns:a16="http://schemas.microsoft.com/office/drawing/2014/main" val="20015"/>
                    </a:ext>
                  </a:extLst>
                </a:gridCol>
              </a:tblGrid>
              <a:tr h="395288">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dirty="0" smtClean="0">
                          <a:ln>
                            <a:noFill/>
                          </a:ln>
                          <a:solidFill>
                            <a:schemeClr val="tx1"/>
                          </a:solidFill>
                          <a:effectLst/>
                          <a:latin typeface="Microsoft Sans Serif"/>
                          <a:ea typeface="宋体" charset="-122"/>
                        </a:rPr>
                        <a:t>…</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13</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18</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43</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66713">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1"/>
                  </a:ext>
                </a:extLst>
              </a:tr>
              <a:tr h="39528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528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0252" name="Group 76"/>
          <p:cNvGraphicFramePr>
            <a:graphicFrameLocks noGrp="1"/>
          </p:cNvGraphicFramePr>
          <p:nvPr/>
        </p:nvGraphicFramePr>
        <p:xfrm>
          <a:off x="609600" y="5700713"/>
          <a:ext cx="8305800" cy="1157289"/>
        </p:xfrm>
        <a:graphic>
          <a:graphicData uri="http://schemas.openxmlformats.org/drawingml/2006/table">
            <a:tbl>
              <a:tblPr/>
              <a:tblGrid>
                <a:gridCol w="10668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tblGrid>
              <a:tr h="366713">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dirty="0" smtClean="0">
                          <a:ln>
                            <a:noFill/>
                          </a:ln>
                          <a:solidFill>
                            <a:schemeClr val="tx1"/>
                          </a:solidFill>
                          <a:effectLst/>
                          <a:latin typeface="Microsoft Sans Serif"/>
                          <a:ea typeface="宋体" charset="-122"/>
                        </a:rPr>
                        <a:t>…</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13</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28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528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0290" name="Rectangle 114"/>
          <p:cNvSpPr>
            <a:spLocks noChangeArrowheads="1"/>
          </p:cNvSpPr>
          <p:nvPr/>
        </p:nvSpPr>
        <p:spPr bwMode="ltGray">
          <a:xfrm>
            <a:off x="1143000" y="4024313"/>
            <a:ext cx="7162800" cy="1600200"/>
          </a:xfrm>
          <a:prstGeom prst="rect">
            <a:avLst/>
          </a:prstGeom>
          <a:solidFill>
            <a:srgbClr val="FFFFFF"/>
          </a:solidFill>
          <a:ln w="9525" cap="rnd">
            <a:solidFill>
              <a:srgbClr val="000000"/>
            </a:solidFill>
            <a:miter lim="800000"/>
            <a:headEnd/>
            <a:tailEnd/>
          </a:ln>
          <a:effectLst/>
        </p:spPr>
        <p:txBody>
          <a:bodyPr wrap="none" anchor="ctr"/>
          <a:lstStyle/>
          <a:p>
            <a:pPr eaLnBrk="0" hangingPunct="0">
              <a:lnSpc>
                <a:spcPct val="100000"/>
              </a:lnSpc>
            </a:pPr>
            <a:r>
              <a:rPr lang="en-US" altLang="zh-CN" sz="1800" b="1" dirty="0">
                <a:solidFill>
                  <a:schemeClr val="bg2"/>
                </a:solidFill>
                <a:latin typeface="Courier New" pitchFamily="49" charset="0"/>
              </a:rPr>
              <a:t>   </a:t>
            </a:r>
            <a:r>
              <a:rPr lang="en-US" altLang="zh-CN" sz="1800" b="1" dirty="0">
                <a:solidFill>
                  <a:schemeClr val="accent1"/>
                </a:solidFill>
                <a:latin typeface="Courier New" pitchFamily="49" charset="0"/>
              </a:rPr>
              <a:t>0  1  2  3  4  5  6  7  8  9 10 11 12 13 14 15</a:t>
            </a:r>
            <a:endParaRPr lang="en-US" altLang="zh-CN" sz="1800" b="1" dirty="0">
              <a:solidFill>
                <a:schemeClr val="bg2"/>
              </a:solidFill>
              <a:latin typeface="Courier New" pitchFamily="49" charset="0"/>
            </a:endParaRPr>
          </a:p>
          <a:p>
            <a:pPr eaLnBrk="0" hangingPunct="0">
              <a:lnSpc>
                <a:spcPct val="100000"/>
              </a:lnSpc>
            </a:pPr>
            <a:r>
              <a:rPr lang="en-US" altLang="zh-CN" sz="1800" b="1" dirty="0">
                <a:solidFill>
                  <a:schemeClr val="hlink"/>
                </a:solidFill>
                <a:latin typeface="Courier New" pitchFamily="49" charset="0"/>
              </a:rPr>
              <a:t>0</a:t>
            </a:r>
            <a:r>
              <a:rPr lang="en-US" altLang="zh-CN" sz="1800" b="1" dirty="0">
                <a:solidFill>
                  <a:schemeClr val="bg2"/>
                </a:solidFill>
                <a:latin typeface="Courier New" pitchFamily="49" charset="0"/>
              </a:rPr>
              <a:t> </a:t>
            </a:r>
            <a:r>
              <a:rPr lang="en-US" altLang="zh-CN" sz="1800" b="1" dirty="0">
                <a:latin typeface="Courier New" pitchFamily="49" charset="0"/>
              </a:rPr>
              <a:t>14  4 13  1  2 15 11  8  3 10  6 12  5  9  0  7</a:t>
            </a:r>
          </a:p>
          <a:p>
            <a:pPr eaLnBrk="0" hangingPunct="0">
              <a:lnSpc>
                <a:spcPct val="100000"/>
              </a:lnSpc>
            </a:pPr>
            <a:r>
              <a:rPr lang="en-US" altLang="zh-CN" sz="1800" b="1" dirty="0">
                <a:latin typeface="Courier New" pitchFamily="49" charset="0"/>
              </a:rPr>
              <a:t>1  0 15  7  4 14  2 13  1 10  6 12 11  9  5  3  8</a:t>
            </a:r>
          </a:p>
          <a:p>
            <a:pPr eaLnBrk="0" hangingPunct="0">
              <a:lnSpc>
                <a:spcPct val="100000"/>
              </a:lnSpc>
            </a:pPr>
            <a:r>
              <a:rPr lang="en-US" altLang="zh-CN" sz="1800" b="1" dirty="0">
                <a:latin typeface="Courier New" pitchFamily="49" charset="0"/>
              </a:rPr>
              <a:t>2  4  1 14  8 13  6  2 11 15 12  9  7  3 10  5  0</a:t>
            </a:r>
          </a:p>
          <a:p>
            <a:pPr eaLnBrk="0" hangingPunct="0">
              <a:lnSpc>
                <a:spcPct val="100000"/>
              </a:lnSpc>
            </a:pPr>
            <a:r>
              <a:rPr lang="en-US" altLang="zh-CN" sz="1800" b="1" dirty="0">
                <a:latin typeface="Courier New" pitchFamily="49" charset="0"/>
              </a:rPr>
              <a:t>3 15 12  8  2  4  9  1  7  5 11  3 14 10  0  6 13</a:t>
            </a:r>
            <a:endParaRPr lang="en-US" altLang="zh-CN" b="1" dirty="0">
              <a:latin typeface="Courier New" pitchFamily="49" charset="0"/>
            </a:endParaRPr>
          </a:p>
        </p:txBody>
      </p:sp>
      <p:sp>
        <p:nvSpPr>
          <p:cNvPr id="50291" name="Rectangle 115"/>
          <p:cNvSpPr>
            <a:spLocks noChangeArrowheads="1"/>
          </p:cNvSpPr>
          <p:nvPr/>
        </p:nvSpPr>
        <p:spPr bwMode="auto">
          <a:xfrm>
            <a:off x="0" y="3871913"/>
            <a:ext cx="533400" cy="1552575"/>
          </a:xfrm>
          <a:prstGeom prst="rect">
            <a:avLst/>
          </a:prstGeom>
          <a:noFill/>
          <a:ln w="9525">
            <a:noFill/>
            <a:miter lim="800000"/>
            <a:headEnd/>
            <a:tailEnd/>
          </a:ln>
          <a:effectLst/>
        </p:spPr>
        <p:txBody>
          <a:bodyPr>
            <a:spAutoFit/>
          </a:bodyPr>
          <a:lstStyle/>
          <a:p>
            <a:pPr algn="ctr" eaLnBrk="0" hangingPunct="0">
              <a:lnSpc>
                <a:spcPct val="100000"/>
              </a:lnSpc>
            </a:pPr>
            <a:r>
              <a:rPr lang="en-US" altLang="zh-CN" b="1">
                <a:latin typeface="楷体_GB2312" pitchFamily="49" charset="-122"/>
                <a:ea typeface="楷体_GB2312" pitchFamily="49" charset="-122"/>
              </a:rPr>
              <a:t>S</a:t>
            </a:r>
          </a:p>
          <a:p>
            <a:pPr algn="ctr" eaLnBrk="0" hangingPunct="0">
              <a:lnSpc>
                <a:spcPct val="100000"/>
              </a:lnSpc>
            </a:pPr>
            <a:r>
              <a:rPr lang="zh-CN" altLang="en-US" b="1">
                <a:latin typeface="楷体_GB2312" pitchFamily="49" charset="-122"/>
                <a:ea typeface="楷体_GB2312" pitchFamily="49" charset="-122"/>
              </a:rPr>
              <a:t>盒选择</a:t>
            </a:r>
          </a:p>
        </p:txBody>
      </p:sp>
      <p:sp>
        <p:nvSpPr>
          <p:cNvPr id="50292" name="AutoShape 116"/>
          <p:cNvSpPr>
            <a:spLocks noChangeArrowheads="1"/>
          </p:cNvSpPr>
          <p:nvPr/>
        </p:nvSpPr>
        <p:spPr bwMode="auto">
          <a:xfrm>
            <a:off x="533400" y="3871913"/>
            <a:ext cx="381000" cy="1738312"/>
          </a:xfrm>
          <a:prstGeom prst="downArrow">
            <a:avLst>
              <a:gd name="adj1" fmla="val 50000"/>
              <a:gd name="adj2" fmla="val 114062"/>
            </a:avLst>
          </a:prstGeom>
          <a:noFill/>
          <a:ln w="12700">
            <a:solidFill>
              <a:srgbClr val="FF9900"/>
            </a:solidFill>
            <a:miter lim="800000"/>
            <a:headEnd/>
            <a:tailEnd/>
          </a:ln>
          <a:effectLst/>
        </p:spPr>
        <p:txBody>
          <a:bodyPr wrap="none" anchor="ctr"/>
          <a:lstStyle/>
          <a:p>
            <a:endParaRPr lang="zh-CN" altLang="en-US"/>
          </a:p>
        </p:txBody>
      </p:sp>
      <p:sp>
        <p:nvSpPr>
          <p:cNvPr id="50293" name="Line 117"/>
          <p:cNvSpPr>
            <a:spLocks noChangeShapeType="1"/>
          </p:cNvSpPr>
          <p:nvPr/>
        </p:nvSpPr>
        <p:spPr bwMode="ltGray">
          <a:xfrm>
            <a:off x="1406525" y="4405313"/>
            <a:ext cx="0" cy="1143000"/>
          </a:xfrm>
          <a:prstGeom prst="line">
            <a:avLst/>
          </a:prstGeom>
          <a:noFill/>
          <a:ln w="9525" cap="rnd">
            <a:solidFill>
              <a:srgbClr val="000000"/>
            </a:solidFill>
            <a:round/>
            <a:headEnd/>
            <a:tailEnd/>
          </a:ln>
          <a:effectLst/>
        </p:spPr>
        <p:txBody>
          <a:bodyPr wrap="none" anchor="ctr"/>
          <a:lstStyle/>
          <a:p>
            <a:endParaRPr lang="zh-CN" altLang="en-US"/>
          </a:p>
        </p:txBody>
      </p:sp>
      <p:sp>
        <p:nvSpPr>
          <p:cNvPr id="50294" name="Line 118"/>
          <p:cNvSpPr>
            <a:spLocks noChangeShapeType="1"/>
          </p:cNvSpPr>
          <p:nvPr/>
        </p:nvSpPr>
        <p:spPr bwMode="ltGray">
          <a:xfrm>
            <a:off x="1406525" y="4405313"/>
            <a:ext cx="6705600" cy="0"/>
          </a:xfrm>
          <a:prstGeom prst="line">
            <a:avLst/>
          </a:prstGeom>
          <a:noFill/>
          <a:ln w="9525" cap="rnd">
            <a:solidFill>
              <a:srgbClr val="000000"/>
            </a:solidFill>
            <a:round/>
            <a:headEnd/>
            <a:tailEnd/>
          </a:ln>
          <a:effectLst/>
        </p:spPr>
        <p:txBody>
          <a:bodyPr wrap="none" anchor="ctr"/>
          <a:lstStyle/>
          <a:p>
            <a:endParaRPr lang="zh-CN" altLang="en-US"/>
          </a:p>
        </p:txBody>
      </p:sp>
      <p:sp>
        <p:nvSpPr>
          <p:cNvPr id="50295" name="Rectangle 119"/>
          <p:cNvSpPr>
            <a:spLocks noChangeArrowheads="1"/>
          </p:cNvSpPr>
          <p:nvPr/>
        </p:nvSpPr>
        <p:spPr bwMode="auto">
          <a:xfrm>
            <a:off x="1547813" y="3567113"/>
            <a:ext cx="7291387" cy="457200"/>
          </a:xfrm>
          <a:prstGeom prst="rect">
            <a:avLst/>
          </a:prstGeom>
          <a:noFill/>
          <a:ln w="9525">
            <a:noFill/>
            <a:miter lim="800000"/>
            <a:headEnd/>
            <a:tailEnd/>
          </a:ln>
          <a:effectLst/>
        </p:spPr>
        <p:txBody>
          <a:bodyPr>
            <a:spAutoFit/>
          </a:bodyPr>
          <a:lstStyle/>
          <a:p>
            <a:pPr eaLnBrk="0" hangingPunct="0">
              <a:lnSpc>
                <a:spcPct val="100000"/>
              </a:lnSpc>
            </a:pPr>
            <a:r>
              <a:rPr lang="en-US" altLang="zh-CN" b="1">
                <a:latin typeface="楷体_GB2312" pitchFamily="49" charset="-122"/>
                <a:ea typeface="楷体_GB2312" pitchFamily="49" charset="-122"/>
              </a:rPr>
              <a:t>S</a:t>
            </a:r>
            <a:r>
              <a:rPr lang="en-US" altLang="zh-CN" b="1" baseline="-25000">
                <a:latin typeface="楷体_GB2312" pitchFamily="49" charset="-122"/>
                <a:ea typeface="楷体_GB2312" pitchFamily="49" charset="-122"/>
              </a:rPr>
              <a:t>1 </a:t>
            </a:r>
            <a:r>
              <a:rPr lang="en-US" altLang="zh-CN" b="1">
                <a:latin typeface="楷体_GB2312" pitchFamily="49" charset="-122"/>
                <a:ea typeface="楷体_GB2312" pitchFamily="49" charset="-122"/>
              </a:rPr>
              <a:t>                    </a:t>
            </a:r>
            <a:r>
              <a:rPr lang="en-US" altLang="zh-CN" b="1">
                <a:latin typeface="Times New Roman"/>
                <a:ea typeface="楷体_GB2312" pitchFamily="49" charset="-122"/>
              </a:rPr>
              <a:t>……</a:t>
            </a:r>
            <a:r>
              <a:rPr lang="en-US" altLang="zh-CN" b="1">
                <a:latin typeface="楷体_GB2312" pitchFamily="49" charset="-122"/>
                <a:ea typeface="楷体_GB2312" pitchFamily="49" charset="-122"/>
              </a:rPr>
              <a:t>          S</a:t>
            </a:r>
            <a:r>
              <a:rPr lang="en-US" altLang="zh-CN" b="1" baseline="-25000">
                <a:latin typeface="楷体_GB2312" pitchFamily="49" charset="-122"/>
                <a:ea typeface="楷体_GB2312" pitchFamily="49" charset="-122"/>
              </a:rPr>
              <a:t>8</a:t>
            </a:r>
          </a:p>
        </p:txBody>
      </p:sp>
      <p:graphicFrame>
        <p:nvGraphicFramePr>
          <p:cNvPr id="50296" name="Group 120"/>
          <p:cNvGraphicFramePr>
            <a:graphicFrameLocks noGrp="1"/>
          </p:cNvGraphicFramePr>
          <p:nvPr/>
        </p:nvGraphicFramePr>
        <p:xfrm>
          <a:off x="0" y="2957513"/>
          <a:ext cx="9144000" cy="457200"/>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S</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S</a:t>
                      </a:r>
                      <a:r>
                        <a:rPr kumimoji="1" lang="en-US" altLang="zh-CN" sz="2400" b="1" i="0" u="none" strike="noStrike" cap="none" normalizeH="0" baseline="-25000" smtClean="0">
                          <a:ln>
                            <a:noFill/>
                          </a:ln>
                          <a:solidFill>
                            <a:schemeClr val="tx1"/>
                          </a:solidFill>
                          <a:effectLst/>
                          <a:latin typeface="楷体_GB2312" pitchFamily="49" charset="-122"/>
                          <a:ea typeface="宋体" charset="-122"/>
                        </a:rPr>
                        <a:t>2</a:t>
                      </a:r>
                      <a:endParaRPr kumimoji="1" lang="en-US" altLang="zh-CN" sz="1800" b="1" i="0" u="none" strike="noStrike" cap="none" normalizeH="0" baseline="0" smtClean="0">
                        <a:ln>
                          <a:noFill/>
                        </a:ln>
                        <a:solidFill>
                          <a:schemeClr val="tx1"/>
                        </a:solidFill>
                        <a:effectLst/>
                        <a:latin typeface="楷体_GB2312" pitchFamily="49" charset="-122"/>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S</a:t>
                      </a:r>
                      <a:r>
                        <a:rPr kumimoji="1" lang="en-US" altLang="zh-CN" sz="2400" b="1" i="0" u="none" strike="noStrike" cap="none" normalizeH="0" baseline="-25000" smtClean="0">
                          <a:ln>
                            <a:noFill/>
                          </a:ln>
                          <a:solidFill>
                            <a:schemeClr val="tx1"/>
                          </a:solidFill>
                          <a:effectLst/>
                          <a:latin typeface="楷体_GB2312" pitchFamily="49" charset="-122"/>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S</a:t>
                      </a:r>
                      <a:r>
                        <a:rPr kumimoji="1" lang="en-US" altLang="zh-CN" sz="2400" b="1" i="0" u="none" strike="noStrike" cap="none" normalizeH="0" baseline="-25000" smtClean="0">
                          <a:ln>
                            <a:noFill/>
                          </a:ln>
                          <a:solidFill>
                            <a:schemeClr val="tx1"/>
                          </a:solidFill>
                          <a:effectLst/>
                          <a:latin typeface="楷体_GB2312" pitchFamily="49" charset="-122"/>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S</a:t>
                      </a:r>
                      <a:r>
                        <a:rPr kumimoji="1" lang="en-US" altLang="zh-CN" sz="2400" b="1" i="0" u="none" strike="noStrike" cap="none" normalizeH="0" baseline="-25000" smtClean="0">
                          <a:ln>
                            <a:noFill/>
                          </a:ln>
                          <a:solidFill>
                            <a:schemeClr val="tx1"/>
                          </a:solidFill>
                          <a:effectLst/>
                          <a:latin typeface="楷体_GB2312" pitchFamily="49" charset="-122"/>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S</a:t>
                      </a:r>
                      <a:r>
                        <a:rPr kumimoji="1" lang="en-US" altLang="zh-CN" sz="2400" b="1" i="0" u="none" strike="noStrike" cap="none" normalizeH="0" baseline="-25000" smtClean="0">
                          <a:ln>
                            <a:noFill/>
                          </a:ln>
                          <a:solidFill>
                            <a:schemeClr val="tx1"/>
                          </a:solidFill>
                          <a:effectLst/>
                          <a:latin typeface="楷体_GB2312" pitchFamily="49" charset="-122"/>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S</a:t>
                      </a:r>
                      <a:r>
                        <a:rPr kumimoji="1" lang="en-US" altLang="zh-CN" sz="2400" b="1" i="0" u="none" strike="noStrike" cap="none" normalizeH="0" baseline="-25000" smtClean="0">
                          <a:ln>
                            <a:noFill/>
                          </a:ln>
                          <a:solidFill>
                            <a:schemeClr val="tx1"/>
                          </a:solidFill>
                          <a:effectLst/>
                          <a:latin typeface="楷体_GB2312" pitchFamily="49" charset="-122"/>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S</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180"/>
                                        </p:tgtEl>
                                        <p:attrNameLst>
                                          <p:attrName>style.visibility</p:attrName>
                                        </p:attrNameLst>
                                      </p:cBhvr>
                                      <p:to>
                                        <p:strVal val="visible"/>
                                      </p:to>
                                    </p:set>
                                    <p:anim calcmode="lin" valueType="num">
                                      <p:cBhvr additive="base">
                                        <p:cTn id="7" dur="500" fill="hold"/>
                                        <p:tgtEl>
                                          <p:spTgt spid="50180"/>
                                        </p:tgtEl>
                                        <p:attrNameLst>
                                          <p:attrName>ppt_x</p:attrName>
                                        </p:attrNameLst>
                                      </p:cBhvr>
                                      <p:tavLst>
                                        <p:tav tm="0">
                                          <p:val>
                                            <p:strVal val="#ppt_x"/>
                                          </p:val>
                                        </p:tav>
                                        <p:tav tm="100000">
                                          <p:val>
                                            <p:strVal val="#ppt_x"/>
                                          </p:val>
                                        </p:tav>
                                      </p:tavLst>
                                    </p:anim>
                                    <p:anim calcmode="lin" valueType="num">
                                      <p:cBhvr additive="base">
                                        <p:cTn id="8" dur="500" fill="hold"/>
                                        <p:tgtEl>
                                          <p:spTgt spid="5018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50181"/>
                                        </p:tgtEl>
                                        <p:attrNameLst>
                                          <p:attrName>style.visibility</p:attrName>
                                        </p:attrNameLst>
                                      </p:cBhvr>
                                      <p:to>
                                        <p:strVal val="visible"/>
                                      </p:to>
                                    </p:set>
                                    <p:animEffect transition="in" filter="checkerboard(across)">
                                      <p:cBhvr>
                                        <p:cTn id="13" dur="500"/>
                                        <p:tgtEl>
                                          <p:spTgt spid="50181"/>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50295"/>
                                        </p:tgtEl>
                                        <p:attrNameLst>
                                          <p:attrName>style.visibility</p:attrName>
                                        </p:attrNameLst>
                                      </p:cBhvr>
                                      <p:to>
                                        <p:strVal val="visible"/>
                                      </p:to>
                                    </p:set>
                                    <p:animEffect transition="in" filter="slide(fromBottom)">
                                      <p:cBhvr>
                                        <p:cTn id="18" dur="500"/>
                                        <p:tgtEl>
                                          <p:spTgt spid="50295"/>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50290"/>
                                        </p:tgtEl>
                                        <p:attrNameLst>
                                          <p:attrName>style.visibility</p:attrName>
                                        </p:attrNameLst>
                                      </p:cBhvr>
                                      <p:to>
                                        <p:strVal val="visible"/>
                                      </p:to>
                                    </p:set>
                                    <p:animEffect transition="in" filter="slide(fromBottom)">
                                      <p:cBhvr>
                                        <p:cTn id="21" dur="500"/>
                                        <p:tgtEl>
                                          <p:spTgt spid="50290"/>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50292"/>
                                        </p:tgtEl>
                                        <p:attrNameLst>
                                          <p:attrName>style.visibility</p:attrName>
                                        </p:attrNameLst>
                                      </p:cBhvr>
                                      <p:to>
                                        <p:strVal val="visible"/>
                                      </p:to>
                                    </p:set>
                                    <p:animEffect transition="in" filter="slide(fromBottom)">
                                      <p:cBhvr>
                                        <p:cTn id="24" dur="500"/>
                                        <p:tgtEl>
                                          <p:spTgt spid="50292"/>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50291"/>
                                        </p:tgtEl>
                                        <p:attrNameLst>
                                          <p:attrName>style.visibility</p:attrName>
                                        </p:attrNameLst>
                                      </p:cBhvr>
                                      <p:to>
                                        <p:strVal val="visible"/>
                                      </p:to>
                                    </p:set>
                                    <p:animEffect transition="in" filter="slide(fromBottom)">
                                      <p:cBhvr>
                                        <p:cTn id="27" dur="500"/>
                                        <p:tgtEl>
                                          <p:spTgt spid="50291"/>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50252"/>
                                        </p:tgtEl>
                                        <p:attrNameLst>
                                          <p:attrName>style.visibility</p:attrName>
                                        </p:attrNameLst>
                                      </p:cBhvr>
                                      <p:to>
                                        <p:strVal val="visible"/>
                                      </p:to>
                                    </p:set>
                                    <p:animEffect transition="in" filter="checkerboard(across)">
                                      <p:cBhvr>
                                        <p:cTn id="32" dur="500"/>
                                        <p:tgtEl>
                                          <p:spTgt spid="50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p:bldP spid="50290" grpId="0" animBg="1"/>
      <p:bldP spid="50291" grpId="0"/>
      <p:bldP spid="50292" grpId="0" animBg="1"/>
      <p:bldP spid="5029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4"/>
          <p:cNvSpPr>
            <a:spLocks noGrp="1" noChangeArrowheads="1"/>
          </p:cNvSpPr>
          <p:nvPr>
            <p:ph type="title"/>
          </p:nvPr>
        </p:nvSpPr>
        <p:spPr>
          <a:xfrm>
            <a:off x="5486400" y="660400"/>
            <a:ext cx="3457575" cy="598488"/>
          </a:xfrm>
          <a:noFill/>
          <a:ln/>
        </p:spPr>
        <p:txBody>
          <a:bodyPr/>
          <a:lstStyle/>
          <a:p>
            <a:r>
              <a:rPr lang="zh-CN" altLang="en-US" sz="3200">
                <a:solidFill>
                  <a:schemeClr val="tx1"/>
                </a:solidFill>
              </a:rPr>
              <a:t>示例</a:t>
            </a:r>
            <a:r>
              <a:rPr lang="en-US" altLang="zh-CN" sz="3200">
                <a:solidFill>
                  <a:schemeClr val="tx1"/>
                </a:solidFill>
              </a:rPr>
              <a:t>——</a:t>
            </a:r>
            <a:r>
              <a:rPr lang="zh-CN" altLang="en-US" sz="2800">
                <a:solidFill>
                  <a:schemeClr val="tx1"/>
                </a:solidFill>
                <a:latin typeface="楷体_GB2312" pitchFamily="49" charset="-122"/>
                <a:ea typeface="楷体_GB2312" pitchFamily="49" charset="-122"/>
              </a:rPr>
              <a:t>生成</a:t>
            </a:r>
            <a:r>
              <a:rPr lang="en-US" altLang="zh-CN" sz="2800">
                <a:solidFill>
                  <a:schemeClr val="tx1"/>
                </a:solidFill>
                <a:latin typeface="楷体_GB2312" pitchFamily="49" charset="-122"/>
                <a:ea typeface="楷体_GB2312" pitchFamily="49" charset="-122"/>
              </a:rPr>
              <a:t>R</a:t>
            </a:r>
            <a:r>
              <a:rPr lang="en-US" altLang="zh-CN" sz="2800" baseline="-25000">
                <a:solidFill>
                  <a:schemeClr val="tx1"/>
                </a:solidFill>
                <a:latin typeface="楷体_GB2312" pitchFamily="49" charset="-122"/>
                <a:ea typeface="楷体_GB2312" pitchFamily="49" charset="-122"/>
              </a:rPr>
              <a:t>15</a:t>
            </a:r>
          </a:p>
        </p:txBody>
      </p:sp>
      <p:sp>
        <p:nvSpPr>
          <p:cNvPr id="49157" name="AutoShape 5"/>
          <p:cNvSpPr>
            <a:spLocks noChangeArrowheads="1"/>
          </p:cNvSpPr>
          <p:nvPr/>
        </p:nvSpPr>
        <p:spPr bwMode="auto">
          <a:xfrm>
            <a:off x="2057400" y="2971800"/>
            <a:ext cx="381000" cy="1828800"/>
          </a:xfrm>
          <a:prstGeom prst="downArrow">
            <a:avLst>
              <a:gd name="adj1" fmla="val 50000"/>
              <a:gd name="adj2" fmla="val 120000"/>
            </a:avLst>
          </a:prstGeom>
          <a:noFill/>
          <a:ln w="12700">
            <a:solidFill>
              <a:srgbClr val="FF9900"/>
            </a:solidFill>
            <a:miter lim="800000"/>
            <a:headEnd/>
            <a:tailEnd/>
          </a:ln>
          <a:effectLst/>
        </p:spPr>
        <p:txBody>
          <a:bodyPr wrap="none" anchor="ctr"/>
          <a:lstStyle/>
          <a:p>
            <a:pPr algn="ctr">
              <a:lnSpc>
                <a:spcPct val="100000"/>
              </a:lnSpc>
            </a:pPr>
            <a:endParaRPr lang="zh-CN" altLang="zh-CN" b="1"/>
          </a:p>
        </p:txBody>
      </p:sp>
      <p:graphicFrame>
        <p:nvGraphicFramePr>
          <p:cNvPr id="49274" name="Group 122"/>
          <p:cNvGraphicFramePr>
            <a:graphicFrameLocks noGrp="1"/>
          </p:cNvGraphicFramePr>
          <p:nvPr/>
        </p:nvGraphicFramePr>
        <p:xfrm>
          <a:off x="2590800" y="2971800"/>
          <a:ext cx="6553200" cy="1828800"/>
        </p:xfrm>
        <a:graphic>
          <a:graphicData uri="http://schemas.openxmlformats.org/drawingml/2006/table">
            <a:tbl>
              <a:tblPr/>
              <a:tblGrid>
                <a:gridCol w="12954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352550">
                  <a:extLst>
                    <a:ext uri="{9D8B030D-6E8A-4147-A177-3AD203B41FA5}">
                      <a16:colId xmlns:a16="http://schemas.microsoft.com/office/drawing/2014/main" val="20002"/>
                    </a:ext>
                  </a:extLst>
                </a:gridCol>
                <a:gridCol w="1427163">
                  <a:extLst>
                    <a:ext uri="{9D8B030D-6E8A-4147-A177-3AD203B41FA5}">
                      <a16:colId xmlns:a16="http://schemas.microsoft.com/office/drawing/2014/main" val="20003"/>
                    </a:ext>
                  </a:extLst>
                </a:gridCol>
                <a:gridCol w="1258887">
                  <a:extLst>
                    <a:ext uri="{9D8B030D-6E8A-4147-A177-3AD203B41FA5}">
                      <a16:colId xmlns:a16="http://schemas.microsoft.com/office/drawing/2014/main" val="20004"/>
                    </a:ext>
                  </a:extLst>
                </a:gridCol>
              </a:tblGrid>
              <a:tr h="41275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endParaRPr kumimoji="1" lang="zh-CN" altLang="zh-CN" sz="1800" b="1" i="0" u="none" strike="noStrike" cap="none" normalizeH="0" baseline="0" dirty="0" smtClean="0">
                        <a:ln>
                          <a:noFill/>
                        </a:ln>
                        <a:solidFill>
                          <a:schemeClr val="tx1"/>
                        </a:solidFill>
                        <a:effectLst/>
                        <a:latin typeface="楷体_GB2312" pitchFamily="49" charset="-122"/>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435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R</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16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11010011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00011011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45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f(R</a:t>
                      </a:r>
                      <a:r>
                        <a:rPr kumimoji="1" lang="en-US" altLang="zh-CN" sz="2000" b="1" i="0" u="none" strike="noStrike" cap="none" normalizeH="0" baseline="-25000" smtClean="0">
                          <a:ln>
                            <a:noFill/>
                          </a:ln>
                          <a:solidFill>
                            <a:schemeClr val="tx1"/>
                          </a:solidFill>
                          <a:effectLst/>
                          <a:latin typeface="楷体_GB2312" pitchFamily="49" charset="-122"/>
                          <a:ea typeface="宋体" charset="-122"/>
                        </a:rPr>
                        <a:t>16</a:t>
                      </a:r>
                      <a:r>
                        <a:rPr kumimoji="1" lang="en-US" altLang="zh-CN" sz="2000" b="1" i="0" u="none" strike="noStrike" cap="none" normalizeH="0" baseline="0" smtClean="0">
                          <a:ln>
                            <a:noFill/>
                          </a:ln>
                          <a:solidFill>
                            <a:schemeClr val="tx1"/>
                          </a:solidFill>
                          <a:effectLst/>
                          <a:latin typeface="楷体_GB2312" pitchFamily="49" charset="-122"/>
                          <a:ea typeface="宋体" charset="-122"/>
                        </a:rPr>
                        <a:t>,K</a:t>
                      </a:r>
                      <a:r>
                        <a:rPr kumimoji="1" lang="en-US" altLang="zh-CN" sz="2000" b="1" i="0" u="none" strike="noStrike" cap="none" normalizeH="0" baseline="-25000" smtClean="0">
                          <a:ln>
                            <a:noFill/>
                          </a:ln>
                          <a:solidFill>
                            <a:schemeClr val="tx1"/>
                          </a:solidFill>
                          <a:effectLst/>
                          <a:latin typeface="楷体_GB2312" pitchFamily="49" charset="-122"/>
                          <a:ea typeface="宋体" charset="-122"/>
                        </a:rPr>
                        <a:t>16</a:t>
                      </a:r>
                      <a:r>
                        <a:rPr kumimoji="1" lang="en-US" altLang="zh-CN" sz="2000" b="1" i="0" u="none" strike="noStrike" cap="none" normalizeH="0" baseline="0" smtClean="0">
                          <a:ln>
                            <a:noFill/>
                          </a:ln>
                          <a:solidFill>
                            <a:schemeClr val="tx1"/>
                          </a:solidFill>
                          <a:effectLst/>
                          <a:latin typeface="楷体_GB2312" pitchFamily="49" charset="-122"/>
                          <a:ea typeface="宋体"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00111010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11011011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01010010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L</a:t>
                      </a:r>
                      <a:r>
                        <a:rPr kumimoji="1" lang="en-US" altLang="zh-CN" sz="2000" b="1" i="0" u="none" strike="noStrike" cap="none" normalizeH="0" baseline="-25000" smtClean="0">
                          <a:ln>
                            <a:noFill/>
                          </a:ln>
                          <a:solidFill>
                            <a:schemeClr val="tx1"/>
                          </a:solidFill>
                          <a:effectLst/>
                          <a:latin typeface="楷体_GB2312" pitchFamily="49" charset="-122"/>
                          <a:ea typeface="宋体" charset="-122"/>
                        </a:rPr>
                        <a:t>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11111110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01001001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9190" name="Object 38"/>
          <p:cNvGraphicFramePr>
            <a:graphicFrameLocks noChangeAspect="1"/>
          </p:cNvGraphicFramePr>
          <p:nvPr/>
        </p:nvGraphicFramePr>
        <p:xfrm>
          <a:off x="2971800" y="3048000"/>
          <a:ext cx="365125" cy="393700"/>
        </p:xfrm>
        <a:graphic>
          <a:graphicData uri="http://schemas.openxmlformats.org/presentationml/2006/ole">
            <mc:AlternateContent xmlns:mc="http://schemas.openxmlformats.org/markup-compatibility/2006">
              <mc:Choice xmlns:v="urn:schemas-microsoft-com:vml" Requires="v">
                <p:oleObj spid="_x0000_s254988" name="Equation" r:id="rId3" imgW="164880" imgH="177480" progId="">
                  <p:embed/>
                </p:oleObj>
              </mc:Choice>
              <mc:Fallback>
                <p:oleObj name="Equation" r:id="rId3" imgW="164880" imgH="17748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048000"/>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275" name="Group 123"/>
          <p:cNvGraphicFramePr>
            <a:graphicFrameLocks noGrp="1"/>
          </p:cNvGraphicFramePr>
          <p:nvPr/>
        </p:nvGraphicFramePr>
        <p:xfrm>
          <a:off x="0" y="1219200"/>
          <a:ext cx="9144000" cy="1562418"/>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dirty="0" smtClean="0">
                          <a:ln>
                            <a:noFill/>
                          </a:ln>
                          <a:solidFill>
                            <a:schemeClr val="tx1"/>
                          </a:solidFill>
                          <a:effectLst/>
                          <a:latin typeface="Microsoft Sans Serif"/>
                          <a:ea typeface="宋体" charset="-122"/>
                        </a:rPr>
                        <a:t>…</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893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10100100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10011100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10001111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11010011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00011011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A4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9C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2D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8F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C4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D3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1B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0513">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L</a:t>
                      </a:r>
                      <a:r>
                        <a:rPr kumimoji="1" lang="en-US" altLang="zh-CN" sz="2000" b="1" i="0" u="none" strike="noStrike" cap="none" normalizeH="0" baseline="-25000" dirty="0" smtClean="0">
                          <a:ln>
                            <a:noFill/>
                          </a:ln>
                          <a:solidFill>
                            <a:schemeClr val="tx1"/>
                          </a:solidFill>
                          <a:effectLst/>
                          <a:latin typeface="楷体_GB2312" pitchFamily="49" charset="-122"/>
                          <a:ea typeface="宋体" charset="-122"/>
                        </a:rPr>
                        <a:t>16 </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32</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R</a:t>
                      </a:r>
                      <a:r>
                        <a:rPr kumimoji="1" lang="en-US" altLang="zh-CN" sz="2000" b="1" i="0" u="none" strike="noStrike" cap="none" normalizeH="0" baseline="-25000" dirty="0" smtClean="0">
                          <a:ln>
                            <a:noFill/>
                          </a:ln>
                          <a:solidFill>
                            <a:schemeClr val="tx1"/>
                          </a:solidFill>
                          <a:effectLst/>
                          <a:latin typeface="楷体_GB2312" pitchFamily="49" charset="-122"/>
                          <a:ea typeface="宋体" charset="-122"/>
                        </a:rPr>
                        <a:t>16 </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32</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49232" name="Rectangle 80"/>
          <p:cNvSpPr>
            <a:spLocks noChangeArrowheads="1"/>
          </p:cNvSpPr>
          <p:nvPr/>
        </p:nvSpPr>
        <p:spPr bwMode="auto">
          <a:xfrm>
            <a:off x="607655" y="3733800"/>
            <a:ext cx="697627" cy="307777"/>
          </a:xfrm>
          <a:prstGeom prst="rect">
            <a:avLst/>
          </a:prstGeom>
          <a:noFill/>
          <a:ln w="9525">
            <a:noFill/>
            <a:miter lim="800000"/>
            <a:headEnd/>
            <a:tailEnd/>
          </a:ln>
          <a:effectLst/>
        </p:spPr>
        <p:txBody>
          <a:bodyPr wrap="none">
            <a:spAutoFit/>
          </a:bodyPr>
          <a:lstStyle/>
          <a:p>
            <a:pPr algn="ctr">
              <a:lnSpc>
                <a:spcPct val="100000"/>
              </a:lnSpc>
            </a:pPr>
            <a:r>
              <a:rPr lang="en-US" altLang="zh-CN" b="1">
                <a:latin typeface="楷体_GB2312" pitchFamily="49" charset="-122"/>
                <a:ea typeface="楷体_GB2312" pitchFamily="49" charset="-122"/>
              </a:rPr>
              <a:t>R</a:t>
            </a:r>
            <a:r>
              <a:rPr lang="en-US" altLang="zh-CN" b="1" baseline="-25000">
                <a:latin typeface="楷体_GB2312" pitchFamily="49" charset="-122"/>
                <a:ea typeface="楷体_GB2312" pitchFamily="49" charset="-122"/>
              </a:rPr>
              <a:t>15</a:t>
            </a:r>
            <a:r>
              <a:rPr lang="en-US" altLang="zh-CN" b="1">
                <a:latin typeface="楷体_GB2312" pitchFamily="49" charset="-122"/>
                <a:ea typeface="楷体_GB2312" pitchFamily="49" charset="-122"/>
              </a:rPr>
              <a:t>=L</a:t>
            </a:r>
            <a:r>
              <a:rPr lang="en-US" altLang="zh-CN" b="1" baseline="-25000">
                <a:latin typeface="楷体_GB2312" pitchFamily="49" charset="-122"/>
                <a:ea typeface="楷体_GB2312" pitchFamily="49" charset="-122"/>
              </a:rPr>
              <a:t>16</a:t>
            </a:r>
          </a:p>
        </p:txBody>
      </p:sp>
      <p:graphicFrame>
        <p:nvGraphicFramePr>
          <p:cNvPr id="49233" name="Group 81"/>
          <p:cNvGraphicFramePr>
            <a:graphicFrameLocks noGrp="1"/>
          </p:cNvGraphicFramePr>
          <p:nvPr/>
        </p:nvGraphicFramePr>
        <p:xfrm>
          <a:off x="0" y="5029200"/>
          <a:ext cx="9144000" cy="1554480"/>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00000000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11111110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01001001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10100100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10011100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10001111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FE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49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A4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9C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2D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8F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0513">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L</a:t>
                      </a:r>
                      <a:r>
                        <a:rPr kumimoji="1" lang="en-US" altLang="zh-CN" sz="2000" b="1" i="0" u="none" strike="noStrike" cap="none" normalizeH="0" baseline="-25000" smtClean="0">
                          <a:ln>
                            <a:noFill/>
                          </a:ln>
                          <a:solidFill>
                            <a:schemeClr val="tx1"/>
                          </a:solidFill>
                          <a:effectLst/>
                          <a:latin typeface="楷体_GB2312" pitchFamily="49" charset="-122"/>
                          <a:ea typeface="宋体" charset="-122"/>
                        </a:rPr>
                        <a:t>15 </a:t>
                      </a:r>
                      <a:r>
                        <a:rPr kumimoji="1" lang="zh-CN" altLang="en-US" sz="2000" b="1" i="0" u="none" strike="noStrike" cap="none" normalizeH="0" baseline="0" smtClean="0">
                          <a:ln>
                            <a:noFill/>
                          </a:ln>
                          <a:solidFill>
                            <a:schemeClr val="tx1"/>
                          </a:solidFill>
                          <a:effectLst/>
                          <a:latin typeface="楷体_GB2312" pitchFamily="49" charset="-122"/>
                          <a:ea typeface="宋体" charset="-122"/>
                        </a:rPr>
                        <a:t>（</a:t>
                      </a:r>
                      <a:r>
                        <a:rPr kumimoji="1" lang="en-US" altLang="zh-CN" sz="2000" b="1" i="0" u="none" strike="noStrike" cap="none" normalizeH="0" baseline="0" smtClean="0">
                          <a:ln>
                            <a:noFill/>
                          </a:ln>
                          <a:solidFill>
                            <a:schemeClr val="tx1"/>
                          </a:solidFill>
                          <a:effectLst/>
                          <a:latin typeface="楷体_GB2312" pitchFamily="49" charset="-122"/>
                          <a:ea typeface="宋体" charset="-122"/>
                        </a:rPr>
                        <a:t>32</a:t>
                      </a:r>
                      <a:r>
                        <a:rPr kumimoji="1" lang="zh-CN" altLang="en-US" sz="2000" b="1" i="0" u="none" strike="noStrike" cap="none" normalizeH="0" baseline="0" smtClean="0">
                          <a:ln>
                            <a:noFill/>
                          </a:ln>
                          <a:solidFill>
                            <a:schemeClr val="tx1"/>
                          </a:solidFill>
                          <a:effectLst/>
                          <a:latin typeface="楷体_GB2312" pitchFamily="49" charset="-122"/>
                          <a:ea typeface="宋体" charset="-122"/>
                        </a:rPr>
                        <a:t>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R</a:t>
                      </a:r>
                      <a:r>
                        <a:rPr kumimoji="1" lang="en-US" altLang="zh-CN" sz="2000" b="1" i="0" u="none" strike="noStrike" cap="none" normalizeH="0" baseline="-25000" dirty="0" smtClean="0">
                          <a:ln>
                            <a:noFill/>
                          </a:ln>
                          <a:solidFill>
                            <a:schemeClr val="tx1"/>
                          </a:solidFill>
                          <a:effectLst/>
                          <a:latin typeface="楷体_GB2312" pitchFamily="49" charset="-122"/>
                          <a:ea typeface="宋体" charset="-122"/>
                        </a:rPr>
                        <a:t>15 </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32</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156"/>
                                        </p:tgtEl>
                                        <p:attrNameLst>
                                          <p:attrName>style.visibility</p:attrName>
                                        </p:attrNameLst>
                                      </p:cBhvr>
                                      <p:to>
                                        <p:strVal val="visible"/>
                                      </p:to>
                                    </p:set>
                                    <p:anim calcmode="lin" valueType="num">
                                      <p:cBhvr additive="base">
                                        <p:cTn id="7" dur="500" fill="hold"/>
                                        <p:tgtEl>
                                          <p:spTgt spid="49156"/>
                                        </p:tgtEl>
                                        <p:attrNameLst>
                                          <p:attrName>ppt_x</p:attrName>
                                        </p:attrNameLst>
                                      </p:cBhvr>
                                      <p:tavLst>
                                        <p:tav tm="0">
                                          <p:val>
                                            <p:strVal val="#ppt_x"/>
                                          </p:val>
                                        </p:tav>
                                        <p:tav tm="100000">
                                          <p:val>
                                            <p:strVal val="#ppt_x"/>
                                          </p:val>
                                        </p:tav>
                                      </p:tavLst>
                                    </p:anim>
                                    <p:anim calcmode="lin" valueType="num">
                                      <p:cBhvr additive="base">
                                        <p:cTn id="8" dur="500" fill="hold"/>
                                        <p:tgtEl>
                                          <p:spTgt spid="491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49275"/>
                                        </p:tgtEl>
                                        <p:attrNameLst>
                                          <p:attrName>style.visibility</p:attrName>
                                        </p:attrNameLst>
                                      </p:cBhvr>
                                      <p:to>
                                        <p:strVal val="visible"/>
                                      </p:to>
                                    </p:set>
                                    <p:animEffect transition="in" filter="checkerboard(across)">
                                      <p:cBhvr>
                                        <p:cTn id="13" dur="500"/>
                                        <p:tgtEl>
                                          <p:spTgt spid="49275"/>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49274"/>
                                        </p:tgtEl>
                                        <p:attrNameLst>
                                          <p:attrName>style.visibility</p:attrName>
                                        </p:attrNameLst>
                                      </p:cBhvr>
                                      <p:to>
                                        <p:strVal val="visible"/>
                                      </p:to>
                                    </p:set>
                                    <p:animEffect transition="in" filter="slide(fromBottom)">
                                      <p:cBhvr>
                                        <p:cTn id="18" dur="500"/>
                                        <p:tgtEl>
                                          <p:spTgt spid="49274"/>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49157"/>
                                        </p:tgtEl>
                                        <p:attrNameLst>
                                          <p:attrName>style.visibility</p:attrName>
                                        </p:attrNameLst>
                                      </p:cBhvr>
                                      <p:to>
                                        <p:strVal val="visible"/>
                                      </p:to>
                                    </p:set>
                                    <p:animEffect transition="in" filter="slide(fromBottom)">
                                      <p:cBhvr>
                                        <p:cTn id="21" dur="500"/>
                                        <p:tgtEl>
                                          <p:spTgt spid="49157"/>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49232"/>
                                        </p:tgtEl>
                                        <p:attrNameLst>
                                          <p:attrName>style.visibility</p:attrName>
                                        </p:attrNameLst>
                                      </p:cBhvr>
                                      <p:to>
                                        <p:strVal val="visible"/>
                                      </p:to>
                                    </p:set>
                                    <p:animEffect transition="in" filter="slide(fromBottom)">
                                      <p:cBhvr>
                                        <p:cTn id="24" dur="500"/>
                                        <p:tgtEl>
                                          <p:spTgt spid="49232"/>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49233"/>
                                        </p:tgtEl>
                                        <p:attrNameLst>
                                          <p:attrName>style.visibility</p:attrName>
                                        </p:attrNameLst>
                                      </p:cBhvr>
                                      <p:to>
                                        <p:strVal val="visible"/>
                                      </p:to>
                                    </p:set>
                                    <p:animEffect transition="in" filter="checkerboard(across)">
                                      <p:cBhvr>
                                        <p:cTn id="29" dur="500"/>
                                        <p:tgtEl>
                                          <p:spTgt spid="49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6" grpId="0"/>
      <p:bldP spid="49157" grpId="0" animBg="1"/>
      <p:bldP spid="4923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4"/>
          <p:cNvSpPr>
            <a:spLocks noGrp="1" noChangeArrowheads="1"/>
          </p:cNvSpPr>
          <p:nvPr>
            <p:ph type="title"/>
          </p:nvPr>
        </p:nvSpPr>
        <p:spPr>
          <a:xfrm>
            <a:off x="5486400" y="660400"/>
            <a:ext cx="3457575" cy="598488"/>
          </a:xfrm>
          <a:noFill/>
          <a:ln/>
        </p:spPr>
        <p:txBody>
          <a:bodyPr/>
          <a:lstStyle/>
          <a:p>
            <a:r>
              <a:rPr lang="zh-CN" altLang="en-US" sz="3200"/>
              <a:t>示例</a:t>
            </a:r>
            <a:r>
              <a:rPr lang="en-US" altLang="zh-CN" sz="3200"/>
              <a:t>——</a:t>
            </a:r>
            <a:r>
              <a:rPr lang="zh-CN" altLang="en-US" sz="2800">
                <a:latin typeface="楷体_GB2312" pitchFamily="49" charset="-122"/>
                <a:ea typeface="楷体_GB2312" pitchFamily="49" charset="-122"/>
              </a:rPr>
              <a:t>生成</a:t>
            </a:r>
            <a:r>
              <a:rPr lang="en-US" altLang="zh-CN" sz="2800">
                <a:latin typeface="楷体_GB2312" pitchFamily="49" charset="-122"/>
                <a:ea typeface="楷体_GB2312" pitchFamily="49" charset="-122"/>
              </a:rPr>
              <a:t>R</a:t>
            </a:r>
            <a:r>
              <a:rPr lang="en-US" altLang="zh-CN" sz="2800" baseline="-25000">
                <a:latin typeface="楷体_GB2312" pitchFamily="49" charset="-122"/>
                <a:ea typeface="楷体_GB2312" pitchFamily="49" charset="-122"/>
              </a:rPr>
              <a:t>1</a:t>
            </a:r>
          </a:p>
        </p:txBody>
      </p:sp>
      <p:sp>
        <p:nvSpPr>
          <p:cNvPr id="48133" name="AutoShape 5"/>
          <p:cNvSpPr>
            <a:spLocks noChangeArrowheads="1"/>
          </p:cNvSpPr>
          <p:nvPr/>
        </p:nvSpPr>
        <p:spPr bwMode="auto">
          <a:xfrm>
            <a:off x="2057400" y="1143000"/>
            <a:ext cx="381000" cy="1524000"/>
          </a:xfrm>
          <a:prstGeom prst="downArrow">
            <a:avLst>
              <a:gd name="adj1" fmla="val 50000"/>
              <a:gd name="adj2" fmla="val 100000"/>
            </a:avLst>
          </a:prstGeom>
          <a:noFill/>
          <a:ln w="12700">
            <a:solidFill>
              <a:srgbClr val="FF9900"/>
            </a:solidFill>
            <a:miter lim="800000"/>
            <a:headEnd/>
            <a:tailEnd/>
          </a:ln>
          <a:effectLst/>
        </p:spPr>
        <p:txBody>
          <a:bodyPr wrap="none" anchor="ctr"/>
          <a:lstStyle/>
          <a:p>
            <a:pPr algn="ctr">
              <a:lnSpc>
                <a:spcPct val="100000"/>
              </a:lnSpc>
            </a:pPr>
            <a:endParaRPr lang="zh-CN" altLang="zh-CN" b="1"/>
          </a:p>
        </p:txBody>
      </p:sp>
      <p:sp>
        <p:nvSpPr>
          <p:cNvPr id="48134" name="AutoShape 6"/>
          <p:cNvSpPr>
            <a:spLocks noChangeArrowheads="1"/>
          </p:cNvSpPr>
          <p:nvPr/>
        </p:nvSpPr>
        <p:spPr bwMode="auto">
          <a:xfrm>
            <a:off x="2051050" y="2781300"/>
            <a:ext cx="381000" cy="1828800"/>
          </a:xfrm>
          <a:prstGeom prst="downArrow">
            <a:avLst>
              <a:gd name="adj1" fmla="val 50000"/>
              <a:gd name="adj2" fmla="val 120000"/>
            </a:avLst>
          </a:prstGeom>
          <a:noFill/>
          <a:ln w="12700">
            <a:solidFill>
              <a:srgbClr val="FF9900"/>
            </a:solidFill>
            <a:miter lim="800000"/>
            <a:headEnd/>
            <a:tailEnd/>
          </a:ln>
          <a:effectLst/>
        </p:spPr>
        <p:txBody>
          <a:bodyPr wrap="none" anchor="ctr"/>
          <a:lstStyle/>
          <a:p>
            <a:pPr algn="ctr">
              <a:lnSpc>
                <a:spcPct val="100000"/>
              </a:lnSpc>
            </a:pPr>
            <a:endParaRPr lang="zh-CN" altLang="zh-CN" b="1"/>
          </a:p>
        </p:txBody>
      </p:sp>
      <p:graphicFrame>
        <p:nvGraphicFramePr>
          <p:cNvPr id="48135" name="Object 7"/>
          <p:cNvGraphicFramePr>
            <a:graphicFrameLocks noChangeAspect="1"/>
          </p:cNvGraphicFramePr>
          <p:nvPr/>
        </p:nvGraphicFramePr>
        <p:xfrm>
          <a:off x="2971800" y="3048000"/>
          <a:ext cx="365125" cy="393700"/>
        </p:xfrm>
        <a:graphic>
          <a:graphicData uri="http://schemas.openxmlformats.org/presentationml/2006/ole">
            <mc:AlternateContent xmlns:mc="http://schemas.openxmlformats.org/markup-compatibility/2006">
              <mc:Choice xmlns:v="urn:schemas-microsoft-com:vml" Requires="v">
                <p:oleObj spid="_x0000_s256012" name="Equation" r:id="rId3" imgW="164880" imgH="177480" progId="">
                  <p:embed/>
                </p:oleObj>
              </mc:Choice>
              <mc:Fallback>
                <p:oleObj name="Equation" r:id="rId3" imgW="164880" imgH="17748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048000"/>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136" name="Rectangle 8"/>
          <p:cNvSpPr>
            <a:spLocks noChangeArrowheads="1"/>
          </p:cNvSpPr>
          <p:nvPr/>
        </p:nvSpPr>
        <p:spPr bwMode="auto">
          <a:xfrm>
            <a:off x="681038" y="3213100"/>
            <a:ext cx="852487" cy="457200"/>
          </a:xfrm>
          <a:prstGeom prst="rect">
            <a:avLst/>
          </a:prstGeom>
          <a:noFill/>
          <a:ln w="9525">
            <a:noFill/>
            <a:miter lim="800000"/>
            <a:headEnd/>
            <a:tailEnd/>
          </a:ln>
          <a:effectLst/>
        </p:spPr>
        <p:txBody>
          <a:bodyPr wrap="none">
            <a:spAutoFit/>
          </a:bodyPr>
          <a:lstStyle/>
          <a:p>
            <a:pPr algn="ctr">
              <a:lnSpc>
                <a:spcPct val="100000"/>
              </a:lnSpc>
            </a:pPr>
            <a:r>
              <a:rPr lang="en-US" altLang="zh-CN" b="1">
                <a:latin typeface="楷体_GB2312" pitchFamily="49" charset="-122"/>
                <a:ea typeface="楷体_GB2312" pitchFamily="49" charset="-122"/>
              </a:rPr>
              <a:t>R</a:t>
            </a:r>
            <a:r>
              <a:rPr lang="en-US" altLang="zh-CN" b="1" baseline="-25000">
                <a:latin typeface="楷体_GB2312" pitchFamily="49" charset="-122"/>
                <a:ea typeface="楷体_GB2312" pitchFamily="49" charset="-122"/>
              </a:rPr>
              <a:t>1</a:t>
            </a:r>
            <a:r>
              <a:rPr lang="en-US" altLang="zh-CN" b="1">
                <a:latin typeface="楷体_GB2312" pitchFamily="49" charset="-122"/>
                <a:ea typeface="楷体_GB2312" pitchFamily="49" charset="-122"/>
              </a:rPr>
              <a:t>=L</a:t>
            </a:r>
            <a:r>
              <a:rPr lang="en-US" altLang="zh-CN" b="1" baseline="-25000">
                <a:latin typeface="楷体_GB2312" pitchFamily="49" charset="-122"/>
                <a:ea typeface="楷体_GB2312" pitchFamily="49" charset="-122"/>
              </a:rPr>
              <a:t>2</a:t>
            </a:r>
          </a:p>
        </p:txBody>
      </p:sp>
      <p:graphicFrame>
        <p:nvGraphicFramePr>
          <p:cNvPr id="48137" name="Group 9"/>
          <p:cNvGraphicFramePr>
            <a:graphicFrameLocks noGrp="1"/>
          </p:cNvGraphicFramePr>
          <p:nvPr/>
        </p:nvGraphicFramePr>
        <p:xfrm>
          <a:off x="2590800" y="2060575"/>
          <a:ext cx="6553200" cy="1828800"/>
        </p:xfrm>
        <a:graphic>
          <a:graphicData uri="http://schemas.openxmlformats.org/drawingml/2006/table">
            <a:tbl>
              <a:tblPr/>
              <a:tblGrid>
                <a:gridCol w="12954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352550">
                  <a:extLst>
                    <a:ext uri="{9D8B030D-6E8A-4147-A177-3AD203B41FA5}">
                      <a16:colId xmlns:a16="http://schemas.microsoft.com/office/drawing/2014/main" val="20002"/>
                    </a:ext>
                  </a:extLst>
                </a:gridCol>
                <a:gridCol w="1422400">
                  <a:extLst>
                    <a:ext uri="{9D8B030D-6E8A-4147-A177-3AD203B41FA5}">
                      <a16:colId xmlns:a16="http://schemas.microsoft.com/office/drawing/2014/main" val="20003"/>
                    </a:ext>
                  </a:extLst>
                </a:gridCol>
                <a:gridCol w="1263650">
                  <a:extLst>
                    <a:ext uri="{9D8B030D-6E8A-4147-A177-3AD203B41FA5}">
                      <a16:colId xmlns:a16="http://schemas.microsoft.com/office/drawing/2014/main" val="20004"/>
                    </a:ext>
                  </a:extLst>
                </a:gridCol>
              </a:tblGrid>
              <a:tr h="41275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endParaRPr kumimoji="1" lang="zh-CN" altLang="zh-CN" sz="1800" b="1" i="0" u="none" strike="noStrike" cap="none" normalizeH="0" baseline="0" dirty="0" smtClean="0">
                        <a:ln>
                          <a:noFill/>
                        </a:ln>
                        <a:solidFill>
                          <a:schemeClr val="tx1"/>
                        </a:solidFill>
                        <a:effectLst/>
                        <a:latin typeface="楷体_GB2312" pitchFamily="49" charset="-122"/>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435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R</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11010011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00011011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45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f(R</a:t>
                      </a:r>
                      <a:r>
                        <a:rPr kumimoji="1" lang="en-US" altLang="zh-CN" sz="2000" b="1" i="0" u="none" strike="noStrike" cap="none" normalizeH="0" baseline="-25000" smtClean="0">
                          <a:ln>
                            <a:noFill/>
                          </a:ln>
                          <a:solidFill>
                            <a:schemeClr val="tx1"/>
                          </a:solidFill>
                          <a:effectLst/>
                          <a:latin typeface="楷体_GB2312" pitchFamily="49" charset="-122"/>
                          <a:ea typeface="宋体" charset="-122"/>
                        </a:rPr>
                        <a:t>2</a:t>
                      </a:r>
                      <a:r>
                        <a:rPr kumimoji="1" lang="en-US" altLang="zh-CN" sz="2000" b="1" i="0" u="none" strike="noStrike" cap="none" normalizeH="0" baseline="0" smtClean="0">
                          <a:ln>
                            <a:noFill/>
                          </a:ln>
                          <a:solidFill>
                            <a:schemeClr val="tx1"/>
                          </a:solidFill>
                          <a:effectLst/>
                          <a:latin typeface="楷体_GB2312" pitchFamily="49" charset="-122"/>
                          <a:ea typeface="宋体" charset="-122"/>
                        </a:rPr>
                        <a:t>,K</a:t>
                      </a:r>
                      <a:r>
                        <a:rPr kumimoji="1" lang="en-US" altLang="zh-CN" sz="2000" b="1" i="0" u="none" strike="noStrike" cap="none" normalizeH="0" baseline="-25000" smtClean="0">
                          <a:ln>
                            <a:noFill/>
                          </a:ln>
                          <a:solidFill>
                            <a:schemeClr val="tx1"/>
                          </a:solidFill>
                          <a:effectLst/>
                          <a:latin typeface="楷体_GB2312" pitchFamily="49" charset="-122"/>
                          <a:ea typeface="宋体" charset="-122"/>
                        </a:rPr>
                        <a:t>2</a:t>
                      </a:r>
                      <a:r>
                        <a:rPr kumimoji="1" lang="en-US" altLang="zh-CN" sz="2000" b="1" i="0" u="none" strike="noStrike" cap="none" normalizeH="0" baseline="0" smtClean="0">
                          <a:ln>
                            <a:noFill/>
                          </a:ln>
                          <a:solidFill>
                            <a:schemeClr val="tx1"/>
                          </a:solidFill>
                          <a:effectLst/>
                          <a:latin typeface="楷体_GB2312" pitchFamily="49" charset="-122"/>
                          <a:ea typeface="宋体"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00111010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11011011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01010010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L</a:t>
                      </a:r>
                      <a:r>
                        <a:rPr kumimoji="1" lang="en-US" altLang="zh-CN" sz="2000" b="1" i="0" u="none" strike="noStrike" cap="none" normalizeH="0" baseline="-25000" smtClean="0">
                          <a:ln>
                            <a:noFill/>
                          </a:ln>
                          <a:solidFill>
                            <a:schemeClr val="tx1"/>
                          </a:solidFill>
                          <a:effectLst/>
                          <a:latin typeface="楷体_GB2312" pitchFamily="49" charset="-122"/>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11111110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01001001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8169" name="Group 41"/>
          <p:cNvGraphicFramePr>
            <a:graphicFrameLocks noGrp="1"/>
          </p:cNvGraphicFramePr>
          <p:nvPr/>
        </p:nvGraphicFramePr>
        <p:xfrm>
          <a:off x="0" y="4581525"/>
          <a:ext cx="9144000" cy="1554480"/>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00000000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11111110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01001001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10100100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10011100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10001111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FE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49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A4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9C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2D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8F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0513">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L</a:t>
                      </a:r>
                      <a:r>
                        <a:rPr kumimoji="1" lang="en-US" altLang="zh-CN" sz="2000" b="1" i="0" u="none" strike="noStrike" cap="none" normalizeH="0" baseline="-25000" smtClean="0">
                          <a:ln>
                            <a:noFill/>
                          </a:ln>
                          <a:solidFill>
                            <a:schemeClr val="tx1"/>
                          </a:solidFill>
                          <a:effectLst/>
                          <a:latin typeface="楷体_GB2312" pitchFamily="49" charset="-122"/>
                          <a:ea typeface="宋体" charset="-122"/>
                        </a:rPr>
                        <a:t>1 </a:t>
                      </a:r>
                      <a:r>
                        <a:rPr kumimoji="1" lang="zh-CN" altLang="en-US" sz="2000" b="1" i="0" u="none" strike="noStrike" cap="none" normalizeH="0" baseline="0" smtClean="0">
                          <a:ln>
                            <a:noFill/>
                          </a:ln>
                          <a:solidFill>
                            <a:schemeClr val="tx1"/>
                          </a:solidFill>
                          <a:effectLst/>
                          <a:latin typeface="楷体_GB2312" pitchFamily="49" charset="-122"/>
                          <a:ea typeface="宋体" charset="-122"/>
                        </a:rPr>
                        <a:t>（</a:t>
                      </a:r>
                      <a:r>
                        <a:rPr kumimoji="1" lang="en-US" altLang="zh-CN" sz="2000" b="1" i="0" u="none" strike="noStrike" cap="none" normalizeH="0" baseline="0" smtClean="0">
                          <a:ln>
                            <a:noFill/>
                          </a:ln>
                          <a:solidFill>
                            <a:schemeClr val="tx1"/>
                          </a:solidFill>
                          <a:effectLst/>
                          <a:latin typeface="楷体_GB2312" pitchFamily="49" charset="-122"/>
                          <a:ea typeface="宋体" charset="-122"/>
                        </a:rPr>
                        <a:t>32</a:t>
                      </a:r>
                      <a:r>
                        <a:rPr kumimoji="1" lang="zh-CN" altLang="en-US" sz="2000" b="1" i="0" u="none" strike="noStrike" cap="none" normalizeH="0" baseline="0" smtClean="0">
                          <a:ln>
                            <a:noFill/>
                          </a:ln>
                          <a:solidFill>
                            <a:schemeClr val="tx1"/>
                          </a:solidFill>
                          <a:effectLst/>
                          <a:latin typeface="楷体_GB2312" pitchFamily="49" charset="-122"/>
                          <a:ea typeface="宋体" charset="-122"/>
                        </a:rPr>
                        <a:t>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R</a:t>
                      </a:r>
                      <a:r>
                        <a:rPr kumimoji="1" lang="en-US" altLang="zh-CN" sz="2000" b="1" i="0" u="none" strike="noStrike" cap="none" normalizeH="0" baseline="-25000" dirty="0" smtClean="0">
                          <a:ln>
                            <a:noFill/>
                          </a:ln>
                          <a:solidFill>
                            <a:schemeClr val="tx1"/>
                          </a:solidFill>
                          <a:effectLst/>
                          <a:latin typeface="楷体_GB2312" pitchFamily="49" charset="-122"/>
                          <a:ea typeface="宋体" charset="-122"/>
                        </a:rPr>
                        <a:t>1 </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32</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8133"/>
                                        </p:tgtEl>
                                        <p:attrNameLst>
                                          <p:attrName>style.visibility</p:attrName>
                                        </p:attrNameLst>
                                      </p:cBhvr>
                                      <p:to>
                                        <p:strVal val="visible"/>
                                      </p:to>
                                    </p:set>
                                    <p:animEffect transition="in" filter="slide(fromTop)">
                                      <p:cBhvr>
                                        <p:cTn id="7" dur="500"/>
                                        <p:tgtEl>
                                          <p:spTgt spid="4813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8132"/>
                                        </p:tgtEl>
                                        <p:attrNameLst>
                                          <p:attrName>style.visibility</p:attrName>
                                        </p:attrNameLst>
                                      </p:cBhvr>
                                      <p:to>
                                        <p:strVal val="visible"/>
                                      </p:to>
                                    </p:set>
                                    <p:animEffect transition="in" filter="slide(fromBottom)">
                                      <p:cBhvr>
                                        <p:cTn id="12" dur="500"/>
                                        <p:tgtEl>
                                          <p:spTgt spid="4813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8137"/>
                                        </p:tgtEl>
                                        <p:attrNameLst>
                                          <p:attrName>style.visibility</p:attrName>
                                        </p:attrNameLst>
                                      </p:cBhvr>
                                      <p:to>
                                        <p:strVal val="visible"/>
                                      </p:to>
                                    </p:set>
                                    <p:animEffect transition="in" filter="checkerboard(across)">
                                      <p:cBhvr>
                                        <p:cTn id="17" dur="500"/>
                                        <p:tgtEl>
                                          <p:spTgt spid="4813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48134"/>
                                        </p:tgtEl>
                                        <p:attrNameLst>
                                          <p:attrName>style.visibility</p:attrName>
                                        </p:attrNameLst>
                                      </p:cBhvr>
                                      <p:to>
                                        <p:strVal val="visible"/>
                                      </p:to>
                                    </p:set>
                                    <p:animEffect transition="in" filter="slide(fromTop)">
                                      <p:cBhvr>
                                        <p:cTn id="22" dur="500"/>
                                        <p:tgtEl>
                                          <p:spTgt spid="48134"/>
                                        </p:tgtEl>
                                      </p:cBhvr>
                                    </p:animEffect>
                                  </p:childTnLst>
                                </p:cTn>
                              </p:par>
                              <p:par>
                                <p:cTn id="23" presetID="12" presetClass="entr" presetSubtype="1" fill="hold" grpId="0" nodeType="withEffect">
                                  <p:stCondLst>
                                    <p:cond delay="0"/>
                                  </p:stCondLst>
                                  <p:childTnLst>
                                    <p:set>
                                      <p:cBhvr>
                                        <p:cTn id="24" dur="1" fill="hold">
                                          <p:stCondLst>
                                            <p:cond delay="0"/>
                                          </p:stCondLst>
                                        </p:cTn>
                                        <p:tgtEl>
                                          <p:spTgt spid="48136"/>
                                        </p:tgtEl>
                                        <p:attrNameLst>
                                          <p:attrName>style.visibility</p:attrName>
                                        </p:attrNameLst>
                                      </p:cBhvr>
                                      <p:to>
                                        <p:strVal val="visible"/>
                                      </p:to>
                                    </p:set>
                                    <p:animEffect transition="in" filter="slide(fromTop)">
                                      <p:cBhvr>
                                        <p:cTn id="25" dur="500"/>
                                        <p:tgtEl>
                                          <p:spTgt spid="48136"/>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48169"/>
                                        </p:tgtEl>
                                        <p:attrNameLst>
                                          <p:attrName>style.visibility</p:attrName>
                                        </p:attrNameLst>
                                      </p:cBhvr>
                                      <p:to>
                                        <p:strVal val="visible"/>
                                      </p:to>
                                    </p:set>
                                    <p:animEffect transition="in" filter="checkerboard(across)">
                                      <p:cBhvr>
                                        <p:cTn id="30" dur="500"/>
                                        <p:tgtEl>
                                          <p:spTgt spid="48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p:bldP spid="48133" grpId="0" animBg="1"/>
      <p:bldP spid="48134" grpId="0" animBg="1"/>
      <p:bldP spid="4813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noGrp="1" noChangeArrowheads="1"/>
          </p:cNvSpPr>
          <p:nvPr>
            <p:ph type="title"/>
          </p:nvPr>
        </p:nvSpPr>
        <p:spPr>
          <a:xfrm>
            <a:off x="304800" y="1524000"/>
            <a:ext cx="3048000" cy="533400"/>
          </a:xfrm>
          <a:noFill/>
          <a:ln/>
        </p:spPr>
        <p:txBody>
          <a:bodyPr/>
          <a:lstStyle/>
          <a:p>
            <a:r>
              <a:rPr lang="zh-CN" altLang="en-US" sz="2800">
                <a:solidFill>
                  <a:schemeClr val="tx1"/>
                </a:solidFill>
              </a:rPr>
              <a:t>解密</a:t>
            </a:r>
            <a:r>
              <a:rPr lang="en-US" altLang="zh-CN" sz="2800">
                <a:solidFill>
                  <a:schemeClr val="tx1"/>
                </a:solidFill>
              </a:rPr>
              <a:t>_</a:t>
            </a:r>
            <a:r>
              <a:rPr lang="zh-CN" altLang="en-US" sz="2400">
                <a:solidFill>
                  <a:schemeClr val="tx1"/>
                </a:solidFill>
              </a:rPr>
              <a:t>扩展置换</a:t>
            </a:r>
            <a:r>
              <a:rPr lang="en-US" altLang="zh-CN" sz="2400">
                <a:solidFill>
                  <a:schemeClr val="tx1"/>
                </a:solidFill>
              </a:rPr>
              <a:t>E</a:t>
            </a:r>
          </a:p>
        </p:txBody>
      </p:sp>
      <p:sp>
        <p:nvSpPr>
          <p:cNvPr id="51205" name="AutoShape 5"/>
          <p:cNvSpPr>
            <a:spLocks noChangeArrowheads="1"/>
          </p:cNvSpPr>
          <p:nvPr/>
        </p:nvSpPr>
        <p:spPr bwMode="auto">
          <a:xfrm>
            <a:off x="2438400" y="3962400"/>
            <a:ext cx="381000" cy="457200"/>
          </a:xfrm>
          <a:prstGeom prst="downArrow">
            <a:avLst>
              <a:gd name="adj1" fmla="val 50000"/>
              <a:gd name="adj2" fmla="val 30000"/>
            </a:avLst>
          </a:prstGeom>
          <a:noFill/>
          <a:ln w="12700">
            <a:solidFill>
              <a:srgbClr val="FF9900"/>
            </a:solidFill>
            <a:miter lim="800000"/>
            <a:headEnd/>
            <a:tailEnd/>
          </a:ln>
          <a:effectLst/>
        </p:spPr>
        <p:txBody>
          <a:bodyPr wrap="none" anchor="ctr"/>
          <a:lstStyle/>
          <a:p>
            <a:endParaRPr lang="zh-CN" altLang="en-US"/>
          </a:p>
        </p:txBody>
      </p:sp>
      <p:sp>
        <p:nvSpPr>
          <p:cNvPr id="51206" name="Rectangle 6"/>
          <p:cNvSpPr>
            <a:spLocks noChangeArrowheads="1"/>
          </p:cNvSpPr>
          <p:nvPr/>
        </p:nvSpPr>
        <p:spPr bwMode="auto">
          <a:xfrm>
            <a:off x="969619" y="3962400"/>
            <a:ext cx="1023037" cy="307777"/>
          </a:xfrm>
          <a:prstGeom prst="rect">
            <a:avLst/>
          </a:prstGeom>
          <a:noFill/>
          <a:ln w="9525">
            <a:noFill/>
            <a:miter lim="800000"/>
            <a:headEnd/>
            <a:tailEnd/>
          </a:ln>
          <a:effectLst/>
        </p:spPr>
        <p:txBody>
          <a:bodyPr wrap="none">
            <a:spAutoFit/>
          </a:bodyPr>
          <a:lstStyle/>
          <a:p>
            <a:pPr algn="ctr">
              <a:lnSpc>
                <a:spcPct val="100000"/>
              </a:lnSpc>
            </a:pPr>
            <a:r>
              <a:rPr lang="zh-CN" altLang="en-US" b="1"/>
              <a:t>扩展置换</a:t>
            </a:r>
            <a:r>
              <a:rPr lang="en-US" altLang="zh-CN" b="1"/>
              <a:t>E</a:t>
            </a:r>
          </a:p>
        </p:txBody>
      </p:sp>
      <p:graphicFrame>
        <p:nvGraphicFramePr>
          <p:cNvPr id="51207" name="Group 7"/>
          <p:cNvGraphicFramePr>
            <a:graphicFrameLocks noGrp="1"/>
          </p:cNvGraphicFramePr>
          <p:nvPr/>
        </p:nvGraphicFramePr>
        <p:xfrm>
          <a:off x="0" y="4495800"/>
          <a:ext cx="8915400" cy="129540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2514600">
                  <a:extLst>
                    <a:ext uri="{9D8B030D-6E8A-4147-A177-3AD203B41FA5}">
                      <a16:colId xmlns:a16="http://schemas.microsoft.com/office/drawing/2014/main" val="20007"/>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dirty="0" smtClean="0">
                          <a:ln>
                            <a:noFill/>
                          </a:ln>
                          <a:solidFill>
                            <a:schemeClr val="tx1"/>
                          </a:solidFill>
                          <a:effectLst/>
                          <a:latin typeface="Microsoft Sans Serif"/>
                          <a:ea typeface="宋体" charset="-122"/>
                        </a:rPr>
                        <a:t>…</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13</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18</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endParaRPr kumimoji="1" lang="zh-CN" altLang="zh-CN" sz="1800" b="1" i="0" u="none" strike="noStrike" cap="none" normalizeH="0" baseline="0" smtClean="0">
                        <a:ln>
                          <a:noFill/>
                        </a:ln>
                        <a:solidFill>
                          <a:schemeClr val="tx1"/>
                        </a:solidFill>
                        <a:effectLst/>
                        <a:latin typeface="楷体_GB2312" pitchFamily="49" charset="-122"/>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r h="533400">
                <a:tc gridSpan="7">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L</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1</a:t>
                      </a:r>
                      <a:r>
                        <a:rPr kumimoji="1" lang="en-US" altLang="zh-CN" sz="2400" b="1" i="0" u="none" strike="noStrike" cap="none" normalizeH="0" baseline="30000" dirty="0" smtClean="0">
                          <a:ln>
                            <a:noFill/>
                          </a:ln>
                          <a:solidFill>
                            <a:schemeClr val="tx1"/>
                          </a:solidFill>
                          <a:effectLst/>
                          <a:latin typeface="楷体_GB2312" pitchFamily="49" charset="-122"/>
                          <a:ea typeface="宋体" charset="-122"/>
                        </a:rPr>
                        <a:t>′</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 </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48</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R</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1 </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32</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51238" name="Group 38"/>
          <p:cNvGraphicFramePr>
            <a:graphicFrameLocks noGrp="1"/>
          </p:cNvGraphicFramePr>
          <p:nvPr/>
        </p:nvGraphicFramePr>
        <p:xfrm>
          <a:off x="0" y="2286000"/>
          <a:ext cx="9144000" cy="1554480"/>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dirty="0" smtClean="0">
                          <a:ln>
                            <a:noFill/>
                          </a:ln>
                          <a:solidFill>
                            <a:schemeClr val="tx1"/>
                          </a:solidFill>
                          <a:effectLst/>
                          <a:latin typeface="Microsoft Sans Serif"/>
                          <a:ea typeface="宋体" charset="-122"/>
                        </a:rPr>
                        <a:t>…</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00000000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11111110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01001001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10100100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10011100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10001111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FE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49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A4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9C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2D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8F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0513">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L</a:t>
                      </a:r>
                      <a:r>
                        <a:rPr kumimoji="1" lang="en-US" altLang="zh-CN" sz="2000" b="1" i="0" u="none" strike="noStrike" cap="none" normalizeH="0" baseline="-25000" smtClean="0">
                          <a:ln>
                            <a:noFill/>
                          </a:ln>
                          <a:solidFill>
                            <a:schemeClr val="tx1"/>
                          </a:solidFill>
                          <a:effectLst/>
                          <a:latin typeface="楷体_GB2312" pitchFamily="49" charset="-122"/>
                          <a:ea typeface="宋体" charset="-122"/>
                        </a:rPr>
                        <a:t>1 </a:t>
                      </a:r>
                      <a:r>
                        <a:rPr kumimoji="1" lang="zh-CN" altLang="en-US" sz="2000" b="1" i="0" u="none" strike="noStrike" cap="none" normalizeH="0" baseline="0" smtClean="0">
                          <a:ln>
                            <a:noFill/>
                          </a:ln>
                          <a:solidFill>
                            <a:schemeClr val="tx1"/>
                          </a:solidFill>
                          <a:effectLst/>
                          <a:latin typeface="楷体_GB2312" pitchFamily="49" charset="-122"/>
                          <a:ea typeface="宋体" charset="-122"/>
                        </a:rPr>
                        <a:t>（</a:t>
                      </a:r>
                      <a:r>
                        <a:rPr kumimoji="1" lang="en-US" altLang="zh-CN" sz="2000" b="1" i="0" u="none" strike="noStrike" cap="none" normalizeH="0" baseline="0" smtClean="0">
                          <a:ln>
                            <a:noFill/>
                          </a:ln>
                          <a:solidFill>
                            <a:schemeClr val="tx1"/>
                          </a:solidFill>
                          <a:effectLst/>
                          <a:latin typeface="楷体_GB2312" pitchFamily="49" charset="-122"/>
                          <a:ea typeface="宋体" charset="-122"/>
                        </a:rPr>
                        <a:t>32</a:t>
                      </a:r>
                      <a:r>
                        <a:rPr kumimoji="1" lang="zh-CN" altLang="en-US" sz="2000" b="1" i="0" u="none" strike="noStrike" cap="none" normalizeH="0" baseline="0" smtClean="0">
                          <a:ln>
                            <a:noFill/>
                          </a:ln>
                          <a:solidFill>
                            <a:schemeClr val="tx1"/>
                          </a:solidFill>
                          <a:effectLst/>
                          <a:latin typeface="楷体_GB2312" pitchFamily="49" charset="-122"/>
                          <a:ea typeface="宋体" charset="-122"/>
                        </a:rPr>
                        <a:t>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R</a:t>
                      </a:r>
                      <a:r>
                        <a:rPr kumimoji="1" lang="en-US" altLang="zh-CN" sz="2000" b="1" i="0" u="none" strike="noStrike" cap="none" normalizeH="0" baseline="-25000" dirty="0" smtClean="0">
                          <a:ln>
                            <a:noFill/>
                          </a:ln>
                          <a:solidFill>
                            <a:schemeClr val="tx1"/>
                          </a:solidFill>
                          <a:effectLst/>
                          <a:latin typeface="楷体_GB2312" pitchFamily="49" charset="-122"/>
                          <a:ea typeface="宋体" charset="-122"/>
                        </a:rPr>
                        <a:t>1 </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32</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51204"/>
                                        </p:tgtEl>
                                        <p:attrNameLst>
                                          <p:attrName>style.visibility</p:attrName>
                                        </p:attrNameLst>
                                      </p:cBhvr>
                                      <p:to>
                                        <p:strVal val="visible"/>
                                      </p:to>
                                    </p:set>
                                    <p:animEffect transition="in" filter="wedge">
                                      <p:cBhvr>
                                        <p:cTn id="7" dur="2000"/>
                                        <p:tgtEl>
                                          <p:spTgt spid="51204"/>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51205"/>
                                        </p:tgtEl>
                                        <p:attrNameLst>
                                          <p:attrName>style.visibility</p:attrName>
                                        </p:attrNameLst>
                                      </p:cBhvr>
                                      <p:to>
                                        <p:strVal val="visible"/>
                                      </p:to>
                                    </p:set>
                                    <p:animEffect transition="in" filter="wedge">
                                      <p:cBhvr>
                                        <p:cTn id="10" dur="2000"/>
                                        <p:tgtEl>
                                          <p:spTgt spid="51205"/>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51206"/>
                                        </p:tgtEl>
                                        <p:attrNameLst>
                                          <p:attrName>style.visibility</p:attrName>
                                        </p:attrNameLst>
                                      </p:cBhvr>
                                      <p:to>
                                        <p:strVal val="visible"/>
                                      </p:to>
                                    </p:set>
                                    <p:animEffect transition="in" filter="wedge">
                                      <p:cBhvr>
                                        <p:cTn id="13" dur="2000"/>
                                        <p:tgtEl>
                                          <p:spTgt spid="51206"/>
                                        </p:tgtEl>
                                      </p:cBhvr>
                                    </p:animEffect>
                                  </p:childTnLst>
                                </p:cTn>
                              </p:par>
                              <p:par>
                                <p:cTn id="14" presetID="20" presetClass="entr" presetSubtype="0" fill="hold" nodeType="withEffect">
                                  <p:stCondLst>
                                    <p:cond delay="0"/>
                                  </p:stCondLst>
                                  <p:childTnLst>
                                    <p:set>
                                      <p:cBhvr>
                                        <p:cTn id="15" dur="1" fill="hold">
                                          <p:stCondLst>
                                            <p:cond delay="0"/>
                                          </p:stCondLst>
                                        </p:cTn>
                                        <p:tgtEl>
                                          <p:spTgt spid="51207"/>
                                        </p:tgtEl>
                                        <p:attrNameLst>
                                          <p:attrName>style.visibility</p:attrName>
                                        </p:attrNameLst>
                                      </p:cBhvr>
                                      <p:to>
                                        <p:strVal val="visible"/>
                                      </p:to>
                                    </p:set>
                                    <p:animEffect transition="in" filter="wedge">
                                      <p:cBhvr>
                                        <p:cTn id="16" dur="2000"/>
                                        <p:tgtEl>
                                          <p:spTgt spid="51207"/>
                                        </p:tgtEl>
                                      </p:cBhvr>
                                    </p:animEffect>
                                  </p:childTnLst>
                                </p:cTn>
                              </p:par>
                              <p:par>
                                <p:cTn id="17" presetID="20" presetClass="entr" presetSubtype="0" fill="hold" nodeType="withEffect">
                                  <p:stCondLst>
                                    <p:cond delay="0"/>
                                  </p:stCondLst>
                                  <p:childTnLst>
                                    <p:set>
                                      <p:cBhvr>
                                        <p:cTn id="18" dur="1" fill="hold">
                                          <p:stCondLst>
                                            <p:cond delay="0"/>
                                          </p:stCondLst>
                                        </p:cTn>
                                        <p:tgtEl>
                                          <p:spTgt spid="51238"/>
                                        </p:tgtEl>
                                        <p:attrNameLst>
                                          <p:attrName>style.visibility</p:attrName>
                                        </p:attrNameLst>
                                      </p:cBhvr>
                                      <p:to>
                                        <p:strVal val="visible"/>
                                      </p:to>
                                    </p:set>
                                    <p:animEffect transition="in" filter="wedge">
                                      <p:cBhvr>
                                        <p:cTn id="19" dur="2000"/>
                                        <p:tgtEl>
                                          <p:spTgt spid="51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p:bldP spid="51205" grpId="0" animBg="1"/>
      <p:bldP spid="5120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4"/>
          <p:cNvSpPr>
            <a:spLocks noGrp="1" noChangeArrowheads="1"/>
          </p:cNvSpPr>
          <p:nvPr>
            <p:ph type="title"/>
          </p:nvPr>
        </p:nvSpPr>
        <p:spPr>
          <a:xfrm>
            <a:off x="5486400" y="1600200"/>
            <a:ext cx="3457575" cy="533400"/>
          </a:xfrm>
          <a:noFill/>
          <a:ln/>
        </p:spPr>
        <p:txBody>
          <a:bodyPr/>
          <a:lstStyle/>
          <a:p>
            <a:r>
              <a:rPr lang="zh-CN" altLang="en-US" sz="2800"/>
              <a:t>解密</a:t>
            </a:r>
            <a:endParaRPr lang="zh-CN" altLang="en-US" sz="2400">
              <a:latin typeface="楷体_GB2312" pitchFamily="49" charset="-122"/>
              <a:ea typeface="楷体_GB2312" pitchFamily="49" charset="-122"/>
            </a:endParaRPr>
          </a:p>
        </p:txBody>
      </p:sp>
      <p:graphicFrame>
        <p:nvGraphicFramePr>
          <p:cNvPr id="52229" name="Group 5"/>
          <p:cNvGraphicFramePr>
            <a:graphicFrameLocks noGrp="1"/>
          </p:cNvGraphicFramePr>
          <p:nvPr/>
        </p:nvGraphicFramePr>
        <p:xfrm>
          <a:off x="0" y="2286000"/>
          <a:ext cx="9144000" cy="1234440"/>
        </p:xfrm>
        <a:graphic>
          <a:graphicData uri="http://schemas.openxmlformats.org/drawingml/2006/table">
            <a:tbl>
              <a:tblPr/>
              <a:tblGrid>
                <a:gridCol w="8382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06680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10668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gridCol w="914400">
                  <a:extLst>
                    <a:ext uri="{9D8B030D-6E8A-4147-A177-3AD203B41FA5}">
                      <a16:colId xmlns:a16="http://schemas.microsoft.com/office/drawing/2014/main" val="20008"/>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endParaRPr kumimoji="1" lang="zh-CN" altLang="zh-CN" sz="1800" b="1" i="0" u="none" strike="noStrike" cap="none" normalizeH="0" baseline="0" dirty="0" smtClean="0">
                        <a:ln>
                          <a:noFill/>
                        </a:ln>
                        <a:solidFill>
                          <a:schemeClr val="tx1"/>
                        </a:solidFill>
                        <a:effectLst/>
                        <a:latin typeface="楷体_GB2312" pitchFamily="49" charset="-122"/>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13</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18</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43</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L</a:t>
                      </a:r>
                      <a:r>
                        <a:rPr kumimoji="1" lang="en-US" altLang="zh-CN" sz="2400" b="1" i="0" u="none" strike="noStrike" cap="none" normalizeH="0" baseline="-25000" smtClean="0">
                          <a:ln>
                            <a:noFill/>
                          </a:ln>
                          <a:solidFill>
                            <a:schemeClr val="tx1"/>
                          </a:solidFill>
                          <a:effectLst/>
                          <a:latin typeface="楷体_GB2312" pitchFamily="49" charset="-122"/>
                          <a:ea typeface="宋体" charset="-122"/>
                        </a:rPr>
                        <a:t>1</a:t>
                      </a:r>
                      <a:r>
                        <a:rPr kumimoji="1" lang="en-US" altLang="zh-CN" sz="2400" b="1" i="0" u="none" strike="noStrike" cap="none" normalizeH="0" baseline="30000" smtClean="0">
                          <a:ln>
                            <a:noFill/>
                          </a:ln>
                          <a:solidFill>
                            <a:schemeClr val="tx1"/>
                          </a:solidFill>
                          <a:effectLst/>
                          <a:latin typeface="楷体_GB2312" pitchFamily="49" charset="-122"/>
                          <a:ea typeface="宋体"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K</a:t>
                      </a:r>
                      <a:r>
                        <a:rPr kumimoji="1" lang="en-US" altLang="zh-CN" sz="2000" b="1" i="0" u="none" strike="noStrike" cap="none" normalizeH="0" baseline="-25000" smtClean="0">
                          <a:ln>
                            <a:noFill/>
                          </a:ln>
                          <a:solidFill>
                            <a:schemeClr val="tx1"/>
                          </a:solidFill>
                          <a:effectLst/>
                          <a:latin typeface="楷体_GB2312" pitchFamily="49" charset="-122"/>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010111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52271" name="Object 47"/>
          <p:cNvGraphicFramePr>
            <a:graphicFrameLocks noChangeAspect="1"/>
          </p:cNvGraphicFramePr>
          <p:nvPr/>
        </p:nvGraphicFramePr>
        <p:xfrm>
          <a:off x="228600" y="2286000"/>
          <a:ext cx="365125" cy="393700"/>
        </p:xfrm>
        <a:graphic>
          <a:graphicData uri="http://schemas.openxmlformats.org/presentationml/2006/ole">
            <mc:AlternateContent xmlns:mc="http://schemas.openxmlformats.org/markup-compatibility/2006">
              <mc:Choice xmlns:v="urn:schemas-microsoft-com:vml" Requires="v">
                <p:oleObj spid="_x0000_s257036" name="Equation" r:id="rId3" imgW="164880" imgH="177480" progId="">
                  <p:embed/>
                </p:oleObj>
              </mc:Choice>
              <mc:Fallback>
                <p:oleObj name="Equation" r:id="rId3" imgW="164880" imgH="17748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286000"/>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72" name="AutoShape 48"/>
          <p:cNvSpPr>
            <a:spLocks noChangeArrowheads="1"/>
          </p:cNvSpPr>
          <p:nvPr/>
        </p:nvSpPr>
        <p:spPr bwMode="auto">
          <a:xfrm>
            <a:off x="3962400" y="3505200"/>
            <a:ext cx="381000" cy="457200"/>
          </a:xfrm>
          <a:prstGeom prst="downArrow">
            <a:avLst>
              <a:gd name="adj1" fmla="val 50000"/>
              <a:gd name="adj2" fmla="val 30000"/>
            </a:avLst>
          </a:prstGeom>
          <a:noFill/>
          <a:ln w="12700">
            <a:solidFill>
              <a:srgbClr val="FF9900"/>
            </a:solidFill>
            <a:miter lim="800000"/>
            <a:headEnd/>
            <a:tailEnd/>
          </a:ln>
          <a:effectLst/>
        </p:spPr>
        <p:txBody>
          <a:bodyPr wrap="none" anchor="ctr"/>
          <a:lstStyle/>
          <a:p>
            <a:endParaRPr lang="zh-CN" altLang="en-US"/>
          </a:p>
        </p:txBody>
      </p:sp>
      <p:graphicFrame>
        <p:nvGraphicFramePr>
          <p:cNvPr id="52273" name="Group 49"/>
          <p:cNvGraphicFramePr>
            <a:graphicFrameLocks noGrp="1"/>
          </p:cNvGraphicFramePr>
          <p:nvPr/>
        </p:nvGraphicFramePr>
        <p:xfrm>
          <a:off x="838200" y="4038600"/>
          <a:ext cx="8305800" cy="790576"/>
        </p:xfrm>
        <a:graphic>
          <a:graphicData uri="http://schemas.openxmlformats.org/drawingml/2006/table">
            <a:tbl>
              <a:tblPr/>
              <a:tblGrid>
                <a:gridCol w="10668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tblGrid>
              <a:tr h="39528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dirty="0" smtClean="0">
                          <a:ln>
                            <a:noFill/>
                          </a:ln>
                          <a:solidFill>
                            <a:schemeClr val="tx1"/>
                          </a:solidFill>
                          <a:effectLst/>
                          <a:latin typeface="Microsoft Sans Serif"/>
                          <a:ea typeface="宋体" charset="-122"/>
                        </a:rPr>
                        <a:t>…</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13</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18</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43</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28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011000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110100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52228"/>
                                        </p:tgtEl>
                                        <p:attrNameLst>
                                          <p:attrName>style.visibility</p:attrName>
                                        </p:attrNameLst>
                                      </p:cBhvr>
                                      <p:to>
                                        <p:strVal val="visible"/>
                                      </p:to>
                                    </p:set>
                                    <p:animEffect transition="in" filter="wedge">
                                      <p:cBhvr>
                                        <p:cTn id="7" dur="2000"/>
                                        <p:tgtEl>
                                          <p:spTgt spid="52228"/>
                                        </p:tgtEl>
                                      </p:cBhvr>
                                    </p:animEffect>
                                  </p:childTnLst>
                                </p:cTn>
                              </p:par>
                              <p:par>
                                <p:cTn id="8" presetID="20" presetClass="entr" presetSubtype="0" fill="hold" nodeType="withEffect">
                                  <p:stCondLst>
                                    <p:cond delay="0"/>
                                  </p:stCondLst>
                                  <p:childTnLst>
                                    <p:set>
                                      <p:cBhvr>
                                        <p:cTn id="9" dur="1" fill="hold">
                                          <p:stCondLst>
                                            <p:cond delay="0"/>
                                          </p:stCondLst>
                                        </p:cTn>
                                        <p:tgtEl>
                                          <p:spTgt spid="52229"/>
                                        </p:tgtEl>
                                        <p:attrNameLst>
                                          <p:attrName>style.visibility</p:attrName>
                                        </p:attrNameLst>
                                      </p:cBhvr>
                                      <p:to>
                                        <p:strVal val="visible"/>
                                      </p:to>
                                    </p:set>
                                    <p:animEffect transition="in" filter="wedge">
                                      <p:cBhvr>
                                        <p:cTn id="10" dur="2000"/>
                                        <p:tgtEl>
                                          <p:spTgt spid="52229"/>
                                        </p:tgtEl>
                                      </p:cBhvr>
                                    </p:animEffect>
                                  </p:childTnLst>
                                </p:cTn>
                              </p:par>
                              <p:par>
                                <p:cTn id="11" presetID="20" presetClass="entr" presetSubtype="0" fill="hold" nodeType="withEffect">
                                  <p:stCondLst>
                                    <p:cond delay="0"/>
                                  </p:stCondLst>
                                  <p:childTnLst>
                                    <p:set>
                                      <p:cBhvr>
                                        <p:cTn id="12" dur="1" fill="hold">
                                          <p:stCondLst>
                                            <p:cond delay="0"/>
                                          </p:stCondLst>
                                        </p:cTn>
                                        <p:tgtEl>
                                          <p:spTgt spid="52271"/>
                                        </p:tgtEl>
                                        <p:attrNameLst>
                                          <p:attrName>style.visibility</p:attrName>
                                        </p:attrNameLst>
                                      </p:cBhvr>
                                      <p:to>
                                        <p:strVal val="visible"/>
                                      </p:to>
                                    </p:set>
                                    <p:animEffect transition="in" filter="wedge">
                                      <p:cBhvr>
                                        <p:cTn id="13" dur="2000"/>
                                        <p:tgtEl>
                                          <p:spTgt spid="52271"/>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52272"/>
                                        </p:tgtEl>
                                        <p:attrNameLst>
                                          <p:attrName>style.visibility</p:attrName>
                                        </p:attrNameLst>
                                      </p:cBhvr>
                                      <p:to>
                                        <p:strVal val="visible"/>
                                      </p:to>
                                    </p:set>
                                    <p:animEffect transition="in" filter="wedge">
                                      <p:cBhvr>
                                        <p:cTn id="16" dur="2000"/>
                                        <p:tgtEl>
                                          <p:spTgt spid="52272"/>
                                        </p:tgtEl>
                                      </p:cBhvr>
                                    </p:animEffect>
                                  </p:childTnLst>
                                </p:cTn>
                              </p:par>
                              <p:par>
                                <p:cTn id="17" presetID="20" presetClass="entr" presetSubtype="0" fill="hold" nodeType="withEffect">
                                  <p:stCondLst>
                                    <p:cond delay="0"/>
                                  </p:stCondLst>
                                  <p:childTnLst>
                                    <p:set>
                                      <p:cBhvr>
                                        <p:cTn id="18" dur="1" fill="hold">
                                          <p:stCondLst>
                                            <p:cond delay="0"/>
                                          </p:stCondLst>
                                        </p:cTn>
                                        <p:tgtEl>
                                          <p:spTgt spid="52273"/>
                                        </p:tgtEl>
                                        <p:attrNameLst>
                                          <p:attrName>style.visibility</p:attrName>
                                        </p:attrNameLst>
                                      </p:cBhvr>
                                      <p:to>
                                        <p:strVal val="visible"/>
                                      </p:to>
                                    </p:set>
                                    <p:animEffect transition="in" filter="wedge">
                                      <p:cBhvr>
                                        <p:cTn id="19" dur="2000"/>
                                        <p:tgtEl>
                                          <p:spTgt spid="52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0"/>
      <p:bldP spid="5227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4"/>
          <p:cNvSpPr>
            <a:spLocks noChangeArrowheads="1"/>
          </p:cNvSpPr>
          <p:nvPr/>
        </p:nvSpPr>
        <p:spPr bwMode="ltGray">
          <a:xfrm>
            <a:off x="1143000" y="4038600"/>
            <a:ext cx="7162800" cy="1600200"/>
          </a:xfrm>
          <a:prstGeom prst="rect">
            <a:avLst/>
          </a:prstGeom>
          <a:solidFill>
            <a:srgbClr val="FFFFFF"/>
          </a:solidFill>
          <a:ln w="9525" cap="rnd">
            <a:solidFill>
              <a:srgbClr val="000000"/>
            </a:solidFill>
            <a:miter lim="800000"/>
            <a:headEnd/>
            <a:tailEnd/>
          </a:ln>
          <a:effectLst/>
        </p:spPr>
        <p:txBody>
          <a:bodyPr wrap="none" anchor="ctr"/>
          <a:lstStyle/>
          <a:p>
            <a:pPr eaLnBrk="0" hangingPunct="0">
              <a:lnSpc>
                <a:spcPct val="100000"/>
              </a:lnSpc>
            </a:pPr>
            <a:r>
              <a:rPr lang="en-US" altLang="zh-CN" sz="1800" b="1" dirty="0">
                <a:solidFill>
                  <a:schemeClr val="bg2"/>
                </a:solidFill>
                <a:latin typeface="Courier New" pitchFamily="49" charset="0"/>
              </a:rPr>
              <a:t>   </a:t>
            </a:r>
            <a:r>
              <a:rPr lang="en-US" altLang="zh-CN" sz="1800" b="1" dirty="0">
                <a:solidFill>
                  <a:schemeClr val="accent1"/>
                </a:solidFill>
                <a:latin typeface="Courier New" pitchFamily="49" charset="0"/>
              </a:rPr>
              <a:t>0  1  2  3  4  5  6  7  8  9 10 11 12 13 14 15</a:t>
            </a:r>
            <a:endParaRPr lang="en-US" altLang="zh-CN" sz="1800" b="1" dirty="0">
              <a:solidFill>
                <a:schemeClr val="bg2"/>
              </a:solidFill>
              <a:latin typeface="Courier New" pitchFamily="49" charset="0"/>
            </a:endParaRPr>
          </a:p>
          <a:p>
            <a:pPr eaLnBrk="0" hangingPunct="0">
              <a:lnSpc>
                <a:spcPct val="100000"/>
              </a:lnSpc>
            </a:pPr>
            <a:r>
              <a:rPr lang="en-US" altLang="zh-CN" sz="1800" b="1" dirty="0">
                <a:solidFill>
                  <a:schemeClr val="hlink"/>
                </a:solidFill>
                <a:latin typeface="Courier New" pitchFamily="49" charset="0"/>
              </a:rPr>
              <a:t>0</a:t>
            </a:r>
            <a:r>
              <a:rPr lang="en-US" altLang="zh-CN" sz="1800" b="1" dirty="0">
                <a:solidFill>
                  <a:schemeClr val="bg2"/>
                </a:solidFill>
                <a:latin typeface="Courier New" pitchFamily="49" charset="0"/>
              </a:rPr>
              <a:t> </a:t>
            </a:r>
            <a:r>
              <a:rPr lang="en-US" altLang="zh-CN" sz="1800" b="1" dirty="0">
                <a:latin typeface="Courier New" pitchFamily="49" charset="0"/>
              </a:rPr>
              <a:t>14  4 13  1  2 15 11  8  3 10  6 12  5  9  0  7</a:t>
            </a:r>
          </a:p>
          <a:p>
            <a:pPr eaLnBrk="0" hangingPunct="0">
              <a:lnSpc>
                <a:spcPct val="100000"/>
              </a:lnSpc>
            </a:pPr>
            <a:r>
              <a:rPr lang="en-US" altLang="zh-CN" sz="1800" b="1" dirty="0">
                <a:latin typeface="Courier New" pitchFamily="49" charset="0"/>
              </a:rPr>
              <a:t>1  0 15  7  4 14  2 13  1 10  6 12 11  9  5  3  8</a:t>
            </a:r>
          </a:p>
          <a:p>
            <a:pPr eaLnBrk="0" hangingPunct="0">
              <a:lnSpc>
                <a:spcPct val="100000"/>
              </a:lnSpc>
            </a:pPr>
            <a:r>
              <a:rPr lang="en-US" altLang="zh-CN" sz="1800" b="1" dirty="0">
                <a:latin typeface="Courier New" pitchFamily="49" charset="0"/>
              </a:rPr>
              <a:t>2  4  1 14  8 13  6  2 11 15 12  9  7  3 10  5  0</a:t>
            </a:r>
          </a:p>
          <a:p>
            <a:pPr eaLnBrk="0" hangingPunct="0">
              <a:lnSpc>
                <a:spcPct val="100000"/>
              </a:lnSpc>
            </a:pPr>
            <a:r>
              <a:rPr lang="en-US" altLang="zh-CN" sz="1800" b="1" dirty="0">
                <a:latin typeface="Courier New" pitchFamily="49" charset="0"/>
              </a:rPr>
              <a:t>3 15 12  8  2  4  9  1  7  5 11  3 14 10  0  6 13</a:t>
            </a:r>
            <a:endParaRPr lang="en-US" altLang="zh-CN" b="1" dirty="0">
              <a:latin typeface="Courier New" pitchFamily="49" charset="0"/>
            </a:endParaRPr>
          </a:p>
        </p:txBody>
      </p:sp>
      <p:sp>
        <p:nvSpPr>
          <p:cNvPr id="53253" name="Rectangle 5"/>
          <p:cNvSpPr>
            <a:spLocks noGrp="1" noChangeArrowheads="1"/>
          </p:cNvSpPr>
          <p:nvPr>
            <p:ph type="title"/>
          </p:nvPr>
        </p:nvSpPr>
        <p:spPr>
          <a:xfrm>
            <a:off x="5486400" y="838200"/>
            <a:ext cx="3457575" cy="533400"/>
          </a:xfrm>
          <a:noFill/>
          <a:ln/>
        </p:spPr>
        <p:txBody>
          <a:bodyPr/>
          <a:lstStyle/>
          <a:p>
            <a:r>
              <a:rPr lang="zh-CN" altLang="en-US" sz="2800"/>
              <a:t>示例</a:t>
            </a:r>
            <a:r>
              <a:rPr lang="en-US" altLang="zh-CN" sz="2800"/>
              <a:t>——</a:t>
            </a:r>
            <a:r>
              <a:rPr lang="en-US" altLang="zh-CN" sz="2400">
                <a:latin typeface="楷体_GB2312" pitchFamily="49" charset="-122"/>
                <a:ea typeface="楷体_GB2312" pitchFamily="49" charset="-122"/>
              </a:rPr>
              <a:t>S</a:t>
            </a:r>
            <a:r>
              <a:rPr lang="zh-CN" altLang="en-US" sz="2400">
                <a:latin typeface="楷体_GB2312" pitchFamily="49" charset="-122"/>
                <a:ea typeface="楷体_GB2312" pitchFamily="49" charset="-122"/>
              </a:rPr>
              <a:t>盒选择</a:t>
            </a:r>
          </a:p>
        </p:txBody>
      </p:sp>
      <p:sp>
        <p:nvSpPr>
          <p:cNvPr id="53254" name="Rectangle 6"/>
          <p:cNvSpPr>
            <a:spLocks noChangeArrowheads="1"/>
          </p:cNvSpPr>
          <p:nvPr/>
        </p:nvSpPr>
        <p:spPr bwMode="auto">
          <a:xfrm>
            <a:off x="0" y="3733800"/>
            <a:ext cx="533400" cy="1552575"/>
          </a:xfrm>
          <a:prstGeom prst="rect">
            <a:avLst/>
          </a:prstGeom>
          <a:noFill/>
          <a:ln w="9525">
            <a:noFill/>
            <a:miter lim="800000"/>
            <a:headEnd/>
            <a:tailEnd/>
          </a:ln>
          <a:effectLst/>
        </p:spPr>
        <p:txBody>
          <a:bodyPr>
            <a:spAutoFit/>
          </a:bodyPr>
          <a:lstStyle/>
          <a:p>
            <a:pPr algn="ctr" eaLnBrk="0" hangingPunct="0">
              <a:lnSpc>
                <a:spcPct val="100000"/>
              </a:lnSpc>
            </a:pPr>
            <a:r>
              <a:rPr lang="en-US" altLang="zh-CN" b="1">
                <a:latin typeface="楷体_GB2312" pitchFamily="49" charset="-122"/>
                <a:ea typeface="楷体_GB2312" pitchFamily="49" charset="-122"/>
              </a:rPr>
              <a:t>S</a:t>
            </a:r>
          </a:p>
          <a:p>
            <a:pPr algn="ctr" eaLnBrk="0" hangingPunct="0">
              <a:lnSpc>
                <a:spcPct val="100000"/>
              </a:lnSpc>
            </a:pPr>
            <a:r>
              <a:rPr lang="zh-CN" altLang="en-US" b="1">
                <a:latin typeface="楷体_GB2312" pitchFamily="49" charset="-122"/>
                <a:ea typeface="楷体_GB2312" pitchFamily="49" charset="-122"/>
              </a:rPr>
              <a:t>盒选择</a:t>
            </a:r>
          </a:p>
        </p:txBody>
      </p:sp>
      <p:sp>
        <p:nvSpPr>
          <p:cNvPr id="53255" name="AutoShape 7"/>
          <p:cNvSpPr>
            <a:spLocks noChangeArrowheads="1"/>
          </p:cNvSpPr>
          <p:nvPr/>
        </p:nvSpPr>
        <p:spPr bwMode="auto">
          <a:xfrm>
            <a:off x="533400" y="3810000"/>
            <a:ext cx="381000" cy="1738313"/>
          </a:xfrm>
          <a:prstGeom prst="downArrow">
            <a:avLst>
              <a:gd name="adj1" fmla="val 50000"/>
              <a:gd name="adj2" fmla="val 114063"/>
            </a:avLst>
          </a:prstGeom>
          <a:noFill/>
          <a:ln w="12700">
            <a:solidFill>
              <a:srgbClr val="000000"/>
            </a:solidFill>
            <a:miter lim="800000"/>
            <a:headEnd/>
            <a:tailEnd/>
          </a:ln>
          <a:effectLst/>
        </p:spPr>
        <p:txBody>
          <a:bodyPr wrap="none" anchor="ctr"/>
          <a:lstStyle/>
          <a:p>
            <a:endParaRPr lang="zh-CN" altLang="en-US"/>
          </a:p>
        </p:txBody>
      </p:sp>
      <p:graphicFrame>
        <p:nvGraphicFramePr>
          <p:cNvPr id="53256" name="Group 8"/>
          <p:cNvGraphicFramePr>
            <a:graphicFrameLocks noGrp="1"/>
          </p:cNvGraphicFramePr>
          <p:nvPr/>
        </p:nvGraphicFramePr>
        <p:xfrm>
          <a:off x="0" y="1447800"/>
          <a:ext cx="9144000" cy="2038352"/>
        </p:xfrm>
        <a:graphic>
          <a:graphicData uri="http://schemas.openxmlformats.org/drawingml/2006/table">
            <a:tbl>
              <a:tblPr/>
              <a:tblGrid>
                <a:gridCol w="4572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gridCol w="685800">
                  <a:extLst>
                    <a:ext uri="{9D8B030D-6E8A-4147-A177-3AD203B41FA5}">
                      <a16:colId xmlns:a16="http://schemas.microsoft.com/office/drawing/2014/main" val="20007"/>
                    </a:ext>
                  </a:extLst>
                </a:gridCol>
                <a:gridCol w="457200">
                  <a:extLst>
                    <a:ext uri="{9D8B030D-6E8A-4147-A177-3AD203B41FA5}">
                      <a16:colId xmlns:a16="http://schemas.microsoft.com/office/drawing/2014/main" val="20008"/>
                    </a:ext>
                  </a:extLst>
                </a:gridCol>
                <a:gridCol w="685800">
                  <a:extLst>
                    <a:ext uri="{9D8B030D-6E8A-4147-A177-3AD203B41FA5}">
                      <a16:colId xmlns:a16="http://schemas.microsoft.com/office/drawing/2014/main" val="20009"/>
                    </a:ext>
                  </a:extLst>
                </a:gridCol>
                <a:gridCol w="457200">
                  <a:extLst>
                    <a:ext uri="{9D8B030D-6E8A-4147-A177-3AD203B41FA5}">
                      <a16:colId xmlns:a16="http://schemas.microsoft.com/office/drawing/2014/main" val="20010"/>
                    </a:ext>
                  </a:extLst>
                </a:gridCol>
                <a:gridCol w="685800">
                  <a:extLst>
                    <a:ext uri="{9D8B030D-6E8A-4147-A177-3AD203B41FA5}">
                      <a16:colId xmlns:a16="http://schemas.microsoft.com/office/drawing/2014/main" val="20011"/>
                    </a:ext>
                  </a:extLst>
                </a:gridCol>
                <a:gridCol w="457200">
                  <a:extLst>
                    <a:ext uri="{9D8B030D-6E8A-4147-A177-3AD203B41FA5}">
                      <a16:colId xmlns:a16="http://schemas.microsoft.com/office/drawing/2014/main" val="20012"/>
                    </a:ext>
                  </a:extLst>
                </a:gridCol>
                <a:gridCol w="685800">
                  <a:extLst>
                    <a:ext uri="{9D8B030D-6E8A-4147-A177-3AD203B41FA5}">
                      <a16:colId xmlns:a16="http://schemas.microsoft.com/office/drawing/2014/main" val="20013"/>
                    </a:ext>
                  </a:extLst>
                </a:gridCol>
                <a:gridCol w="457200">
                  <a:extLst>
                    <a:ext uri="{9D8B030D-6E8A-4147-A177-3AD203B41FA5}">
                      <a16:colId xmlns:a16="http://schemas.microsoft.com/office/drawing/2014/main" val="20014"/>
                    </a:ext>
                  </a:extLst>
                </a:gridCol>
                <a:gridCol w="685800">
                  <a:extLst>
                    <a:ext uri="{9D8B030D-6E8A-4147-A177-3AD203B41FA5}">
                      <a16:colId xmlns:a16="http://schemas.microsoft.com/office/drawing/2014/main" val="20015"/>
                    </a:ext>
                  </a:extLst>
                </a:gridCol>
              </a:tblGrid>
              <a:tr h="395288">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dirty="0" smtClean="0">
                          <a:ln>
                            <a:noFill/>
                          </a:ln>
                          <a:solidFill>
                            <a:schemeClr val="tx1"/>
                          </a:solidFill>
                          <a:effectLst/>
                          <a:latin typeface="Microsoft Sans Serif"/>
                          <a:ea typeface="宋体" charset="-122"/>
                        </a:rPr>
                        <a:t>…</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13</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18</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43</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95288">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1"/>
                  </a:ext>
                </a:extLst>
              </a:tr>
              <a:tr h="39528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528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5288">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S</a:t>
                      </a:r>
                      <a:r>
                        <a:rPr kumimoji="1" lang="en-US" altLang="zh-CN" sz="2400" b="1" i="0" u="none" strike="noStrike" cap="none" normalizeH="0" baseline="-25000" smtClean="0">
                          <a:ln>
                            <a:noFill/>
                          </a:ln>
                          <a:solidFill>
                            <a:schemeClr val="tx1"/>
                          </a:solidFill>
                          <a:effectLst/>
                          <a:latin typeface="楷体_GB2312" pitchFamily="49" charset="-122"/>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S</a:t>
                      </a:r>
                      <a:r>
                        <a:rPr kumimoji="1" lang="en-US" altLang="zh-CN" sz="2400" b="1" i="0" u="none" strike="noStrike" cap="none" normalizeH="0" baseline="-25000" smtClean="0">
                          <a:ln>
                            <a:noFill/>
                          </a:ln>
                          <a:solidFill>
                            <a:schemeClr val="tx1"/>
                          </a:solidFill>
                          <a:effectLst/>
                          <a:latin typeface="楷体_GB2312" pitchFamily="49" charset="-122"/>
                          <a:ea typeface="宋体" charset="-122"/>
                        </a:rPr>
                        <a:t>2</a:t>
                      </a:r>
                      <a:endParaRPr kumimoji="1" lang="en-US" altLang="zh-CN" sz="1800" b="1" i="0" u="none" strike="noStrike" cap="none" normalizeH="0" baseline="0" smtClean="0">
                        <a:ln>
                          <a:noFill/>
                        </a:ln>
                        <a:solidFill>
                          <a:schemeClr val="tx1"/>
                        </a:solidFill>
                        <a:effectLst/>
                        <a:latin typeface="楷体_GB2312" pitchFamily="49" charset="-122"/>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S</a:t>
                      </a:r>
                      <a:r>
                        <a:rPr kumimoji="1" lang="en-US" altLang="zh-CN" sz="2400" b="1" i="0" u="none" strike="noStrike" cap="none" normalizeH="0" baseline="-25000" smtClean="0">
                          <a:ln>
                            <a:noFill/>
                          </a:ln>
                          <a:solidFill>
                            <a:schemeClr val="tx1"/>
                          </a:solidFill>
                          <a:effectLst/>
                          <a:latin typeface="楷体_GB2312" pitchFamily="49" charset="-122"/>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S</a:t>
                      </a:r>
                      <a:r>
                        <a:rPr kumimoji="1" lang="en-US" altLang="zh-CN" sz="2400" b="1" i="0" u="none" strike="noStrike" cap="none" normalizeH="0" baseline="-25000" smtClean="0">
                          <a:ln>
                            <a:noFill/>
                          </a:ln>
                          <a:solidFill>
                            <a:schemeClr val="tx1"/>
                          </a:solidFill>
                          <a:effectLst/>
                          <a:latin typeface="楷体_GB2312" pitchFamily="49" charset="-122"/>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S</a:t>
                      </a:r>
                      <a:r>
                        <a:rPr kumimoji="1" lang="en-US" altLang="zh-CN" sz="2400" b="1" i="0" u="none" strike="noStrike" cap="none" normalizeH="0" baseline="-25000" smtClean="0">
                          <a:ln>
                            <a:noFill/>
                          </a:ln>
                          <a:solidFill>
                            <a:schemeClr val="tx1"/>
                          </a:solidFill>
                          <a:effectLst/>
                          <a:latin typeface="楷体_GB2312" pitchFamily="49" charset="-122"/>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S</a:t>
                      </a:r>
                      <a:r>
                        <a:rPr kumimoji="1" lang="en-US" altLang="zh-CN" sz="2400" b="1" i="0" u="none" strike="noStrike" cap="none" normalizeH="0" baseline="-25000" smtClean="0">
                          <a:ln>
                            <a:noFill/>
                          </a:ln>
                          <a:solidFill>
                            <a:schemeClr val="tx1"/>
                          </a:solidFill>
                          <a:effectLst/>
                          <a:latin typeface="楷体_GB2312" pitchFamily="49" charset="-122"/>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S</a:t>
                      </a:r>
                      <a:r>
                        <a:rPr kumimoji="1" lang="en-US" altLang="zh-CN" sz="2400" b="1" i="0" u="none" strike="noStrike" cap="none" normalizeH="0" baseline="-25000" smtClean="0">
                          <a:ln>
                            <a:noFill/>
                          </a:ln>
                          <a:solidFill>
                            <a:schemeClr val="tx1"/>
                          </a:solidFill>
                          <a:effectLst/>
                          <a:latin typeface="楷体_GB2312" pitchFamily="49" charset="-122"/>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S</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graphicFrame>
        <p:nvGraphicFramePr>
          <p:cNvPr id="53336" name="Group 88"/>
          <p:cNvGraphicFramePr>
            <a:graphicFrameLocks noGrp="1"/>
          </p:cNvGraphicFramePr>
          <p:nvPr/>
        </p:nvGraphicFramePr>
        <p:xfrm>
          <a:off x="609600" y="5700713"/>
          <a:ext cx="8305800" cy="1157289"/>
        </p:xfrm>
        <a:graphic>
          <a:graphicData uri="http://schemas.openxmlformats.org/drawingml/2006/table">
            <a:tbl>
              <a:tblPr/>
              <a:tblGrid>
                <a:gridCol w="10668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tblGrid>
              <a:tr h="366713">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dirty="0" smtClean="0">
                          <a:ln>
                            <a:noFill/>
                          </a:ln>
                          <a:solidFill>
                            <a:schemeClr val="tx1"/>
                          </a:solidFill>
                          <a:effectLst/>
                          <a:latin typeface="Microsoft Sans Serif"/>
                          <a:ea typeface="宋体" charset="-122"/>
                        </a:rPr>
                        <a:t>…</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13</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28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528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3374" name="Line 126"/>
          <p:cNvSpPr>
            <a:spLocks noChangeShapeType="1"/>
          </p:cNvSpPr>
          <p:nvPr/>
        </p:nvSpPr>
        <p:spPr bwMode="ltGray">
          <a:xfrm>
            <a:off x="1406525" y="4419600"/>
            <a:ext cx="0" cy="1143000"/>
          </a:xfrm>
          <a:prstGeom prst="line">
            <a:avLst/>
          </a:prstGeom>
          <a:noFill/>
          <a:ln w="9525" cap="rnd">
            <a:solidFill>
              <a:srgbClr val="000000"/>
            </a:solidFill>
            <a:round/>
            <a:headEnd/>
            <a:tailEnd/>
          </a:ln>
          <a:effectLst/>
        </p:spPr>
        <p:txBody>
          <a:bodyPr wrap="none" anchor="ctr"/>
          <a:lstStyle/>
          <a:p>
            <a:endParaRPr lang="zh-CN" altLang="en-US"/>
          </a:p>
        </p:txBody>
      </p:sp>
      <p:sp>
        <p:nvSpPr>
          <p:cNvPr id="53375" name="Line 127"/>
          <p:cNvSpPr>
            <a:spLocks noChangeShapeType="1"/>
          </p:cNvSpPr>
          <p:nvPr/>
        </p:nvSpPr>
        <p:spPr bwMode="ltGray">
          <a:xfrm>
            <a:off x="1406525" y="4419600"/>
            <a:ext cx="6705600" cy="0"/>
          </a:xfrm>
          <a:prstGeom prst="line">
            <a:avLst/>
          </a:prstGeom>
          <a:noFill/>
          <a:ln w="9525" cap="rnd">
            <a:solidFill>
              <a:srgbClr val="000000"/>
            </a:solidFill>
            <a:round/>
            <a:headEnd/>
            <a:tailEnd/>
          </a:ln>
          <a:effectLst/>
        </p:spPr>
        <p:txBody>
          <a:bodyPr wrap="none" anchor="ctr"/>
          <a:lstStyle/>
          <a:p>
            <a:endParaRPr lang="zh-CN" altLang="en-US"/>
          </a:p>
        </p:txBody>
      </p:sp>
      <p:sp>
        <p:nvSpPr>
          <p:cNvPr id="53376" name="Rectangle 128"/>
          <p:cNvSpPr>
            <a:spLocks noChangeArrowheads="1"/>
          </p:cNvSpPr>
          <p:nvPr/>
        </p:nvSpPr>
        <p:spPr bwMode="auto">
          <a:xfrm>
            <a:off x="1763713" y="3581400"/>
            <a:ext cx="7151687" cy="457200"/>
          </a:xfrm>
          <a:prstGeom prst="rect">
            <a:avLst/>
          </a:prstGeom>
          <a:noFill/>
          <a:ln w="9525">
            <a:noFill/>
            <a:miter lim="800000"/>
            <a:headEnd/>
            <a:tailEnd/>
          </a:ln>
          <a:effectLst/>
        </p:spPr>
        <p:txBody>
          <a:bodyPr>
            <a:spAutoFit/>
          </a:bodyPr>
          <a:lstStyle/>
          <a:p>
            <a:pPr eaLnBrk="0" hangingPunct="0">
              <a:lnSpc>
                <a:spcPct val="100000"/>
              </a:lnSpc>
            </a:pPr>
            <a:r>
              <a:rPr lang="en-US" altLang="zh-CN" b="1">
                <a:latin typeface="楷体_GB2312" pitchFamily="49" charset="-122"/>
                <a:ea typeface="楷体_GB2312" pitchFamily="49" charset="-122"/>
              </a:rPr>
              <a:t>S</a:t>
            </a:r>
            <a:r>
              <a:rPr lang="en-US" altLang="zh-CN" b="1" baseline="-25000">
                <a:latin typeface="楷体_GB2312" pitchFamily="49" charset="-122"/>
                <a:ea typeface="楷体_GB2312" pitchFamily="49" charset="-122"/>
              </a:rPr>
              <a:t>1 </a:t>
            </a:r>
            <a:r>
              <a:rPr lang="en-US" altLang="zh-CN" b="1">
                <a:latin typeface="楷体_GB2312" pitchFamily="49" charset="-122"/>
                <a:ea typeface="楷体_GB2312" pitchFamily="49" charset="-122"/>
              </a:rPr>
              <a:t>                    </a:t>
            </a:r>
            <a:r>
              <a:rPr lang="en-US" altLang="zh-CN" b="1">
                <a:latin typeface="Times New Roman"/>
                <a:ea typeface="楷体_GB2312" pitchFamily="49" charset="-122"/>
              </a:rPr>
              <a:t>……</a:t>
            </a:r>
            <a:r>
              <a:rPr lang="en-US" altLang="zh-CN" b="1">
                <a:latin typeface="楷体_GB2312" pitchFamily="49" charset="-122"/>
                <a:ea typeface="楷体_GB2312" pitchFamily="49" charset="-122"/>
              </a:rPr>
              <a:t>          S</a:t>
            </a:r>
            <a:r>
              <a:rPr lang="en-US" altLang="zh-CN" b="1" baseline="-25000">
                <a:latin typeface="楷体_GB2312" pitchFamily="49" charset="-122"/>
                <a:ea typeface="楷体_GB2312" pitchFamily="49" charset="-122"/>
              </a:rPr>
              <a:t>8</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53252"/>
                                        </p:tgtEl>
                                        <p:attrNameLst>
                                          <p:attrName>style.visibility</p:attrName>
                                        </p:attrNameLst>
                                      </p:cBhvr>
                                      <p:to>
                                        <p:strVal val="visible"/>
                                      </p:to>
                                    </p:set>
                                    <p:animEffect transition="in" filter="wedge">
                                      <p:cBhvr>
                                        <p:cTn id="7" dur="2000"/>
                                        <p:tgtEl>
                                          <p:spTgt spid="53252"/>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53253"/>
                                        </p:tgtEl>
                                        <p:attrNameLst>
                                          <p:attrName>style.visibility</p:attrName>
                                        </p:attrNameLst>
                                      </p:cBhvr>
                                      <p:to>
                                        <p:strVal val="visible"/>
                                      </p:to>
                                    </p:set>
                                    <p:animEffect transition="in" filter="wedge">
                                      <p:cBhvr>
                                        <p:cTn id="10" dur="2000"/>
                                        <p:tgtEl>
                                          <p:spTgt spid="53253"/>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53254"/>
                                        </p:tgtEl>
                                        <p:attrNameLst>
                                          <p:attrName>style.visibility</p:attrName>
                                        </p:attrNameLst>
                                      </p:cBhvr>
                                      <p:to>
                                        <p:strVal val="visible"/>
                                      </p:to>
                                    </p:set>
                                    <p:animEffect transition="in" filter="wedge">
                                      <p:cBhvr>
                                        <p:cTn id="13" dur="2000"/>
                                        <p:tgtEl>
                                          <p:spTgt spid="53254"/>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53255"/>
                                        </p:tgtEl>
                                        <p:attrNameLst>
                                          <p:attrName>style.visibility</p:attrName>
                                        </p:attrNameLst>
                                      </p:cBhvr>
                                      <p:to>
                                        <p:strVal val="visible"/>
                                      </p:to>
                                    </p:set>
                                    <p:animEffect transition="in" filter="wedge">
                                      <p:cBhvr>
                                        <p:cTn id="16" dur="2000"/>
                                        <p:tgtEl>
                                          <p:spTgt spid="53255"/>
                                        </p:tgtEl>
                                      </p:cBhvr>
                                    </p:animEffect>
                                  </p:childTnLst>
                                </p:cTn>
                              </p:par>
                              <p:par>
                                <p:cTn id="17" presetID="20" presetClass="entr" presetSubtype="0" fill="hold" nodeType="withEffect">
                                  <p:stCondLst>
                                    <p:cond delay="0"/>
                                  </p:stCondLst>
                                  <p:childTnLst>
                                    <p:set>
                                      <p:cBhvr>
                                        <p:cTn id="18" dur="1" fill="hold">
                                          <p:stCondLst>
                                            <p:cond delay="0"/>
                                          </p:stCondLst>
                                        </p:cTn>
                                        <p:tgtEl>
                                          <p:spTgt spid="53256"/>
                                        </p:tgtEl>
                                        <p:attrNameLst>
                                          <p:attrName>style.visibility</p:attrName>
                                        </p:attrNameLst>
                                      </p:cBhvr>
                                      <p:to>
                                        <p:strVal val="visible"/>
                                      </p:to>
                                    </p:set>
                                    <p:animEffect transition="in" filter="wedge">
                                      <p:cBhvr>
                                        <p:cTn id="19" dur="2000"/>
                                        <p:tgtEl>
                                          <p:spTgt spid="53256"/>
                                        </p:tgtEl>
                                      </p:cBhvr>
                                    </p:animEffect>
                                  </p:childTnLst>
                                </p:cTn>
                              </p:par>
                              <p:par>
                                <p:cTn id="20" presetID="20" presetClass="entr" presetSubtype="0" fill="hold" nodeType="withEffect">
                                  <p:stCondLst>
                                    <p:cond delay="0"/>
                                  </p:stCondLst>
                                  <p:childTnLst>
                                    <p:set>
                                      <p:cBhvr>
                                        <p:cTn id="21" dur="1" fill="hold">
                                          <p:stCondLst>
                                            <p:cond delay="0"/>
                                          </p:stCondLst>
                                        </p:cTn>
                                        <p:tgtEl>
                                          <p:spTgt spid="53336"/>
                                        </p:tgtEl>
                                        <p:attrNameLst>
                                          <p:attrName>style.visibility</p:attrName>
                                        </p:attrNameLst>
                                      </p:cBhvr>
                                      <p:to>
                                        <p:strVal val="visible"/>
                                      </p:to>
                                    </p:set>
                                    <p:animEffect transition="in" filter="wedge">
                                      <p:cBhvr>
                                        <p:cTn id="22" dur="2000"/>
                                        <p:tgtEl>
                                          <p:spTgt spid="53336"/>
                                        </p:tgtEl>
                                      </p:cBhvr>
                                    </p:animEffect>
                                  </p:childTnLst>
                                </p:cTn>
                              </p:par>
                              <p:par>
                                <p:cTn id="23" presetID="20" presetClass="entr" presetSubtype="0" fill="hold" grpId="0" nodeType="withEffect">
                                  <p:stCondLst>
                                    <p:cond delay="0"/>
                                  </p:stCondLst>
                                  <p:childTnLst>
                                    <p:set>
                                      <p:cBhvr>
                                        <p:cTn id="24" dur="1" fill="hold">
                                          <p:stCondLst>
                                            <p:cond delay="0"/>
                                          </p:stCondLst>
                                        </p:cTn>
                                        <p:tgtEl>
                                          <p:spTgt spid="53374"/>
                                        </p:tgtEl>
                                        <p:attrNameLst>
                                          <p:attrName>style.visibility</p:attrName>
                                        </p:attrNameLst>
                                      </p:cBhvr>
                                      <p:to>
                                        <p:strVal val="visible"/>
                                      </p:to>
                                    </p:set>
                                    <p:animEffect transition="in" filter="wedge">
                                      <p:cBhvr>
                                        <p:cTn id="25" dur="2000"/>
                                        <p:tgtEl>
                                          <p:spTgt spid="53374"/>
                                        </p:tgtEl>
                                      </p:cBhvr>
                                    </p:animEffect>
                                  </p:childTnLst>
                                </p:cTn>
                              </p:par>
                              <p:par>
                                <p:cTn id="26" presetID="20" presetClass="entr" presetSubtype="0" fill="hold" grpId="0" nodeType="withEffect">
                                  <p:stCondLst>
                                    <p:cond delay="0"/>
                                  </p:stCondLst>
                                  <p:childTnLst>
                                    <p:set>
                                      <p:cBhvr>
                                        <p:cTn id="27" dur="1" fill="hold">
                                          <p:stCondLst>
                                            <p:cond delay="0"/>
                                          </p:stCondLst>
                                        </p:cTn>
                                        <p:tgtEl>
                                          <p:spTgt spid="53375"/>
                                        </p:tgtEl>
                                        <p:attrNameLst>
                                          <p:attrName>style.visibility</p:attrName>
                                        </p:attrNameLst>
                                      </p:cBhvr>
                                      <p:to>
                                        <p:strVal val="visible"/>
                                      </p:to>
                                    </p:set>
                                    <p:animEffect transition="in" filter="wedge">
                                      <p:cBhvr>
                                        <p:cTn id="28" dur="2000"/>
                                        <p:tgtEl>
                                          <p:spTgt spid="53375"/>
                                        </p:tgtEl>
                                      </p:cBhvr>
                                    </p:animEffect>
                                  </p:childTnLst>
                                </p:cTn>
                              </p:par>
                              <p:par>
                                <p:cTn id="29" presetID="20" presetClass="entr" presetSubtype="0" fill="hold" grpId="0" nodeType="withEffect">
                                  <p:stCondLst>
                                    <p:cond delay="0"/>
                                  </p:stCondLst>
                                  <p:childTnLst>
                                    <p:set>
                                      <p:cBhvr>
                                        <p:cTn id="30" dur="1" fill="hold">
                                          <p:stCondLst>
                                            <p:cond delay="0"/>
                                          </p:stCondLst>
                                        </p:cTn>
                                        <p:tgtEl>
                                          <p:spTgt spid="53376"/>
                                        </p:tgtEl>
                                        <p:attrNameLst>
                                          <p:attrName>style.visibility</p:attrName>
                                        </p:attrNameLst>
                                      </p:cBhvr>
                                      <p:to>
                                        <p:strVal val="visible"/>
                                      </p:to>
                                    </p:set>
                                    <p:animEffect transition="in" filter="wedge">
                                      <p:cBhvr>
                                        <p:cTn id="31" dur="2000"/>
                                        <p:tgtEl>
                                          <p:spTgt spid="53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animBg="1"/>
      <p:bldP spid="53253" grpId="0"/>
      <p:bldP spid="53254" grpId="0"/>
      <p:bldP spid="53255" grpId="0" animBg="1"/>
      <p:bldP spid="53374" grpId="0" animBg="1"/>
      <p:bldP spid="53375" grpId="0" animBg="1"/>
      <p:bldP spid="5337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Grp="1" noChangeArrowheads="1"/>
          </p:cNvSpPr>
          <p:nvPr>
            <p:ph type="title"/>
          </p:nvPr>
        </p:nvSpPr>
        <p:spPr>
          <a:xfrm>
            <a:off x="5486400" y="746125"/>
            <a:ext cx="3457575" cy="596900"/>
          </a:xfrm>
          <a:noFill/>
          <a:ln/>
        </p:spPr>
        <p:txBody>
          <a:bodyPr/>
          <a:lstStyle/>
          <a:p>
            <a:r>
              <a:rPr lang="zh-CN" altLang="en-US" sz="3200"/>
              <a:t>示例</a:t>
            </a:r>
            <a:r>
              <a:rPr lang="en-US" altLang="zh-CN" sz="3200"/>
              <a:t>——</a:t>
            </a:r>
            <a:r>
              <a:rPr lang="zh-CN" altLang="en-US" sz="2800">
                <a:latin typeface="楷体_GB2312" pitchFamily="49" charset="-122"/>
                <a:ea typeface="楷体_GB2312" pitchFamily="49" charset="-122"/>
              </a:rPr>
              <a:t>生成</a:t>
            </a:r>
            <a:r>
              <a:rPr lang="en-US" altLang="zh-CN" sz="2800">
                <a:latin typeface="楷体_GB2312" pitchFamily="49" charset="-122"/>
                <a:ea typeface="楷体_GB2312" pitchFamily="49" charset="-122"/>
              </a:rPr>
              <a:t>L</a:t>
            </a:r>
            <a:r>
              <a:rPr lang="en-US" altLang="zh-CN" sz="2800" baseline="-25000">
                <a:latin typeface="楷体_GB2312" pitchFamily="49" charset="-122"/>
                <a:ea typeface="楷体_GB2312" pitchFamily="49" charset="-122"/>
              </a:rPr>
              <a:t>0</a:t>
            </a:r>
          </a:p>
        </p:txBody>
      </p:sp>
      <p:sp>
        <p:nvSpPr>
          <p:cNvPr id="54277" name="AutoShape 5"/>
          <p:cNvSpPr>
            <a:spLocks noChangeArrowheads="1"/>
          </p:cNvSpPr>
          <p:nvPr/>
        </p:nvSpPr>
        <p:spPr bwMode="auto">
          <a:xfrm>
            <a:off x="2057400" y="3048000"/>
            <a:ext cx="381000" cy="1828800"/>
          </a:xfrm>
          <a:prstGeom prst="downArrow">
            <a:avLst>
              <a:gd name="adj1" fmla="val 50000"/>
              <a:gd name="adj2" fmla="val 120000"/>
            </a:avLst>
          </a:prstGeom>
          <a:noFill/>
          <a:ln w="12700">
            <a:solidFill>
              <a:srgbClr val="000000"/>
            </a:solidFill>
            <a:miter lim="800000"/>
            <a:headEnd/>
            <a:tailEnd/>
          </a:ln>
          <a:effectLst/>
        </p:spPr>
        <p:txBody>
          <a:bodyPr wrap="none" anchor="ctr"/>
          <a:lstStyle/>
          <a:p>
            <a:endParaRPr lang="zh-CN" altLang="en-US"/>
          </a:p>
        </p:txBody>
      </p:sp>
      <p:graphicFrame>
        <p:nvGraphicFramePr>
          <p:cNvPr id="54278" name="Group 6"/>
          <p:cNvGraphicFramePr>
            <a:graphicFrameLocks noGrp="1"/>
          </p:cNvGraphicFramePr>
          <p:nvPr/>
        </p:nvGraphicFramePr>
        <p:xfrm>
          <a:off x="2590800" y="3048000"/>
          <a:ext cx="6553200" cy="1828800"/>
        </p:xfrm>
        <a:graphic>
          <a:graphicData uri="http://schemas.openxmlformats.org/drawingml/2006/table">
            <a:tbl>
              <a:tblPr/>
              <a:tblGrid>
                <a:gridCol w="1050925">
                  <a:extLst>
                    <a:ext uri="{9D8B030D-6E8A-4147-A177-3AD203B41FA5}">
                      <a16:colId xmlns:a16="http://schemas.microsoft.com/office/drawing/2014/main" val="20000"/>
                    </a:ext>
                  </a:extLst>
                </a:gridCol>
                <a:gridCol w="1360488">
                  <a:extLst>
                    <a:ext uri="{9D8B030D-6E8A-4147-A177-3AD203B41FA5}">
                      <a16:colId xmlns:a16="http://schemas.microsoft.com/office/drawing/2014/main" val="20001"/>
                    </a:ext>
                  </a:extLst>
                </a:gridCol>
                <a:gridCol w="1455737">
                  <a:extLst>
                    <a:ext uri="{9D8B030D-6E8A-4147-A177-3AD203B41FA5}">
                      <a16:colId xmlns:a16="http://schemas.microsoft.com/office/drawing/2014/main" val="20002"/>
                    </a:ext>
                  </a:extLst>
                </a:gridCol>
                <a:gridCol w="1422400">
                  <a:extLst>
                    <a:ext uri="{9D8B030D-6E8A-4147-A177-3AD203B41FA5}">
                      <a16:colId xmlns:a16="http://schemas.microsoft.com/office/drawing/2014/main" val="20003"/>
                    </a:ext>
                  </a:extLst>
                </a:gridCol>
                <a:gridCol w="1263650">
                  <a:extLst>
                    <a:ext uri="{9D8B030D-6E8A-4147-A177-3AD203B41FA5}">
                      <a16:colId xmlns:a16="http://schemas.microsoft.com/office/drawing/2014/main" val="20004"/>
                    </a:ext>
                  </a:extLst>
                </a:gridCol>
              </a:tblGrid>
              <a:tr h="41275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endParaRPr kumimoji="1" lang="zh-CN" altLang="zh-CN" sz="1800" b="0" i="0" u="none" strike="noStrike" cap="none" normalizeH="0" baseline="0" dirty="0" smtClean="0">
                        <a:ln>
                          <a:noFill/>
                        </a:ln>
                        <a:solidFill>
                          <a:schemeClr val="tx1"/>
                        </a:solidFill>
                        <a:effectLst/>
                        <a:latin typeface="楷体_GB2312" pitchFamily="49" charset="-122"/>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435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R</a:t>
                      </a:r>
                      <a:r>
                        <a:rPr kumimoji="1" lang="en-US" altLang="zh-CN" sz="2000" b="1" i="0" u="none" strike="noStrike" cap="none" normalizeH="0" baseline="-25000" dirty="0" smtClean="0">
                          <a:ln>
                            <a:noFill/>
                          </a:ln>
                          <a:solidFill>
                            <a:schemeClr val="tx1"/>
                          </a:solidFill>
                          <a:effectLst/>
                          <a:latin typeface="楷体_GB2312" pitchFamily="49" charset="-122"/>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10100100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10011100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10001111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45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f(R</a:t>
                      </a:r>
                      <a:r>
                        <a:rPr kumimoji="1" lang="en-US" altLang="zh-CN" sz="2000" b="1" i="0" u="none" strike="noStrike" cap="none" normalizeH="0" baseline="-25000" smtClean="0">
                          <a:ln>
                            <a:noFill/>
                          </a:ln>
                          <a:solidFill>
                            <a:schemeClr val="tx1"/>
                          </a:solidFill>
                          <a:effectLst/>
                          <a:latin typeface="楷体_GB2312" pitchFamily="49" charset="-122"/>
                          <a:ea typeface="宋体" charset="-122"/>
                        </a:rPr>
                        <a:t>0</a:t>
                      </a:r>
                      <a:r>
                        <a:rPr kumimoji="1" lang="en-US" altLang="zh-CN" sz="2000" b="1" i="0" u="none" strike="noStrike" cap="none" normalizeH="0" baseline="0" smtClean="0">
                          <a:ln>
                            <a:noFill/>
                          </a:ln>
                          <a:solidFill>
                            <a:schemeClr val="tx1"/>
                          </a:solidFill>
                          <a:effectLst/>
                          <a:latin typeface="楷体_GB2312" pitchFamily="49" charset="-122"/>
                          <a:ea typeface="宋体" charset="-122"/>
                        </a:rPr>
                        <a:t>,K</a:t>
                      </a:r>
                      <a:r>
                        <a:rPr kumimoji="1" lang="en-US" altLang="zh-CN" sz="2000" b="1" i="0" u="none" strike="noStrike" cap="none" normalizeH="0" baseline="-25000" smtClean="0">
                          <a:ln>
                            <a:noFill/>
                          </a:ln>
                          <a:solidFill>
                            <a:schemeClr val="tx1"/>
                          </a:solidFill>
                          <a:effectLst/>
                          <a:latin typeface="楷体_GB2312" pitchFamily="49" charset="-122"/>
                          <a:ea typeface="宋体" charset="-122"/>
                        </a:rPr>
                        <a:t>1</a:t>
                      </a:r>
                      <a:r>
                        <a:rPr kumimoji="1" lang="en-US" altLang="zh-CN" sz="2000" b="1" i="0" u="none" strike="noStrike" cap="none" normalizeH="0" baseline="0" smtClean="0">
                          <a:ln>
                            <a:noFill/>
                          </a:ln>
                          <a:solidFill>
                            <a:schemeClr val="tx1"/>
                          </a:solidFill>
                          <a:effectLst/>
                          <a:latin typeface="楷体_GB2312" pitchFamily="49" charset="-122"/>
                          <a:ea typeface="宋体"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01011011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11011111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10110111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10101010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L</a:t>
                      </a:r>
                      <a:r>
                        <a:rPr kumimoji="1" lang="en-US" altLang="zh-CN" sz="2400" b="1" i="0" u="none" strike="noStrike" cap="none" normalizeH="0" baseline="-25000" smtClean="0">
                          <a:ln>
                            <a:noFill/>
                          </a:ln>
                          <a:solidFill>
                            <a:schemeClr val="tx1"/>
                          </a:solidFill>
                          <a:effectLst/>
                          <a:latin typeface="楷体_GB2312" pitchFamily="49" charset="-122"/>
                          <a:ea typeface="宋体"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11111111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01000011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10011010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00100101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4394" name="Group 122"/>
          <p:cNvGraphicFramePr>
            <a:graphicFrameLocks noGrp="1"/>
          </p:cNvGraphicFramePr>
          <p:nvPr/>
        </p:nvGraphicFramePr>
        <p:xfrm>
          <a:off x="0" y="5029200"/>
          <a:ext cx="9144000" cy="1568768"/>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dirty="0" smtClean="0">
                          <a:ln>
                            <a:noFill/>
                          </a:ln>
                          <a:solidFill>
                            <a:schemeClr val="tx1"/>
                          </a:solidFill>
                          <a:effectLst/>
                          <a:latin typeface="Microsoft Sans Serif"/>
                          <a:ea typeface="宋体" charset="-122"/>
                        </a:rPr>
                        <a:t>…</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28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11111111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01000011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10011010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00100101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11111110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01001001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FF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9A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FE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49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0513">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L</a:t>
                      </a:r>
                      <a:r>
                        <a:rPr kumimoji="1" lang="en-US" altLang="zh-CN" sz="2000" b="1" i="0" u="none" strike="noStrike" cap="none" normalizeH="0" baseline="-25000" smtClean="0">
                          <a:ln>
                            <a:noFill/>
                          </a:ln>
                          <a:solidFill>
                            <a:schemeClr val="tx1"/>
                          </a:solidFill>
                          <a:effectLst/>
                          <a:latin typeface="楷体_GB2312" pitchFamily="49" charset="-122"/>
                          <a:ea typeface="宋体" charset="-122"/>
                        </a:rPr>
                        <a:t>0 </a:t>
                      </a:r>
                      <a:r>
                        <a:rPr kumimoji="1" lang="zh-CN" altLang="en-US" sz="2000" b="1" i="0" u="none" strike="noStrike" cap="none" normalizeH="0" baseline="0" smtClean="0">
                          <a:ln>
                            <a:noFill/>
                          </a:ln>
                          <a:solidFill>
                            <a:schemeClr val="tx1"/>
                          </a:solidFill>
                          <a:effectLst/>
                          <a:latin typeface="楷体_GB2312" pitchFamily="49" charset="-122"/>
                          <a:ea typeface="宋体" charset="-122"/>
                        </a:rPr>
                        <a:t>（</a:t>
                      </a:r>
                      <a:r>
                        <a:rPr kumimoji="1" lang="en-US" altLang="zh-CN" sz="2000" b="1" i="0" u="none" strike="noStrike" cap="none" normalizeH="0" baseline="0" smtClean="0">
                          <a:ln>
                            <a:noFill/>
                          </a:ln>
                          <a:solidFill>
                            <a:schemeClr val="tx1"/>
                          </a:solidFill>
                          <a:effectLst/>
                          <a:latin typeface="楷体_GB2312" pitchFamily="49" charset="-122"/>
                          <a:ea typeface="宋体" charset="-122"/>
                        </a:rPr>
                        <a:t>32</a:t>
                      </a:r>
                      <a:r>
                        <a:rPr kumimoji="1" lang="zh-CN" altLang="en-US" sz="2000" b="1" i="0" u="none" strike="noStrike" cap="none" normalizeH="0" baseline="0" smtClean="0">
                          <a:ln>
                            <a:noFill/>
                          </a:ln>
                          <a:solidFill>
                            <a:schemeClr val="tx1"/>
                          </a:solidFill>
                          <a:effectLst/>
                          <a:latin typeface="楷体_GB2312" pitchFamily="49" charset="-122"/>
                          <a:ea typeface="宋体" charset="-122"/>
                        </a:rPr>
                        <a:t>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R</a:t>
                      </a:r>
                      <a:r>
                        <a:rPr kumimoji="1" lang="en-US" altLang="zh-CN" sz="2000" b="1" i="0" u="none" strike="noStrike" cap="none" normalizeH="0" baseline="-25000" dirty="0" smtClean="0">
                          <a:ln>
                            <a:noFill/>
                          </a:ln>
                          <a:solidFill>
                            <a:schemeClr val="tx1"/>
                          </a:solidFill>
                          <a:effectLst/>
                          <a:latin typeface="楷体_GB2312" pitchFamily="49" charset="-122"/>
                          <a:ea typeface="宋体" charset="-122"/>
                        </a:rPr>
                        <a:t>0 </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32</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graphicFrame>
        <p:nvGraphicFramePr>
          <p:cNvPr id="54351" name="Object 79"/>
          <p:cNvGraphicFramePr>
            <a:graphicFrameLocks noChangeAspect="1"/>
          </p:cNvGraphicFramePr>
          <p:nvPr/>
        </p:nvGraphicFramePr>
        <p:xfrm>
          <a:off x="2971800" y="3124200"/>
          <a:ext cx="365125" cy="393700"/>
        </p:xfrm>
        <a:graphic>
          <a:graphicData uri="http://schemas.openxmlformats.org/presentationml/2006/ole">
            <mc:AlternateContent xmlns:mc="http://schemas.openxmlformats.org/markup-compatibility/2006">
              <mc:Choice xmlns:v="urn:schemas-microsoft-com:vml" Requires="v">
                <p:oleObj spid="_x0000_s258060" name="Equation" r:id="rId3" imgW="164880" imgH="177480" progId="">
                  <p:embed/>
                </p:oleObj>
              </mc:Choice>
              <mc:Fallback>
                <p:oleObj name="Equation" r:id="rId3" imgW="164880" imgH="17748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124200"/>
                        <a:ext cx="3651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352" name="Group 80"/>
          <p:cNvGraphicFramePr>
            <a:graphicFrameLocks noGrp="1"/>
          </p:cNvGraphicFramePr>
          <p:nvPr/>
        </p:nvGraphicFramePr>
        <p:xfrm>
          <a:off x="0" y="1371600"/>
          <a:ext cx="9144000" cy="1554480"/>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dirty="0" smtClean="0">
                          <a:ln>
                            <a:noFill/>
                          </a:ln>
                          <a:solidFill>
                            <a:schemeClr val="tx1"/>
                          </a:solidFill>
                          <a:effectLst/>
                          <a:latin typeface="Microsoft Sans Serif"/>
                          <a:ea typeface="宋体" charset="-122"/>
                        </a:rPr>
                        <a:t>…</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00000000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11111110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01001001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10100100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10011100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00101101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10001111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FE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49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A4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9C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2D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8F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0513">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楷体_GB2312" pitchFamily="49" charset="-122"/>
                          <a:ea typeface="宋体" charset="-122"/>
                        </a:rPr>
                        <a:t>L</a:t>
                      </a:r>
                      <a:r>
                        <a:rPr kumimoji="1" lang="en-US" altLang="zh-CN" sz="2000" b="1" i="0" u="none" strike="noStrike" cap="none" normalizeH="0" baseline="-25000" smtClean="0">
                          <a:ln>
                            <a:noFill/>
                          </a:ln>
                          <a:solidFill>
                            <a:schemeClr val="tx1"/>
                          </a:solidFill>
                          <a:effectLst/>
                          <a:latin typeface="楷体_GB2312" pitchFamily="49" charset="-122"/>
                          <a:ea typeface="宋体" charset="-122"/>
                        </a:rPr>
                        <a:t>1 </a:t>
                      </a:r>
                      <a:r>
                        <a:rPr kumimoji="1" lang="zh-CN" altLang="en-US" sz="2000" b="1" i="0" u="none" strike="noStrike" cap="none" normalizeH="0" baseline="0" smtClean="0">
                          <a:ln>
                            <a:noFill/>
                          </a:ln>
                          <a:solidFill>
                            <a:schemeClr val="tx1"/>
                          </a:solidFill>
                          <a:effectLst/>
                          <a:latin typeface="楷体_GB2312" pitchFamily="49" charset="-122"/>
                          <a:ea typeface="宋体" charset="-122"/>
                        </a:rPr>
                        <a:t>（</a:t>
                      </a:r>
                      <a:r>
                        <a:rPr kumimoji="1" lang="en-US" altLang="zh-CN" sz="2000" b="1" i="0" u="none" strike="noStrike" cap="none" normalizeH="0" baseline="0" smtClean="0">
                          <a:ln>
                            <a:noFill/>
                          </a:ln>
                          <a:solidFill>
                            <a:schemeClr val="tx1"/>
                          </a:solidFill>
                          <a:effectLst/>
                          <a:latin typeface="楷体_GB2312" pitchFamily="49" charset="-122"/>
                          <a:ea typeface="宋体" charset="-122"/>
                        </a:rPr>
                        <a:t>32</a:t>
                      </a:r>
                      <a:r>
                        <a:rPr kumimoji="1" lang="zh-CN" altLang="en-US" sz="2000" b="1" i="0" u="none" strike="noStrike" cap="none" normalizeH="0" baseline="0" smtClean="0">
                          <a:ln>
                            <a:noFill/>
                          </a:ln>
                          <a:solidFill>
                            <a:schemeClr val="tx1"/>
                          </a:solidFill>
                          <a:effectLst/>
                          <a:latin typeface="楷体_GB2312" pitchFamily="49" charset="-122"/>
                          <a:ea typeface="宋体" charset="-122"/>
                        </a:rPr>
                        <a:t>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R</a:t>
                      </a:r>
                      <a:r>
                        <a:rPr kumimoji="1" lang="en-US" altLang="zh-CN" sz="2000" b="1" i="0" u="none" strike="noStrike" cap="none" normalizeH="0" baseline="-25000" dirty="0" smtClean="0">
                          <a:ln>
                            <a:noFill/>
                          </a:ln>
                          <a:solidFill>
                            <a:schemeClr val="tx1"/>
                          </a:solidFill>
                          <a:effectLst/>
                          <a:latin typeface="楷体_GB2312" pitchFamily="49" charset="-122"/>
                          <a:ea typeface="宋体" charset="-122"/>
                        </a:rPr>
                        <a:t>1 </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000" b="1" i="0" u="none" strike="noStrike" cap="none" normalizeH="0" baseline="0" dirty="0" smtClean="0">
                          <a:ln>
                            <a:noFill/>
                          </a:ln>
                          <a:solidFill>
                            <a:schemeClr val="tx1"/>
                          </a:solidFill>
                          <a:effectLst/>
                          <a:latin typeface="楷体_GB2312" pitchFamily="49" charset="-122"/>
                          <a:ea typeface="宋体" charset="-122"/>
                        </a:rPr>
                        <a:t>32</a:t>
                      </a:r>
                      <a:r>
                        <a:rPr kumimoji="1" lang="zh-CN" altLang="en-US" sz="20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54393" name="Rectangle 121"/>
          <p:cNvSpPr>
            <a:spLocks noChangeArrowheads="1"/>
          </p:cNvSpPr>
          <p:nvPr/>
        </p:nvSpPr>
        <p:spPr bwMode="auto">
          <a:xfrm>
            <a:off x="381000" y="3810000"/>
            <a:ext cx="1149350" cy="457200"/>
          </a:xfrm>
          <a:prstGeom prst="rect">
            <a:avLst/>
          </a:prstGeom>
          <a:noFill/>
          <a:ln w="9525">
            <a:noFill/>
            <a:miter lim="800000"/>
            <a:headEnd/>
            <a:tailEnd/>
          </a:ln>
          <a:effectLst/>
        </p:spPr>
        <p:txBody>
          <a:bodyPr wrap="none">
            <a:spAutoFit/>
          </a:bodyPr>
          <a:lstStyle/>
          <a:p>
            <a:pPr algn="ctr">
              <a:lnSpc>
                <a:spcPct val="100000"/>
              </a:lnSpc>
            </a:pPr>
            <a:r>
              <a:rPr lang="en-US" altLang="zh-CN">
                <a:latin typeface="楷体_GB2312" pitchFamily="49" charset="-122"/>
                <a:ea typeface="楷体_GB2312" pitchFamily="49" charset="-122"/>
              </a:rPr>
              <a:t>R</a:t>
            </a:r>
            <a:r>
              <a:rPr lang="en-US" altLang="zh-CN" baseline="-25000">
                <a:latin typeface="楷体_GB2312" pitchFamily="49" charset="-122"/>
                <a:ea typeface="楷体_GB2312" pitchFamily="49" charset="-122"/>
              </a:rPr>
              <a:t>0</a:t>
            </a:r>
            <a:r>
              <a:rPr lang="en-US" altLang="zh-CN">
                <a:latin typeface="楷体_GB2312" pitchFamily="49" charset="-122"/>
                <a:ea typeface="楷体_GB2312" pitchFamily="49" charset="-122"/>
              </a:rPr>
              <a:t> = L</a:t>
            </a:r>
            <a:r>
              <a:rPr lang="en-US" altLang="zh-CN" baseline="-25000">
                <a:latin typeface="楷体_GB2312" pitchFamily="49" charset="-122"/>
                <a:ea typeface="楷体_GB2312" pitchFamily="49" charset="-122"/>
              </a:rPr>
              <a:t>1</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4276"/>
                                        </p:tgtEl>
                                        <p:attrNameLst>
                                          <p:attrName>style.visibility</p:attrName>
                                        </p:attrNameLst>
                                      </p:cBhvr>
                                      <p:to>
                                        <p:strVal val="visible"/>
                                      </p:to>
                                    </p:set>
                                    <p:animEffect transition="in" filter="circle(in)">
                                      <p:cBhvr>
                                        <p:cTn id="7" dur="2000"/>
                                        <p:tgtEl>
                                          <p:spTgt spid="5427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4277"/>
                                        </p:tgtEl>
                                        <p:attrNameLst>
                                          <p:attrName>style.visibility</p:attrName>
                                        </p:attrNameLst>
                                      </p:cBhvr>
                                      <p:to>
                                        <p:strVal val="visible"/>
                                      </p:to>
                                    </p:set>
                                    <p:animEffect transition="in" filter="circle(in)">
                                      <p:cBhvr>
                                        <p:cTn id="10" dur="2000"/>
                                        <p:tgtEl>
                                          <p:spTgt spid="54277"/>
                                        </p:tgtEl>
                                      </p:cBhvr>
                                    </p:animEffect>
                                  </p:childTnLst>
                                </p:cTn>
                              </p:par>
                              <p:par>
                                <p:cTn id="11" presetID="6" presetClass="entr" presetSubtype="16" fill="hold" nodeType="withEffect">
                                  <p:stCondLst>
                                    <p:cond delay="0"/>
                                  </p:stCondLst>
                                  <p:childTnLst>
                                    <p:set>
                                      <p:cBhvr>
                                        <p:cTn id="12" dur="1" fill="hold">
                                          <p:stCondLst>
                                            <p:cond delay="0"/>
                                          </p:stCondLst>
                                        </p:cTn>
                                        <p:tgtEl>
                                          <p:spTgt spid="54278"/>
                                        </p:tgtEl>
                                        <p:attrNameLst>
                                          <p:attrName>style.visibility</p:attrName>
                                        </p:attrNameLst>
                                      </p:cBhvr>
                                      <p:to>
                                        <p:strVal val="visible"/>
                                      </p:to>
                                    </p:set>
                                    <p:animEffect transition="in" filter="circle(in)">
                                      <p:cBhvr>
                                        <p:cTn id="13" dur="2000"/>
                                        <p:tgtEl>
                                          <p:spTgt spid="54278"/>
                                        </p:tgtEl>
                                      </p:cBhvr>
                                    </p:animEffect>
                                  </p:childTnLst>
                                </p:cTn>
                              </p:par>
                              <p:par>
                                <p:cTn id="14" presetID="6" presetClass="entr" presetSubtype="16" fill="hold" nodeType="withEffect">
                                  <p:stCondLst>
                                    <p:cond delay="0"/>
                                  </p:stCondLst>
                                  <p:childTnLst>
                                    <p:set>
                                      <p:cBhvr>
                                        <p:cTn id="15" dur="1" fill="hold">
                                          <p:stCondLst>
                                            <p:cond delay="0"/>
                                          </p:stCondLst>
                                        </p:cTn>
                                        <p:tgtEl>
                                          <p:spTgt spid="54394"/>
                                        </p:tgtEl>
                                        <p:attrNameLst>
                                          <p:attrName>style.visibility</p:attrName>
                                        </p:attrNameLst>
                                      </p:cBhvr>
                                      <p:to>
                                        <p:strVal val="visible"/>
                                      </p:to>
                                    </p:set>
                                    <p:animEffect transition="in" filter="circle(in)">
                                      <p:cBhvr>
                                        <p:cTn id="16" dur="2000"/>
                                        <p:tgtEl>
                                          <p:spTgt spid="54394"/>
                                        </p:tgtEl>
                                      </p:cBhvr>
                                    </p:animEffect>
                                  </p:childTnLst>
                                </p:cTn>
                              </p:par>
                              <p:par>
                                <p:cTn id="17" presetID="6" presetClass="entr" presetSubtype="16" fill="hold" nodeType="withEffect">
                                  <p:stCondLst>
                                    <p:cond delay="0"/>
                                  </p:stCondLst>
                                  <p:childTnLst>
                                    <p:set>
                                      <p:cBhvr>
                                        <p:cTn id="18" dur="1" fill="hold">
                                          <p:stCondLst>
                                            <p:cond delay="0"/>
                                          </p:stCondLst>
                                        </p:cTn>
                                        <p:tgtEl>
                                          <p:spTgt spid="54351"/>
                                        </p:tgtEl>
                                        <p:attrNameLst>
                                          <p:attrName>style.visibility</p:attrName>
                                        </p:attrNameLst>
                                      </p:cBhvr>
                                      <p:to>
                                        <p:strVal val="visible"/>
                                      </p:to>
                                    </p:set>
                                    <p:animEffect transition="in" filter="circle(in)">
                                      <p:cBhvr>
                                        <p:cTn id="19" dur="2000"/>
                                        <p:tgtEl>
                                          <p:spTgt spid="54351"/>
                                        </p:tgtEl>
                                      </p:cBhvr>
                                    </p:animEffect>
                                  </p:childTnLst>
                                </p:cTn>
                              </p:par>
                              <p:par>
                                <p:cTn id="20" presetID="6" presetClass="entr" presetSubtype="16" fill="hold" nodeType="withEffect">
                                  <p:stCondLst>
                                    <p:cond delay="0"/>
                                  </p:stCondLst>
                                  <p:childTnLst>
                                    <p:set>
                                      <p:cBhvr>
                                        <p:cTn id="21" dur="1" fill="hold">
                                          <p:stCondLst>
                                            <p:cond delay="0"/>
                                          </p:stCondLst>
                                        </p:cTn>
                                        <p:tgtEl>
                                          <p:spTgt spid="54352"/>
                                        </p:tgtEl>
                                        <p:attrNameLst>
                                          <p:attrName>style.visibility</p:attrName>
                                        </p:attrNameLst>
                                      </p:cBhvr>
                                      <p:to>
                                        <p:strVal val="visible"/>
                                      </p:to>
                                    </p:set>
                                    <p:animEffect transition="in" filter="circle(in)">
                                      <p:cBhvr>
                                        <p:cTn id="22" dur="2000"/>
                                        <p:tgtEl>
                                          <p:spTgt spid="54352"/>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54393"/>
                                        </p:tgtEl>
                                        <p:attrNameLst>
                                          <p:attrName>style.visibility</p:attrName>
                                        </p:attrNameLst>
                                      </p:cBhvr>
                                      <p:to>
                                        <p:strVal val="visible"/>
                                      </p:to>
                                    </p:set>
                                    <p:animEffect transition="in" filter="circle(in)">
                                      <p:cBhvr>
                                        <p:cTn id="25" dur="2000"/>
                                        <p:tgtEl>
                                          <p:spTgt spid="54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p:bldP spid="54277" grpId="0" animBg="1"/>
      <p:bldP spid="5439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4"/>
          <p:cNvSpPr>
            <a:spLocks noGrp="1" noChangeArrowheads="1"/>
          </p:cNvSpPr>
          <p:nvPr>
            <p:ph type="title"/>
          </p:nvPr>
        </p:nvSpPr>
        <p:spPr>
          <a:xfrm>
            <a:off x="581025" y="303213"/>
            <a:ext cx="8029575" cy="596900"/>
          </a:xfrm>
          <a:noFill/>
          <a:ln/>
        </p:spPr>
        <p:txBody>
          <a:bodyPr/>
          <a:lstStyle/>
          <a:p>
            <a:r>
              <a:rPr lang="zh-CN" altLang="en-US" sz="3200"/>
              <a:t>解密完成</a:t>
            </a:r>
          </a:p>
        </p:txBody>
      </p:sp>
      <p:graphicFrame>
        <p:nvGraphicFramePr>
          <p:cNvPr id="55301" name="Group 5"/>
          <p:cNvGraphicFramePr>
            <a:graphicFrameLocks noGrp="1"/>
          </p:cNvGraphicFramePr>
          <p:nvPr/>
        </p:nvGraphicFramePr>
        <p:xfrm>
          <a:off x="0" y="4267200"/>
          <a:ext cx="9144000" cy="1830388"/>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dirty="0" smtClean="0">
                          <a:ln>
                            <a:noFill/>
                          </a:ln>
                          <a:solidFill>
                            <a:schemeClr val="tx1"/>
                          </a:solidFill>
                          <a:effectLst/>
                          <a:latin typeface="Microsoft Sans Serif"/>
                          <a:ea typeface="宋体" charset="-122"/>
                        </a:rPr>
                        <a:t>…</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33</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41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49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57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64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01010011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01110100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01100001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01101110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01100100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01100001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01110010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01100100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53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74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61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6E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61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64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8788">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5348" name="Rectangle 52"/>
          <p:cNvSpPr>
            <a:spLocks noChangeArrowheads="1"/>
          </p:cNvSpPr>
          <p:nvPr/>
        </p:nvSpPr>
        <p:spPr bwMode="auto">
          <a:xfrm>
            <a:off x="152400" y="6172200"/>
            <a:ext cx="2489200" cy="457200"/>
          </a:xfrm>
          <a:prstGeom prst="rect">
            <a:avLst/>
          </a:prstGeom>
          <a:noFill/>
          <a:ln w="9525">
            <a:noFill/>
            <a:miter lim="800000"/>
            <a:headEnd/>
            <a:tailEnd/>
          </a:ln>
          <a:effectLst/>
        </p:spPr>
        <p:txBody>
          <a:bodyPr wrap="none">
            <a:spAutoFit/>
          </a:bodyPr>
          <a:lstStyle/>
          <a:p>
            <a:pPr>
              <a:lnSpc>
                <a:spcPct val="100000"/>
              </a:lnSpc>
            </a:pPr>
            <a:r>
              <a:rPr lang="zh-CN" altLang="en-US" b="1">
                <a:latin typeface="楷体_GB2312" pitchFamily="49" charset="-122"/>
                <a:ea typeface="楷体_GB2312" pitchFamily="49" charset="-122"/>
              </a:rPr>
              <a:t>明文：</a:t>
            </a:r>
            <a:r>
              <a:rPr lang="en-US" altLang="zh-CN" b="1">
                <a:latin typeface="楷体_GB2312" pitchFamily="49" charset="-122"/>
                <a:ea typeface="楷体_GB2312" pitchFamily="49" charset="-122"/>
              </a:rPr>
              <a:t>Standarad</a:t>
            </a:r>
          </a:p>
        </p:txBody>
      </p:sp>
      <p:sp>
        <p:nvSpPr>
          <p:cNvPr id="55349" name="Rectangle 53"/>
          <p:cNvSpPr>
            <a:spLocks noChangeArrowheads="1"/>
          </p:cNvSpPr>
          <p:nvPr/>
        </p:nvSpPr>
        <p:spPr bwMode="auto">
          <a:xfrm>
            <a:off x="609600" y="3657600"/>
            <a:ext cx="2514600" cy="457200"/>
          </a:xfrm>
          <a:prstGeom prst="rect">
            <a:avLst/>
          </a:prstGeom>
          <a:noFill/>
          <a:ln w="9525">
            <a:noFill/>
            <a:miter lim="800000"/>
            <a:headEnd/>
            <a:tailEnd/>
          </a:ln>
          <a:effectLst/>
        </p:spPr>
        <p:txBody>
          <a:bodyPr>
            <a:spAutoFit/>
          </a:bodyPr>
          <a:lstStyle/>
          <a:p>
            <a:pPr eaLnBrk="0" hangingPunct="0">
              <a:lnSpc>
                <a:spcPct val="100000"/>
              </a:lnSpc>
            </a:pPr>
            <a:r>
              <a:rPr lang="zh-CN" altLang="en-US" b="1">
                <a:latin typeface="楷体_GB2312" pitchFamily="49" charset="-122"/>
                <a:ea typeface="楷体_GB2312" pitchFamily="49" charset="-122"/>
              </a:rPr>
              <a:t>逆初始变换</a:t>
            </a:r>
            <a:r>
              <a:rPr lang="en-US" altLang="zh-CN" b="1">
                <a:latin typeface="楷体_GB2312" pitchFamily="49" charset="-122"/>
                <a:ea typeface="楷体_GB2312" pitchFamily="49" charset="-122"/>
              </a:rPr>
              <a:t>IP</a:t>
            </a:r>
            <a:r>
              <a:rPr lang="en-US" altLang="zh-CN" b="1" baseline="30000">
                <a:latin typeface="楷体_GB2312" pitchFamily="49" charset="-122"/>
                <a:ea typeface="楷体_GB2312" pitchFamily="49" charset="-122"/>
              </a:rPr>
              <a:t>-1</a:t>
            </a:r>
          </a:p>
        </p:txBody>
      </p:sp>
      <p:graphicFrame>
        <p:nvGraphicFramePr>
          <p:cNvPr id="55350" name="Group 54"/>
          <p:cNvGraphicFramePr>
            <a:graphicFrameLocks noGrp="1"/>
          </p:cNvGraphicFramePr>
          <p:nvPr/>
        </p:nvGraphicFramePr>
        <p:xfrm>
          <a:off x="0" y="1676400"/>
          <a:ext cx="9144000" cy="1752600"/>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1</a:t>
                      </a:r>
                      <a:r>
                        <a:rPr kumimoji="1" lang="en-US" altLang="zh-CN" sz="1800" b="1" i="0" u="none" strike="noStrike" cap="none" normalizeH="0" baseline="0" dirty="0" smtClean="0">
                          <a:ln>
                            <a:noFill/>
                          </a:ln>
                          <a:solidFill>
                            <a:schemeClr val="tx1"/>
                          </a:solidFill>
                          <a:effectLst/>
                          <a:latin typeface="Microsoft Sans Serif"/>
                          <a:ea typeface="宋体" charset="-122"/>
                        </a:rPr>
                        <a:t>…</a:t>
                      </a:r>
                      <a:r>
                        <a:rPr kumimoji="1" lang="en-US" altLang="zh-CN" sz="1800" b="1" i="0" u="none" strike="noStrike" cap="none" normalizeH="0" baseline="0" dirty="0" smtClean="0">
                          <a:ln>
                            <a:noFill/>
                          </a:ln>
                          <a:solidFill>
                            <a:schemeClr val="tx1"/>
                          </a:solidFill>
                          <a:effectLst/>
                          <a:latin typeface="楷体_GB2312" pitchFamily="49" charset="-122"/>
                          <a:ea typeface="宋体"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25</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33</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41</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48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49</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57</a:t>
                      </a:r>
                      <a:r>
                        <a:rPr kumimoji="1" lang="en-US" altLang="zh-CN" sz="1800" b="1" i="0" u="none" strike="noStrike" cap="none" normalizeH="0" baseline="0" smtClean="0">
                          <a:ln>
                            <a:noFill/>
                          </a:ln>
                          <a:solidFill>
                            <a:schemeClr val="tx1"/>
                          </a:solidFill>
                          <a:effectLst/>
                          <a:latin typeface="Microsoft Sans Serif"/>
                          <a:ea typeface="宋体" charset="-122"/>
                        </a:rPr>
                        <a:t>…</a:t>
                      </a:r>
                      <a:r>
                        <a:rPr kumimoji="1" lang="en-US" altLang="zh-CN" sz="1800" b="1" i="0" u="none" strike="noStrike" cap="none" normalizeH="0" baseline="0" smtClean="0">
                          <a:ln>
                            <a:noFill/>
                          </a:ln>
                          <a:solidFill>
                            <a:schemeClr val="tx1"/>
                          </a:solidFill>
                          <a:effectLst/>
                          <a:latin typeface="楷体_GB2312" pitchFamily="49" charset="-122"/>
                          <a:ea typeface="宋体" charset="-122"/>
                        </a:rPr>
                        <a:t>64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11111111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01000011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10011010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00100101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11111110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00001000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1800" b="1" i="0" u="none" strike="noStrike" cap="none" normalizeH="0" baseline="0" smtClean="0">
                          <a:ln>
                            <a:noFill/>
                          </a:ln>
                          <a:solidFill>
                            <a:schemeClr val="tx1"/>
                          </a:solidFill>
                          <a:effectLst/>
                          <a:latin typeface="楷体_GB2312" pitchFamily="49" charset="-122"/>
                          <a:ea typeface="宋体" charset="-122"/>
                        </a:rPr>
                        <a:t>01001001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FF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9A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FE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49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3400">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smtClean="0">
                          <a:ln>
                            <a:noFill/>
                          </a:ln>
                          <a:solidFill>
                            <a:schemeClr val="tx1"/>
                          </a:solidFill>
                          <a:effectLst/>
                          <a:latin typeface="楷体_GB2312" pitchFamily="49" charset="-122"/>
                          <a:ea typeface="宋体" charset="-122"/>
                        </a:rPr>
                        <a:t>L</a:t>
                      </a:r>
                      <a:r>
                        <a:rPr kumimoji="1" lang="en-US" altLang="zh-CN" sz="2400" b="1" i="0" u="none" strike="noStrike" cap="none" normalizeH="0" baseline="-25000" smtClean="0">
                          <a:ln>
                            <a:noFill/>
                          </a:ln>
                          <a:solidFill>
                            <a:schemeClr val="tx1"/>
                          </a:solidFill>
                          <a:effectLst/>
                          <a:latin typeface="楷体_GB2312" pitchFamily="49" charset="-122"/>
                          <a:ea typeface="宋体" charset="-122"/>
                        </a:rPr>
                        <a:t>0 </a:t>
                      </a:r>
                      <a:r>
                        <a:rPr kumimoji="1" lang="zh-CN" altLang="en-US" sz="2400" b="1" i="0" u="none" strike="noStrike" cap="none" normalizeH="0" baseline="0" smtClean="0">
                          <a:ln>
                            <a:noFill/>
                          </a:ln>
                          <a:solidFill>
                            <a:schemeClr val="tx1"/>
                          </a:solidFill>
                          <a:effectLst/>
                          <a:latin typeface="楷体_GB2312" pitchFamily="49" charset="-122"/>
                          <a:ea typeface="宋体" charset="-122"/>
                        </a:rPr>
                        <a:t>（</a:t>
                      </a:r>
                      <a:r>
                        <a:rPr kumimoji="1" lang="en-US" altLang="zh-CN" sz="2400" b="1" i="0" u="none" strike="noStrike" cap="none" normalizeH="0" baseline="0" smtClean="0">
                          <a:ln>
                            <a:noFill/>
                          </a:ln>
                          <a:solidFill>
                            <a:schemeClr val="tx1"/>
                          </a:solidFill>
                          <a:effectLst/>
                          <a:latin typeface="楷体_GB2312" pitchFamily="49" charset="-122"/>
                          <a:ea typeface="宋体" charset="-122"/>
                        </a:rPr>
                        <a:t>32</a:t>
                      </a:r>
                      <a:r>
                        <a:rPr kumimoji="1" lang="zh-CN" altLang="en-US" sz="2400" b="1" i="0" u="none" strike="noStrike" cap="none" normalizeH="0" baseline="0" smtClean="0">
                          <a:ln>
                            <a:noFill/>
                          </a:ln>
                          <a:solidFill>
                            <a:schemeClr val="tx1"/>
                          </a:solidFill>
                          <a:effectLst/>
                          <a:latin typeface="楷体_GB2312" pitchFamily="49" charset="-122"/>
                          <a:ea typeface="宋体" charset="-122"/>
                        </a:rPr>
                        <a:t>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20000"/>
                        </a:spcBef>
                        <a:spcAft>
                          <a:spcPct val="0"/>
                        </a:spcAft>
                        <a:buClrTx/>
                        <a:buSzPct val="75000"/>
                        <a:buFont typeface="Wingdings" pitchFamily="2" charset="2"/>
                        <a:buNone/>
                        <a:tabLst/>
                      </a:pP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R</a:t>
                      </a:r>
                      <a:r>
                        <a:rPr kumimoji="1" lang="en-US" altLang="zh-CN" sz="2400" b="1" i="0" u="none" strike="noStrike" cap="none" normalizeH="0" baseline="-25000" dirty="0" smtClean="0">
                          <a:ln>
                            <a:noFill/>
                          </a:ln>
                          <a:solidFill>
                            <a:schemeClr val="tx1"/>
                          </a:solidFill>
                          <a:effectLst/>
                          <a:latin typeface="楷体_GB2312" pitchFamily="49" charset="-122"/>
                          <a:ea typeface="宋体" charset="-122"/>
                        </a:rPr>
                        <a:t>0 </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a:t>
                      </a:r>
                      <a:r>
                        <a:rPr kumimoji="1" lang="en-US" altLang="zh-CN" sz="2400" b="1" i="0" u="none" strike="noStrike" cap="none" normalizeH="0" baseline="0" dirty="0" smtClean="0">
                          <a:ln>
                            <a:noFill/>
                          </a:ln>
                          <a:solidFill>
                            <a:schemeClr val="tx1"/>
                          </a:solidFill>
                          <a:effectLst/>
                          <a:latin typeface="楷体_GB2312" pitchFamily="49" charset="-122"/>
                          <a:ea typeface="宋体" charset="-122"/>
                        </a:rPr>
                        <a:t>32</a:t>
                      </a:r>
                      <a:r>
                        <a:rPr kumimoji="1" lang="zh-CN" altLang="en-US" sz="2400" b="1" i="0" u="none" strike="noStrike" cap="none" normalizeH="0" baseline="0" dirty="0" smtClean="0">
                          <a:ln>
                            <a:noFill/>
                          </a:ln>
                          <a:solidFill>
                            <a:schemeClr val="tx1"/>
                          </a:solidFill>
                          <a:effectLst/>
                          <a:latin typeface="楷体_GB2312" pitchFamily="49" charset="-122"/>
                          <a:ea typeface="宋体" charset="-122"/>
                        </a:rPr>
                        <a:t>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55391" name="AutoShape 95"/>
          <p:cNvSpPr>
            <a:spLocks noChangeArrowheads="1"/>
          </p:cNvSpPr>
          <p:nvPr/>
        </p:nvSpPr>
        <p:spPr bwMode="auto">
          <a:xfrm>
            <a:off x="2971800" y="3657600"/>
            <a:ext cx="381000" cy="457200"/>
          </a:xfrm>
          <a:prstGeom prst="downArrow">
            <a:avLst>
              <a:gd name="adj1" fmla="val 50000"/>
              <a:gd name="adj2" fmla="val 30000"/>
            </a:avLst>
          </a:prstGeom>
          <a:noFill/>
          <a:ln w="12700">
            <a:solidFill>
              <a:srgbClr val="FF9900"/>
            </a:solidFill>
            <a:miter lim="800000"/>
            <a:headEnd/>
            <a:tailEnd/>
          </a:ln>
          <a:effectLst/>
        </p:spPr>
        <p:txBody>
          <a:bodyPr wrap="none" anchor="ctr"/>
          <a:lstStyle/>
          <a:p>
            <a:endParaRPr lang="zh-CN" altLang="en-US"/>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5300"/>
                                        </p:tgtEl>
                                        <p:attrNameLst>
                                          <p:attrName>style.visibility</p:attrName>
                                        </p:attrNameLst>
                                      </p:cBhvr>
                                      <p:to>
                                        <p:strVal val="visible"/>
                                      </p:to>
                                    </p:set>
                                    <p:animEffect transition="in" filter="circle(in)">
                                      <p:cBhvr>
                                        <p:cTn id="7" dur="2000"/>
                                        <p:tgtEl>
                                          <p:spTgt spid="55300"/>
                                        </p:tgtEl>
                                      </p:cBhvr>
                                    </p:animEffect>
                                  </p:childTnLst>
                                </p:cTn>
                              </p:par>
                              <p:par>
                                <p:cTn id="8" presetID="6" presetClass="entr" presetSubtype="16" fill="hold" nodeType="withEffect">
                                  <p:stCondLst>
                                    <p:cond delay="0"/>
                                  </p:stCondLst>
                                  <p:childTnLst>
                                    <p:set>
                                      <p:cBhvr>
                                        <p:cTn id="9" dur="1" fill="hold">
                                          <p:stCondLst>
                                            <p:cond delay="0"/>
                                          </p:stCondLst>
                                        </p:cTn>
                                        <p:tgtEl>
                                          <p:spTgt spid="55301"/>
                                        </p:tgtEl>
                                        <p:attrNameLst>
                                          <p:attrName>style.visibility</p:attrName>
                                        </p:attrNameLst>
                                      </p:cBhvr>
                                      <p:to>
                                        <p:strVal val="visible"/>
                                      </p:to>
                                    </p:set>
                                    <p:animEffect transition="in" filter="circle(in)">
                                      <p:cBhvr>
                                        <p:cTn id="10" dur="2000"/>
                                        <p:tgtEl>
                                          <p:spTgt spid="55301"/>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5348"/>
                                        </p:tgtEl>
                                        <p:attrNameLst>
                                          <p:attrName>style.visibility</p:attrName>
                                        </p:attrNameLst>
                                      </p:cBhvr>
                                      <p:to>
                                        <p:strVal val="visible"/>
                                      </p:to>
                                    </p:set>
                                    <p:animEffect transition="in" filter="circle(in)">
                                      <p:cBhvr>
                                        <p:cTn id="13" dur="2000"/>
                                        <p:tgtEl>
                                          <p:spTgt spid="55348"/>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55349"/>
                                        </p:tgtEl>
                                        <p:attrNameLst>
                                          <p:attrName>style.visibility</p:attrName>
                                        </p:attrNameLst>
                                      </p:cBhvr>
                                      <p:to>
                                        <p:strVal val="visible"/>
                                      </p:to>
                                    </p:set>
                                    <p:animEffect transition="in" filter="circle(in)">
                                      <p:cBhvr>
                                        <p:cTn id="16" dur="2000"/>
                                        <p:tgtEl>
                                          <p:spTgt spid="55349"/>
                                        </p:tgtEl>
                                      </p:cBhvr>
                                    </p:animEffect>
                                  </p:childTnLst>
                                </p:cTn>
                              </p:par>
                              <p:par>
                                <p:cTn id="17" presetID="6" presetClass="entr" presetSubtype="16" fill="hold" nodeType="withEffect">
                                  <p:stCondLst>
                                    <p:cond delay="0"/>
                                  </p:stCondLst>
                                  <p:childTnLst>
                                    <p:set>
                                      <p:cBhvr>
                                        <p:cTn id="18" dur="1" fill="hold">
                                          <p:stCondLst>
                                            <p:cond delay="0"/>
                                          </p:stCondLst>
                                        </p:cTn>
                                        <p:tgtEl>
                                          <p:spTgt spid="55350"/>
                                        </p:tgtEl>
                                        <p:attrNameLst>
                                          <p:attrName>style.visibility</p:attrName>
                                        </p:attrNameLst>
                                      </p:cBhvr>
                                      <p:to>
                                        <p:strVal val="visible"/>
                                      </p:to>
                                    </p:set>
                                    <p:animEffect transition="in" filter="circle(in)">
                                      <p:cBhvr>
                                        <p:cTn id="19" dur="2000"/>
                                        <p:tgtEl>
                                          <p:spTgt spid="55350"/>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55391"/>
                                        </p:tgtEl>
                                        <p:attrNameLst>
                                          <p:attrName>style.visibility</p:attrName>
                                        </p:attrNameLst>
                                      </p:cBhvr>
                                      <p:to>
                                        <p:strVal val="visible"/>
                                      </p:to>
                                    </p:set>
                                    <p:animEffect transition="in" filter="circle(in)">
                                      <p:cBhvr>
                                        <p:cTn id="22" dur="2000"/>
                                        <p:tgtEl>
                                          <p:spTgt spid="55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p:bldP spid="55348" grpId="0"/>
      <p:bldP spid="55349" grpId="0"/>
      <p:bldP spid="5539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分组密码的设计要求</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52400" y="1600200"/>
                <a:ext cx="8839200" cy="4724400"/>
              </a:xfrm>
            </p:spPr>
            <p:txBody>
              <a:bodyPr/>
              <a:lstStyle/>
              <a:p>
                <a:pPr marL="514350" indent="-457200"/>
                <a:r>
                  <a:rPr lang="zh-CN" altLang="en-US" b="1" dirty="0" smtClean="0">
                    <a:solidFill>
                      <a:srgbClr val="FF00FF"/>
                    </a:solidFill>
                  </a:rPr>
                  <a:t>分组长度要足够大</a:t>
                </a:r>
                <a:endParaRPr lang="en-US" altLang="zh-CN" b="1" dirty="0" smtClean="0">
                  <a:solidFill>
                    <a:srgbClr val="FF00FF"/>
                  </a:solidFill>
                </a:endParaRPr>
              </a:p>
              <a:p>
                <a:pPr marL="914400" lvl="1" indent="-457200"/>
                <a:r>
                  <a:rPr lang="zh-CN" altLang="en-US" dirty="0" smtClean="0"/>
                  <a:t>假设</a:t>
                </a:r>
                <a14:m>
                  <m:oMath xmlns:m="http://schemas.openxmlformats.org/officeDocument/2006/math">
                    <m:r>
                      <a:rPr lang="en-US" altLang="zh-CN" i="1" dirty="0" smtClean="0">
                        <a:latin typeface="Cambria Math"/>
                      </a:rPr>
                      <m:t>𝑛</m:t>
                    </m:r>
                  </m:oMath>
                </a14:m>
                <a:r>
                  <a:rPr lang="zh-CN" altLang="en-US" dirty="0" smtClean="0"/>
                  <a:t>为分组长度，则要使</a:t>
                </a:r>
                <a14:m>
                  <m:oMath xmlns:m="http://schemas.openxmlformats.org/officeDocument/2006/math">
                    <m:r>
                      <a:rPr lang="en-US" altLang="zh-CN" i="1" dirty="0" smtClean="0">
                        <a:solidFill>
                          <a:srgbClr val="FF0000"/>
                        </a:solidFill>
                        <a:latin typeface="Cambria Math"/>
                      </a:rPr>
                      <m:t>2</m:t>
                    </m:r>
                    <m:r>
                      <a:rPr lang="en-US" altLang="zh-CN" i="1" baseline="30000" dirty="0" smtClean="0">
                        <a:solidFill>
                          <a:srgbClr val="FF0000"/>
                        </a:solidFill>
                        <a:latin typeface="Cambria Math"/>
                      </a:rPr>
                      <m:t>𝑛</m:t>
                    </m:r>
                  </m:oMath>
                </a14:m>
                <a:r>
                  <a:rPr lang="zh-CN" altLang="en-US" dirty="0" smtClean="0"/>
                  <a:t>足够大，防止</a:t>
                </a:r>
                <a:r>
                  <a:rPr lang="zh-CN" altLang="en-US" dirty="0" smtClean="0">
                    <a:solidFill>
                      <a:srgbClr val="FF0000"/>
                    </a:solidFill>
                  </a:rPr>
                  <a:t>明文穷举攻击</a:t>
                </a:r>
                <a:endParaRPr lang="en-US" altLang="zh-CN" dirty="0" smtClean="0">
                  <a:solidFill>
                    <a:srgbClr val="FF0000"/>
                  </a:solidFill>
                </a:endParaRPr>
              </a:p>
              <a:p>
                <a:pPr marL="514350" indent="-457200"/>
                <a:r>
                  <a:rPr lang="zh-CN" altLang="en-US" b="1" dirty="0" smtClean="0">
                    <a:solidFill>
                      <a:srgbClr val="FF00FF"/>
                    </a:solidFill>
                  </a:rPr>
                  <a:t>密钥量要足够大 </a:t>
                </a:r>
                <a:endParaRPr lang="en-US" altLang="zh-CN" b="1" dirty="0" smtClean="0">
                  <a:solidFill>
                    <a:srgbClr val="FF00FF"/>
                  </a:solidFill>
                </a:endParaRPr>
              </a:p>
              <a:p>
                <a:pPr marL="914400" lvl="1" indent="-457200"/>
                <a:r>
                  <a:rPr lang="zh-CN" altLang="en-US" dirty="0" smtClean="0"/>
                  <a:t>防止</a:t>
                </a:r>
                <a:r>
                  <a:rPr lang="zh-CN" altLang="en-US" dirty="0">
                    <a:solidFill>
                      <a:srgbClr val="FF0000"/>
                    </a:solidFill>
                  </a:rPr>
                  <a:t>密钥穷举攻击</a:t>
                </a:r>
                <a:endParaRPr lang="en-US" altLang="zh-CN" dirty="0">
                  <a:solidFill>
                    <a:srgbClr val="FF0000"/>
                  </a:solidFill>
                </a:endParaRPr>
              </a:p>
              <a:p>
                <a:pPr marL="514350" indent="-457200"/>
                <a:r>
                  <a:rPr lang="zh-CN" altLang="en-US" b="1" dirty="0" smtClean="0">
                    <a:solidFill>
                      <a:srgbClr val="FF00FF"/>
                    </a:solidFill>
                  </a:rPr>
                  <a:t>密码变换要足够复杂</a:t>
                </a:r>
                <a:endParaRPr lang="en-US" altLang="zh-CN" b="1" dirty="0" smtClean="0">
                  <a:solidFill>
                    <a:srgbClr val="FF00FF"/>
                  </a:solidFill>
                </a:endParaRPr>
              </a:p>
              <a:p>
                <a:pPr marL="914400" lvl="1" indent="-457200"/>
                <a:r>
                  <a:rPr lang="zh-CN" altLang="en-US" dirty="0" smtClean="0"/>
                  <a:t>使攻击者除穷举攻击外，找不到其他简洁的数学攻击方法</a:t>
                </a:r>
                <a:endParaRPr lang="en-US" altLang="zh-CN" dirty="0" smtClean="0"/>
              </a:p>
              <a:p>
                <a:pPr marL="514350" indent="-457200"/>
                <a:r>
                  <a:rPr lang="zh-CN" altLang="en-US" b="1" dirty="0" smtClean="0">
                    <a:solidFill>
                      <a:srgbClr val="FF00FF"/>
                    </a:solidFill>
                  </a:rPr>
                  <a:t>加密和解密运算简单</a:t>
                </a:r>
                <a:endParaRPr lang="en-US" altLang="zh-CN" b="1" dirty="0" smtClean="0">
                  <a:solidFill>
                    <a:srgbClr val="FF00FF"/>
                  </a:solidFill>
                </a:endParaRPr>
              </a:p>
              <a:p>
                <a:pPr marL="914400" lvl="1" indent="-457200"/>
                <a:r>
                  <a:rPr lang="zh-CN" altLang="en-US" dirty="0" smtClean="0"/>
                  <a:t>便于软件和硬件的实现</a:t>
                </a:r>
                <a:endParaRPr lang="en-US" altLang="zh-CN" dirty="0" smtClean="0"/>
              </a:p>
              <a:p>
                <a:pPr marL="514350" indent="-457200"/>
                <a:r>
                  <a:rPr lang="zh-CN" altLang="en-US" b="1" dirty="0" smtClean="0">
                    <a:solidFill>
                      <a:srgbClr val="FF00FF"/>
                    </a:solidFill>
                  </a:rPr>
                  <a:t>无数据扩展和压缩</a:t>
                </a:r>
              </a:p>
              <a:p>
                <a:pPr marL="914400" lvl="1" indent="-457200"/>
                <a:endParaRPr lang="zh-CN" altLang="en-US"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52400" y="1600200"/>
                <a:ext cx="8839200" cy="4724400"/>
              </a:xfrm>
              <a:blipFill rotWithShape="1">
                <a:blip r:embed="rId2" cstate="print"/>
                <a:stretch>
                  <a:fillRect l="-552" t="-167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a:t>
            </a:fld>
            <a:endParaRPr lang="en-US" altLang="zh-CN" dirty="0"/>
          </a:p>
        </p:txBody>
      </p:sp>
    </p:spTree>
    <p:extLst>
      <p:ext uri="{BB962C8B-B14F-4D97-AF65-F5344CB8AC3E}">
        <p14:creationId xmlns:p14="http://schemas.microsoft.com/office/powerpoint/2010/main" val="3098304087"/>
      </p:ext>
    </p:extLst>
  </p:cSld>
  <p:clrMapOvr>
    <a:masterClrMapping/>
  </p:clrMapOvr>
  <p:transition>
    <p:wedg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DES</a:t>
            </a:r>
            <a:r>
              <a:rPr lang="zh-CN" altLang="en-US" dirty="0" smtClean="0"/>
              <a:t>的安全性</a:t>
            </a:r>
            <a:endParaRPr lang="zh-CN" altLang="en-US" dirty="0"/>
          </a:p>
        </p:txBody>
      </p:sp>
      <p:sp>
        <p:nvSpPr>
          <p:cNvPr id="3" name="内容占位符 2"/>
          <p:cNvSpPr>
            <a:spLocks noGrp="1"/>
          </p:cNvSpPr>
          <p:nvPr>
            <p:ph idx="1"/>
          </p:nvPr>
        </p:nvSpPr>
        <p:spPr/>
        <p:txBody>
          <a:bodyPr/>
          <a:lstStyle/>
          <a:p>
            <a:pPr algn="just"/>
            <a:r>
              <a:rPr lang="en-US" altLang="zh-CN" dirty="0" smtClean="0">
                <a:latin typeface="Times New Roman" pitchFamily="18" charset="0"/>
              </a:rPr>
              <a:t>DES</a:t>
            </a:r>
            <a:r>
              <a:rPr lang="zh-CN" altLang="en-US" dirty="0" smtClean="0">
                <a:latin typeface="Times New Roman" pitchFamily="18" charset="0"/>
              </a:rPr>
              <a:t>安全性的主要争论：</a:t>
            </a:r>
          </a:p>
          <a:p>
            <a:pPr marL="914400" lvl="1" indent="-514350" algn="just">
              <a:buFont typeface="+mj-lt"/>
              <a:buAutoNum type="arabicPeriod"/>
            </a:pPr>
            <a:r>
              <a:rPr lang="zh-CN" altLang="en-US" dirty="0" smtClean="0">
                <a:latin typeface="Times New Roman" pitchFamily="18" charset="0"/>
              </a:rPr>
              <a:t>对</a:t>
            </a:r>
            <a:r>
              <a:rPr lang="en-US" altLang="zh-CN" dirty="0" smtClean="0">
                <a:latin typeface="Times New Roman" pitchFamily="18" charset="0"/>
              </a:rPr>
              <a:t>DES</a:t>
            </a:r>
            <a:r>
              <a:rPr lang="zh-CN" altLang="en-US" dirty="0" smtClean="0">
                <a:latin typeface="Times New Roman" pitchFamily="18" charset="0"/>
              </a:rPr>
              <a:t>的</a:t>
            </a:r>
            <a:r>
              <a:rPr lang="en-US" altLang="zh-CN" dirty="0" smtClean="0">
                <a:latin typeface="Times New Roman" pitchFamily="18" charset="0"/>
              </a:rPr>
              <a:t>S</a:t>
            </a:r>
            <a:r>
              <a:rPr lang="zh-CN" altLang="en-US" dirty="0" smtClean="0">
                <a:latin typeface="Times New Roman" pitchFamily="18" charset="0"/>
              </a:rPr>
              <a:t>盒、迭代次数、密钥长度等设计准则的争议</a:t>
            </a:r>
            <a:endParaRPr lang="en-US" altLang="zh-CN" dirty="0" smtClean="0">
              <a:latin typeface="Times New Roman" pitchFamily="18" charset="0"/>
            </a:endParaRPr>
          </a:p>
          <a:p>
            <a:pPr marL="1314450" lvl="2" indent="-514350" algn="just"/>
            <a:r>
              <a:rPr lang="en-US" altLang="zh-CN" sz="2000" dirty="0" smtClean="0"/>
              <a:t> </a:t>
            </a:r>
            <a:r>
              <a:rPr lang="en-US" altLang="zh-CN" sz="2000" dirty="0" smtClean="0">
                <a:solidFill>
                  <a:srgbClr val="FF0000"/>
                </a:solidFill>
              </a:rPr>
              <a:t>S</a:t>
            </a:r>
            <a:r>
              <a:rPr lang="zh-CN" altLang="en-US" sz="2000" dirty="0" smtClean="0">
                <a:solidFill>
                  <a:srgbClr val="FF0000"/>
                </a:solidFill>
              </a:rPr>
              <a:t>盒的设计准则还没有完全公开，人们仍然不知道</a:t>
            </a:r>
            <a:r>
              <a:rPr lang="en-US" altLang="zh-CN" sz="2000" dirty="0" smtClean="0">
                <a:solidFill>
                  <a:srgbClr val="FF0000"/>
                </a:solidFill>
              </a:rPr>
              <a:t>S</a:t>
            </a:r>
            <a:r>
              <a:rPr lang="zh-CN" altLang="en-US" sz="2000" dirty="0" smtClean="0">
                <a:solidFill>
                  <a:srgbClr val="FF0000"/>
                </a:solidFill>
              </a:rPr>
              <a:t>盒的构造中是否使用了进一步的设计准则</a:t>
            </a:r>
            <a:endParaRPr lang="zh-CN" altLang="en-US" sz="2000" dirty="0" smtClean="0">
              <a:solidFill>
                <a:srgbClr val="FF0000"/>
              </a:solidFill>
              <a:latin typeface="Times New Roman" pitchFamily="18" charset="0"/>
            </a:endParaRPr>
          </a:p>
          <a:p>
            <a:pPr marL="914400" lvl="1" indent="-514350" algn="just">
              <a:buFont typeface="+mj-lt"/>
              <a:buAutoNum type="arabicPeriod"/>
            </a:pPr>
            <a:r>
              <a:rPr lang="en-US" altLang="zh-CN" dirty="0" smtClean="0">
                <a:latin typeface="Times New Roman" pitchFamily="18" charset="0"/>
              </a:rPr>
              <a:t>DES</a:t>
            </a:r>
            <a:r>
              <a:rPr lang="zh-CN" altLang="en-US" dirty="0" smtClean="0">
                <a:latin typeface="Times New Roman" pitchFamily="18" charset="0"/>
              </a:rPr>
              <a:t>存在一些</a:t>
            </a:r>
            <a:r>
              <a:rPr lang="zh-CN" altLang="en-US" b="1" dirty="0" smtClean="0">
                <a:solidFill>
                  <a:srgbClr val="FF00FF"/>
                </a:solidFill>
                <a:latin typeface="Times New Roman" pitchFamily="18" charset="0"/>
              </a:rPr>
              <a:t>弱密钥和半弱密钥</a:t>
            </a:r>
            <a:endParaRPr lang="en-US" altLang="zh-CN" b="1" dirty="0" smtClean="0">
              <a:solidFill>
                <a:srgbClr val="FF00FF"/>
              </a:solidFill>
              <a:latin typeface="Times New Roman" pitchFamily="18" charset="0"/>
            </a:endParaRPr>
          </a:p>
          <a:p>
            <a:pPr marL="914400" lvl="1" indent="-514350" algn="just">
              <a:buFont typeface="+mj-lt"/>
              <a:buAutoNum type="arabicPeriod"/>
            </a:pPr>
            <a:endParaRPr lang="zh-CN" altLang="en-US" sz="1200" dirty="0" smtClean="0">
              <a:latin typeface="Times New Roman" pitchFamily="18" charset="0"/>
            </a:endParaRPr>
          </a:p>
          <a:p>
            <a:pPr marL="914400" lvl="1" indent="-514350" algn="just">
              <a:buFont typeface="+mj-lt"/>
              <a:buAutoNum type="arabicPeriod"/>
            </a:pPr>
            <a:r>
              <a:rPr lang="en-US" altLang="zh-CN" dirty="0" smtClean="0">
                <a:latin typeface="Times New Roman" pitchFamily="18" charset="0"/>
              </a:rPr>
              <a:t>DES</a:t>
            </a:r>
            <a:r>
              <a:rPr lang="zh-CN" altLang="en-US" dirty="0" smtClean="0">
                <a:latin typeface="Times New Roman" pitchFamily="18" charset="0"/>
              </a:rPr>
              <a:t>的</a:t>
            </a:r>
            <a:r>
              <a:rPr lang="en-US" altLang="zh-CN" dirty="0" smtClean="0">
                <a:latin typeface="Times New Roman" pitchFamily="18" charset="0"/>
              </a:rPr>
              <a:t>56</a:t>
            </a:r>
            <a:r>
              <a:rPr lang="zh-CN" altLang="en-US" dirty="0" smtClean="0">
                <a:latin typeface="Times New Roman" pitchFamily="18" charset="0"/>
              </a:rPr>
              <a:t>位密钥</a:t>
            </a:r>
            <a:r>
              <a:rPr lang="zh-CN" altLang="en-US" dirty="0" smtClean="0">
                <a:solidFill>
                  <a:srgbClr val="FF00FF"/>
                </a:solidFill>
                <a:latin typeface="Times New Roman" pitchFamily="18" charset="0"/>
              </a:rPr>
              <a:t>无法抵抗穷举攻击</a:t>
            </a:r>
            <a:endParaRPr lang="en-US" altLang="zh-CN" dirty="0" smtClean="0">
              <a:solidFill>
                <a:srgbClr val="FF00FF"/>
              </a:solidFill>
              <a:latin typeface="Times New Roman" pitchFamily="18" charset="0"/>
            </a:endParaRPr>
          </a:p>
          <a:p>
            <a:pPr marL="914400" lvl="1" indent="-514350" algn="just">
              <a:buFont typeface="+mj-lt"/>
              <a:buAutoNum type="arabicPeriod"/>
            </a:pPr>
            <a:endParaRPr lang="en-US" altLang="zh-CN" sz="1200" dirty="0" smtClean="0">
              <a:latin typeface="Times New Roman" pitchFamily="18" charset="0"/>
            </a:endParaRPr>
          </a:p>
          <a:p>
            <a:pPr marL="914400" lvl="1" indent="-514350" algn="just">
              <a:buFont typeface="+mj-lt"/>
              <a:buAutoNum type="arabicPeriod"/>
            </a:pPr>
            <a:r>
              <a:rPr lang="zh-CN" altLang="en-US" dirty="0" smtClean="0"/>
              <a:t>代数结构存在</a:t>
            </a:r>
            <a:r>
              <a:rPr lang="zh-CN" altLang="en-US" dirty="0" smtClean="0">
                <a:solidFill>
                  <a:srgbClr val="FF00FF"/>
                </a:solidFill>
              </a:rPr>
              <a:t>互补对称性</a:t>
            </a: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80</a:t>
            </a:fld>
            <a:endParaRPr lang="en-US" altLang="zh-CN" dirty="0"/>
          </a:p>
        </p:txBody>
      </p:sp>
    </p:spTree>
    <p:extLst>
      <p:ext uri="{BB962C8B-B14F-4D97-AF65-F5344CB8AC3E}">
        <p14:creationId xmlns:p14="http://schemas.microsoft.com/office/powerpoint/2010/main" val="378120519"/>
      </p:ext>
    </p:extLst>
  </p:cSld>
  <p:clrMapOvr>
    <a:masterClrMapping/>
  </p:clrMapOvr>
  <p:transition>
    <p:wedg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199" y="4498975"/>
            <a:ext cx="4608241" cy="174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弱密钥</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229600" cy="4724400"/>
              </a:xfrm>
            </p:spPr>
            <p:txBody>
              <a:bodyPr/>
              <a:lstStyle/>
              <a:p>
                <a:r>
                  <a:rPr lang="zh-CN" altLang="zh-CN" sz="2400" dirty="0" smtClean="0"/>
                  <a:t>给定</a:t>
                </a:r>
                <a:r>
                  <a:rPr lang="zh-CN" altLang="zh-CN" sz="2400" dirty="0"/>
                  <a:t>初始密钥</a:t>
                </a:r>
                <a14:m>
                  <m:oMath xmlns:m="http://schemas.openxmlformats.org/officeDocument/2006/math">
                    <m:r>
                      <a:rPr lang="en-US" altLang="zh-CN" sz="2400" b="0" i="1" dirty="0" smtClean="0">
                        <a:latin typeface="Cambria Math"/>
                      </a:rPr>
                      <m:t>𝐾</m:t>
                    </m:r>
                  </m:oMath>
                </a14:m>
                <a:r>
                  <a:rPr lang="zh-CN" altLang="en-US" sz="2400" dirty="0" smtClean="0"/>
                  <a:t>生成子密钥时，将种子密钥分成两个部分，如果</a:t>
                </a:r>
                <a14:m>
                  <m:oMath xmlns:m="http://schemas.openxmlformats.org/officeDocument/2006/math">
                    <m:r>
                      <a:rPr lang="en-US" altLang="zh-CN" sz="2400" b="0" i="1" dirty="0">
                        <a:latin typeface="Cambria Math"/>
                      </a:rPr>
                      <m:t>𝐾</m:t>
                    </m:r>
                  </m:oMath>
                </a14:m>
                <a:r>
                  <a:rPr lang="zh-CN" altLang="en-US" sz="2400" dirty="0" smtClean="0"/>
                  <a:t>使得这两部分的每一部分的所有位置全为</a:t>
                </a:r>
                <a:r>
                  <a:rPr lang="en-US" altLang="zh-CN" sz="2400" dirty="0" smtClean="0"/>
                  <a:t>0</a:t>
                </a:r>
                <a:r>
                  <a:rPr lang="zh-CN" altLang="en-US" sz="2400" dirty="0" smtClean="0"/>
                  <a:t>或</a:t>
                </a:r>
                <a:r>
                  <a:rPr lang="en-US" altLang="zh-CN" sz="2400" dirty="0" smtClean="0"/>
                  <a:t>1</a:t>
                </a:r>
                <a:r>
                  <a:rPr lang="zh-CN" altLang="en-US" sz="2400" dirty="0" smtClean="0"/>
                  <a:t>，则</a:t>
                </a:r>
                <a:r>
                  <a:rPr lang="zh-CN" altLang="zh-CN" sz="2400" dirty="0" smtClean="0"/>
                  <a:t>经</a:t>
                </a:r>
                <a:r>
                  <a:rPr lang="zh-CN" altLang="zh-CN" sz="2400" dirty="0"/>
                  <a:t>子密钥产生器产生的各个子密钥都相同，即</a:t>
                </a:r>
                <a14:m>
                  <m:oMath xmlns:m="http://schemas.openxmlformats.org/officeDocument/2006/math">
                    <m:r>
                      <a:rPr lang="en-US" altLang="zh-CN" sz="2400" b="0" i="1" dirty="0" smtClean="0">
                        <a:latin typeface="Cambria Math"/>
                      </a:rPr>
                      <m:t>𝐾</m:t>
                    </m:r>
                    <m:r>
                      <a:rPr lang="en-US" altLang="zh-CN" sz="2400" b="0" i="1" baseline="-25000" dirty="0">
                        <a:latin typeface="Cambria Math"/>
                      </a:rPr>
                      <m:t>1</m:t>
                    </m:r>
                    <m:r>
                      <a:rPr lang="en-US" altLang="zh-CN" sz="2400" b="0" i="1" dirty="0">
                        <a:latin typeface="Cambria Math"/>
                      </a:rPr>
                      <m:t>=</m:t>
                    </m:r>
                    <m:r>
                      <a:rPr lang="en-US" altLang="zh-CN" sz="2400" b="0" i="1" dirty="0">
                        <a:latin typeface="Cambria Math"/>
                      </a:rPr>
                      <m:t>𝐾</m:t>
                    </m:r>
                    <m:r>
                      <a:rPr lang="en-US" altLang="zh-CN" sz="2400" b="0" i="1" baseline="-25000" dirty="0">
                        <a:latin typeface="Cambria Math"/>
                      </a:rPr>
                      <m:t>2</m:t>
                    </m:r>
                    <m:r>
                      <a:rPr lang="en-US" altLang="zh-CN" sz="2400" b="0" i="1" dirty="0">
                        <a:latin typeface="Cambria Math"/>
                      </a:rPr>
                      <m:t>=…=</m:t>
                    </m:r>
                    <m:r>
                      <a:rPr lang="en-US" altLang="zh-CN" sz="2400" b="0" i="1" dirty="0">
                        <a:latin typeface="Cambria Math"/>
                      </a:rPr>
                      <m:t>𝐾</m:t>
                    </m:r>
                    <m:r>
                      <a:rPr lang="en-US" altLang="zh-CN" sz="2400" b="0" i="1" baseline="-25000" dirty="0">
                        <a:latin typeface="Cambria Math"/>
                      </a:rPr>
                      <m:t>16</m:t>
                    </m:r>
                  </m:oMath>
                </a14:m>
                <a:r>
                  <a:rPr lang="zh-CN" altLang="zh-CN" sz="2400" dirty="0"/>
                  <a:t>，则</a:t>
                </a:r>
                <a:r>
                  <a:rPr lang="zh-CN" altLang="zh-CN" sz="2400" dirty="0" smtClean="0"/>
                  <a:t>称密钥</a:t>
                </a:r>
                <a14:m>
                  <m:oMath xmlns:m="http://schemas.openxmlformats.org/officeDocument/2006/math">
                    <m:r>
                      <a:rPr lang="en-US" altLang="zh-CN" sz="2400" b="0" i="1" dirty="0" smtClean="0">
                        <a:latin typeface="Cambria Math"/>
                      </a:rPr>
                      <m:t>𝐾</m:t>
                    </m:r>
                  </m:oMath>
                </a14:m>
                <a:r>
                  <a:rPr lang="zh-CN" altLang="zh-CN" sz="2400" dirty="0"/>
                  <a:t>为</a:t>
                </a:r>
                <a:r>
                  <a:rPr lang="zh-CN" altLang="zh-CN" sz="2400" dirty="0" smtClean="0">
                    <a:solidFill>
                      <a:srgbClr val="FF0000"/>
                    </a:solidFill>
                  </a:rPr>
                  <a:t>弱密钥</a:t>
                </a:r>
                <a:r>
                  <a:rPr lang="zh-CN" altLang="en-US" sz="2400" dirty="0" smtClean="0">
                    <a:solidFill>
                      <a:srgbClr val="FF0000"/>
                    </a:solidFill>
                  </a:rPr>
                  <a:t>（</a:t>
                </a:r>
                <a:r>
                  <a:rPr lang="zh-CN" altLang="zh-CN" sz="2400" dirty="0" smtClean="0">
                    <a:solidFill>
                      <a:srgbClr val="FF0000"/>
                    </a:solidFill>
                  </a:rPr>
                  <a:t>共有</a:t>
                </a:r>
                <a:r>
                  <a:rPr lang="en-US" altLang="zh-CN" sz="2400" dirty="0">
                    <a:solidFill>
                      <a:srgbClr val="FF0000"/>
                    </a:solidFill>
                  </a:rPr>
                  <a:t>4</a:t>
                </a:r>
                <a:r>
                  <a:rPr lang="zh-CN" altLang="zh-CN" sz="2400" dirty="0" smtClean="0">
                    <a:solidFill>
                      <a:srgbClr val="FF0000"/>
                    </a:solidFill>
                  </a:rPr>
                  <a:t>个</a:t>
                </a:r>
                <a:r>
                  <a:rPr lang="zh-CN" altLang="en-US" sz="2400" dirty="0" smtClean="0"/>
                  <a:t>）</a:t>
                </a:r>
                <a:endParaRPr lang="zh-CN" altLang="zh-CN" sz="2400" dirty="0">
                  <a:solidFill>
                    <a:srgbClr val="FF0000"/>
                  </a:solidFill>
                </a:endParaRPr>
              </a:p>
              <a:p>
                <a:r>
                  <a:rPr lang="zh-CN" altLang="zh-CN" sz="2400" dirty="0"/>
                  <a:t>若</a:t>
                </a:r>
                <a14:m>
                  <m:oMath xmlns:m="http://schemas.openxmlformats.org/officeDocument/2006/math">
                    <m:r>
                      <a:rPr lang="en-US" altLang="zh-CN" sz="2400" b="0" i="1" dirty="0" smtClean="0">
                        <a:latin typeface="Cambria Math"/>
                      </a:rPr>
                      <m:t>𝐾</m:t>
                    </m:r>
                  </m:oMath>
                </a14:m>
                <a:r>
                  <a:rPr lang="zh-CN" altLang="zh-CN" sz="2400" dirty="0"/>
                  <a:t>为弱密钥，则对任意的</a:t>
                </a:r>
                <a:r>
                  <a:rPr lang="en-US" altLang="zh-CN" sz="2400" dirty="0"/>
                  <a:t>64</a:t>
                </a:r>
                <a:r>
                  <a:rPr lang="zh-CN" altLang="zh-CN" sz="2400" dirty="0"/>
                  <a:t>比特信息有</a:t>
                </a:r>
                <a:r>
                  <a:rPr lang="zh-CN" altLang="zh-CN" sz="2400" dirty="0" smtClean="0"/>
                  <a:t>：</a:t>
                </a:r>
                <a:endParaRPr lang="en-US" altLang="zh-CN" sz="2400" dirty="0" smtClean="0"/>
              </a:p>
              <a:p>
                <a:pPr marL="0" indent="0">
                  <a:buNone/>
                </a:pPr>
                <a:r>
                  <a:rPr lang="en-US" altLang="zh-CN" sz="2400" b="1" dirty="0"/>
                  <a:t> </a:t>
                </a:r>
                <a:r>
                  <a:rPr lang="en-US" altLang="zh-CN" sz="2400" b="1" dirty="0" smtClean="0"/>
                  <a:t>                </a:t>
                </a:r>
                <a14:m>
                  <m:oMath xmlns:m="http://schemas.openxmlformats.org/officeDocument/2006/math">
                    <m:r>
                      <a:rPr lang="en-US" altLang="zh-CN" sz="2400" b="1" i="1" dirty="0" smtClean="0">
                        <a:solidFill>
                          <a:srgbClr val="FF0000"/>
                        </a:solidFill>
                        <a:latin typeface="Cambria Math"/>
                      </a:rPr>
                      <m:t>𝑬</m:t>
                    </m:r>
                    <m:r>
                      <a:rPr lang="en-US" altLang="zh-CN" sz="2400" b="1" i="1" baseline="-25000" dirty="0" err="1" smtClean="0">
                        <a:solidFill>
                          <a:srgbClr val="FF0000"/>
                        </a:solidFill>
                        <a:latin typeface="Cambria Math"/>
                      </a:rPr>
                      <m:t>𝒌</m:t>
                    </m:r>
                    <m:r>
                      <a:rPr lang="en-US" altLang="zh-CN" sz="2400" b="1" i="1" dirty="0" smtClean="0">
                        <a:solidFill>
                          <a:srgbClr val="FF0000"/>
                        </a:solidFill>
                        <a:latin typeface="Cambria Math"/>
                      </a:rPr>
                      <m:t>(</m:t>
                    </m:r>
                    <m:r>
                      <a:rPr lang="en-US" altLang="zh-CN" sz="2400" b="1" i="1" dirty="0" err="1" smtClean="0">
                        <a:solidFill>
                          <a:srgbClr val="FF0000"/>
                        </a:solidFill>
                        <a:latin typeface="Cambria Math"/>
                      </a:rPr>
                      <m:t>𝑬</m:t>
                    </m:r>
                    <m:r>
                      <a:rPr lang="en-US" altLang="zh-CN" sz="2400" b="1" i="1" baseline="-25000" dirty="0" err="1" smtClean="0">
                        <a:solidFill>
                          <a:srgbClr val="FF0000"/>
                        </a:solidFill>
                        <a:latin typeface="Cambria Math"/>
                      </a:rPr>
                      <m:t>𝒌</m:t>
                    </m:r>
                    <m:r>
                      <a:rPr lang="en-US" altLang="zh-CN" sz="2400" b="1" i="1" dirty="0" smtClean="0">
                        <a:solidFill>
                          <a:srgbClr val="FF0000"/>
                        </a:solidFill>
                        <a:latin typeface="Cambria Math"/>
                      </a:rPr>
                      <m:t>(</m:t>
                    </m:r>
                    <m:r>
                      <a:rPr lang="en-US" altLang="zh-CN" sz="2400" b="1" i="1" dirty="0" smtClean="0">
                        <a:solidFill>
                          <a:srgbClr val="FF0000"/>
                        </a:solidFill>
                        <a:latin typeface="Cambria Math"/>
                      </a:rPr>
                      <m:t>𝒎</m:t>
                    </m:r>
                    <m:r>
                      <a:rPr lang="en-US" altLang="zh-CN" sz="2400" b="1" i="1" dirty="0" smtClean="0">
                        <a:solidFill>
                          <a:srgbClr val="FF0000"/>
                        </a:solidFill>
                        <a:latin typeface="Cambria Math"/>
                      </a:rPr>
                      <m:t>))= </m:t>
                    </m:r>
                    <m:r>
                      <a:rPr lang="en-US" altLang="zh-CN" sz="2400" b="1" i="1" dirty="0" smtClean="0">
                        <a:solidFill>
                          <a:srgbClr val="FF0000"/>
                        </a:solidFill>
                        <a:latin typeface="Cambria Math"/>
                      </a:rPr>
                      <m:t>𝒎</m:t>
                    </m:r>
                    <m:r>
                      <a:rPr lang="en-US" altLang="zh-CN" sz="2400" b="1" i="1" dirty="0" smtClean="0">
                        <a:solidFill>
                          <a:srgbClr val="FF0000"/>
                        </a:solidFill>
                        <a:latin typeface="Cambria Math"/>
                      </a:rPr>
                      <m:t>  </m:t>
                    </m:r>
                  </m:oMath>
                </a14:m>
                <a:r>
                  <a:rPr lang="zh-CN" altLang="zh-CN" sz="2400" b="1" dirty="0" smtClean="0">
                    <a:solidFill>
                      <a:srgbClr val="FF0000"/>
                    </a:solidFill>
                  </a:rPr>
                  <a:t>和</a:t>
                </a:r>
                <a:r>
                  <a:rPr lang="en-US" altLang="zh-CN" sz="2400" b="1" dirty="0" smtClean="0">
                    <a:solidFill>
                      <a:srgbClr val="FF0000"/>
                    </a:solidFill>
                  </a:rPr>
                  <a:t>  </a:t>
                </a:r>
                <a14:m>
                  <m:oMath xmlns:m="http://schemas.openxmlformats.org/officeDocument/2006/math">
                    <m:r>
                      <a:rPr lang="en-US" altLang="zh-CN" sz="2400" b="1" i="1" dirty="0" smtClean="0">
                        <a:solidFill>
                          <a:srgbClr val="FF0000"/>
                        </a:solidFill>
                        <a:latin typeface="Cambria Math"/>
                      </a:rPr>
                      <m:t>𝑫</m:t>
                    </m:r>
                    <m:r>
                      <a:rPr lang="en-US" altLang="zh-CN" sz="2400" b="1" i="1" baseline="-25000" dirty="0" err="1" smtClean="0">
                        <a:solidFill>
                          <a:srgbClr val="FF0000"/>
                        </a:solidFill>
                        <a:latin typeface="Cambria Math"/>
                      </a:rPr>
                      <m:t>𝒌</m:t>
                    </m:r>
                    <m:r>
                      <a:rPr lang="en-US" altLang="zh-CN" sz="2400" b="1" i="1" dirty="0" smtClean="0">
                        <a:solidFill>
                          <a:srgbClr val="FF0000"/>
                        </a:solidFill>
                        <a:latin typeface="Cambria Math"/>
                      </a:rPr>
                      <m:t>(</m:t>
                    </m:r>
                    <m:r>
                      <a:rPr lang="en-US" altLang="zh-CN" sz="2400" b="1" i="1" dirty="0" err="1" smtClean="0">
                        <a:solidFill>
                          <a:srgbClr val="FF0000"/>
                        </a:solidFill>
                        <a:latin typeface="Cambria Math"/>
                      </a:rPr>
                      <m:t>𝑫</m:t>
                    </m:r>
                    <m:r>
                      <a:rPr lang="en-US" altLang="zh-CN" sz="2400" b="1" i="1" baseline="-25000" dirty="0" err="1" smtClean="0">
                        <a:solidFill>
                          <a:srgbClr val="FF0000"/>
                        </a:solidFill>
                        <a:latin typeface="Cambria Math"/>
                      </a:rPr>
                      <m:t>𝒌</m:t>
                    </m:r>
                    <m:r>
                      <a:rPr lang="en-US" altLang="zh-CN" sz="2400" b="1" i="1" dirty="0" smtClean="0">
                        <a:solidFill>
                          <a:srgbClr val="FF0000"/>
                        </a:solidFill>
                        <a:latin typeface="Cambria Math"/>
                      </a:rPr>
                      <m:t>(</m:t>
                    </m:r>
                    <m:r>
                      <a:rPr lang="en-US" altLang="zh-CN" sz="2400" b="1" i="1" dirty="0" smtClean="0">
                        <a:solidFill>
                          <a:srgbClr val="FF0000"/>
                        </a:solidFill>
                        <a:latin typeface="Cambria Math"/>
                      </a:rPr>
                      <m:t>𝒎</m:t>
                    </m:r>
                    <m:r>
                      <a:rPr lang="en-US" altLang="zh-CN" sz="2400" b="1" i="1" dirty="0" smtClean="0">
                        <a:solidFill>
                          <a:srgbClr val="FF0000"/>
                        </a:solidFill>
                        <a:latin typeface="Cambria Math"/>
                      </a:rPr>
                      <m:t>))= </m:t>
                    </m:r>
                    <m:r>
                      <a:rPr lang="en-US" altLang="zh-CN" sz="2400" b="1" i="1" dirty="0" smtClean="0">
                        <a:solidFill>
                          <a:srgbClr val="FF0000"/>
                        </a:solidFill>
                        <a:latin typeface="Cambria Math"/>
                      </a:rPr>
                      <m:t>𝒎</m:t>
                    </m:r>
                  </m:oMath>
                </a14:m>
                <a:endParaRPr lang="zh-CN" altLang="zh-CN" sz="2400" b="1" dirty="0">
                  <a:solidFill>
                    <a:srgbClr val="FF0000"/>
                  </a:solidFill>
                </a:endParaRPr>
              </a:p>
              <a:p>
                <a:pPr marL="0" indent="0">
                  <a:buNone/>
                </a:pPr>
                <a:endParaRPr lang="zh-CN" altLang="zh-CN" sz="2400" b="1"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229600" cy="4724400"/>
              </a:xfrm>
              <a:blipFill>
                <a:blip r:embed="rId3" cstate="print"/>
                <a:stretch>
                  <a:fillRect l="-963" t="-1032" r="-481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81</a:t>
            </a:fld>
            <a:endParaRPr lang="en-US" altLang="zh-CN" dirty="0"/>
          </a:p>
        </p:txBody>
      </p:sp>
      <p:sp>
        <p:nvSpPr>
          <p:cNvPr id="7" name="TextBox 6"/>
          <p:cNvSpPr txBox="1"/>
          <p:nvPr/>
        </p:nvSpPr>
        <p:spPr>
          <a:xfrm>
            <a:off x="5027340" y="4385608"/>
            <a:ext cx="3926160" cy="1938992"/>
          </a:xfrm>
          <a:prstGeom prst="rect">
            <a:avLst/>
          </a:prstGeom>
          <a:noFill/>
        </p:spPr>
        <p:txBody>
          <a:bodyPr wrap="square" rtlCol="0">
            <a:spAutoFit/>
          </a:bodyPr>
          <a:lstStyle/>
          <a:p>
            <a:pPr algn="ctr"/>
            <a:r>
              <a:rPr lang="zh-CN" altLang="en-US" sz="2400" b="1" dirty="0" smtClean="0">
                <a:solidFill>
                  <a:srgbClr val="FF0000"/>
                </a:solidFill>
              </a:rPr>
              <a:t>对应的实际</a:t>
            </a:r>
            <a:r>
              <a:rPr lang="en-US" altLang="zh-CN" sz="2400" b="1" dirty="0" smtClean="0">
                <a:solidFill>
                  <a:srgbClr val="FF0000"/>
                </a:solidFill>
              </a:rPr>
              <a:t>56</a:t>
            </a:r>
            <a:r>
              <a:rPr lang="zh-CN" altLang="en-US" sz="2400" b="1" dirty="0" smtClean="0">
                <a:solidFill>
                  <a:srgbClr val="FF0000"/>
                </a:solidFill>
              </a:rPr>
              <a:t>位密钥</a:t>
            </a:r>
            <a:endParaRPr lang="en-US" altLang="zh-CN" sz="2400" b="1" dirty="0" smtClean="0">
              <a:solidFill>
                <a:srgbClr val="FF0000"/>
              </a:solidFill>
            </a:endParaRPr>
          </a:p>
          <a:p>
            <a:pPr algn="ctr"/>
            <a:r>
              <a:rPr lang="en-US" altLang="zh-CN" sz="2400" b="1" dirty="0" smtClean="0">
                <a:solidFill>
                  <a:srgbClr val="FF00FF"/>
                </a:solidFill>
              </a:rPr>
              <a:t>0000000       0000000</a:t>
            </a:r>
          </a:p>
          <a:p>
            <a:pPr algn="ctr"/>
            <a:r>
              <a:rPr lang="en-US" altLang="zh-CN" sz="2400" b="1" dirty="0" smtClean="0">
                <a:solidFill>
                  <a:srgbClr val="FF00FF"/>
                </a:solidFill>
              </a:rPr>
              <a:t>  0000000       FFFFFFF</a:t>
            </a:r>
          </a:p>
          <a:p>
            <a:pPr algn="ctr"/>
            <a:r>
              <a:rPr lang="en-US" altLang="zh-CN" sz="2400" b="1" dirty="0" smtClean="0">
                <a:solidFill>
                  <a:srgbClr val="FF00FF"/>
                </a:solidFill>
              </a:rPr>
              <a:t>FFFFFFF      0000000</a:t>
            </a:r>
          </a:p>
          <a:p>
            <a:pPr algn="ctr"/>
            <a:r>
              <a:rPr lang="en-US" altLang="zh-CN" sz="2400" b="1" dirty="0" smtClean="0">
                <a:solidFill>
                  <a:srgbClr val="FF00FF"/>
                </a:solidFill>
              </a:rPr>
              <a:t> FFFFFFF      </a:t>
            </a:r>
            <a:r>
              <a:rPr lang="en-US" altLang="zh-CN" sz="2400" b="1" dirty="0" err="1" smtClean="0">
                <a:solidFill>
                  <a:srgbClr val="FF00FF"/>
                </a:solidFill>
              </a:rPr>
              <a:t>FFFFFFF</a:t>
            </a:r>
            <a:endParaRPr lang="zh-CN" altLang="en-US" sz="2400" b="1" dirty="0">
              <a:solidFill>
                <a:srgbClr val="FF00FF"/>
              </a:solidFill>
            </a:endParaRPr>
          </a:p>
        </p:txBody>
      </p:sp>
    </p:spTree>
    <p:extLst>
      <p:ext uri="{BB962C8B-B14F-4D97-AF65-F5344CB8AC3E}">
        <p14:creationId xmlns:p14="http://schemas.microsoft.com/office/powerpoint/2010/main" val="2781005033"/>
      </p:ext>
    </p:extLst>
  </p:cSld>
  <p:clrMapOvr>
    <a:masterClrMapping/>
  </p:clrMapOvr>
  <p:transition>
    <p:wedg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半弱密钥</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76400"/>
                <a:ext cx="8229600" cy="4648200"/>
              </a:xfrm>
            </p:spPr>
            <p:txBody>
              <a:bodyPr/>
              <a:lstStyle/>
              <a:p>
                <a:r>
                  <a:rPr lang="zh-CN" altLang="zh-CN" sz="2600" dirty="0" smtClean="0">
                    <a:solidFill>
                      <a:srgbClr val="FF0000"/>
                    </a:solidFill>
                  </a:rPr>
                  <a:t>半弱密钥</a:t>
                </a:r>
                <a:r>
                  <a:rPr lang="zh-CN" altLang="en-US" sz="2600" dirty="0" smtClean="0"/>
                  <a:t>：把明文加密成相同的密文，即存在两个不同的密钥</a:t>
                </a:r>
                <a14:m>
                  <m:oMath xmlns:m="http://schemas.openxmlformats.org/officeDocument/2006/math">
                    <m:r>
                      <a:rPr lang="en-US" altLang="zh-CN" sz="2600" b="0" i="1" smtClean="0">
                        <a:latin typeface="Cambria Math"/>
                      </a:rPr>
                      <m:t>𝑘</m:t>
                    </m:r>
                    <m:r>
                      <a:rPr lang="zh-CN" altLang="en-US" sz="2600" b="0" i="1" smtClean="0">
                        <a:latin typeface="Cambria Math"/>
                      </a:rPr>
                      <m:t>和</m:t>
                    </m:r>
                    <m:r>
                      <a:rPr lang="en-US" altLang="zh-CN" sz="2600" b="0" i="1" smtClean="0">
                        <a:latin typeface="Cambria Math"/>
                      </a:rPr>
                      <m:t>𝑘</m:t>
                    </m:r>
                    <m:r>
                      <a:rPr lang="en-US" altLang="zh-CN" sz="2600" b="0" i="1" smtClean="0">
                        <a:latin typeface="Cambria Math"/>
                      </a:rPr>
                      <m:t>′</m:t>
                    </m:r>
                  </m:oMath>
                </a14:m>
                <a:r>
                  <a:rPr lang="en-US" altLang="zh-CN" sz="2600" dirty="0" smtClean="0"/>
                  <a:t>,</a:t>
                </a:r>
                <a:r>
                  <a:rPr lang="zh-CN" altLang="en-US" sz="2600" dirty="0" smtClean="0"/>
                  <a:t>使得</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a:rPr>
                          <m:t>𝐸</m:t>
                        </m:r>
                      </m:e>
                      <m:sub>
                        <m:r>
                          <a:rPr lang="en-US" altLang="zh-CN" sz="2400" b="0" i="1" dirty="0" smtClean="0">
                            <a:latin typeface="Cambria Math"/>
                          </a:rPr>
                          <m:t>𝑘</m:t>
                        </m:r>
                      </m:sub>
                    </m:sSub>
                    <m:d>
                      <m:dPr>
                        <m:ctrlPr>
                          <a:rPr lang="en-US" altLang="zh-CN" sz="2400" i="1" dirty="0" smtClean="0">
                            <a:solidFill>
                              <a:schemeClr val="tx1"/>
                            </a:solidFill>
                            <a:latin typeface="Cambria Math" panose="02040503050406030204" pitchFamily="18" charset="0"/>
                          </a:rPr>
                        </m:ctrlPr>
                      </m:dPr>
                      <m:e>
                        <m:r>
                          <a:rPr lang="en-US" altLang="zh-CN" sz="2400" b="0" i="1" dirty="0" smtClean="0">
                            <a:solidFill>
                              <a:schemeClr val="tx1"/>
                            </a:solidFill>
                            <a:latin typeface="Cambria Math"/>
                          </a:rPr>
                          <m:t>𝑚</m:t>
                        </m:r>
                      </m:e>
                    </m:d>
                    <m:r>
                      <a:rPr lang="en-US" altLang="zh-CN" sz="2400" b="0" i="1" dirty="0" smtClean="0">
                        <a:solidFill>
                          <a:schemeClr val="tx1"/>
                        </a:solidFill>
                        <a:latin typeface="Cambria Math"/>
                      </a:rPr>
                      <m:t>=</m:t>
                    </m:r>
                    <m:sSub>
                      <m:sSubPr>
                        <m:ctrlPr>
                          <a:rPr lang="en-US" altLang="zh-CN" sz="2400" i="1">
                            <a:solidFill>
                              <a:schemeClr val="tx1"/>
                            </a:solidFill>
                            <a:latin typeface="Cambria Math" panose="02040503050406030204" pitchFamily="18" charset="0"/>
                          </a:rPr>
                        </m:ctrlPr>
                      </m:sSubPr>
                      <m:e>
                        <m:r>
                          <a:rPr lang="en-US" altLang="zh-CN" sz="2400" b="0" i="1">
                            <a:solidFill>
                              <a:schemeClr val="tx1"/>
                            </a:solidFill>
                            <a:latin typeface="Cambria Math"/>
                          </a:rPr>
                          <m:t>𝐸</m:t>
                        </m:r>
                      </m:e>
                      <m:sub>
                        <m:sSup>
                          <m:sSupPr>
                            <m:ctrlPr>
                              <a:rPr lang="en-US" altLang="zh-CN" sz="2400" i="1">
                                <a:solidFill>
                                  <a:schemeClr val="tx1"/>
                                </a:solidFill>
                                <a:latin typeface="Cambria Math" panose="02040503050406030204" pitchFamily="18" charset="0"/>
                              </a:rPr>
                            </m:ctrlPr>
                          </m:sSupPr>
                          <m:e>
                            <m:r>
                              <a:rPr lang="en-US" altLang="zh-CN" sz="2400" b="0" i="1">
                                <a:solidFill>
                                  <a:schemeClr val="tx1"/>
                                </a:solidFill>
                                <a:latin typeface="Cambria Math"/>
                              </a:rPr>
                              <m:t>𝑘</m:t>
                            </m:r>
                          </m:e>
                          <m:sup>
                            <m:r>
                              <a:rPr lang="en-US" altLang="zh-CN" sz="2400" b="0" i="1">
                                <a:solidFill>
                                  <a:schemeClr val="tx1"/>
                                </a:solidFill>
                                <a:latin typeface="Cambria Math"/>
                              </a:rPr>
                              <m:t>′</m:t>
                            </m:r>
                          </m:sup>
                        </m:sSup>
                      </m:sub>
                    </m:sSub>
                    <m:d>
                      <m:dPr>
                        <m:ctrlPr>
                          <a:rPr lang="en-US" altLang="zh-CN" sz="2400" i="1">
                            <a:solidFill>
                              <a:schemeClr val="tx1"/>
                            </a:solidFill>
                            <a:latin typeface="Cambria Math" panose="02040503050406030204" pitchFamily="18" charset="0"/>
                          </a:rPr>
                        </m:ctrlPr>
                      </m:dPr>
                      <m:e>
                        <m:r>
                          <a:rPr lang="en-US" altLang="zh-CN" sz="2400" b="0" i="1">
                            <a:solidFill>
                              <a:schemeClr val="tx1"/>
                            </a:solidFill>
                            <a:latin typeface="Cambria Math"/>
                          </a:rPr>
                          <m:t>𝑚</m:t>
                        </m:r>
                      </m:e>
                    </m:d>
                  </m:oMath>
                </a14:m>
                <a:endParaRPr lang="en-US" altLang="zh-CN" sz="2600" dirty="0" smtClean="0"/>
              </a:p>
              <a:p>
                <a:r>
                  <a:rPr lang="zh-CN" altLang="zh-CN" sz="2600" dirty="0" smtClean="0"/>
                  <a:t>具有下述性质：</a:t>
                </a:r>
              </a:p>
              <a:p>
                <a:pPr lvl="1"/>
                <a:r>
                  <a:rPr lang="zh-CN" altLang="zh-CN" sz="2200" dirty="0" smtClean="0"/>
                  <a:t>若</a:t>
                </a:r>
                <a14:m>
                  <m:oMath xmlns:m="http://schemas.openxmlformats.org/officeDocument/2006/math">
                    <m:r>
                      <a:rPr lang="en-US" altLang="zh-CN" sz="2000" b="0" i="1">
                        <a:latin typeface="Cambria Math"/>
                      </a:rPr>
                      <m:t>𝑘</m:t>
                    </m:r>
                    <m:r>
                      <a:rPr lang="zh-CN" altLang="en-US" sz="2000" b="0" i="1">
                        <a:latin typeface="Cambria Math"/>
                      </a:rPr>
                      <m:t>和</m:t>
                    </m:r>
                    <m:r>
                      <a:rPr lang="en-US" altLang="zh-CN" sz="2000" b="0" i="1">
                        <a:latin typeface="Cambria Math"/>
                      </a:rPr>
                      <m:t>𝑘</m:t>
                    </m:r>
                    <m:r>
                      <a:rPr lang="en-US" altLang="zh-CN" sz="2000" b="0" i="1">
                        <a:latin typeface="Cambria Math"/>
                      </a:rPr>
                      <m:t>′</m:t>
                    </m:r>
                  </m:oMath>
                </a14:m>
                <a:r>
                  <a:rPr lang="zh-CN" altLang="zh-CN" sz="2200" dirty="0" smtClean="0"/>
                  <a:t>为一对弱密钥，</a:t>
                </a:r>
                <a14:m>
                  <m:oMath xmlns:m="http://schemas.openxmlformats.org/officeDocument/2006/math">
                    <m:r>
                      <a:rPr lang="en-US" altLang="zh-CN" sz="2200" b="0" i="1" dirty="0" smtClean="0">
                        <a:latin typeface="Cambria Math"/>
                      </a:rPr>
                      <m:t>𝑚</m:t>
                    </m:r>
                  </m:oMath>
                </a14:m>
                <a:r>
                  <a:rPr lang="zh-CN" altLang="zh-CN" sz="2200" dirty="0" smtClean="0"/>
                  <a:t>为明文组，则有：</a:t>
                </a:r>
                <a:endParaRPr lang="en-US" altLang="zh-CN" sz="2200" dirty="0" smtClean="0"/>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a:rPr>
                            <m:t>𝐸</m:t>
                          </m:r>
                        </m:e>
                        <m:sub>
                          <m:sSup>
                            <m:sSupPr>
                              <m:ctrlPr>
                                <a:rPr lang="en-US" altLang="zh-CN" sz="2800" i="1" smtClean="0">
                                  <a:solidFill>
                                    <a:srgbClr val="FF0000"/>
                                  </a:solidFill>
                                  <a:latin typeface="Cambria Math" panose="02040503050406030204" pitchFamily="18" charset="0"/>
                                </a:rPr>
                              </m:ctrlPr>
                            </m:sSupPr>
                            <m:e>
                              <m:r>
                                <a:rPr lang="en-US" altLang="zh-CN" sz="2800" b="0" i="1" smtClean="0">
                                  <a:solidFill>
                                    <a:srgbClr val="FF0000"/>
                                  </a:solidFill>
                                  <a:latin typeface="Cambria Math"/>
                                </a:rPr>
                                <m:t>𝑘</m:t>
                              </m:r>
                            </m:e>
                            <m:sup>
                              <m:r>
                                <a:rPr lang="en-US" altLang="zh-CN" sz="2800" b="0" i="1" smtClean="0">
                                  <a:solidFill>
                                    <a:srgbClr val="FF0000"/>
                                  </a:solidFill>
                                  <a:latin typeface="Cambria Math"/>
                                </a:rPr>
                                <m:t>′</m:t>
                              </m:r>
                            </m:sup>
                          </m:sSup>
                        </m:sub>
                      </m:sSub>
                      <m:d>
                        <m:dPr>
                          <m:ctrlPr>
                            <a:rPr lang="en-US" altLang="zh-CN" sz="2800" i="1" smtClean="0">
                              <a:solidFill>
                                <a:srgbClr val="FF0000"/>
                              </a:solidFill>
                              <a:latin typeface="Cambria Math" panose="02040503050406030204" pitchFamily="18" charset="0"/>
                            </a:rPr>
                          </m:ctrlPr>
                        </m:dPr>
                        <m:e>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a:rPr>
                                <m:t>𝐸</m:t>
                              </m:r>
                            </m:e>
                            <m:sub>
                              <m:r>
                                <a:rPr lang="en-US" altLang="zh-CN" sz="2800" b="0" i="1" smtClean="0">
                                  <a:solidFill>
                                    <a:srgbClr val="FF0000"/>
                                  </a:solidFill>
                                  <a:latin typeface="Cambria Math"/>
                                </a:rPr>
                                <m:t>𝑘</m:t>
                              </m:r>
                            </m:sub>
                          </m:sSub>
                          <m:d>
                            <m:dPr>
                              <m:ctrlPr>
                                <a:rPr lang="en-US" altLang="zh-CN" sz="2800" i="1" smtClean="0">
                                  <a:solidFill>
                                    <a:srgbClr val="FF0000"/>
                                  </a:solidFill>
                                  <a:latin typeface="Cambria Math" panose="02040503050406030204" pitchFamily="18" charset="0"/>
                                </a:rPr>
                              </m:ctrlPr>
                            </m:dPr>
                            <m:e>
                              <m:r>
                                <a:rPr lang="en-US" altLang="zh-CN" sz="2800" b="0" i="1" smtClean="0">
                                  <a:solidFill>
                                    <a:srgbClr val="FF0000"/>
                                  </a:solidFill>
                                  <a:latin typeface="Cambria Math"/>
                                </a:rPr>
                                <m:t>𝑚</m:t>
                              </m:r>
                            </m:e>
                          </m:d>
                        </m:e>
                      </m:d>
                      <m:r>
                        <a:rPr lang="en-US" altLang="zh-CN" sz="2800" b="0" i="0" smtClean="0">
                          <a:solidFill>
                            <a:srgbClr val="FF0000"/>
                          </a:solidFill>
                          <a:latin typeface="Cambria Math"/>
                        </a:rPr>
                        <m:t>=</m:t>
                      </m:r>
                      <m:sSub>
                        <m:sSubPr>
                          <m:ctrlPr>
                            <a:rPr lang="en-US" altLang="zh-CN" sz="2800" i="1">
                              <a:solidFill>
                                <a:srgbClr val="FF0000"/>
                              </a:solidFill>
                              <a:latin typeface="Cambria Math" panose="02040503050406030204" pitchFamily="18" charset="0"/>
                            </a:rPr>
                          </m:ctrlPr>
                        </m:sSubPr>
                        <m:e>
                          <m:r>
                            <a:rPr lang="en-US" altLang="zh-CN" sz="2800" b="0" i="1">
                              <a:solidFill>
                                <a:srgbClr val="FF0000"/>
                              </a:solidFill>
                              <a:latin typeface="Cambria Math"/>
                            </a:rPr>
                            <m:t>𝐸</m:t>
                          </m:r>
                        </m:e>
                        <m:sub>
                          <m:r>
                            <a:rPr lang="en-US" altLang="zh-CN" sz="2800" b="0" i="1" smtClean="0">
                              <a:solidFill>
                                <a:srgbClr val="FF0000"/>
                              </a:solidFill>
                              <a:latin typeface="Cambria Math"/>
                            </a:rPr>
                            <m:t>𝑘</m:t>
                          </m:r>
                        </m:sub>
                      </m:sSub>
                      <m:d>
                        <m:dPr>
                          <m:ctrlPr>
                            <a:rPr lang="en-US" altLang="zh-CN" sz="2800" i="1">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b="0" i="1">
                                  <a:solidFill>
                                    <a:srgbClr val="FF0000"/>
                                  </a:solidFill>
                                  <a:latin typeface="Cambria Math"/>
                                </a:rPr>
                                <m:t>𝐸</m:t>
                              </m:r>
                            </m:e>
                            <m:sub>
                              <m:sSup>
                                <m:sSupPr>
                                  <m:ctrlPr>
                                    <a:rPr lang="en-US" altLang="zh-CN" sz="2800" i="1" smtClean="0">
                                      <a:solidFill>
                                        <a:srgbClr val="FF0000"/>
                                      </a:solidFill>
                                      <a:latin typeface="Cambria Math" panose="02040503050406030204" pitchFamily="18" charset="0"/>
                                    </a:rPr>
                                  </m:ctrlPr>
                                </m:sSupPr>
                                <m:e>
                                  <m:r>
                                    <a:rPr lang="en-US" altLang="zh-CN" sz="2800" b="0" i="1" smtClean="0">
                                      <a:solidFill>
                                        <a:srgbClr val="FF0000"/>
                                      </a:solidFill>
                                      <a:latin typeface="Cambria Math"/>
                                    </a:rPr>
                                    <m:t>𝑘</m:t>
                                  </m:r>
                                </m:e>
                                <m:sup>
                                  <m:r>
                                    <a:rPr lang="en-US" altLang="zh-CN" sz="2800" b="0" i="1" smtClean="0">
                                      <a:solidFill>
                                        <a:srgbClr val="FF0000"/>
                                      </a:solidFill>
                                      <a:latin typeface="Cambria Math"/>
                                    </a:rPr>
                                    <m:t>′</m:t>
                                  </m:r>
                                </m:sup>
                              </m:sSup>
                            </m:sub>
                          </m:sSub>
                          <m:d>
                            <m:dPr>
                              <m:ctrlPr>
                                <a:rPr lang="en-US" altLang="zh-CN" sz="2800" i="1">
                                  <a:solidFill>
                                    <a:srgbClr val="FF0000"/>
                                  </a:solidFill>
                                  <a:latin typeface="Cambria Math" panose="02040503050406030204" pitchFamily="18" charset="0"/>
                                </a:rPr>
                              </m:ctrlPr>
                            </m:dPr>
                            <m:e>
                              <m:r>
                                <a:rPr lang="en-US" altLang="zh-CN" sz="2800" b="0" i="1">
                                  <a:solidFill>
                                    <a:srgbClr val="FF0000"/>
                                  </a:solidFill>
                                  <a:latin typeface="Cambria Math"/>
                                </a:rPr>
                                <m:t>𝑚</m:t>
                              </m:r>
                            </m:e>
                          </m:d>
                        </m:e>
                      </m:d>
                      <m:r>
                        <a:rPr lang="en-US" altLang="zh-CN" sz="2800" b="0" i="1" smtClean="0">
                          <a:solidFill>
                            <a:srgbClr val="FF0000"/>
                          </a:solidFill>
                          <a:latin typeface="Cambria Math"/>
                        </a:rPr>
                        <m:t>=</m:t>
                      </m:r>
                      <m:r>
                        <a:rPr lang="en-US" altLang="zh-CN" sz="2800" b="0" i="1" smtClean="0">
                          <a:solidFill>
                            <a:srgbClr val="FF0000"/>
                          </a:solidFill>
                          <a:latin typeface="Cambria Math"/>
                        </a:rPr>
                        <m:t>𝑚</m:t>
                      </m:r>
                      <m:r>
                        <a:rPr lang="en-US" altLang="zh-CN" sz="2200" b="0" i="1" dirty="0" smtClean="0">
                          <a:latin typeface="Cambria Math"/>
                        </a:rPr>
                        <m:t>              </m:t>
                      </m:r>
                    </m:oMath>
                  </m:oMathPara>
                </a14:m>
                <a:endParaRPr lang="zh-CN" altLang="zh-CN" sz="2200" dirty="0" smtClean="0">
                  <a:solidFill>
                    <a:srgbClr val="FF0000"/>
                  </a:solidFill>
                </a:endParaRPr>
              </a:p>
              <a:p>
                <a:r>
                  <a:rPr lang="zh-CN" altLang="zh-CN" sz="2600" dirty="0" smtClean="0"/>
                  <a:t>还有</a:t>
                </a:r>
                <a:r>
                  <a:rPr lang="zh-CN" altLang="zh-CN" sz="2600" dirty="0">
                    <a:solidFill>
                      <a:srgbClr val="FF0000"/>
                    </a:solidFill>
                  </a:rPr>
                  <a:t>四分之一弱密</a:t>
                </a:r>
                <a:r>
                  <a:rPr lang="zh-CN" altLang="zh-CN" sz="2600" dirty="0" smtClean="0">
                    <a:solidFill>
                      <a:srgbClr val="FF0000"/>
                    </a:solidFill>
                  </a:rPr>
                  <a:t>钥</a:t>
                </a:r>
                <a:r>
                  <a:rPr lang="zh-CN" altLang="en-US" sz="2600" dirty="0" smtClean="0">
                    <a:solidFill>
                      <a:srgbClr val="FF0000"/>
                    </a:solidFill>
                  </a:rPr>
                  <a:t>、八分之一弱密钥</a:t>
                </a:r>
                <a:r>
                  <a:rPr lang="zh-CN" altLang="zh-CN" sz="2600" dirty="0" smtClean="0"/>
                  <a:t>等</a:t>
                </a:r>
                <a:endParaRPr lang="en-US" altLang="zh-CN" sz="2600" dirty="0" smtClean="0"/>
              </a:p>
              <a:p>
                <a:endParaRPr lang="en-US" altLang="zh-CN" sz="2600" dirty="0" smtClean="0"/>
              </a:p>
              <a:p>
                <a:r>
                  <a:rPr lang="zh-CN" altLang="zh-CN" sz="2600" dirty="0"/>
                  <a:t>在</a:t>
                </a:r>
                <a:r>
                  <a:rPr lang="en-US" altLang="zh-CN" sz="2600" dirty="0"/>
                  <a:t>DES</a:t>
                </a:r>
                <a:r>
                  <a:rPr lang="zh-CN" altLang="zh-CN" sz="2600" dirty="0"/>
                  <a:t>的</a:t>
                </a:r>
                <a:r>
                  <a:rPr lang="en-US" altLang="zh-CN" sz="2600" dirty="0" smtClean="0"/>
                  <a:t>2</a:t>
                </a:r>
                <a:r>
                  <a:rPr lang="en-US" altLang="zh-CN" sz="2600" baseline="30000" dirty="0" smtClean="0"/>
                  <a:t>56</a:t>
                </a:r>
                <a:r>
                  <a:rPr lang="en-US" altLang="zh-CN" sz="2600" dirty="0" smtClean="0"/>
                  <a:t>(72057594037927936)</a:t>
                </a:r>
                <a:r>
                  <a:rPr lang="zh-CN" altLang="zh-CN" sz="2600" dirty="0" smtClean="0"/>
                  <a:t>个</a:t>
                </a:r>
                <a:r>
                  <a:rPr lang="zh-CN" altLang="zh-CN" sz="2600" dirty="0"/>
                  <a:t>密钥中</a:t>
                </a:r>
                <a:r>
                  <a:rPr lang="zh-CN" altLang="zh-CN" sz="2600" dirty="0" smtClean="0"/>
                  <a:t>，</a:t>
                </a:r>
                <a:r>
                  <a:rPr lang="zh-CN" altLang="en-US" sz="2600" dirty="0"/>
                  <a:t>各种</a:t>
                </a:r>
                <a:r>
                  <a:rPr lang="zh-CN" altLang="zh-CN" sz="2600" dirty="0" smtClean="0">
                    <a:solidFill>
                      <a:srgbClr val="FF0000"/>
                    </a:solidFill>
                  </a:rPr>
                  <a:t>弱密钥</a:t>
                </a:r>
                <a:r>
                  <a:rPr lang="en-US" altLang="zh-CN" sz="2600" dirty="0" smtClean="0">
                    <a:solidFill>
                      <a:srgbClr val="FF0000"/>
                    </a:solidFill>
                  </a:rPr>
                  <a:t>(256</a:t>
                </a:r>
                <a:r>
                  <a:rPr lang="zh-CN" altLang="en-US" sz="2600" dirty="0" smtClean="0">
                    <a:solidFill>
                      <a:srgbClr val="FF0000"/>
                    </a:solidFill>
                  </a:rPr>
                  <a:t>个</a:t>
                </a:r>
                <a:r>
                  <a:rPr lang="en-US" altLang="zh-CN" sz="2600" dirty="0" smtClean="0">
                    <a:solidFill>
                      <a:srgbClr val="FF0000"/>
                    </a:solidFill>
                  </a:rPr>
                  <a:t>)</a:t>
                </a:r>
                <a:r>
                  <a:rPr lang="zh-CN" altLang="zh-CN" sz="2600" dirty="0" smtClean="0"/>
                  <a:t>所</a:t>
                </a:r>
                <a:r>
                  <a:rPr lang="zh-CN" altLang="zh-CN" sz="2600" dirty="0"/>
                  <a:t>占的</a:t>
                </a:r>
                <a:r>
                  <a:rPr lang="zh-CN" altLang="zh-CN" sz="2600" dirty="0" smtClean="0"/>
                  <a:t>比例非常小，且</a:t>
                </a:r>
                <a:r>
                  <a:rPr lang="zh-CN" altLang="zh-CN" sz="2600" dirty="0"/>
                  <a:t>极易避开，</a:t>
                </a:r>
                <a:r>
                  <a:rPr lang="zh-CN" altLang="zh-CN" sz="2600" dirty="0" smtClean="0"/>
                  <a:t>因此弱密钥</a:t>
                </a:r>
                <a:r>
                  <a:rPr lang="zh-CN" altLang="zh-CN" sz="2600" dirty="0"/>
                  <a:t>的存在对</a:t>
                </a:r>
                <a:r>
                  <a:rPr lang="en-US" altLang="zh-CN" sz="2600" dirty="0"/>
                  <a:t>DES</a:t>
                </a:r>
                <a:r>
                  <a:rPr lang="zh-CN" altLang="zh-CN" sz="2600" dirty="0"/>
                  <a:t>的安全性威胁</a:t>
                </a:r>
                <a:r>
                  <a:rPr lang="zh-CN" altLang="zh-CN" sz="2600" dirty="0" smtClean="0"/>
                  <a:t>不大</a:t>
                </a:r>
                <a:endParaRPr lang="zh-CN" altLang="zh-CN" sz="2600" dirty="0"/>
              </a:p>
              <a:p>
                <a:endParaRPr lang="zh-CN" altLang="zh-CN" sz="2600" b="1"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76400"/>
                <a:ext cx="8229600" cy="4648200"/>
              </a:xfrm>
              <a:blipFill>
                <a:blip r:embed="rId2" cstate="print"/>
                <a:stretch>
                  <a:fillRect l="-1111" t="-1180" b="-262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82</a:t>
            </a:fld>
            <a:endParaRPr lang="en-US" altLang="zh-CN" dirty="0"/>
          </a:p>
        </p:txBody>
      </p:sp>
    </p:spTree>
    <p:extLst>
      <p:ext uri="{BB962C8B-B14F-4D97-AF65-F5344CB8AC3E}">
        <p14:creationId xmlns:p14="http://schemas.microsoft.com/office/powerpoint/2010/main" val="3894183304"/>
      </p:ext>
    </p:extLst>
  </p:cSld>
  <p:clrMapOvr>
    <a:masterClrMapping/>
  </p:clrMapOvr>
  <p:transition>
    <p:wedg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半弱密钥表</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83</a:t>
            </a:fld>
            <a:endParaRPr lang="en-US" altLang="zh-CN" dirty="0"/>
          </a:p>
        </p:txBody>
      </p:sp>
      <p:pic>
        <p:nvPicPr>
          <p:cNvPr id="172034" name="Picture 2"/>
          <p:cNvPicPr>
            <a:picLocks noChangeAspect="1" noChangeArrowheads="1"/>
          </p:cNvPicPr>
          <p:nvPr/>
        </p:nvPicPr>
        <p:blipFill>
          <a:blip r:embed="rId2" cstate="print"/>
          <a:srcRect/>
          <a:stretch>
            <a:fillRect/>
          </a:stretch>
        </p:blipFill>
        <p:spPr bwMode="auto">
          <a:xfrm>
            <a:off x="533400" y="1524000"/>
            <a:ext cx="8142288" cy="4832572"/>
          </a:xfrm>
          <a:prstGeom prst="rect">
            <a:avLst/>
          </a:prstGeom>
          <a:noFill/>
          <a:ln w="9525">
            <a:noFill/>
            <a:miter lim="800000"/>
            <a:headEnd/>
            <a:tailEnd/>
          </a:ln>
          <a:effectLst/>
        </p:spPr>
      </p:pic>
    </p:spTree>
    <p:extLst>
      <p:ext uri="{BB962C8B-B14F-4D97-AF65-F5344CB8AC3E}">
        <p14:creationId xmlns:p14="http://schemas.microsoft.com/office/powerpoint/2010/main" val="1432982528"/>
      </p:ext>
    </p:extLst>
  </p:cSld>
  <p:clrMapOvr>
    <a:masterClrMapping/>
  </p:clrMapOvr>
  <p:transition>
    <p:wedg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互补性</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76400"/>
                <a:ext cx="8229600" cy="4648200"/>
              </a:xfrm>
            </p:spPr>
            <p:txBody>
              <a:bodyPr/>
              <a:lstStyle/>
              <a:p>
                <a:r>
                  <a:rPr lang="zh-CN" altLang="zh-CN" sz="2400" dirty="0" smtClean="0"/>
                  <a:t>对明文</a:t>
                </a:r>
                <a14:m>
                  <m:oMath xmlns:m="http://schemas.openxmlformats.org/officeDocument/2006/math">
                    <m:r>
                      <a:rPr lang="en-US" altLang="zh-CN" sz="2400" b="0" i="1" dirty="0" smtClean="0">
                        <a:latin typeface="Cambria Math"/>
                      </a:rPr>
                      <m:t>𝑚</m:t>
                    </m:r>
                  </m:oMath>
                </a14:m>
                <a:r>
                  <a:rPr lang="zh-CN" altLang="zh-CN" sz="2400" dirty="0"/>
                  <a:t>逐位取补，记</a:t>
                </a:r>
                <a:r>
                  <a:rPr lang="zh-CN" altLang="zh-CN" sz="2400" dirty="0" smtClean="0"/>
                  <a:t>为</a:t>
                </a:r>
                <a14:m>
                  <m:oMath xmlns:m="http://schemas.openxmlformats.org/officeDocument/2006/math">
                    <m:acc>
                      <m:accPr>
                        <m:chr m:val="̅"/>
                        <m:ctrlPr>
                          <a:rPr lang="en-US" altLang="zh-CN" sz="2400" i="1" smtClean="0">
                            <a:latin typeface="Cambria Math" panose="02040503050406030204" pitchFamily="18" charset="0"/>
                          </a:rPr>
                        </m:ctrlPr>
                      </m:accPr>
                      <m:e>
                        <m:r>
                          <a:rPr lang="en-US" altLang="zh-CN" sz="2400" b="0" i="1" smtClean="0">
                            <a:latin typeface="Cambria Math"/>
                          </a:rPr>
                          <m:t>𝑚</m:t>
                        </m:r>
                      </m:e>
                    </m:acc>
                  </m:oMath>
                </a14:m>
                <a:r>
                  <a:rPr lang="zh-CN" altLang="zh-CN" sz="2400" dirty="0" smtClean="0"/>
                  <a:t>，</a:t>
                </a:r>
                <a:r>
                  <a:rPr lang="zh-CN" altLang="zh-CN" sz="2400" dirty="0"/>
                  <a:t>密钥</a:t>
                </a:r>
                <a14:m>
                  <m:oMath xmlns:m="http://schemas.openxmlformats.org/officeDocument/2006/math">
                    <m:r>
                      <a:rPr lang="en-US" altLang="zh-CN" sz="2400" b="0" i="1" dirty="0" smtClean="0">
                        <a:latin typeface="Cambria Math"/>
                      </a:rPr>
                      <m:t>𝐾</m:t>
                    </m:r>
                  </m:oMath>
                </a14:m>
                <a:r>
                  <a:rPr lang="zh-CN" altLang="zh-CN" sz="2400" dirty="0"/>
                  <a:t>逐位取补，记</a:t>
                </a:r>
                <a:r>
                  <a:rPr lang="zh-CN" altLang="zh-CN" sz="2400" dirty="0" smtClean="0"/>
                  <a:t>为</a:t>
                </a:r>
                <a14:m>
                  <m:oMath xmlns:m="http://schemas.openxmlformats.org/officeDocument/2006/math">
                    <m:acc>
                      <m:accPr>
                        <m:chr m:val="̅"/>
                        <m:ctrlPr>
                          <a:rPr lang="en-US" altLang="zh-CN" sz="2400" i="1">
                            <a:latin typeface="Cambria Math" panose="02040503050406030204" pitchFamily="18" charset="0"/>
                          </a:rPr>
                        </m:ctrlPr>
                      </m:accPr>
                      <m:e>
                        <m:r>
                          <a:rPr lang="en-US" altLang="zh-CN" sz="2400" b="0" i="1" smtClean="0">
                            <a:latin typeface="Cambria Math"/>
                          </a:rPr>
                          <m:t>𝑘</m:t>
                        </m:r>
                      </m:e>
                    </m:acc>
                    <m:r>
                      <a:rPr lang="en-US" altLang="zh-CN" sz="2400" b="0" i="1">
                        <a:latin typeface="Cambria Math"/>
                      </a:rPr>
                      <m:t> </m:t>
                    </m:r>
                  </m:oMath>
                </a14:m>
                <a:r>
                  <a:rPr lang="zh-CN" altLang="zh-CN" sz="2400" dirty="0" smtClean="0"/>
                  <a:t>，</a:t>
                </a:r>
                <a:r>
                  <a:rPr lang="en-US" altLang="zh-CN" sz="2400" dirty="0"/>
                  <a:t> </a:t>
                </a:r>
                <a:r>
                  <a:rPr lang="zh-CN" altLang="zh-CN" sz="2400" dirty="0" smtClean="0"/>
                  <a:t>若</a:t>
                </a:r>
                <a14:m>
                  <m:oMath xmlns:m="http://schemas.openxmlformats.org/officeDocument/2006/math">
                    <m:r>
                      <a:rPr lang="en-US" altLang="zh-CN" sz="2400" b="0" i="1" dirty="0" smtClean="0">
                        <a:latin typeface="Cambria Math"/>
                      </a:rPr>
                      <m:t>𝑐</m:t>
                    </m:r>
                    <m:r>
                      <a:rPr lang="en-US" altLang="zh-CN" sz="2400" b="0" i="1" dirty="0" smtClean="0">
                        <a:latin typeface="Cambria Math"/>
                      </a:rPr>
                      <m:t>=</m:t>
                    </m:r>
                    <m:r>
                      <a:rPr lang="en-US" altLang="zh-CN" sz="2400" b="0" i="1" dirty="0" err="1">
                        <a:latin typeface="Cambria Math"/>
                      </a:rPr>
                      <m:t>𝐸</m:t>
                    </m:r>
                    <m:r>
                      <a:rPr lang="en-US" altLang="zh-CN" sz="2400" b="0" i="1" baseline="-25000" dirty="0" err="1">
                        <a:latin typeface="Cambria Math"/>
                      </a:rPr>
                      <m:t>𝑘</m:t>
                    </m:r>
                    <m:r>
                      <a:rPr lang="en-US" altLang="zh-CN" sz="2400" b="0" i="1" dirty="0">
                        <a:latin typeface="Cambria Math"/>
                      </a:rPr>
                      <m:t>(</m:t>
                    </m:r>
                    <m:r>
                      <a:rPr lang="en-US" altLang="zh-CN" sz="2400" b="0" i="1" dirty="0">
                        <a:latin typeface="Cambria Math"/>
                      </a:rPr>
                      <m:t>𝑚</m:t>
                    </m:r>
                    <m:r>
                      <a:rPr lang="en-US" altLang="zh-CN" sz="2400" b="0" i="1" dirty="0">
                        <a:latin typeface="Cambria Math"/>
                      </a:rPr>
                      <m:t>)</m:t>
                    </m:r>
                  </m:oMath>
                </a14:m>
                <a:r>
                  <a:rPr lang="zh-CN" altLang="zh-CN" sz="2400" dirty="0"/>
                  <a:t>，则</a:t>
                </a:r>
                <a:r>
                  <a:rPr lang="zh-CN" altLang="zh-CN" sz="2400" dirty="0" smtClean="0"/>
                  <a:t>有</a:t>
                </a:r>
                <a14:m>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a:rPr>
                          <m:t>𝑐</m:t>
                        </m:r>
                      </m:e>
                    </m:acc>
                    <m:r>
                      <a:rPr lang="en-US" altLang="zh-CN" sz="2400" b="0" i="1" smtClean="0">
                        <a:latin typeface="Cambria Math"/>
                      </a:rPr>
                      <m:t>=</m:t>
                    </m:r>
                    <m:sSub>
                      <m:sSubPr>
                        <m:ctrlPr>
                          <a:rPr lang="en-US" altLang="zh-CN" sz="2400" i="1" smtClean="0">
                            <a:latin typeface="Cambria Math" panose="02040503050406030204" pitchFamily="18" charset="0"/>
                          </a:rPr>
                        </m:ctrlPr>
                      </m:sSubPr>
                      <m:e>
                        <m:r>
                          <a:rPr lang="en-US" altLang="zh-CN" sz="2400" b="0" i="1" smtClean="0">
                            <a:latin typeface="Cambria Math"/>
                          </a:rPr>
                          <m:t>𝐸</m:t>
                        </m:r>
                      </m:e>
                      <m:sub>
                        <m:acc>
                          <m:accPr>
                            <m:chr m:val="̅"/>
                            <m:ctrlPr>
                              <a:rPr lang="en-US" altLang="zh-CN" sz="2400" i="1" smtClean="0">
                                <a:latin typeface="Cambria Math" panose="02040503050406030204" pitchFamily="18" charset="0"/>
                              </a:rPr>
                            </m:ctrlPr>
                          </m:accPr>
                          <m:e>
                            <m:r>
                              <a:rPr lang="en-US" altLang="zh-CN" sz="2400" b="0" i="1" smtClean="0">
                                <a:latin typeface="Cambria Math"/>
                              </a:rPr>
                              <m:t>𝑘</m:t>
                            </m:r>
                          </m:e>
                        </m:acc>
                      </m:sub>
                    </m:sSub>
                    <m:r>
                      <a:rPr lang="en-US" altLang="zh-CN" sz="2400" b="0" i="0" smtClean="0">
                        <a:latin typeface="Cambria Math"/>
                      </a:rPr>
                      <m:t>(</m:t>
                    </m:r>
                    <m:acc>
                      <m:accPr>
                        <m:chr m:val="̅"/>
                        <m:ctrlPr>
                          <a:rPr lang="en-US" altLang="zh-CN" sz="2400" i="1">
                            <a:latin typeface="Cambria Math" panose="02040503050406030204" pitchFamily="18" charset="0"/>
                          </a:rPr>
                        </m:ctrlPr>
                      </m:accPr>
                      <m:e>
                        <m:r>
                          <a:rPr lang="en-US" altLang="zh-CN" sz="2400" b="0" i="1">
                            <a:latin typeface="Cambria Math"/>
                          </a:rPr>
                          <m:t>𝑚</m:t>
                        </m:r>
                      </m:e>
                    </m:acc>
                    <m:r>
                      <a:rPr lang="en-US" altLang="zh-CN" sz="2400" b="0" i="0" smtClean="0">
                        <a:latin typeface="Cambria Math"/>
                      </a:rPr>
                      <m:t>)</m:t>
                    </m:r>
                  </m:oMath>
                </a14:m>
                <a:r>
                  <a:rPr lang="en-US" altLang="zh-CN" sz="2400" dirty="0" smtClean="0"/>
                  <a:t> </a:t>
                </a:r>
                <a:r>
                  <a:rPr lang="zh-CN" altLang="en-US" sz="2400" dirty="0" smtClean="0"/>
                  <a:t>，</a:t>
                </a:r>
                <a:r>
                  <a:rPr lang="zh-CN" altLang="zh-CN" sz="2400" dirty="0" smtClean="0"/>
                  <a:t>称为</a:t>
                </a:r>
                <a:r>
                  <a:rPr lang="zh-CN" altLang="zh-CN" sz="2400" dirty="0"/>
                  <a:t>算法上的</a:t>
                </a:r>
                <a:r>
                  <a:rPr lang="zh-CN" altLang="zh-CN" sz="2400" dirty="0" smtClean="0">
                    <a:solidFill>
                      <a:srgbClr val="CC3300"/>
                    </a:solidFill>
                  </a:rPr>
                  <a:t>互补性</a:t>
                </a:r>
                <a:endParaRPr lang="en-US" altLang="zh-CN" sz="2400" dirty="0" smtClean="0">
                  <a:solidFill>
                    <a:srgbClr val="CC3300"/>
                  </a:solidFill>
                </a:endParaRPr>
              </a:p>
              <a:p>
                <a:endParaRPr lang="zh-CN" altLang="zh-CN" sz="2400" dirty="0">
                  <a:solidFill>
                    <a:srgbClr val="CC3300"/>
                  </a:solidFill>
                </a:endParaRPr>
              </a:p>
              <a:p>
                <a:r>
                  <a:rPr lang="zh-CN" altLang="zh-CN" sz="2400" dirty="0" smtClean="0"/>
                  <a:t>由</a:t>
                </a:r>
                <a:r>
                  <a:rPr lang="zh-CN" altLang="zh-CN" sz="2400" dirty="0"/>
                  <a:t>算法</a:t>
                </a:r>
                <a:r>
                  <a:rPr lang="zh-CN" altLang="zh-CN" sz="2400" dirty="0" smtClean="0"/>
                  <a:t>中两</a:t>
                </a:r>
                <a:r>
                  <a:rPr lang="zh-CN" altLang="zh-CN" sz="2400" dirty="0"/>
                  <a:t>次</a:t>
                </a:r>
                <a:r>
                  <a:rPr lang="zh-CN" altLang="zh-CN" sz="2400" dirty="0">
                    <a:solidFill>
                      <a:srgbClr val="CC3300"/>
                    </a:solidFill>
                  </a:rPr>
                  <a:t>异或运算</a:t>
                </a:r>
                <a:r>
                  <a:rPr lang="zh-CN" altLang="zh-CN" sz="2400" dirty="0"/>
                  <a:t>的</a:t>
                </a:r>
                <a:r>
                  <a:rPr lang="zh-CN" altLang="zh-CN" sz="2400" dirty="0" smtClean="0"/>
                  <a:t>配置决定</a:t>
                </a:r>
                <a:r>
                  <a:rPr lang="zh-CN" altLang="en-US" sz="2400" dirty="0" smtClean="0"/>
                  <a:t>：</a:t>
                </a:r>
                <a:r>
                  <a:rPr lang="zh-CN" altLang="zh-CN" sz="2400" dirty="0" smtClean="0"/>
                  <a:t>两</a:t>
                </a:r>
                <a:r>
                  <a:rPr lang="zh-CN" altLang="zh-CN" sz="2400" dirty="0"/>
                  <a:t>次异或运算一次在</a:t>
                </a:r>
                <a:r>
                  <a:rPr lang="en-US" altLang="zh-CN" sz="2400" dirty="0"/>
                  <a:t>S</a:t>
                </a:r>
                <a:r>
                  <a:rPr lang="zh-CN" altLang="zh-CN" sz="2400" dirty="0"/>
                  <a:t>盒之前，一次在</a:t>
                </a:r>
                <a:r>
                  <a:rPr lang="en-US" altLang="zh-CN" sz="2400" dirty="0"/>
                  <a:t>P</a:t>
                </a:r>
                <a:r>
                  <a:rPr lang="zh-CN" altLang="zh-CN" sz="2400" dirty="0"/>
                  <a:t>盒置换</a:t>
                </a:r>
                <a:r>
                  <a:rPr lang="zh-CN" altLang="zh-CN" sz="2400" dirty="0" smtClean="0"/>
                  <a:t>之后</a:t>
                </a:r>
                <a:endParaRPr lang="en-US" altLang="zh-CN" sz="2400" dirty="0" smtClean="0"/>
              </a:p>
              <a:p>
                <a:pPr lvl="1"/>
                <a:r>
                  <a:rPr lang="zh-CN" altLang="zh-CN" sz="2000" dirty="0" smtClean="0"/>
                  <a:t>若</a:t>
                </a:r>
                <a:r>
                  <a:rPr lang="zh-CN" altLang="zh-CN" sz="2000" dirty="0"/>
                  <a:t>对</a:t>
                </a:r>
                <a:r>
                  <a:rPr lang="en-US" altLang="zh-CN" sz="2000" dirty="0"/>
                  <a:t>DES </a:t>
                </a:r>
                <a:r>
                  <a:rPr lang="zh-CN" altLang="zh-CN" sz="2000" dirty="0" smtClean="0"/>
                  <a:t>的</a:t>
                </a:r>
                <a:r>
                  <a:rPr lang="zh-CN" altLang="zh-CN" sz="2000" dirty="0"/>
                  <a:t>明文和密钥同时取补，</a:t>
                </a:r>
                <a:r>
                  <a:rPr lang="zh-CN" altLang="zh-CN" sz="2000" dirty="0" smtClean="0">
                    <a:solidFill>
                      <a:srgbClr val="CC3300"/>
                    </a:solidFill>
                  </a:rPr>
                  <a:t>则扩展</a:t>
                </a:r>
                <a:r>
                  <a:rPr lang="zh-CN" altLang="zh-CN" sz="2000" dirty="0">
                    <a:solidFill>
                      <a:srgbClr val="CC3300"/>
                    </a:solidFill>
                  </a:rPr>
                  <a:t>运算</a:t>
                </a:r>
                <a:r>
                  <a:rPr lang="en-US" altLang="zh-CN" sz="2000" dirty="0">
                    <a:solidFill>
                      <a:srgbClr val="CC3300"/>
                    </a:solidFill>
                  </a:rPr>
                  <a:t>E</a:t>
                </a:r>
                <a:r>
                  <a:rPr lang="zh-CN" altLang="zh-CN" sz="2000" dirty="0">
                    <a:solidFill>
                      <a:srgbClr val="CC3300"/>
                    </a:solidFill>
                  </a:rPr>
                  <a:t>的输出和子密钥产生器的输出也都取补</a:t>
                </a:r>
                <a:r>
                  <a:rPr lang="zh-CN" altLang="zh-CN" sz="2000" dirty="0"/>
                  <a:t>，因而经异或运算后的输出</a:t>
                </a:r>
                <a:r>
                  <a:rPr lang="zh-CN" altLang="zh-CN" sz="2000" dirty="0" smtClean="0"/>
                  <a:t>和未</a:t>
                </a:r>
                <a:r>
                  <a:rPr lang="zh-CN" altLang="zh-CN" sz="2000" dirty="0"/>
                  <a:t>取补时的输出一样</a:t>
                </a:r>
                <a:r>
                  <a:rPr lang="zh-CN" altLang="zh-CN" sz="2000" dirty="0" smtClean="0"/>
                  <a:t>，</a:t>
                </a:r>
                <a:r>
                  <a:rPr lang="zh-CN" altLang="en-US" sz="2000" dirty="0" smtClean="0"/>
                  <a:t>即</a:t>
                </a:r>
                <a:r>
                  <a:rPr lang="zh-CN" altLang="zh-CN" sz="2000" dirty="0" smtClean="0"/>
                  <a:t>到达</a:t>
                </a:r>
                <a:r>
                  <a:rPr lang="en-US" altLang="zh-CN" sz="2000" dirty="0"/>
                  <a:t>S</a:t>
                </a:r>
                <a:r>
                  <a:rPr lang="zh-CN" altLang="zh-CN" sz="2000" dirty="0"/>
                  <a:t>盒的输入数据未变</a:t>
                </a:r>
                <a:r>
                  <a:rPr lang="zh-CN" altLang="zh-CN" sz="2000" dirty="0" smtClean="0"/>
                  <a:t>，输出</a:t>
                </a:r>
                <a:r>
                  <a:rPr lang="zh-CN" altLang="zh-CN" sz="2000" dirty="0"/>
                  <a:t>自然也</a:t>
                </a:r>
                <a:r>
                  <a:rPr lang="zh-CN" altLang="zh-CN" sz="2000" dirty="0" smtClean="0"/>
                  <a:t>不变</a:t>
                </a:r>
                <a:r>
                  <a:rPr lang="zh-CN" altLang="zh-CN" sz="2000" dirty="0"/>
                  <a:t>，但经第二个异或运算时，由于</a:t>
                </a:r>
                <a:r>
                  <a:rPr lang="zh-CN" altLang="zh-CN" sz="2000" dirty="0" smtClean="0"/>
                  <a:t>左边数据</a:t>
                </a:r>
                <a:r>
                  <a:rPr lang="zh-CN" altLang="zh-CN" sz="2000" dirty="0"/>
                  <a:t>已取补，因而输出也就取</a:t>
                </a:r>
                <a:r>
                  <a:rPr lang="zh-CN" altLang="zh-CN" sz="2000" dirty="0" smtClean="0"/>
                  <a:t>补</a:t>
                </a:r>
                <a:endParaRPr lang="en-US" altLang="zh-CN" sz="2000" dirty="0" smtClean="0"/>
              </a:p>
              <a:p>
                <a:pPr lvl="1"/>
                <a:endParaRPr lang="zh-CN" altLang="zh-CN" sz="20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76400"/>
                <a:ext cx="8229600" cy="4648200"/>
              </a:xfrm>
              <a:blipFill>
                <a:blip r:embed="rId2" cstate="print"/>
                <a:stretch>
                  <a:fillRect l="-963" t="-786" r="-74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84</a:t>
            </a:fld>
            <a:endParaRPr lang="en-US" altLang="zh-CN" dirty="0"/>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347304495"/>
      </p:ext>
    </p:extLst>
  </p:cSld>
  <p:clrMapOvr>
    <a:masterClrMapping/>
  </p:clrMapOvr>
  <p:transition>
    <p:wedg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zh-CN" dirty="0" smtClean="0"/>
                  <a:t>互补性使</a:t>
                </a:r>
                <a:r>
                  <a:rPr lang="en-US" altLang="zh-CN" dirty="0"/>
                  <a:t>DES</a:t>
                </a:r>
                <a:r>
                  <a:rPr lang="zh-CN" altLang="zh-CN" dirty="0"/>
                  <a:t>在</a:t>
                </a:r>
                <a:r>
                  <a:rPr lang="zh-CN" altLang="zh-CN" dirty="0">
                    <a:solidFill>
                      <a:srgbClr val="C6062F"/>
                    </a:solidFill>
                  </a:rPr>
                  <a:t>选择明文攻击</a:t>
                </a:r>
                <a:r>
                  <a:rPr lang="zh-CN" altLang="zh-CN" dirty="0"/>
                  <a:t>下所需的</a:t>
                </a:r>
                <a:r>
                  <a:rPr lang="zh-CN" altLang="zh-CN" dirty="0">
                    <a:solidFill>
                      <a:srgbClr val="CC3300"/>
                    </a:solidFill>
                  </a:rPr>
                  <a:t>工作量减半</a:t>
                </a:r>
                <a:r>
                  <a:rPr lang="zh-CN" altLang="en-US" dirty="0">
                    <a:solidFill>
                      <a:srgbClr val="CC3300"/>
                    </a:solidFill>
                  </a:rPr>
                  <a:t>（</a:t>
                </a:r>
                <a:r>
                  <a:rPr lang="en-US" altLang="zh-CN" dirty="0">
                    <a:solidFill>
                      <a:srgbClr val="CC3300"/>
                    </a:solidFill>
                  </a:rPr>
                  <a:t>2^55</a:t>
                </a:r>
                <a:r>
                  <a:rPr lang="zh-CN" altLang="en-US" dirty="0">
                    <a:solidFill>
                      <a:srgbClr val="CC3300"/>
                    </a:solidFill>
                  </a:rPr>
                  <a:t>）</a:t>
                </a:r>
                <a:endParaRPr lang="zh-CN" altLang="zh-CN" dirty="0"/>
              </a:p>
              <a:p>
                <a:r>
                  <a:rPr lang="zh-CN" altLang="en-US" dirty="0" smtClean="0"/>
                  <a:t>对选择的明文</a:t>
                </a:r>
                <a14:m>
                  <m:oMath xmlns:m="http://schemas.openxmlformats.org/officeDocument/2006/math">
                    <m:r>
                      <a:rPr lang="en-US" altLang="zh-CN" i="1" dirty="0" smtClean="0">
                        <a:latin typeface="Cambria Math" panose="02040503050406030204" pitchFamily="18" charset="0"/>
                      </a:rPr>
                      <m:t>𝑚</m:t>
                    </m:r>
                  </m:oMath>
                </a14:m>
                <a:r>
                  <a:rPr lang="zh-CN" altLang="en-US" dirty="0" smtClean="0"/>
                  <a:t>和</a:t>
                </a:r>
                <a14:m>
                  <m:oMath xmlns:m="http://schemas.openxmlformats.org/officeDocument/2006/math">
                    <m:acc>
                      <m:accPr>
                        <m:chr m:val="̅"/>
                        <m:ctrlPr>
                          <a:rPr lang="zh-CN" altLang="en-US" i="1" dirty="0" smtClean="0">
                            <a:latin typeface="Cambria Math" panose="02040503050406030204" pitchFamily="18" charset="0"/>
                          </a:rPr>
                        </m:ctrlPr>
                      </m:accPr>
                      <m:e>
                        <m:r>
                          <a:rPr lang="en-US" altLang="zh-CN" b="0" i="1" dirty="0" smtClean="0">
                            <a:latin typeface="Cambria Math" panose="02040503050406030204" pitchFamily="18" charset="0"/>
                          </a:rPr>
                          <m:t>𝑚</m:t>
                        </m:r>
                      </m:e>
                    </m:acc>
                  </m:oMath>
                </a14:m>
                <a:r>
                  <a:rPr lang="zh-CN" altLang="en-US" dirty="0" smtClean="0"/>
                  <a:t> 加密后得到密文如下：</a:t>
                </a:r>
                <a:endParaRPr lang="en-US" altLang="zh-CN"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𝑘</m:t>
                                  </m:r>
                                </m:sub>
                              </m:sSub>
                              <m:r>
                                <a:rPr lang="en-US" altLang="zh-CN" i="1">
                                  <a:latin typeface="Cambria Math" panose="02040503050406030204" pitchFamily="18" charset="0"/>
                                </a:rPr>
                                <m:t>(</m:t>
                              </m:r>
                              <m:acc>
                                <m:accPr>
                                  <m:chr m:val="̅"/>
                                  <m:ctrlPr>
                                    <a:rPr lang="zh-CN" altLang="en-US" i="1" dirty="0">
                                      <a:latin typeface="Cambria Math" panose="02040503050406030204" pitchFamily="18" charset="0"/>
                                    </a:rPr>
                                  </m:ctrlPr>
                                </m:accPr>
                                <m:e>
                                  <m:r>
                                    <a:rPr lang="en-US" altLang="zh-CN" i="1" dirty="0">
                                      <a:latin typeface="Cambria Math" panose="02040503050406030204" pitchFamily="18" charset="0"/>
                                    </a:rPr>
                                    <m:t>𝑚</m:t>
                                  </m:r>
                                </m:e>
                              </m:acc>
                              <m:r>
                                <a:rPr lang="en-US" altLang="zh-CN" i="1">
                                  <a:latin typeface="Cambria Math" panose="02040503050406030204" pitchFamily="18" charset="0"/>
                                </a:rPr>
                                <m:t>)</m:t>
                              </m:r>
                            </m:e>
                          </m:eqArr>
                        </m:e>
                      </m:d>
                    </m:oMath>
                  </m:oMathPara>
                </a14:m>
                <a:endParaRPr lang="en-US" altLang="zh-CN" dirty="0" smtClean="0"/>
              </a:p>
              <a:p>
                <a:pPr marL="0" indent="0">
                  <a:buNone/>
                </a:pPr>
                <a:r>
                  <a:rPr lang="en-US" altLang="zh-CN" dirty="0"/>
                  <a:t> </a:t>
                </a:r>
                <a:r>
                  <a:rPr lang="en-US" altLang="zh-CN" dirty="0" smtClean="0"/>
                  <a:t>    </a:t>
                </a:r>
                <a:r>
                  <a:rPr lang="zh-CN" altLang="en-US" dirty="0" smtClean="0"/>
                  <a:t>由对称互补性可得</a:t>
                </a:r>
                <a:endParaRPr lang="en-US" altLang="zh-CN" dirty="0" smtClean="0"/>
              </a:p>
              <a:p>
                <a:pPr marL="0" indent="0">
                  <a:buNone/>
                </a:pPr>
                <a:r>
                  <a:rPr lang="en-US" altLang="zh-CN" dirty="0"/>
                  <a:t> </a:t>
                </a:r>
                <a:r>
                  <a:rPr lang="en-US" altLang="zh-CN" dirty="0" smtClean="0"/>
                  <a:t>                            </a:t>
                </a:r>
                <a14:m>
                  <m:oMath xmlns:m="http://schemas.openxmlformats.org/officeDocument/2006/math">
                    <m:acc>
                      <m:accPr>
                        <m:chr m:val="̅"/>
                        <m:ctrlPr>
                          <a:rPr lang="en-US" altLang="zh-CN" i="1" dirty="0" smtClean="0">
                            <a:latin typeface="Cambria Math" panose="02040503050406030204" pitchFamily="18" charset="0"/>
                          </a:rPr>
                        </m:ctrlPr>
                      </m:accPr>
                      <m:e>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2</m:t>
                            </m:r>
                          </m:sub>
                        </m:sSub>
                      </m:e>
                    </m:acc>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𝐸</m:t>
                        </m:r>
                      </m:e>
                      <m:sub>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𝑘</m:t>
                            </m:r>
                          </m:e>
                        </m:acc>
                      </m:sub>
                    </m:sSub>
                    <m:r>
                      <a:rPr lang="en-US" altLang="zh-CN" i="1">
                        <a:latin typeface="Cambria Math" panose="02040503050406030204" pitchFamily="18" charset="0"/>
                      </a:rPr>
                      <m:t>(</m:t>
                    </m:r>
                    <m:r>
                      <a:rPr lang="en-US" altLang="zh-CN" i="1" dirty="0">
                        <a:latin typeface="Cambria Math" panose="02040503050406030204" pitchFamily="18" charset="0"/>
                      </a:rPr>
                      <m:t>𝑚</m:t>
                    </m:r>
                    <m:r>
                      <a:rPr lang="en-US" altLang="zh-CN" i="1">
                        <a:latin typeface="Cambria Math" panose="02040503050406030204" pitchFamily="18" charset="0"/>
                      </a:rPr>
                      <m:t>)</m:t>
                    </m:r>
                  </m:oMath>
                </a14:m>
                <a:r>
                  <a:rPr lang="en-US" altLang="zh-CN" dirty="0" smtClean="0"/>
                  <a:t>   </a:t>
                </a:r>
              </a:p>
              <a:p>
                <a:pPr marL="0" indent="0">
                  <a:buNone/>
                </a:pPr>
                <a:r>
                  <a:rPr lang="en-US" altLang="zh-CN" dirty="0"/>
                  <a:t> </a:t>
                </a:r>
                <a:r>
                  <a:rPr lang="en-US" altLang="zh-CN" dirty="0" smtClean="0"/>
                  <a:t>    </a:t>
                </a:r>
                <a:r>
                  <a:rPr lang="zh-CN" altLang="en-US" dirty="0" smtClean="0"/>
                  <a:t>所以对</a:t>
                </a:r>
                <a14:m>
                  <m:oMath xmlns:m="http://schemas.openxmlformats.org/officeDocument/2006/math">
                    <m:r>
                      <a:rPr lang="en-US" altLang="zh-CN" i="1" dirty="0" smtClean="0">
                        <a:latin typeface="Cambria Math" panose="02040503050406030204" pitchFamily="18" charset="0"/>
                      </a:rPr>
                      <m:t>𝑚</m:t>
                    </m:r>
                  </m:oMath>
                </a14:m>
                <a:r>
                  <a:rPr lang="zh-CN" altLang="en-US" dirty="0" smtClean="0"/>
                  <a:t>加密，如果密文为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oMath>
                </a14:m>
                <a:r>
                  <a:rPr lang="zh-CN" altLang="en-US" dirty="0" smtClean="0"/>
                  <a:t>，则加密密钥为</a:t>
                </a:r>
                <a14:m>
                  <m:oMath xmlns:m="http://schemas.openxmlformats.org/officeDocument/2006/math">
                    <m:r>
                      <a:rPr lang="en-US" altLang="zh-CN" i="1" dirty="0" smtClean="0">
                        <a:latin typeface="Cambria Math" panose="02040503050406030204" pitchFamily="18" charset="0"/>
                      </a:rPr>
                      <m:t>𝑘</m:t>
                    </m:r>
                  </m:oMath>
                </a14:m>
                <a:r>
                  <a:rPr lang="en-US" altLang="zh-CN" dirty="0" smtClean="0"/>
                  <a:t>, </a:t>
                </a:r>
                <a:r>
                  <a:rPr lang="zh-CN" altLang="en-US" dirty="0" smtClean="0"/>
                  <a:t>如果密文为</a:t>
                </a:r>
                <a14:m>
                  <m:oMath xmlns:m="http://schemas.openxmlformats.org/officeDocument/2006/math">
                    <m:acc>
                      <m:accPr>
                        <m:chr m:val="̅"/>
                        <m:ctrlPr>
                          <a:rPr lang="en-US" altLang="zh-CN" i="1" dirty="0">
                            <a:latin typeface="Cambria Math" panose="02040503050406030204" pitchFamily="18" charset="0"/>
                          </a:rPr>
                        </m:ctrlPr>
                      </m:acc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𝑐</m:t>
                            </m:r>
                          </m:e>
                          <m:sub>
                            <m:r>
                              <a:rPr lang="en-US" altLang="zh-CN" i="1" dirty="0">
                                <a:latin typeface="Cambria Math" panose="02040503050406030204" pitchFamily="18" charset="0"/>
                              </a:rPr>
                              <m:t>2</m:t>
                            </m:r>
                          </m:sub>
                        </m:sSub>
                      </m:e>
                    </m:acc>
                  </m:oMath>
                </a14:m>
                <a:r>
                  <a:rPr lang="zh-CN" altLang="en-US" dirty="0" smtClean="0"/>
                  <a:t>，</a:t>
                </a:r>
                <a:r>
                  <a:rPr lang="zh-CN" altLang="en-US" dirty="0"/>
                  <a:t>则加密密钥为</a:t>
                </a:r>
                <a14:m>
                  <m:oMath xmlns:m="http://schemas.openxmlformats.org/officeDocument/2006/math">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𝑘</m:t>
                        </m:r>
                      </m:e>
                    </m:acc>
                  </m:oMath>
                </a14:m>
                <a:endParaRPr lang="en-US" altLang="zh-CN" dirty="0" smtClean="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cstate="print"/>
                <a:stretch>
                  <a:fillRect l="-1481" t="-1491" b="-122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F8F767E2-4B0C-4D6B-BC16-744F3E0FAA8C}"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85</a:t>
            </a:fld>
            <a:endParaRPr lang="en-US" altLang="zh-CN" dirty="0"/>
          </a:p>
        </p:txBody>
      </p:sp>
    </p:spTree>
    <p:extLst>
      <p:ext uri="{BB962C8B-B14F-4D97-AF65-F5344CB8AC3E}">
        <p14:creationId xmlns:p14="http://schemas.microsoft.com/office/powerpoint/2010/main" val="2054097234"/>
      </p:ext>
    </p:extLst>
  </p:cSld>
  <p:clrMapOvr>
    <a:masterClrMapping/>
  </p:clrMapOvr>
  <p:transition>
    <p:wedg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密钥搜索</a:t>
            </a:r>
          </a:p>
        </p:txBody>
      </p:sp>
      <p:sp>
        <p:nvSpPr>
          <p:cNvPr id="3" name="内容占位符 2"/>
          <p:cNvSpPr>
            <a:spLocks noGrp="1"/>
          </p:cNvSpPr>
          <p:nvPr>
            <p:ph idx="1"/>
          </p:nvPr>
        </p:nvSpPr>
        <p:spPr/>
        <p:txBody>
          <a:bodyPr/>
          <a:lstStyle/>
          <a:p>
            <a:r>
              <a:rPr lang="en-US" altLang="zh-CN" dirty="0">
                <a:solidFill>
                  <a:srgbClr val="FF0000"/>
                </a:solidFill>
              </a:rPr>
              <a:t>DES</a:t>
            </a:r>
            <a:r>
              <a:rPr lang="zh-CN" altLang="zh-CN" dirty="0">
                <a:solidFill>
                  <a:srgbClr val="FF0000"/>
                </a:solidFill>
              </a:rPr>
              <a:t>的强度：</a:t>
            </a:r>
            <a:r>
              <a:rPr lang="en-US" altLang="zh-CN" dirty="0">
                <a:solidFill>
                  <a:srgbClr val="FF0000"/>
                </a:solidFill>
              </a:rPr>
              <a:t>56</a:t>
            </a:r>
            <a:r>
              <a:rPr lang="zh-CN" altLang="zh-CN" dirty="0">
                <a:solidFill>
                  <a:srgbClr val="FF0000"/>
                </a:solidFill>
              </a:rPr>
              <a:t>比特的密钥长度</a:t>
            </a:r>
          </a:p>
          <a:p>
            <a:pPr lvl="1"/>
            <a:r>
              <a:rPr lang="zh-CN" altLang="zh-CN" dirty="0" smtClean="0"/>
              <a:t>如果</a:t>
            </a:r>
            <a:r>
              <a:rPr lang="zh-CN" altLang="zh-CN" dirty="0"/>
              <a:t>每秒搜索</a:t>
            </a:r>
            <a:r>
              <a:rPr lang="en-US" altLang="zh-CN" dirty="0"/>
              <a:t>10</a:t>
            </a:r>
            <a:r>
              <a:rPr lang="en-US" altLang="zh-CN" baseline="30000" dirty="0"/>
              <a:t>6</a:t>
            </a:r>
            <a:r>
              <a:rPr lang="zh-CN" altLang="zh-CN" dirty="0"/>
              <a:t>个密钥，大约需要</a:t>
            </a:r>
            <a:r>
              <a:rPr lang="en-US" altLang="zh-CN" dirty="0"/>
              <a:t>100</a:t>
            </a:r>
            <a:r>
              <a:rPr lang="zh-CN" altLang="zh-CN" dirty="0" smtClean="0"/>
              <a:t>年</a:t>
            </a:r>
            <a:endParaRPr lang="zh-CN" altLang="zh-CN" dirty="0"/>
          </a:p>
          <a:p>
            <a:pPr lvl="1"/>
            <a:r>
              <a:rPr lang="zh-CN" altLang="zh-CN" dirty="0" smtClean="0"/>
              <a:t>如果</a:t>
            </a:r>
            <a:r>
              <a:rPr lang="zh-CN" altLang="zh-CN" dirty="0"/>
              <a:t>采用并行技术，</a:t>
            </a:r>
            <a:r>
              <a:rPr lang="en-US" altLang="zh-CN" dirty="0"/>
              <a:t>97</a:t>
            </a:r>
            <a:r>
              <a:rPr lang="zh-CN" altLang="zh-CN" dirty="0"/>
              <a:t>年</a:t>
            </a:r>
            <a:r>
              <a:rPr lang="en-US" altLang="zh-CN" dirty="0"/>
              <a:t>10</a:t>
            </a:r>
            <a:r>
              <a:rPr lang="zh-CN" altLang="zh-CN" dirty="0"/>
              <a:t>万美金的机器（</a:t>
            </a:r>
            <a:r>
              <a:rPr lang="en-US" altLang="zh-CN" dirty="0"/>
              <a:t>5760</a:t>
            </a:r>
            <a:r>
              <a:rPr lang="zh-CN" altLang="zh-CN" dirty="0"/>
              <a:t>个搜索</a:t>
            </a:r>
            <a:r>
              <a:rPr lang="en-US" altLang="zh-CN" dirty="0" smtClean="0"/>
              <a:t>5</a:t>
            </a:r>
            <a:r>
              <a:rPr lang="zh-CN" altLang="en-US" dirty="0" smtClean="0"/>
              <a:t>*</a:t>
            </a:r>
            <a:r>
              <a:rPr lang="en-US" altLang="zh-CN" dirty="0" smtClean="0"/>
              <a:t>10</a:t>
            </a:r>
            <a:r>
              <a:rPr lang="en-US" altLang="zh-CN" baseline="30000" dirty="0" smtClean="0"/>
              <a:t>7</a:t>
            </a:r>
            <a:r>
              <a:rPr lang="zh-CN" altLang="zh-CN" dirty="0"/>
              <a:t>芯片）</a:t>
            </a:r>
            <a:r>
              <a:rPr lang="zh-CN" altLang="zh-CN" dirty="0" smtClean="0"/>
              <a:t>可在</a:t>
            </a:r>
            <a:r>
              <a:rPr lang="en-US" altLang="zh-CN" dirty="0"/>
              <a:t>1.5</a:t>
            </a:r>
            <a:r>
              <a:rPr lang="zh-CN" altLang="zh-CN" dirty="0"/>
              <a:t>天用穷举法找到</a:t>
            </a:r>
            <a:r>
              <a:rPr lang="en-US" altLang="zh-CN" dirty="0"/>
              <a:t>DES</a:t>
            </a:r>
            <a:r>
              <a:rPr lang="zh-CN" altLang="zh-CN" dirty="0" smtClean="0"/>
              <a:t>密钥</a:t>
            </a:r>
            <a:endParaRPr lang="zh-CN" altLang="zh-CN" dirty="0"/>
          </a:p>
          <a:p>
            <a:pPr lvl="1"/>
            <a:r>
              <a:rPr lang="zh-CN" altLang="zh-CN" dirty="0" smtClean="0"/>
              <a:t>密钥</a:t>
            </a:r>
            <a:r>
              <a:rPr lang="zh-CN" altLang="zh-CN" dirty="0"/>
              <a:t>分割的方法，利用</a:t>
            </a:r>
            <a:r>
              <a:rPr lang="en-US" altLang="zh-CN" dirty="0"/>
              <a:t>Internet</a:t>
            </a:r>
            <a:r>
              <a:rPr lang="zh-CN" altLang="zh-CN" dirty="0"/>
              <a:t>的分布式计算能力，组织志愿军</a:t>
            </a:r>
            <a:r>
              <a:rPr lang="zh-CN" altLang="zh-CN" dirty="0" smtClean="0"/>
              <a:t>连接</a:t>
            </a:r>
            <a:r>
              <a:rPr lang="en-US" altLang="zh-CN" dirty="0" smtClean="0"/>
              <a:t>100000</a:t>
            </a:r>
            <a:r>
              <a:rPr lang="zh-CN" altLang="zh-CN" dirty="0"/>
              <a:t>台计算机系统，在</a:t>
            </a:r>
            <a:r>
              <a:rPr lang="en-US" altLang="zh-CN" dirty="0"/>
              <a:t>22</a:t>
            </a:r>
            <a:r>
              <a:rPr lang="zh-CN" altLang="zh-CN" dirty="0"/>
              <a:t>小时</a:t>
            </a:r>
            <a:r>
              <a:rPr lang="en-US" altLang="zh-CN" dirty="0"/>
              <a:t>15</a:t>
            </a:r>
            <a:r>
              <a:rPr lang="zh-CN" altLang="zh-CN" dirty="0"/>
              <a:t>分钟完成</a:t>
            </a:r>
            <a:r>
              <a:rPr lang="en-US" altLang="zh-CN" dirty="0"/>
              <a:t>DES</a:t>
            </a:r>
            <a:r>
              <a:rPr lang="zh-CN" altLang="zh-CN" dirty="0"/>
              <a:t>算法的</a:t>
            </a:r>
            <a:r>
              <a:rPr lang="zh-CN" altLang="zh-CN" dirty="0" smtClean="0"/>
              <a:t>攻击</a:t>
            </a:r>
            <a:endParaRPr lang="en-US" altLang="zh-CN" dirty="0" smtClean="0"/>
          </a:p>
          <a:p>
            <a:pPr lvl="1"/>
            <a:r>
              <a:rPr lang="en-US" altLang="zh-CN" dirty="0" smtClean="0"/>
              <a:t>1999</a:t>
            </a:r>
            <a:r>
              <a:rPr lang="zh-CN" altLang="en-US" dirty="0" smtClean="0"/>
              <a:t>年，</a:t>
            </a:r>
            <a:r>
              <a:rPr lang="en-US" altLang="zh-CN" dirty="0" smtClean="0"/>
              <a:t>RSA</a:t>
            </a:r>
            <a:r>
              <a:rPr lang="zh-CN" altLang="en-US" dirty="0" smtClean="0"/>
              <a:t>会议上穷举时间已经减少到不足</a:t>
            </a:r>
            <a:r>
              <a:rPr lang="en-US" altLang="zh-CN" dirty="0" smtClean="0"/>
              <a:t>24</a:t>
            </a:r>
            <a:r>
              <a:rPr lang="zh-CN" altLang="en-US" dirty="0" smtClean="0"/>
              <a:t>小时</a:t>
            </a:r>
            <a:endParaRPr lang="en-US" altLang="zh-CN" dirty="0" smtClean="0"/>
          </a:p>
          <a:p>
            <a:pPr lvl="1"/>
            <a:r>
              <a:rPr lang="zh-CN" altLang="en-US" dirty="0" smtClean="0">
                <a:solidFill>
                  <a:srgbClr val="FF00FF"/>
                </a:solidFill>
              </a:rPr>
              <a:t>现在？？？</a:t>
            </a:r>
            <a:endParaRPr lang="zh-CN" altLang="zh-CN" dirty="0"/>
          </a:p>
          <a:p>
            <a:r>
              <a:rPr lang="en-US" altLang="zh-CN" dirty="0" smtClean="0">
                <a:solidFill>
                  <a:srgbClr val="FF0000"/>
                </a:solidFill>
              </a:rPr>
              <a:t>AES</a:t>
            </a:r>
            <a:r>
              <a:rPr lang="zh-CN" altLang="zh-CN" dirty="0" smtClean="0">
                <a:solidFill>
                  <a:srgbClr val="FF0000"/>
                </a:solidFill>
              </a:rPr>
              <a:t>取</a:t>
            </a:r>
            <a:r>
              <a:rPr lang="zh-CN" altLang="zh-CN" dirty="0">
                <a:solidFill>
                  <a:srgbClr val="FF0000"/>
                </a:solidFill>
              </a:rPr>
              <a:t>代</a:t>
            </a:r>
            <a:r>
              <a:rPr lang="en-US" altLang="zh-CN" dirty="0" smtClean="0">
                <a:solidFill>
                  <a:srgbClr val="FF0000"/>
                </a:solidFill>
              </a:rPr>
              <a:t>DES; </a:t>
            </a:r>
            <a:r>
              <a:rPr lang="zh-CN" altLang="en-US" dirty="0" smtClean="0">
                <a:solidFill>
                  <a:srgbClr val="FF0000"/>
                </a:solidFill>
              </a:rPr>
              <a:t>改进</a:t>
            </a:r>
            <a:r>
              <a:rPr lang="en-US" altLang="zh-CN" dirty="0" smtClean="0">
                <a:solidFill>
                  <a:srgbClr val="FF0000"/>
                </a:solidFill>
              </a:rPr>
              <a:t>DES</a:t>
            </a:r>
            <a:r>
              <a:rPr lang="zh-CN" altLang="en-US" dirty="0" smtClean="0">
                <a:solidFill>
                  <a:srgbClr val="FF0000"/>
                </a:solidFill>
              </a:rPr>
              <a:t>（</a:t>
            </a:r>
            <a:r>
              <a:rPr lang="en-US" altLang="zh-CN" dirty="0" smtClean="0">
                <a:solidFill>
                  <a:srgbClr val="FF0000"/>
                </a:solidFill>
              </a:rPr>
              <a:t>3DES</a:t>
            </a:r>
            <a:r>
              <a:rPr lang="zh-CN" altLang="en-US" dirty="0" smtClean="0">
                <a:solidFill>
                  <a:srgbClr val="FF0000"/>
                </a:solidFill>
              </a:rPr>
              <a:t>）</a:t>
            </a:r>
            <a:endParaRPr lang="zh-CN" altLang="en-US" dirty="0">
              <a:solidFill>
                <a:srgbClr val="FF0000"/>
              </a:solidFill>
            </a:endParaRPr>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86</a:t>
            </a:fld>
            <a:endParaRPr lang="en-US" altLang="zh-CN" dirty="0"/>
          </a:p>
        </p:txBody>
      </p:sp>
    </p:spTree>
    <p:extLst>
      <p:ext uri="{BB962C8B-B14F-4D97-AF65-F5344CB8AC3E}">
        <p14:creationId xmlns:p14="http://schemas.microsoft.com/office/powerpoint/2010/main" val="3305855600"/>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arn(inVertical)">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p:cNvSpPr>
            <a:spLocks noGrp="1" noChangeArrowheads="1"/>
          </p:cNvSpPr>
          <p:nvPr>
            <p:ph type="title"/>
          </p:nvPr>
        </p:nvSpPr>
        <p:spPr/>
        <p:txBody>
          <a:bodyPr/>
          <a:lstStyle/>
          <a:p>
            <a:r>
              <a:rPr lang="zh-CN" altLang="en-US"/>
              <a:t>差分分析方法</a:t>
            </a:r>
          </a:p>
        </p:txBody>
      </p:sp>
      <p:sp>
        <p:nvSpPr>
          <p:cNvPr id="369667" name="Rectangle 3"/>
          <p:cNvSpPr>
            <a:spLocks noGrp="1" noChangeArrowheads="1"/>
          </p:cNvSpPr>
          <p:nvPr>
            <p:ph type="body" idx="1"/>
          </p:nvPr>
        </p:nvSpPr>
        <p:spPr/>
        <p:txBody>
          <a:bodyPr/>
          <a:lstStyle/>
          <a:p>
            <a:r>
              <a:rPr lang="zh-CN" altLang="en-US" dirty="0"/>
              <a:t>差分分析方法是</a:t>
            </a:r>
            <a:r>
              <a:rPr lang="en-US" altLang="zh-CN" dirty="0" err="1"/>
              <a:t>biham</a:t>
            </a:r>
            <a:r>
              <a:rPr lang="zh-CN" altLang="en-US" dirty="0"/>
              <a:t>和</a:t>
            </a:r>
            <a:r>
              <a:rPr lang="en-US" altLang="zh-CN" dirty="0" err="1"/>
              <a:t>shamir</a:t>
            </a:r>
            <a:r>
              <a:rPr lang="zh-CN" altLang="en-US" dirty="0"/>
              <a:t>于</a:t>
            </a:r>
            <a:r>
              <a:rPr lang="en-US" altLang="zh-CN" dirty="0"/>
              <a:t>1991</a:t>
            </a:r>
            <a:r>
              <a:rPr lang="zh-CN" altLang="en-US" dirty="0"/>
              <a:t>年提出的一种分析方法，它是一种选择明文攻击方法</a:t>
            </a:r>
          </a:p>
          <a:p>
            <a:pPr lvl="1"/>
            <a:r>
              <a:rPr lang="zh-CN" altLang="en-US" dirty="0"/>
              <a:t>通过分析特定明文差对结果密文差的影响来获得可能性最大的密钥。</a:t>
            </a:r>
          </a:p>
          <a:p>
            <a:pPr lvl="1"/>
            <a:r>
              <a:rPr lang="zh-CN" altLang="en-US" dirty="0"/>
              <a:t>这种攻击方法主要适用于攻击迭代分组密码</a:t>
            </a:r>
          </a:p>
          <a:p>
            <a:pPr lvl="1"/>
            <a:r>
              <a:rPr lang="zh-CN" altLang="en-US" dirty="0"/>
              <a:t>最初是针对</a:t>
            </a:r>
            <a:r>
              <a:rPr lang="en-US" altLang="zh-CN" dirty="0"/>
              <a:t>DES</a:t>
            </a:r>
            <a:r>
              <a:rPr lang="zh-CN" altLang="en-US" dirty="0"/>
              <a:t>提出的一种攻击方法，虽然差分攻击方法对破译</a:t>
            </a:r>
            <a:r>
              <a:rPr lang="en-US" altLang="zh-CN" dirty="0"/>
              <a:t>16</a:t>
            </a:r>
            <a:r>
              <a:rPr lang="zh-CN" altLang="en-US" dirty="0"/>
              <a:t>轮的</a:t>
            </a:r>
            <a:r>
              <a:rPr lang="en-US" altLang="zh-CN" dirty="0"/>
              <a:t>DES</a:t>
            </a:r>
            <a:r>
              <a:rPr lang="zh-CN" altLang="en-US" dirty="0"/>
              <a:t>不能提供一种实用的方法，但对破译轮数较低的</a:t>
            </a:r>
            <a:r>
              <a:rPr lang="en-US" altLang="zh-CN" dirty="0"/>
              <a:t>DES</a:t>
            </a:r>
            <a:r>
              <a:rPr lang="zh-CN" altLang="en-US" dirty="0"/>
              <a:t>是很成功的。</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9666"/>
                                        </p:tgtEl>
                                        <p:attrNameLst>
                                          <p:attrName>style.visibility</p:attrName>
                                        </p:attrNameLst>
                                      </p:cBhvr>
                                      <p:to>
                                        <p:strVal val="visible"/>
                                      </p:to>
                                    </p:set>
                                    <p:anim calcmode="lin" valueType="num">
                                      <p:cBhvr additive="base">
                                        <p:cTn id="7" dur="500" fill="hold"/>
                                        <p:tgtEl>
                                          <p:spTgt spid="369666"/>
                                        </p:tgtEl>
                                        <p:attrNameLst>
                                          <p:attrName>ppt_x</p:attrName>
                                        </p:attrNameLst>
                                      </p:cBhvr>
                                      <p:tavLst>
                                        <p:tav tm="0">
                                          <p:val>
                                            <p:strVal val="#ppt_x"/>
                                          </p:val>
                                        </p:tav>
                                        <p:tav tm="100000">
                                          <p:val>
                                            <p:strVal val="#ppt_x"/>
                                          </p:val>
                                        </p:tav>
                                      </p:tavLst>
                                    </p:anim>
                                    <p:anim calcmode="lin" valueType="num">
                                      <p:cBhvr additive="base">
                                        <p:cTn id="8" dur="500" fill="hold"/>
                                        <p:tgtEl>
                                          <p:spTgt spid="3696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32" fill="hold" grpId="0" nodeType="clickEffect">
                                  <p:stCondLst>
                                    <p:cond delay="0"/>
                                  </p:stCondLst>
                                  <p:childTnLst>
                                    <p:set>
                                      <p:cBhvr>
                                        <p:cTn id="12" dur="1" fill="hold">
                                          <p:stCondLst>
                                            <p:cond delay="0"/>
                                          </p:stCondLst>
                                        </p:cTn>
                                        <p:tgtEl>
                                          <p:spTgt spid="369667">
                                            <p:txEl>
                                              <p:pRg st="0" end="0"/>
                                            </p:txEl>
                                          </p:spTgt>
                                        </p:tgtEl>
                                        <p:attrNameLst>
                                          <p:attrName>style.visibility</p:attrName>
                                        </p:attrNameLst>
                                      </p:cBhvr>
                                      <p:to>
                                        <p:strVal val="visible"/>
                                      </p:to>
                                    </p:set>
                                    <p:animEffect transition="in" filter="circle(out)">
                                      <p:cBhvr>
                                        <p:cTn id="13" dur="2000"/>
                                        <p:tgtEl>
                                          <p:spTgt spid="369667">
                                            <p:txEl>
                                              <p:pRg st="0" end="0"/>
                                            </p:txEl>
                                          </p:spTgt>
                                        </p:tgtEl>
                                      </p:cBhvr>
                                    </p:animEffect>
                                  </p:childTnLst>
                                </p:cTn>
                              </p:par>
                              <p:par>
                                <p:cTn id="14" presetID="6" presetClass="entr" presetSubtype="32" fill="hold" grpId="0" nodeType="withEffect">
                                  <p:stCondLst>
                                    <p:cond delay="0"/>
                                  </p:stCondLst>
                                  <p:childTnLst>
                                    <p:set>
                                      <p:cBhvr>
                                        <p:cTn id="15" dur="1" fill="hold">
                                          <p:stCondLst>
                                            <p:cond delay="0"/>
                                          </p:stCondLst>
                                        </p:cTn>
                                        <p:tgtEl>
                                          <p:spTgt spid="369667">
                                            <p:txEl>
                                              <p:pRg st="1" end="1"/>
                                            </p:txEl>
                                          </p:spTgt>
                                        </p:tgtEl>
                                        <p:attrNameLst>
                                          <p:attrName>style.visibility</p:attrName>
                                        </p:attrNameLst>
                                      </p:cBhvr>
                                      <p:to>
                                        <p:strVal val="visible"/>
                                      </p:to>
                                    </p:set>
                                    <p:animEffect transition="in" filter="circle(out)">
                                      <p:cBhvr>
                                        <p:cTn id="16" dur="2000"/>
                                        <p:tgtEl>
                                          <p:spTgt spid="369667">
                                            <p:txEl>
                                              <p:pRg st="1" end="1"/>
                                            </p:txEl>
                                          </p:spTgt>
                                        </p:tgtEl>
                                      </p:cBhvr>
                                    </p:animEffect>
                                  </p:childTnLst>
                                </p:cTn>
                              </p:par>
                              <p:par>
                                <p:cTn id="17" presetID="6" presetClass="entr" presetSubtype="32" fill="hold" grpId="0" nodeType="withEffect">
                                  <p:stCondLst>
                                    <p:cond delay="0"/>
                                  </p:stCondLst>
                                  <p:childTnLst>
                                    <p:set>
                                      <p:cBhvr>
                                        <p:cTn id="18" dur="1" fill="hold">
                                          <p:stCondLst>
                                            <p:cond delay="0"/>
                                          </p:stCondLst>
                                        </p:cTn>
                                        <p:tgtEl>
                                          <p:spTgt spid="369667">
                                            <p:txEl>
                                              <p:pRg st="2" end="2"/>
                                            </p:txEl>
                                          </p:spTgt>
                                        </p:tgtEl>
                                        <p:attrNameLst>
                                          <p:attrName>style.visibility</p:attrName>
                                        </p:attrNameLst>
                                      </p:cBhvr>
                                      <p:to>
                                        <p:strVal val="visible"/>
                                      </p:to>
                                    </p:set>
                                    <p:animEffect transition="in" filter="circle(out)">
                                      <p:cBhvr>
                                        <p:cTn id="19" dur="2000"/>
                                        <p:tgtEl>
                                          <p:spTgt spid="369667">
                                            <p:txEl>
                                              <p:pRg st="2" end="2"/>
                                            </p:txEl>
                                          </p:spTgt>
                                        </p:tgtEl>
                                      </p:cBhvr>
                                    </p:animEffect>
                                  </p:childTnLst>
                                </p:cTn>
                              </p:par>
                              <p:par>
                                <p:cTn id="20" presetID="6" presetClass="entr" presetSubtype="32" fill="hold" grpId="0" nodeType="withEffect">
                                  <p:stCondLst>
                                    <p:cond delay="0"/>
                                  </p:stCondLst>
                                  <p:childTnLst>
                                    <p:set>
                                      <p:cBhvr>
                                        <p:cTn id="21" dur="1" fill="hold">
                                          <p:stCondLst>
                                            <p:cond delay="0"/>
                                          </p:stCondLst>
                                        </p:cTn>
                                        <p:tgtEl>
                                          <p:spTgt spid="369667">
                                            <p:txEl>
                                              <p:pRg st="3" end="3"/>
                                            </p:txEl>
                                          </p:spTgt>
                                        </p:tgtEl>
                                        <p:attrNameLst>
                                          <p:attrName>style.visibility</p:attrName>
                                        </p:attrNameLst>
                                      </p:cBhvr>
                                      <p:to>
                                        <p:strVal val="visible"/>
                                      </p:to>
                                    </p:set>
                                    <p:animEffect transition="in" filter="circle(out)">
                                      <p:cBhvr>
                                        <p:cTn id="22" dur="2000"/>
                                        <p:tgtEl>
                                          <p:spTgt spid="3696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66" grpId="0"/>
      <p:bldP spid="369667"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r>
              <a:rPr lang="zh-CN" altLang="en-US"/>
              <a:t>线性分析方法</a:t>
            </a:r>
          </a:p>
        </p:txBody>
      </p:sp>
      <p:sp>
        <p:nvSpPr>
          <p:cNvPr id="371715" name="Rectangle 3"/>
          <p:cNvSpPr>
            <a:spLocks noGrp="1" noChangeArrowheads="1"/>
          </p:cNvSpPr>
          <p:nvPr>
            <p:ph type="body" idx="1"/>
          </p:nvPr>
        </p:nvSpPr>
        <p:spPr/>
        <p:txBody>
          <a:bodyPr/>
          <a:lstStyle/>
          <a:p>
            <a:r>
              <a:rPr lang="zh-CN" altLang="en-US" dirty="0"/>
              <a:t>线性分析是</a:t>
            </a:r>
            <a:r>
              <a:rPr lang="en-US" altLang="zh-CN" dirty="0" err="1"/>
              <a:t>mstsui</a:t>
            </a:r>
            <a:r>
              <a:rPr lang="zh-CN" altLang="en-US" dirty="0"/>
              <a:t>和</a:t>
            </a:r>
            <a:r>
              <a:rPr lang="en-US" altLang="zh-CN" dirty="0" err="1"/>
              <a:t>yamagishi</a:t>
            </a:r>
            <a:r>
              <a:rPr lang="zh-CN" altLang="en-US" dirty="0"/>
              <a:t>于</a:t>
            </a:r>
            <a:r>
              <a:rPr lang="en-US" altLang="zh-CN" dirty="0"/>
              <a:t>1992</a:t>
            </a:r>
            <a:r>
              <a:rPr lang="zh-CN" altLang="en-US" dirty="0"/>
              <a:t>年提出的一种攻击方法，它本质上是一种已知明文攻击方法</a:t>
            </a:r>
          </a:p>
          <a:p>
            <a:pPr lvl="1"/>
            <a:r>
              <a:rPr lang="zh-CN" altLang="en-US" dirty="0"/>
              <a:t>寻找一个给定密码算法的有关明文比特、密文比特和密钥比特的有效线性近似表达式，通过选择充分多的明－密文对来分析密钥的某些比特</a:t>
            </a:r>
          </a:p>
          <a:p>
            <a:pPr lvl="1"/>
            <a:r>
              <a:rPr lang="zh-CN" altLang="en-US" dirty="0"/>
              <a:t>用这种方法破译</a:t>
            </a:r>
            <a:r>
              <a:rPr lang="en-US" altLang="zh-CN" dirty="0"/>
              <a:t>DES</a:t>
            </a:r>
            <a:r>
              <a:rPr lang="zh-CN" altLang="en-US" dirty="0"/>
              <a:t>比差分分析方法更有效。</a:t>
            </a:r>
          </a:p>
          <a:p>
            <a:pPr lvl="1"/>
            <a:r>
              <a:rPr lang="zh-CN" altLang="en-US" dirty="0"/>
              <a:t>可用</a:t>
            </a:r>
            <a:r>
              <a:rPr lang="en-US" altLang="zh-CN" dirty="0"/>
              <a:t>2</a:t>
            </a:r>
            <a:r>
              <a:rPr lang="en-US" altLang="zh-CN" baseline="30000" dirty="0"/>
              <a:t>47</a:t>
            </a:r>
            <a:r>
              <a:rPr lang="zh-CN" altLang="en-US" dirty="0"/>
              <a:t>个已知明文破译</a:t>
            </a:r>
            <a:r>
              <a:rPr lang="en-US" altLang="zh-CN" dirty="0"/>
              <a:t>8</a:t>
            </a:r>
            <a:r>
              <a:rPr lang="zh-CN" altLang="en-US" dirty="0"/>
              <a:t>－轮</a:t>
            </a:r>
            <a:r>
              <a:rPr lang="en-US" altLang="zh-CN" dirty="0"/>
              <a:t>DES</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71714"/>
                                        </p:tgtEl>
                                        <p:attrNameLst>
                                          <p:attrName>style.visibility</p:attrName>
                                        </p:attrNameLst>
                                      </p:cBhvr>
                                      <p:to>
                                        <p:strVal val="visible"/>
                                      </p:to>
                                    </p:set>
                                    <p:animEffect transition="in" filter="slide(fromBottom)">
                                      <p:cBhvr>
                                        <p:cTn id="7" dur="500"/>
                                        <p:tgtEl>
                                          <p:spTgt spid="371714"/>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32" fill="hold" grpId="0" nodeType="clickEffect">
                                  <p:stCondLst>
                                    <p:cond delay="0"/>
                                  </p:stCondLst>
                                  <p:childTnLst>
                                    <p:set>
                                      <p:cBhvr>
                                        <p:cTn id="11" dur="1" fill="hold">
                                          <p:stCondLst>
                                            <p:cond delay="0"/>
                                          </p:stCondLst>
                                        </p:cTn>
                                        <p:tgtEl>
                                          <p:spTgt spid="371715">
                                            <p:txEl>
                                              <p:pRg st="0" end="0"/>
                                            </p:txEl>
                                          </p:spTgt>
                                        </p:tgtEl>
                                        <p:attrNameLst>
                                          <p:attrName>style.visibility</p:attrName>
                                        </p:attrNameLst>
                                      </p:cBhvr>
                                      <p:to>
                                        <p:strVal val="visible"/>
                                      </p:to>
                                    </p:set>
                                    <p:animEffect transition="in" filter="plus(out)">
                                      <p:cBhvr>
                                        <p:cTn id="12" dur="2000"/>
                                        <p:tgtEl>
                                          <p:spTgt spid="371715">
                                            <p:txEl>
                                              <p:pRg st="0" end="0"/>
                                            </p:txEl>
                                          </p:spTgt>
                                        </p:tgtEl>
                                      </p:cBhvr>
                                    </p:animEffect>
                                  </p:childTnLst>
                                </p:cTn>
                              </p:par>
                              <p:par>
                                <p:cTn id="13" presetID="13" presetClass="entr" presetSubtype="32" fill="hold" grpId="0" nodeType="withEffect">
                                  <p:stCondLst>
                                    <p:cond delay="0"/>
                                  </p:stCondLst>
                                  <p:childTnLst>
                                    <p:set>
                                      <p:cBhvr>
                                        <p:cTn id="14" dur="1" fill="hold">
                                          <p:stCondLst>
                                            <p:cond delay="0"/>
                                          </p:stCondLst>
                                        </p:cTn>
                                        <p:tgtEl>
                                          <p:spTgt spid="371715">
                                            <p:txEl>
                                              <p:pRg st="1" end="1"/>
                                            </p:txEl>
                                          </p:spTgt>
                                        </p:tgtEl>
                                        <p:attrNameLst>
                                          <p:attrName>style.visibility</p:attrName>
                                        </p:attrNameLst>
                                      </p:cBhvr>
                                      <p:to>
                                        <p:strVal val="visible"/>
                                      </p:to>
                                    </p:set>
                                    <p:animEffect transition="in" filter="plus(out)">
                                      <p:cBhvr>
                                        <p:cTn id="15" dur="2000"/>
                                        <p:tgtEl>
                                          <p:spTgt spid="371715">
                                            <p:txEl>
                                              <p:pRg st="1" end="1"/>
                                            </p:txEl>
                                          </p:spTgt>
                                        </p:tgtEl>
                                      </p:cBhvr>
                                    </p:animEffect>
                                  </p:childTnLst>
                                </p:cTn>
                              </p:par>
                              <p:par>
                                <p:cTn id="16" presetID="13" presetClass="entr" presetSubtype="32" fill="hold" grpId="0" nodeType="withEffect">
                                  <p:stCondLst>
                                    <p:cond delay="0"/>
                                  </p:stCondLst>
                                  <p:childTnLst>
                                    <p:set>
                                      <p:cBhvr>
                                        <p:cTn id="17" dur="1" fill="hold">
                                          <p:stCondLst>
                                            <p:cond delay="0"/>
                                          </p:stCondLst>
                                        </p:cTn>
                                        <p:tgtEl>
                                          <p:spTgt spid="371715">
                                            <p:txEl>
                                              <p:pRg st="2" end="2"/>
                                            </p:txEl>
                                          </p:spTgt>
                                        </p:tgtEl>
                                        <p:attrNameLst>
                                          <p:attrName>style.visibility</p:attrName>
                                        </p:attrNameLst>
                                      </p:cBhvr>
                                      <p:to>
                                        <p:strVal val="visible"/>
                                      </p:to>
                                    </p:set>
                                    <p:animEffect transition="in" filter="plus(out)">
                                      <p:cBhvr>
                                        <p:cTn id="18" dur="2000"/>
                                        <p:tgtEl>
                                          <p:spTgt spid="371715">
                                            <p:txEl>
                                              <p:pRg st="2" end="2"/>
                                            </p:txEl>
                                          </p:spTgt>
                                        </p:tgtEl>
                                      </p:cBhvr>
                                    </p:animEffect>
                                  </p:childTnLst>
                                </p:cTn>
                              </p:par>
                              <p:par>
                                <p:cTn id="19" presetID="13" presetClass="entr" presetSubtype="32" fill="hold" grpId="0" nodeType="withEffect">
                                  <p:stCondLst>
                                    <p:cond delay="0"/>
                                  </p:stCondLst>
                                  <p:childTnLst>
                                    <p:set>
                                      <p:cBhvr>
                                        <p:cTn id="20" dur="1" fill="hold">
                                          <p:stCondLst>
                                            <p:cond delay="0"/>
                                          </p:stCondLst>
                                        </p:cTn>
                                        <p:tgtEl>
                                          <p:spTgt spid="371715">
                                            <p:txEl>
                                              <p:pRg st="3" end="3"/>
                                            </p:txEl>
                                          </p:spTgt>
                                        </p:tgtEl>
                                        <p:attrNameLst>
                                          <p:attrName>style.visibility</p:attrName>
                                        </p:attrNameLst>
                                      </p:cBhvr>
                                      <p:to>
                                        <p:strVal val="visible"/>
                                      </p:to>
                                    </p:set>
                                    <p:animEffect transition="in" filter="plus(out)">
                                      <p:cBhvr>
                                        <p:cTn id="21" dur="2000"/>
                                        <p:tgtEl>
                                          <p:spTgt spid="3717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4" grpId="0"/>
      <p:bldP spid="371715"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r>
              <a:rPr lang="zh-CN" altLang="en-US"/>
              <a:t>线性分析方法</a:t>
            </a:r>
          </a:p>
        </p:txBody>
      </p:sp>
      <p:sp>
        <p:nvSpPr>
          <p:cNvPr id="371715" name="Rectangle 3"/>
          <p:cNvSpPr>
            <a:spLocks noGrp="1" noChangeArrowheads="1"/>
          </p:cNvSpPr>
          <p:nvPr>
            <p:ph type="body" idx="1"/>
          </p:nvPr>
        </p:nvSpPr>
        <p:spPr/>
        <p:txBody>
          <a:bodyPr/>
          <a:lstStyle/>
          <a:p>
            <a:r>
              <a:rPr lang="zh-CN" altLang="en-US" dirty="0"/>
              <a:t>线性分析是</a:t>
            </a:r>
            <a:r>
              <a:rPr lang="en-US" altLang="zh-CN" dirty="0" err="1"/>
              <a:t>mstsui</a:t>
            </a:r>
            <a:r>
              <a:rPr lang="zh-CN" altLang="en-US" dirty="0"/>
              <a:t>和</a:t>
            </a:r>
            <a:r>
              <a:rPr lang="en-US" altLang="zh-CN" dirty="0" err="1"/>
              <a:t>yamagishi</a:t>
            </a:r>
            <a:r>
              <a:rPr lang="zh-CN" altLang="en-US" dirty="0"/>
              <a:t>于</a:t>
            </a:r>
            <a:r>
              <a:rPr lang="en-US" altLang="zh-CN" dirty="0"/>
              <a:t>1992</a:t>
            </a:r>
            <a:r>
              <a:rPr lang="zh-CN" altLang="en-US" dirty="0"/>
              <a:t>年提出的一种攻击方法，它本质上是一种已知明文攻击方法</a:t>
            </a:r>
          </a:p>
          <a:p>
            <a:pPr lvl="1"/>
            <a:r>
              <a:rPr lang="zh-CN" altLang="en-US" dirty="0"/>
              <a:t>寻找一个给定密码算法的有关明文比特、密文比特和密钥比特的有效线性近似表达式，通过选择充分多的明－密文对来分析密钥的某些比特</a:t>
            </a:r>
          </a:p>
          <a:p>
            <a:pPr lvl="1"/>
            <a:r>
              <a:rPr lang="zh-CN" altLang="en-US" dirty="0"/>
              <a:t>用这种方法破译</a:t>
            </a:r>
            <a:r>
              <a:rPr lang="en-US" altLang="zh-CN" dirty="0"/>
              <a:t>DES</a:t>
            </a:r>
            <a:r>
              <a:rPr lang="zh-CN" altLang="en-US" dirty="0"/>
              <a:t>比差分分析方法更有效。</a:t>
            </a:r>
          </a:p>
          <a:p>
            <a:pPr lvl="1"/>
            <a:r>
              <a:rPr lang="zh-CN" altLang="en-US" dirty="0"/>
              <a:t>可用</a:t>
            </a:r>
            <a:r>
              <a:rPr lang="en-US" altLang="zh-CN" dirty="0"/>
              <a:t>2</a:t>
            </a:r>
            <a:r>
              <a:rPr lang="en-US" altLang="zh-CN" baseline="30000" dirty="0"/>
              <a:t>47</a:t>
            </a:r>
            <a:r>
              <a:rPr lang="zh-CN" altLang="en-US" dirty="0"/>
              <a:t>个已知明文破译</a:t>
            </a:r>
            <a:r>
              <a:rPr lang="en-US" altLang="zh-CN" dirty="0"/>
              <a:t>8</a:t>
            </a:r>
            <a:r>
              <a:rPr lang="zh-CN" altLang="en-US" dirty="0"/>
              <a:t>－轮</a:t>
            </a:r>
            <a:r>
              <a:rPr lang="en-US" altLang="zh-CN" dirty="0"/>
              <a:t>DES</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71714"/>
                                        </p:tgtEl>
                                        <p:attrNameLst>
                                          <p:attrName>style.visibility</p:attrName>
                                        </p:attrNameLst>
                                      </p:cBhvr>
                                      <p:to>
                                        <p:strVal val="visible"/>
                                      </p:to>
                                    </p:set>
                                    <p:animEffect transition="in" filter="slide(fromBottom)">
                                      <p:cBhvr>
                                        <p:cTn id="7" dur="500"/>
                                        <p:tgtEl>
                                          <p:spTgt spid="371714"/>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32" fill="hold" grpId="0" nodeType="clickEffect">
                                  <p:stCondLst>
                                    <p:cond delay="0"/>
                                  </p:stCondLst>
                                  <p:childTnLst>
                                    <p:set>
                                      <p:cBhvr>
                                        <p:cTn id="11" dur="1" fill="hold">
                                          <p:stCondLst>
                                            <p:cond delay="0"/>
                                          </p:stCondLst>
                                        </p:cTn>
                                        <p:tgtEl>
                                          <p:spTgt spid="371715">
                                            <p:txEl>
                                              <p:pRg st="0" end="0"/>
                                            </p:txEl>
                                          </p:spTgt>
                                        </p:tgtEl>
                                        <p:attrNameLst>
                                          <p:attrName>style.visibility</p:attrName>
                                        </p:attrNameLst>
                                      </p:cBhvr>
                                      <p:to>
                                        <p:strVal val="visible"/>
                                      </p:to>
                                    </p:set>
                                    <p:animEffect transition="in" filter="plus(out)">
                                      <p:cBhvr>
                                        <p:cTn id="12" dur="2000"/>
                                        <p:tgtEl>
                                          <p:spTgt spid="371715">
                                            <p:txEl>
                                              <p:pRg st="0" end="0"/>
                                            </p:txEl>
                                          </p:spTgt>
                                        </p:tgtEl>
                                      </p:cBhvr>
                                    </p:animEffect>
                                  </p:childTnLst>
                                </p:cTn>
                              </p:par>
                              <p:par>
                                <p:cTn id="13" presetID="13" presetClass="entr" presetSubtype="32" fill="hold" grpId="0" nodeType="withEffect">
                                  <p:stCondLst>
                                    <p:cond delay="0"/>
                                  </p:stCondLst>
                                  <p:childTnLst>
                                    <p:set>
                                      <p:cBhvr>
                                        <p:cTn id="14" dur="1" fill="hold">
                                          <p:stCondLst>
                                            <p:cond delay="0"/>
                                          </p:stCondLst>
                                        </p:cTn>
                                        <p:tgtEl>
                                          <p:spTgt spid="371715">
                                            <p:txEl>
                                              <p:pRg st="1" end="1"/>
                                            </p:txEl>
                                          </p:spTgt>
                                        </p:tgtEl>
                                        <p:attrNameLst>
                                          <p:attrName>style.visibility</p:attrName>
                                        </p:attrNameLst>
                                      </p:cBhvr>
                                      <p:to>
                                        <p:strVal val="visible"/>
                                      </p:to>
                                    </p:set>
                                    <p:animEffect transition="in" filter="plus(out)">
                                      <p:cBhvr>
                                        <p:cTn id="15" dur="2000"/>
                                        <p:tgtEl>
                                          <p:spTgt spid="371715">
                                            <p:txEl>
                                              <p:pRg st="1" end="1"/>
                                            </p:txEl>
                                          </p:spTgt>
                                        </p:tgtEl>
                                      </p:cBhvr>
                                    </p:animEffect>
                                  </p:childTnLst>
                                </p:cTn>
                              </p:par>
                              <p:par>
                                <p:cTn id="16" presetID="13" presetClass="entr" presetSubtype="32" fill="hold" grpId="0" nodeType="withEffect">
                                  <p:stCondLst>
                                    <p:cond delay="0"/>
                                  </p:stCondLst>
                                  <p:childTnLst>
                                    <p:set>
                                      <p:cBhvr>
                                        <p:cTn id="17" dur="1" fill="hold">
                                          <p:stCondLst>
                                            <p:cond delay="0"/>
                                          </p:stCondLst>
                                        </p:cTn>
                                        <p:tgtEl>
                                          <p:spTgt spid="371715">
                                            <p:txEl>
                                              <p:pRg st="2" end="2"/>
                                            </p:txEl>
                                          </p:spTgt>
                                        </p:tgtEl>
                                        <p:attrNameLst>
                                          <p:attrName>style.visibility</p:attrName>
                                        </p:attrNameLst>
                                      </p:cBhvr>
                                      <p:to>
                                        <p:strVal val="visible"/>
                                      </p:to>
                                    </p:set>
                                    <p:animEffect transition="in" filter="plus(out)">
                                      <p:cBhvr>
                                        <p:cTn id="18" dur="2000"/>
                                        <p:tgtEl>
                                          <p:spTgt spid="371715">
                                            <p:txEl>
                                              <p:pRg st="2" end="2"/>
                                            </p:txEl>
                                          </p:spTgt>
                                        </p:tgtEl>
                                      </p:cBhvr>
                                    </p:animEffect>
                                  </p:childTnLst>
                                </p:cTn>
                              </p:par>
                              <p:par>
                                <p:cTn id="19" presetID="13" presetClass="entr" presetSubtype="32" fill="hold" grpId="0" nodeType="withEffect">
                                  <p:stCondLst>
                                    <p:cond delay="0"/>
                                  </p:stCondLst>
                                  <p:childTnLst>
                                    <p:set>
                                      <p:cBhvr>
                                        <p:cTn id="20" dur="1" fill="hold">
                                          <p:stCondLst>
                                            <p:cond delay="0"/>
                                          </p:stCondLst>
                                        </p:cTn>
                                        <p:tgtEl>
                                          <p:spTgt spid="371715">
                                            <p:txEl>
                                              <p:pRg st="3" end="3"/>
                                            </p:txEl>
                                          </p:spTgt>
                                        </p:tgtEl>
                                        <p:attrNameLst>
                                          <p:attrName>style.visibility</p:attrName>
                                        </p:attrNameLst>
                                      </p:cBhvr>
                                      <p:to>
                                        <p:strVal val="visible"/>
                                      </p:to>
                                    </p:set>
                                    <p:animEffect transition="in" filter="plus(out)">
                                      <p:cBhvr>
                                        <p:cTn id="21" dur="2000"/>
                                        <p:tgtEl>
                                          <p:spTgt spid="3717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4" grpId="0"/>
      <p:bldP spid="37171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685800"/>
            <a:ext cx="5715000" cy="563563"/>
          </a:xfrm>
        </p:spPr>
        <p:txBody>
          <a:bodyPr/>
          <a:lstStyle/>
          <a:p>
            <a:r>
              <a:rPr lang="zh-CN" altLang="en-US" dirty="0" smtClean="0"/>
              <a:t>分组密码的设计思想</a:t>
            </a:r>
            <a:endParaRPr lang="zh-CN" altLang="en-US" dirty="0"/>
          </a:p>
        </p:txBody>
      </p:sp>
      <p:sp>
        <p:nvSpPr>
          <p:cNvPr id="3" name="内容占位符 2"/>
          <p:cNvSpPr>
            <a:spLocks noGrp="1"/>
          </p:cNvSpPr>
          <p:nvPr>
            <p:ph idx="1"/>
          </p:nvPr>
        </p:nvSpPr>
        <p:spPr>
          <a:xfrm>
            <a:off x="762000" y="2302397"/>
            <a:ext cx="7772400" cy="3869803"/>
          </a:xfrm>
        </p:spPr>
        <p:txBody>
          <a:bodyPr/>
          <a:lstStyle/>
          <a:p>
            <a:pPr marL="514350" indent="-457200"/>
            <a:r>
              <a:rPr lang="en-US" altLang="zh-CN" b="1" dirty="0" smtClean="0">
                <a:latin typeface="隶书" pitchFamily="49" charset="-122"/>
                <a:ea typeface="隶书" pitchFamily="49" charset="-122"/>
              </a:rPr>
              <a:t>Shannon</a:t>
            </a:r>
            <a:r>
              <a:rPr lang="zh-CN" altLang="en-US" b="1" dirty="0" smtClean="0">
                <a:latin typeface="隶书" pitchFamily="49" charset="-122"/>
                <a:ea typeface="隶书" pitchFamily="49" charset="-122"/>
              </a:rPr>
              <a:t>提出设计密码系统的三个基本原则</a:t>
            </a:r>
            <a:endParaRPr lang="en-US" altLang="zh-CN" b="1" dirty="0" smtClean="0">
              <a:solidFill>
                <a:srgbClr val="FF0000"/>
              </a:solidFill>
              <a:latin typeface="隶书" pitchFamily="49" charset="-122"/>
              <a:ea typeface="隶书" pitchFamily="49" charset="-122"/>
            </a:endParaRPr>
          </a:p>
          <a:p>
            <a:pPr marL="914400" lvl="1" indent="-457200"/>
            <a:r>
              <a:rPr lang="zh-CN" altLang="en-US" sz="2800" b="1" dirty="0" smtClean="0">
                <a:solidFill>
                  <a:srgbClr val="FF0000"/>
                </a:solidFill>
                <a:latin typeface="隶书" pitchFamily="49" charset="-122"/>
                <a:ea typeface="隶书" pitchFamily="49" charset="-122"/>
              </a:rPr>
              <a:t> 扩</a:t>
            </a:r>
            <a:r>
              <a:rPr lang="zh-CN" altLang="en-US" sz="2800" b="1" dirty="0">
                <a:solidFill>
                  <a:srgbClr val="FF0000"/>
                </a:solidFill>
                <a:latin typeface="隶书" pitchFamily="49" charset="-122"/>
                <a:ea typeface="隶书" pitchFamily="49" charset="-122"/>
              </a:rPr>
              <a:t>散</a:t>
            </a:r>
            <a:r>
              <a:rPr lang="en-US" altLang="zh-CN" sz="2800" b="1" dirty="0">
                <a:solidFill>
                  <a:srgbClr val="FF0000"/>
                </a:solidFill>
                <a:latin typeface="隶书" pitchFamily="49" charset="-122"/>
                <a:ea typeface="隶书" pitchFamily="49" charset="-122"/>
              </a:rPr>
              <a:t>(diffusion</a:t>
            </a:r>
            <a:r>
              <a:rPr lang="en-US" altLang="zh-CN" sz="2800" b="1" dirty="0" smtClean="0">
                <a:solidFill>
                  <a:srgbClr val="FF0000"/>
                </a:solidFill>
                <a:latin typeface="隶书" pitchFamily="49" charset="-122"/>
                <a:ea typeface="隶书" pitchFamily="49" charset="-122"/>
              </a:rPr>
              <a:t>)</a:t>
            </a:r>
          </a:p>
          <a:p>
            <a:pPr marL="914400" lvl="1" indent="-457200"/>
            <a:r>
              <a:rPr lang="zh-CN" altLang="en-US" sz="2800" b="1" dirty="0" smtClean="0">
                <a:solidFill>
                  <a:srgbClr val="FF0000"/>
                </a:solidFill>
                <a:latin typeface="隶书" pitchFamily="49" charset="-122"/>
                <a:ea typeface="隶书" pitchFamily="49" charset="-122"/>
              </a:rPr>
              <a:t> 混</a:t>
            </a:r>
            <a:r>
              <a:rPr lang="zh-CN" altLang="en-US" sz="2800" b="1" dirty="0">
                <a:solidFill>
                  <a:srgbClr val="FF0000"/>
                </a:solidFill>
                <a:latin typeface="隶书" pitchFamily="49" charset="-122"/>
                <a:ea typeface="隶书" pitchFamily="49" charset="-122"/>
              </a:rPr>
              <a:t>淆</a:t>
            </a:r>
            <a:r>
              <a:rPr lang="en-US" altLang="zh-CN" sz="2800" b="1" dirty="0">
                <a:solidFill>
                  <a:srgbClr val="FF0000"/>
                </a:solidFill>
                <a:latin typeface="隶书" pitchFamily="49" charset="-122"/>
                <a:ea typeface="隶书" pitchFamily="49" charset="-122"/>
              </a:rPr>
              <a:t>(confusion</a:t>
            </a:r>
            <a:r>
              <a:rPr lang="en-US" altLang="zh-CN" sz="2800" b="1" dirty="0" smtClean="0">
                <a:solidFill>
                  <a:srgbClr val="FF0000"/>
                </a:solidFill>
                <a:latin typeface="隶书" pitchFamily="49" charset="-122"/>
                <a:ea typeface="隶书" pitchFamily="49" charset="-122"/>
              </a:rPr>
              <a:t>)</a:t>
            </a:r>
          </a:p>
          <a:p>
            <a:pPr marL="914400" lvl="1" indent="-457200"/>
            <a:r>
              <a:rPr lang="zh-CN" altLang="en-US" sz="2800" b="1" dirty="0" smtClean="0">
                <a:solidFill>
                  <a:srgbClr val="FF0000"/>
                </a:solidFill>
                <a:latin typeface="隶书" pitchFamily="49" charset="-122"/>
                <a:ea typeface="隶书" pitchFamily="49" charset="-122"/>
              </a:rPr>
              <a:t> 乘</a:t>
            </a:r>
            <a:r>
              <a:rPr lang="zh-CN" altLang="en-US" sz="2800" b="1" dirty="0">
                <a:solidFill>
                  <a:srgbClr val="FF0000"/>
                </a:solidFill>
                <a:latin typeface="隶书" pitchFamily="49" charset="-122"/>
                <a:ea typeface="隶书" pitchFamily="49" charset="-122"/>
              </a:rPr>
              <a:t>积密</a:t>
            </a:r>
            <a:r>
              <a:rPr lang="zh-CN" altLang="en-US" sz="2800" b="1" dirty="0" smtClean="0">
                <a:solidFill>
                  <a:srgbClr val="FF0000"/>
                </a:solidFill>
                <a:latin typeface="隶书" pitchFamily="49" charset="-122"/>
                <a:ea typeface="隶书" pitchFamily="49" charset="-122"/>
              </a:rPr>
              <a:t>码</a:t>
            </a:r>
            <a:endParaRPr lang="en-US" altLang="zh-CN" sz="2800" b="1" dirty="0" smtClean="0">
              <a:solidFill>
                <a:srgbClr val="FF0000"/>
              </a:solidFill>
              <a:latin typeface="隶书" pitchFamily="49" charset="-122"/>
              <a:ea typeface="隶书" pitchFamily="49" charset="-122"/>
            </a:endParaRPr>
          </a:p>
          <a:p>
            <a:pPr marL="914400" lvl="1" indent="-457200"/>
            <a:endParaRPr lang="en-US" altLang="zh-CN" b="1" dirty="0">
              <a:solidFill>
                <a:srgbClr val="FF0000"/>
              </a:solidFill>
              <a:latin typeface="隶书" pitchFamily="49" charset="-122"/>
              <a:ea typeface="隶书" pitchFamily="49" charset="-122"/>
            </a:endParaRPr>
          </a:p>
          <a:p>
            <a:pPr marL="514350" indent="-457200"/>
            <a:r>
              <a:rPr lang="zh-CN" altLang="en-US" b="1" dirty="0" smtClean="0">
                <a:solidFill>
                  <a:srgbClr val="FF0000"/>
                </a:solidFill>
                <a:latin typeface="隶书" pitchFamily="49" charset="-122"/>
                <a:ea typeface="隶书" pitchFamily="49" charset="-122"/>
              </a:rPr>
              <a:t>目</a:t>
            </a:r>
            <a:r>
              <a:rPr lang="zh-CN" altLang="en-US" b="1" dirty="0">
                <a:solidFill>
                  <a:srgbClr val="FF0000"/>
                </a:solidFill>
                <a:latin typeface="隶书" pitchFamily="49" charset="-122"/>
                <a:ea typeface="隶书" pitchFamily="49" charset="-122"/>
              </a:rPr>
              <a:t>的是抗击对密码系统的统计分析</a:t>
            </a:r>
            <a:endParaRPr lang="en-US" altLang="zh-CN" b="1" dirty="0" smtClean="0">
              <a:solidFill>
                <a:srgbClr val="FF0000"/>
              </a:solidFill>
            </a:endParaRPr>
          </a:p>
          <a:p>
            <a:endParaRPr lang="zh-CN" altLang="en-US"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a:t>
            </a:fld>
            <a:endParaRPr lang="en-US" altLang="zh-CN" dirty="0"/>
          </a:p>
        </p:txBody>
      </p:sp>
    </p:spTree>
    <p:extLst>
      <p:ext uri="{BB962C8B-B14F-4D97-AF65-F5344CB8AC3E}">
        <p14:creationId xmlns:p14="http://schemas.microsoft.com/office/powerpoint/2010/main" val="1693482015"/>
      </p:ext>
    </p:extLst>
  </p:cSld>
  <p:clrMapOvr>
    <a:masterClrMapping/>
  </p:clrMapOvr>
  <p:transition>
    <p:wedg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多重</a:t>
            </a:r>
            <a:r>
              <a:rPr lang="en-US" altLang="zh-CN" dirty="0" smtClean="0"/>
              <a:t>DES</a:t>
            </a:r>
            <a:endParaRPr lang="zh-CN" altLang="en-US" dirty="0"/>
          </a:p>
        </p:txBody>
      </p:sp>
      <p:sp>
        <p:nvSpPr>
          <p:cNvPr id="3" name="内容占位符 2"/>
          <p:cNvSpPr>
            <a:spLocks noGrp="1"/>
          </p:cNvSpPr>
          <p:nvPr>
            <p:ph idx="1"/>
          </p:nvPr>
        </p:nvSpPr>
        <p:spPr/>
        <p:txBody>
          <a:bodyPr/>
          <a:lstStyle/>
          <a:p>
            <a:r>
              <a:rPr lang="zh-CN" altLang="en-US" sz="3200" dirty="0" smtClean="0"/>
              <a:t>为增强</a:t>
            </a:r>
            <a:r>
              <a:rPr lang="en-US" altLang="zh-CN" sz="3200" dirty="0" smtClean="0"/>
              <a:t>DES</a:t>
            </a:r>
            <a:r>
              <a:rPr lang="zh-CN" altLang="en-US" sz="3200" dirty="0" smtClean="0"/>
              <a:t>算法的安全性，人们提出许多</a:t>
            </a:r>
            <a:r>
              <a:rPr lang="en-US" altLang="zh-CN" sz="3200" dirty="0" smtClean="0"/>
              <a:t>DES</a:t>
            </a:r>
            <a:r>
              <a:rPr lang="zh-CN" altLang="en-US" sz="3200" dirty="0" smtClean="0"/>
              <a:t>的改进方案</a:t>
            </a:r>
            <a:endParaRPr lang="en-US" altLang="zh-CN" sz="3200" dirty="0" smtClean="0"/>
          </a:p>
          <a:p>
            <a:pPr lvl="1"/>
            <a:r>
              <a:rPr lang="zh-CN" altLang="en-US" sz="2800" dirty="0">
                <a:solidFill>
                  <a:srgbClr val="C6062F"/>
                </a:solidFill>
              </a:rPr>
              <a:t>二重</a:t>
            </a:r>
            <a:r>
              <a:rPr lang="en-US" altLang="zh-CN" sz="2800" dirty="0">
                <a:solidFill>
                  <a:srgbClr val="C6062F"/>
                </a:solidFill>
              </a:rPr>
              <a:t>DES</a:t>
            </a:r>
          </a:p>
          <a:p>
            <a:pPr lvl="1"/>
            <a:r>
              <a:rPr lang="zh-CN" altLang="en-US" sz="2800" dirty="0">
                <a:solidFill>
                  <a:srgbClr val="C6062F"/>
                </a:solidFill>
              </a:rPr>
              <a:t>三重</a:t>
            </a:r>
            <a:r>
              <a:rPr lang="en-US" altLang="zh-CN" sz="2800" dirty="0" smtClean="0">
                <a:solidFill>
                  <a:srgbClr val="C6062F"/>
                </a:solidFill>
              </a:rPr>
              <a:t>DES</a:t>
            </a:r>
          </a:p>
          <a:p>
            <a:endParaRPr lang="en-US" altLang="zh-CN" dirty="0" smtClean="0"/>
          </a:p>
          <a:p>
            <a:r>
              <a:rPr lang="zh-CN" altLang="en-US" dirty="0">
                <a:solidFill>
                  <a:srgbClr val="0000FF"/>
                </a:solidFill>
              </a:rPr>
              <a:t>已经证明多重</a:t>
            </a:r>
            <a:r>
              <a:rPr lang="en-US" altLang="zh-CN" dirty="0">
                <a:solidFill>
                  <a:srgbClr val="0000FF"/>
                </a:solidFill>
              </a:rPr>
              <a:t>DES</a:t>
            </a:r>
            <a:r>
              <a:rPr lang="zh-CN" altLang="en-US" dirty="0">
                <a:solidFill>
                  <a:srgbClr val="0000FF"/>
                </a:solidFill>
              </a:rPr>
              <a:t>并不等价于使用</a:t>
            </a:r>
            <a:r>
              <a:rPr lang="zh-CN" altLang="en-US" dirty="0">
                <a:solidFill>
                  <a:srgbClr val="FF0000"/>
                </a:solidFill>
              </a:rPr>
              <a:t>一个</a:t>
            </a:r>
            <a:r>
              <a:rPr lang="en-US" altLang="zh-CN" dirty="0">
                <a:solidFill>
                  <a:srgbClr val="0000FF"/>
                </a:solidFill>
              </a:rPr>
              <a:t>56</a:t>
            </a:r>
            <a:r>
              <a:rPr lang="zh-CN" altLang="en-US" dirty="0">
                <a:solidFill>
                  <a:srgbClr val="0000FF"/>
                </a:solidFill>
              </a:rPr>
              <a:t>位密钥的单重</a:t>
            </a:r>
            <a:r>
              <a:rPr lang="en-US" altLang="zh-CN" dirty="0">
                <a:solidFill>
                  <a:srgbClr val="0000FF"/>
                </a:solidFill>
              </a:rPr>
              <a:t>DES</a:t>
            </a:r>
            <a:endParaRPr lang="en-US" altLang="zh-CN" dirty="0" smtClean="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90</a:t>
            </a:fld>
            <a:endParaRPr lang="en-US" altLang="zh-CN" dirty="0"/>
          </a:p>
        </p:txBody>
      </p:sp>
    </p:spTree>
    <p:extLst>
      <p:ext uri="{BB962C8B-B14F-4D97-AF65-F5344CB8AC3E}">
        <p14:creationId xmlns:p14="http://schemas.microsoft.com/office/powerpoint/2010/main" val="107740081"/>
      </p:ext>
    </p:extLst>
  </p:cSld>
  <p:clrMapOvr>
    <a:masterClrMapping/>
  </p:clrMapOvr>
  <p:transition>
    <p:wedg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二重</a:t>
            </a:r>
            <a:r>
              <a:rPr lang="en-US" altLang="zh-CN" dirty="0"/>
              <a:t>DES</a:t>
            </a:r>
            <a:endParaRPr lang="zh-CN" altLang="en-US" dirty="0"/>
          </a:p>
        </p:txBody>
      </p:sp>
      <p:sp>
        <p:nvSpPr>
          <p:cNvPr id="4" name="日期占位符 3"/>
          <p:cNvSpPr>
            <a:spLocks noGrp="1"/>
          </p:cNvSpPr>
          <p:nvPr>
            <p:ph type="dt" sz="half" idx="10"/>
          </p:nvPr>
        </p:nvSpPr>
        <p:spPr/>
        <p:txBody>
          <a:bodyPr/>
          <a:lstStyle/>
          <a:p>
            <a:fld id="{F8F767E2-4B0C-4D6B-BC16-744F3E0FAA8C}"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91</a:t>
            </a:fld>
            <a:endParaRPr lang="en-US" altLang="zh-CN" dirty="0"/>
          </a:p>
        </p:txBody>
      </p:sp>
      <mc:AlternateContent xmlns:mc="http://schemas.openxmlformats.org/markup-compatibility/2006" xmlns:a14="http://schemas.microsoft.com/office/drawing/2010/main">
        <mc:Choice Requires="a14">
          <p:sp>
            <p:nvSpPr>
              <p:cNvPr id="7" name="Rectangle 3"/>
              <p:cNvSpPr txBox="1">
                <a:spLocks noChangeArrowheads="1"/>
              </p:cNvSpPr>
              <p:nvPr/>
            </p:nvSpPr>
            <p:spPr bwMode="auto">
              <a:xfrm>
                <a:off x="304800" y="4191000"/>
                <a:ext cx="8610600" cy="22304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fontAlgn="base">
                  <a:spcBef>
                    <a:spcPct val="20000"/>
                  </a:spcBef>
                  <a:spcAft>
                    <a:spcPct val="0"/>
                  </a:spcAft>
                  <a:buClr>
                    <a:schemeClr val="tx1"/>
                  </a:buClr>
                  <a:buChar char="•"/>
                  <a:defRPr sz="22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zh-CN" altLang="en-US" kern="0" dirty="0" smtClean="0"/>
                  <a:t>可对</a:t>
                </a:r>
                <a14:m>
                  <m:oMath xmlns:m="http://schemas.openxmlformats.org/officeDocument/2006/math">
                    <m:r>
                      <a:rPr lang="en-US" altLang="zh-CN" i="1" kern="0" dirty="0" smtClean="0">
                        <a:latin typeface="Cambria Math" panose="02040503050406030204" pitchFamily="18" charset="0"/>
                      </a:rPr>
                      <m:t>𝑚</m:t>
                    </m:r>
                  </m:oMath>
                </a14:m>
                <a:r>
                  <a:rPr lang="zh-CN" altLang="en-US" kern="0" dirty="0" smtClean="0"/>
                  <a:t>采取一切可能的</a:t>
                </a:r>
                <a14:m>
                  <m:oMath xmlns:m="http://schemas.openxmlformats.org/officeDocument/2006/math">
                    <m:r>
                      <a:rPr lang="en-US" altLang="zh-CN" i="1" kern="0" dirty="0" smtClean="0">
                        <a:latin typeface="Cambria Math" panose="02040503050406030204" pitchFamily="18" charset="0"/>
                      </a:rPr>
                      <m:t>𝑘</m:t>
                    </m:r>
                    <m:r>
                      <a:rPr lang="en-US" altLang="zh-CN" i="1" kern="0" baseline="-25000" dirty="0" smtClean="0">
                        <a:latin typeface="Cambria Math" panose="02040503050406030204" pitchFamily="18" charset="0"/>
                      </a:rPr>
                      <m:t>1</m:t>
                    </m:r>
                  </m:oMath>
                </a14:m>
                <a:r>
                  <a:rPr lang="zh-CN" altLang="en-US" kern="0" dirty="0" smtClean="0"/>
                  <a:t>加密并存储，在对</a:t>
                </a:r>
                <a:r>
                  <a:rPr lang="en-US" altLang="zh-CN" kern="0" dirty="0" smtClean="0"/>
                  <a:t>C</a:t>
                </a:r>
                <a:r>
                  <a:rPr lang="zh-CN" altLang="en-US" kern="0" dirty="0" smtClean="0"/>
                  <a:t>取一切可能的</a:t>
                </a:r>
                <a14:m>
                  <m:oMath xmlns:m="http://schemas.openxmlformats.org/officeDocument/2006/math">
                    <m:r>
                      <a:rPr lang="en-US" altLang="zh-CN" i="1" kern="0" dirty="0" smtClean="0">
                        <a:latin typeface="Cambria Math" panose="02040503050406030204" pitchFamily="18" charset="0"/>
                      </a:rPr>
                      <m:t>𝑘</m:t>
                    </m:r>
                    <m:r>
                      <a:rPr lang="en-US" altLang="zh-CN" i="1" kern="0" baseline="-25000" dirty="0" smtClean="0">
                        <a:latin typeface="Cambria Math" panose="02040503050406030204" pitchFamily="18" charset="0"/>
                      </a:rPr>
                      <m:t>2</m:t>
                    </m:r>
                  </m:oMath>
                </a14:m>
                <a:r>
                  <a:rPr lang="zh-CN" altLang="en-US" kern="0" dirty="0" smtClean="0"/>
                  <a:t>解密，并与存储的</a:t>
                </a:r>
                <a14:m>
                  <m:oMath xmlns:m="http://schemas.openxmlformats.org/officeDocument/2006/math">
                    <m:r>
                      <a:rPr lang="en-US" altLang="zh-CN" i="1" kern="0" dirty="0" smtClean="0">
                        <a:latin typeface="Cambria Math" panose="02040503050406030204" pitchFamily="18" charset="0"/>
                      </a:rPr>
                      <m:t>𝐷𝐸𝑆</m:t>
                    </m:r>
                    <m:r>
                      <a:rPr lang="en-US" altLang="zh-CN" i="1" kern="0" baseline="-25000" dirty="0" smtClean="0">
                        <a:latin typeface="Cambria Math" panose="02040503050406030204" pitchFamily="18" charset="0"/>
                      </a:rPr>
                      <m:t>𝑘</m:t>
                    </m:r>
                    <m:r>
                      <a:rPr lang="en-US" altLang="zh-CN" i="1" kern="0" baseline="-25000" dirty="0" smtClean="0">
                        <a:latin typeface="Cambria Math" panose="02040503050406030204" pitchFamily="18" charset="0"/>
                      </a:rPr>
                      <m:t>1(</m:t>
                    </m:r>
                    <m:r>
                      <a:rPr lang="en-US" altLang="zh-CN" i="1" kern="0" dirty="0" smtClean="0">
                        <a:latin typeface="Cambria Math" panose="02040503050406030204" pitchFamily="18" charset="0"/>
                      </a:rPr>
                      <m:t>𝑚</m:t>
                    </m:r>
                    <m:r>
                      <a:rPr lang="en-US" altLang="zh-CN" i="1" kern="0" dirty="0" smtClean="0">
                        <a:latin typeface="Cambria Math" panose="02040503050406030204" pitchFamily="18" charset="0"/>
                      </a:rPr>
                      <m:t>)</m:t>
                    </m:r>
                  </m:oMath>
                </a14:m>
                <a:r>
                  <a:rPr lang="zh-CN" altLang="en-US" kern="0" dirty="0" smtClean="0"/>
                  <a:t>比较，若有相等的，则</a:t>
                </a:r>
                <a14:m>
                  <m:oMath xmlns:m="http://schemas.openxmlformats.org/officeDocument/2006/math">
                    <m:r>
                      <a:rPr lang="en-US" altLang="zh-CN" i="1" kern="0" dirty="0" smtClean="0">
                        <a:latin typeface="Cambria Math" panose="02040503050406030204" pitchFamily="18" charset="0"/>
                      </a:rPr>
                      <m:t>𝑘</m:t>
                    </m:r>
                    <m:r>
                      <a:rPr lang="en-US" altLang="zh-CN" i="1" kern="0" baseline="-25000" dirty="0" smtClean="0">
                        <a:latin typeface="Cambria Math" panose="02040503050406030204" pitchFamily="18" charset="0"/>
                      </a:rPr>
                      <m:t>1</m:t>
                    </m:r>
                  </m:oMath>
                </a14:m>
                <a:r>
                  <a:rPr lang="zh-CN" altLang="en-US" kern="0" dirty="0" smtClean="0"/>
                  <a:t>和</a:t>
                </a:r>
                <a14:m>
                  <m:oMath xmlns:m="http://schemas.openxmlformats.org/officeDocument/2006/math">
                    <m:r>
                      <a:rPr lang="en-US" altLang="zh-CN" i="1" kern="0" dirty="0" smtClean="0">
                        <a:latin typeface="Cambria Math" panose="02040503050406030204" pitchFamily="18" charset="0"/>
                      </a:rPr>
                      <m:t>𝑘</m:t>
                    </m:r>
                    <m:r>
                      <a:rPr lang="en-US" altLang="zh-CN" i="1" kern="0" baseline="-25000" dirty="0" smtClean="0">
                        <a:latin typeface="Cambria Math" panose="02040503050406030204" pitchFamily="18" charset="0"/>
                      </a:rPr>
                      <m:t>2</m:t>
                    </m:r>
                  </m:oMath>
                </a14:m>
                <a:r>
                  <a:rPr lang="zh-CN" altLang="en-US" kern="0" dirty="0" smtClean="0"/>
                  <a:t>便可获得。二重</a:t>
                </a:r>
                <a:r>
                  <a:rPr lang="en-US" altLang="zh-CN" kern="0" dirty="0" smtClean="0"/>
                  <a:t>DES</a:t>
                </a:r>
                <a:r>
                  <a:rPr lang="zh-CN" altLang="en-US" kern="0" dirty="0" smtClean="0"/>
                  <a:t>并不像人们相像那样可提高密钥长度到</a:t>
                </a:r>
                <a:r>
                  <a:rPr lang="en-US" altLang="zh-CN" kern="0" dirty="0" smtClean="0"/>
                  <a:t>112</a:t>
                </a:r>
                <a:r>
                  <a:rPr lang="zh-CN" altLang="en-US" kern="0" dirty="0" smtClean="0"/>
                  <a:t>比特，而相当</a:t>
                </a:r>
                <a:r>
                  <a:rPr lang="en-US" altLang="zh-CN" kern="0" dirty="0" smtClean="0"/>
                  <a:t>57</a:t>
                </a:r>
                <a:r>
                  <a:rPr lang="zh-CN" altLang="en-US" kern="0" dirty="0" smtClean="0"/>
                  <a:t>比特。      </a:t>
                </a:r>
                <a:r>
                  <a:rPr lang="zh-CN" altLang="en-US" kern="0" dirty="0" smtClean="0">
                    <a:solidFill>
                      <a:srgbClr val="C6062F"/>
                    </a:solidFill>
                  </a:rPr>
                  <a:t>（中途相遇攻击）</a:t>
                </a:r>
                <a:endParaRPr lang="zh-CN" altLang="en-US" kern="0" dirty="0">
                  <a:solidFill>
                    <a:srgbClr val="C6062F"/>
                  </a:solidFill>
                </a:endParaRPr>
              </a:p>
            </p:txBody>
          </p:sp>
        </mc:Choice>
        <mc:Fallback xmlns="">
          <p:sp>
            <p:nvSpPr>
              <p:cNvPr id="7" name="Rectangle 3"/>
              <p:cNvSpPr txBox="1">
                <a:spLocks noRot="1" noChangeAspect="1" noMove="1" noResize="1" noEditPoints="1" noAdjustHandles="1" noChangeArrowheads="1" noChangeShapeType="1" noTextEdit="1"/>
              </p:cNvSpPr>
              <p:nvPr/>
            </p:nvSpPr>
            <p:spPr bwMode="auto">
              <a:xfrm>
                <a:off x="304800" y="4191000"/>
                <a:ext cx="8610600" cy="2230438"/>
              </a:xfrm>
              <a:prstGeom prst="rect">
                <a:avLst/>
              </a:prstGeom>
              <a:blipFill>
                <a:blip r:embed="rId3" cstate="print"/>
                <a:stretch>
                  <a:fillRect l="-1203" t="-3288" r="-1557" b="-7397"/>
                </a:stretch>
              </a:blipFill>
              <a:ln w="9525">
                <a:noFill/>
                <a:miter lim="800000"/>
                <a:headEnd/>
                <a:tailEnd/>
              </a:ln>
              <a:effectLst/>
            </p:spPr>
            <p:txBody>
              <a:bodyPr/>
              <a:lstStyle/>
              <a:p>
                <a:r>
                  <a:rPr lang="zh-CN" altLang="en-US">
                    <a:noFill/>
                  </a:rPr>
                  <a:t> </a:t>
                </a:r>
              </a:p>
            </p:txBody>
          </p:sp>
        </mc:Fallback>
      </mc:AlternateContent>
      <p:graphicFrame>
        <p:nvGraphicFramePr>
          <p:cNvPr id="8" name="Object 4"/>
          <p:cNvGraphicFramePr>
            <a:graphicFrameLocks noChangeAspect="1"/>
          </p:cNvGraphicFramePr>
          <p:nvPr>
            <p:extLst>
              <p:ext uri="{D42A27DB-BD31-4B8C-83A1-F6EECF244321}">
                <p14:modId xmlns:p14="http://schemas.microsoft.com/office/powerpoint/2010/main" val="2757228341"/>
              </p:ext>
            </p:extLst>
          </p:nvPr>
        </p:nvGraphicFramePr>
        <p:xfrm>
          <a:off x="1066800" y="1555896"/>
          <a:ext cx="6361113" cy="2388373"/>
        </p:xfrm>
        <a:graphic>
          <a:graphicData uri="http://schemas.openxmlformats.org/presentationml/2006/ole">
            <mc:AlternateContent xmlns:mc="http://schemas.openxmlformats.org/markup-compatibility/2006">
              <mc:Choice xmlns:v="urn:schemas-microsoft-com:vml" Requires="v">
                <p:oleObj spid="_x0000_s89173" name="公式" r:id="rId4" imgW="2666880" imgH="1041120" progId="">
                  <p:embed/>
                </p:oleObj>
              </mc:Choice>
              <mc:Fallback>
                <p:oleObj name="公式" r:id="rId4" imgW="2666880" imgH="1041120" progId="">
                  <p:embed/>
                  <p:pic>
                    <p:nvPicPr>
                      <p:cNvPr id="0" name="Picture 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555896"/>
                        <a:ext cx="6361113" cy="23883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78864269"/>
      </p:ext>
    </p:extLst>
  </p:cSld>
  <p:clrMapOvr>
    <a:masterClrMapping/>
  </p:clrMapOvr>
  <p:transition>
    <p:wedg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677068" y="402072"/>
            <a:ext cx="6986588" cy="1143000"/>
          </a:xfrm>
          <a:noFill/>
        </p:spPr>
        <p:txBody>
          <a:bodyPr anchor="ctr"/>
          <a:lstStyle/>
          <a:p>
            <a:pPr eaLnBrk="1" hangingPunct="1"/>
            <a:r>
              <a:rPr lang="en-US" altLang="zh-CN" dirty="0" smtClean="0"/>
              <a:t>2DES</a:t>
            </a:r>
          </a:p>
        </p:txBody>
      </p:sp>
      <p:sp>
        <p:nvSpPr>
          <p:cNvPr id="237571" name="Rectangle 3"/>
          <p:cNvSpPr>
            <a:spLocks noGrp="1" noChangeArrowheads="1"/>
          </p:cNvSpPr>
          <p:nvPr>
            <p:ph type="body" idx="1"/>
          </p:nvPr>
        </p:nvSpPr>
        <p:spPr>
          <a:xfrm>
            <a:off x="755650" y="1757364"/>
            <a:ext cx="7612063" cy="606424"/>
          </a:xfrm>
          <a:noFill/>
        </p:spPr>
        <p:txBody>
          <a:bodyPr/>
          <a:lstStyle/>
          <a:p>
            <a:pPr eaLnBrk="1" hangingPunct="1"/>
            <a:r>
              <a:rPr lang="en-US" altLang="zh-CN" dirty="0" smtClean="0"/>
              <a:t>Meet-in-the-middle attack!</a:t>
            </a:r>
          </a:p>
        </p:txBody>
      </p:sp>
      <p:sp>
        <p:nvSpPr>
          <p:cNvPr id="237572" name="Rectangle 4"/>
          <p:cNvSpPr>
            <a:spLocks noChangeArrowheads="1"/>
          </p:cNvSpPr>
          <p:nvPr/>
        </p:nvSpPr>
        <p:spPr bwMode="auto">
          <a:xfrm>
            <a:off x="1219200" y="5257800"/>
            <a:ext cx="7772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120000"/>
              <a:buFont typeface="Symbol" panose="05050102010706020507" pitchFamily="18" charset="2"/>
              <a:buChar char="·"/>
            </a:pPr>
            <a:r>
              <a:rPr lang="en-US" altLang="zh-CN" sz="2800" dirty="0">
                <a:latin typeface="Comic Sans MS" panose="030F0702030302020204" pitchFamily="66" charset="0"/>
              </a:rPr>
              <a:t>Effective key length is just 57 bits!</a:t>
            </a:r>
          </a:p>
          <a:p>
            <a:pPr eaLnBrk="1" hangingPunct="1">
              <a:spcBef>
                <a:spcPct val="20000"/>
              </a:spcBef>
              <a:buClr>
                <a:schemeClr val="tx2"/>
              </a:buClr>
              <a:buSzPct val="120000"/>
              <a:buFont typeface="Symbol" panose="05050102010706020507" pitchFamily="18" charset="2"/>
              <a:buChar char="·"/>
            </a:pPr>
            <a:endParaRPr lang="en-US" altLang="zh-CN" sz="2800" dirty="0">
              <a:latin typeface="Comic Sans MS" panose="030F0702030302020204" pitchFamily="66" charset="0"/>
            </a:endParaRPr>
          </a:p>
        </p:txBody>
      </p:sp>
      <p:grpSp>
        <p:nvGrpSpPr>
          <p:cNvPr id="2" name="组合 1"/>
          <p:cNvGrpSpPr/>
          <p:nvPr/>
        </p:nvGrpSpPr>
        <p:grpSpPr>
          <a:xfrm>
            <a:off x="1089025" y="2750898"/>
            <a:ext cx="7542212" cy="1938338"/>
            <a:chOff x="1089025" y="2750898"/>
            <a:chExt cx="7542212" cy="1938338"/>
          </a:xfrm>
        </p:grpSpPr>
        <p:sp>
          <p:nvSpPr>
            <p:cNvPr id="237573" name="Rectangle 5"/>
            <p:cNvSpPr>
              <a:spLocks noChangeArrowheads="1"/>
            </p:cNvSpPr>
            <p:nvPr/>
          </p:nvSpPr>
          <p:spPr bwMode="auto">
            <a:xfrm>
              <a:off x="1990725" y="3106498"/>
              <a:ext cx="425450" cy="425450"/>
            </a:xfrm>
            <a:prstGeom prst="rect">
              <a:avLst/>
            </a:prstGeom>
            <a:solidFill>
              <a:schemeClr val="accent1"/>
            </a:solidFill>
            <a:ln w="28575" cap="sq">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Font typeface="Tahoma" panose="020B0604030504040204" pitchFamily="34" charset="0"/>
                <a:buNone/>
              </a:pPr>
              <a:r>
                <a:rPr lang="en-US" altLang="zh-CN">
                  <a:latin typeface="Comic Sans MS" panose="030F0702030302020204" pitchFamily="66" charset="0"/>
                </a:rPr>
                <a:t>E</a:t>
              </a:r>
            </a:p>
          </p:txBody>
        </p:sp>
        <p:sp>
          <p:nvSpPr>
            <p:cNvPr id="237574" name="Line 6"/>
            <p:cNvSpPr>
              <a:spLocks noChangeShapeType="1"/>
            </p:cNvSpPr>
            <p:nvPr/>
          </p:nvSpPr>
          <p:spPr bwMode="auto">
            <a:xfrm>
              <a:off x="1474787" y="3360498"/>
              <a:ext cx="496888" cy="1588"/>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anchor="ctr" anchorCtr="1">
              <a:spAutoFit/>
            </a:bodyPr>
            <a:lstStyle/>
            <a:p>
              <a:endParaRPr lang="zh-CN" altLang="en-US"/>
            </a:p>
          </p:txBody>
        </p:sp>
        <p:sp>
          <p:nvSpPr>
            <p:cNvPr id="237575" name="Line 7"/>
            <p:cNvSpPr>
              <a:spLocks noChangeShapeType="1"/>
            </p:cNvSpPr>
            <p:nvPr/>
          </p:nvSpPr>
          <p:spPr bwMode="auto">
            <a:xfrm>
              <a:off x="5105400" y="3392248"/>
              <a:ext cx="496887" cy="1588"/>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nchorCtr="1">
              <a:spAutoFit/>
            </a:bodyPr>
            <a:lstStyle/>
            <a:p>
              <a:endParaRPr lang="zh-CN" altLang="en-US"/>
            </a:p>
          </p:txBody>
        </p:sp>
        <p:sp>
          <p:nvSpPr>
            <p:cNvPr id="237577" name="Text Box 9"/>
            <p:cNvSpPr txBox="1">
              <a:spLocks noChangeArrowheads="1"/>
            </p:cNvSpPr>
            <p:nvPr/>
          </p:nvSpPr>
          <p:spPr bwMode="auto">
            <a:xfrm>
              <a:off x="5562600" y="3239848"/>
              <a:ext cx="3317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Font typeface="Tahoma" panose="020B0604030504040204" pitchFamily="34" charset="0"/>
                <a:buNone/>
              </a:pPr>
              <a:r>
                <a:rPr lang="en-US" altLang="zh-CN" sz="1600">
                  <a:solidFill>
                    <a:srgbClr val="CC6600"/>
                  </a:solidFill>
                  <a:latin typeface="Comic Sans MS" panose="030F0702030302020204" pitchFamily="66" charset="0"/>
                </a:rPr>
                <a:t>X</a:t>
              </a:r>
            </a:p>
          </p:txBody>
        </p:sp>
        <p:sp>
          <p:nvSpPr>
            <p:cNvPr id="237578" name="Rectangle 10"/>
            <p:cNvSpPr>
              <a:spLocks noChangeArrowheads="1"/>
            </p:cNvSpPr>
            <p:nvPr/>
          </p:nvSpPr>
          <p:spPr bwMode="auto">
            <a:xfrm>
              <a:off x="4648200" y="3163648"/>
              <a:ext cx="425450" cy="425450"/>
            </a:xfrm>
            <a:prstGeom prst="rect">
              <a:avLst/>
            </a:prstGeom>
            <a:solidFill>
              <a:schemeClr val="accent1"/>
            </a:solidFill>
            <a:ln w="28575" cap="sq">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Font typeface="Tahoma" panose="020B0604030504040204" pitchFamily="34" charset="0"/>
                <a:buNone/>
              </a:pPr>
              <a:r>
                <a:rPr lang="en-US" altLang="zh-CN">
                  <a:latin typeface="Comic Sans MS" panose="030F0702030302020204" pitchFamily="66" charset="0"/>
                </a:rPr>
                <a:t>D</a:t>
              </a:r>
            </a:p>
          </p:txBody>
        </p:sp>
        <p:sp>
          <p:nvSpPr>
            <p:cNvPr id="237579" name="Line 11"/>
            <p:cNvSpPr>
              <a:spLocks noChangeShapeType="1"/>
            </p:cNvSpPr>
            <p:nvPr/>
          </p:nvSpPr>
          <p:spPr bwMode="auto">
            <a:xfrm flipV="1">
              <a:off x="2416175" y="3182698"/>
              <a:ext cx="457200" cy="15240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anchor="ctr" anchorCtr="1">
              <a:spAutoFit/>
            </a:bodyPr>
            <a:lstStyle/>
            <a:p>
              <a:endParaRPr lang="zh-CN" altLang="en-US"/>
            </a:p>
          </p:txBody>
        </p:sp>
        <p:sp>
          <p:nvSpPr>
            <p:cNvPr id="237580" name="Line 12"/>
            <p:cNvSpPr>
              <a:spLocks noChangeShapeType="1"/>
            </p:cNvSpPr>
            <p:nvPr/>
          </p:nvSpPr>
          <p:spPr bwMode="auto">
            <a:xfrm flipV="1">
              <a:off x="2416175" y="2954098"/>
              <a:ext cx="381000" cy="30480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anchor="ctr" anchorCtr="1">
              <a:spAutoFit/>
            </a:bodyPr>
            <a:lstStyle/>
            <a:p>
              <a:endParaRPr lang="zh-CN" altLang="en-US"/>
            </a:p>
          </p:txBody>
        </p:sp>
        <p:sp>
          <p:nvSpPr>
            <p:cNvPr id="237581" name="Line 13"/>
            <p:cNvSpPr>
              <a:spLocks noChangeShapeType="1"/>
            </p:cNvSpPr>
            <p:nvPr/>
          </p:nvSpPr>
          <p:spPr bwMode="auto">
            <a:xfrm>
              <a:off x="2416175" y="3411298"/>
              <a:ext cx="381000" cy="22860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anchor="ctr" anchorCtr="1">
              <a:spAutoFit/>
            </a:bodyPr>
            <a:lstStyle/>
            <a:p>
              <a:endParaRPr lang="zh-CN" altLang="en-US"/>
            </a:p>
          </p:txBody>
        </p:sp>
        <p:sp>
          <p:nvSpPr>
            <p:cNvPr id="237582" name="Text Box 14"/>
            <p:cNvSpPr txBox="1">
              <a:spLocks noChangeArrowheads="1"/>
            </p:cNvSpPr>
            <p:nvPr/>
          </p:nvSpPr>
          <p:spPr bwMode="auto">
            <a:xfrm>
              <a:off x="2797175" y="2750898"/>
              <a:ext cx="3635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Font typeface="Tahoma" panose="020B0604030504040204" pitchFamily="34" charset="0"/>
                <a:buNone/>
              </a:pPr>
              <a:r>
                <a:rPr lang="en-US" altLang="zh-CN" sz="1400">
                  <a:solidFill>
                    <a:srgbClr val="CC6600"/>
                  </a:solidFill>
                  <a:latin typeface="Comic Sans MS" panose="030F0702030302020204" pitchFamily="66" charset="0"/>
                </a:rPr>
                <a:t>X</a:t>
              </a:r>
              <a:r>
                <a:rPr lang="en-US" altLang="zh-CN" sz="1400" baseline="-25000">
                  <a:solidFill>
                    <a:srgbClr val="CC6600"/>
                  </a:solidFill>
                  <a:latin typeface="Comic Sans MS" panose="030F0702030302020204" pitchFamily="66" charset="0"/>
                </a:rPr>
                <a:t>1</a:t>
              </a:r>
            </a:p>
          </p:txBody>
        </p:sp>
        <p:sp>
          <p:nvSpPr>
            <p:cNvPr id="237583" name="Text Box 15"/>
            <p:cNvSpPr txBox="1">
              <a:spLocks noChangeArrowheads="1"/>
            </p:cNvSpPr>
            <p:nvPr/>
          </p:nvSpPr>
          <p:spPr bwMode="auto">
            <a:xfrm>
              <a:off x="2805112" y="3030298"/>
              <a:ext cx="382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Font typeface="Tahoma" panose="020B0604030504040204" pitchFamily="34" charset="0"/>
                <a:buNone/>
              </a:pPr>
              <a:r>
                <a:rPr lang="en-US" altLang="zh-CN" sz="1400">
                  <a:solidFill>
                    <a:srgbClr val="CC6600"/>
                  </a:solidFill>
                  <a:latin typeface="Comic Sans MS" panose="030F0702030302020204" pitchFamily="66" charset="0"/>
                </a:rPr>
                <a:t>X</a:t>
              </a:r>
              <a:r>
                <a:rPr lang="en-US" altLang="zh-CN" sz="1400" baseline="-25000">
                  <a:solidFill>
                    <a:srgbClr val="CC6600"/>
                  </a:solidFill>
                  <a:latin typeface="Comic Sans MS" panose="030F0702030302020204" pitchFamily="66" charset="0"/>
                </a:rPr>
                <a:t>2</a:t>
              </a:r>
            </a:p>
          </p:txBody>
        </p:sp>
        <p:sp>
          <p:nvSpPr>
            <p:cNvPr id="237584" name="Text Box 16"/>
            <p:cNvSpPr txBox="1">
              <a:spLocks noChangeArrowheads="1"/>
            </p:cNvSpPr>
            <p:nvPr/>
          </p:nvSpPr>
          <p:spPr bwMode="auto">
            <a:xfrm>
              <a:off x="2797175" y="3639898"/>
              <a:ext cx="3825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Font typeface="Tahoma" panose="020B0604030504040204" pitchFamily="34" charset="0"/>
                <a:buNone/>
              </a:pPr>
              <a:r>
                <a:rPr lang="en-US" altLang="zh-CN" sz="1400">
                  <a:solidFill>
                    <a:srgbClr val="CC6600"/>
                  </a:solidFill>
                  <a:latin typeface="Comic Sans MS" panose="030F0702030302020204" pitchFamily="66" charset="0"/>
                </a:rPr>
                <a:t>X</a:t>
              </a:r>
              <a:r>
                <a:rPr lang="en-US" altLang="zh-CN" sz="1400" baseline="-25000">
                  <a:solidFill>
                    <a:srgbClr val="CC6600"/>
                  </a:solidFill>
                  <a:latin typeface="Comic Sans MS" panose="030F0702030302020204" pitchFamily="66" charset="0"/>
                </a:rPr>
                <a:t>2</a:t>
              </a:r>
            </a:p>
          </p:txBody>
        </p:sp>
        <p:sp>
          <p:nvSpPr>
            <p:cNvPr id="237585" name="Text Box 17"/>
            <p:cNvSpPr txBox="1">
              <a:spLocks noChangeArrowheads="1"/>
            </p:cNvSpPr>
            <p:nvPr/>
          </p:nvSpPr>
          <p:spPr bwMode="auto">
            <a:xfrm>
              <a:off x="3025775" y="3716098"/>
              <a:ext cx="2762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Font typeface="Tahoma" panose="020B0604030504040204" pitchFamily="34" charset="0"/>
                <a:buNone/>
              </a:pPr>
              <a:r>
                <a:rPr lang="en-US" altLang="zh-CN" sz="600">
                  <a:solidFill>
                    <a:srgbClr val="CC6600"/>
                  </a:solidFill>
                  <a:latin typeface="Comic Sans MS" panose="030F0702030302020204" pitchFamily="66" charset="0"/>
                </a:rPr>
                <a:t>56</a:t>
              </a:r>
            </a:p>
          </p:txBody>
        </p:sp>
        <p:sp>
          <p:nvSpPr>
            <p:cNvPr id="237586" name="Text Box 18"/>
            <p:cNvSpPr txBox="1">
              <a:spLocks noChangeArrowheads="1"/>
            </p:cNvSpPr>
            <p:nvPr/>
          </p:nvSpPr>
          <p:spPr bwMode="auto">
            <a:xfrm rot="16200000">
              <a:off x="2797175" y="333509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Font typeface="Tahoma" panose="020B0604030504040204" pitchFamily="34" charset="0"/>
                <a:buNone/>
              </a:pPr>
              <a:r>
                <a:rPr lang="en-US" altLang="zh-CN" sz="1400">
                  <a:solidFill>
                    <a:srgbClr val="CC6600"/>
                  </a:solidFill>
                  <a:latin typeface="Comic Sans MS" panose="030F0702030302020204" pitchFamily="66" charset="0"/>
                </a:rPr>
                <a:t>…</a:t>
              </a:r>
              <a:endParaRPr lang="en-US" altLang="zh-CN" sz="1400" baseline="-25000">
                <a:solidFill>
                  <a:srgbClr val="CC6600"/>
                </a:solidFill>
                <a:latin typeface="Comic Sans MS" panose="030F0702030302020204" pitchFamily="66" charset="0"/>
              </a:endParaRPr>
            </a:p>
          </p:txBody>
        </p:sp>
        <p:sp>
          <p:nvSpPr>
            <p:cNvPr id="237587" name="Line 19"/>
            <p:cNvSpPr>
              <a:spLocks noChangeShapeType="1"/>
            </p:cNvSpPr>
            <p:nvPr/>
          </p:nvSpPr>
          <p:spPr bwMode="auto">
            <a:xfrm flipH="1" flipV="1">
              <a:off x="4217987" y="3208098"/>
              <a:ext cx="457200" cy="152400"/>
            </a:xfrm>
            <a:prstGeom prst="line">
              <a:avLst/>
            </a:prstGeom>
            <a:noFill/>
            <a:ln w="12700" cap="sq">
              <a:solidFill>
                <a:schemeClr val="tx1"/>
              </a:solidFill>
              <a:round/>
              <a:headEnd type="triangle" w="med" len="med"/>
              <a:tailEnd/>
            </a:ln>
            <a:extLst>
              <a:ext uri="{909E8E84-426E-40DD-AFC4-6F175D3DCCD1}">
                <a14:hiddenFill xmlns:a14="http://schemas.microsoft.com/office/drawing/2010/main">
                  <a:noFill/>
                </a14:hiddenFill>
              </a:ext>
            </a:extLst>
          </p:spPr>
          <p:txBody>
            <a:bodyPr anchor="ctr" anchorCtr="1">
              <a:spAutoFit/>
            </a:bodyPr>
            <a:lstStyle/>
            <a:p>
              <a:endParaRPr lang="zh-CN" altLang="en-US"/>
            </a:p>
          </p:txBody>
        </p:sp>
        <p:sp>
          <p:nvSpPr>
            <p:cNvPr id="237588" name="Line 20"/>
            <p:cNvSpPr>
              <a:spLocks noChangeShapeType="1"/>
            </p:cNvSpPr>
            <p:nvPr/>
          </p:nvSpPr>
          <p:spPr bwMode="auto">
            <a:xfrm flipH="1" flipV="1">
              <a:off x="4294187" y="2979498"/>
              <a:ext cx="381000" cy="304800"/>
            </a:xfrm>
            <a:prstGeom prst="line">
              <a:avLst/>
            </a:prstGeom>
            <a:noFill/>
            <a:ln w="12700" cap="sq">
              <a:solidFill>
                <a:schemeClr val="tx1"/>
              </a:solidFill>
              <a:round/>
              <a:headEnd type="triangle" w="med" len="med"/>
              <a:tailEnd/>
            </a:ln>
            <a:extLst>
              <a:ext uri="{909E8E84-426E-40DD-AFC4-6F175D3DCCD1}">
                <a14:hiddenFill xmlns:a14="http://schemas.microsoft.com/office/drawing/2010/main">
                  <a:noFill/>
                </a14:hiddenFill>
              </a:ext>
            </a:extLst>
          </p:spPr>
          <p:txBody>
            <a:bodyPr anchor="ctr" anchorCtr="1">
              <a:spAutoFit/>
            </a:bodyPr>
            <a:lstStyle/>
            <a:p>
              <a:endParaRPr lang="zh-CN" altLang="en-US"/>
            </a:p>
          </p:txBody>
        </p:sp>
        <p:sp>
          <p:nvSpPr>
            <p:cNvPr id="237589" name="Line 21"/>
            <p:cNvSpPr>
              <a:spLocks noChangeShapeType="1"/>
            </p:cNvSpPr>
            <p:nvPr/>
          </p:nvSpPr>
          <p:spPr bwMode="auto">
            <a:xfrm flipH="1">
              <a:off x="4294187" y="3436698"/>
              <a:ext cx="381000" cy="228600"/>
            </a:xfrm>
            <a:prstGeom prst="line">
              <a:avLst/>
            </a:prstGeom>
            <a:noFill/>
            <a:ln w="12700" cap="sq">
              <a:solidFill>
                <a:schemeClr val="tx1"/>
              </a:solidFill>
              <a:round/>
              <a:headEnd type="triangle" w="med" len="med"/>
              <a:tailEnd/>
            </a:ln>
            <a:extLst>
              <a:ext uri="{909E8E84-426E-40DD-AFC4-6F175D3DCCD1}">
                <a14:hiddenFill xmlns:a14="http://schemas.microsoft.com/office/drawing/2010/main">
                  <a:noFill/>
                </a14:hiddenFill>
              </a:ext>
            </a:extLst>
          </p:spPr>
          <p:txBody>
            <a:bodyPr anchor="ctr" anchorCtr="1">
              <a:spAutoFit/>
            </a:bodyPr>
            <a:lstStyle/>
            <a:p>
              <a:endParaRPr lang="zh-CN" altLang="en-US"/>
            </a:p>
          </p:txBody>
        </p:sp>
        <p:sp>
          <p:nvSpPr>
            <p:cNvPr id="237590" name="Text Box 22"/>
            <p:cNvSpPr txBox="1">
              <a:spLocks noChangeArrowheads="1"/>
            </p:cNvSpPr>
            <p:nvPr/>
          </p:nvSpPr>
          <p:spPr bwMode="auto">
            <a:xfrm>
              <a:off x="3860800" y="2776298"/>
              <a:ext cx="373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Font typeface="Tahoma" panose="020B0604030504040204" pitchFamily="34" charset="0"/>
                <a:buNone/>
              </a:pPr>
              <a:r>
                <a:rPr lang="en-US" altLang="zh-CN" sz="1400">
                  <a:solidFill>
                    <a:srgbClr val="FFFFFF"/>
                  </a:solidFill>
                  <a:latin typeface="Comic Sans MS" panose="030F0702030302020204" pitchFamily="66" charset="0"/>
                </a:rPr>
                <a:t>m</a:t>
              </a:r>
              <a:r>
                <a:rPr lang="en-US" altLang="zh-CN" sz="1400" baseline="-25000">
                  <a:solidFill>
                    <a:srgbClr val="FFFFFF"/>
                  </a:solidFill>
                  <a:latin typeface="Comic Sans MS" panose="030F0702030302020204" pitchFamily="66" charset="0"/>
                </a:rPr>
                <a:t>1</a:t>
              </a:r>
            </a:p>
          </p:txBody>
        </p:sp>
        <p:sp>
          <p:nvSpPr>
            <p:cNvPr id="237591" name="Text Box 23"/>
            <p:cNvSpPr txBox="1">
              <a:spLocks noChangeArrowheads="1"/>
            </p:cNvSpPr>
            <p:nvPr/>
          </p:nvSpPr>
          <p:spPr bwMode="auto">
            <a:xfrm>
              <a:off x="3868737" y="3055698"/>
              <a:ext cx="3921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Font typeface="Tahoma" panose="020B0604030504040204" pitchFamily="34" charset="0"/>
                <a:buNone/>
              </a:pPr>
              <a:r>
                <a:rPr lang="en-US" altLang="zh-CN" sz="1400">
                  <a:solidFill>
                    <a:srgbClr val="FFFFFF"/>
                  </a:solidFill>
                  <a:latin typeface="Comic Sans MS" panose="030F0702030302020204" pitchFamily="66" charset="0"/>
                </a:rPr>
                <a:t>m</a:t>
              </a:r>
              <a:r>
                <a:rPr lang="en-US" altLang="zh-CN" sz="1400" baseline="-25000">
                  <a:solidFill>
                    <a:srgbClr val="FFFFFF"/>
                  </a:solidFill>
                  <a:latin typeface="Comic Sans MS" panose="030F0702030302020204" pitchFamily="66" charset="0"/>
                </a:rPr>
                <a:t>2</a:t>
              </a:r>
            </a:p>
          </p:txBody>
        </p:sp>
        <p:sp>
          <p:nvSpPr>
            <p:cNvPr id="237592" name="Text Box 24"/>
            <p:cNvSpPr txBox="1">
              <a:spLocks noChangeArrowheads="1"/>
            </p:cNvSpPr>
            <p:nvPr/>
          </p:nvSpPr>
          <p:spPr bwMode="auto">
            <a:xfrm>
              <a:off x="3860800" y="3665298"/>
              <a:ext cx="392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Font typeface="Tahoma" panose="020B0604030504040204" pitchFamily="34" charset="0"/>
                <a:buNone/>
              </a:pPr>
              <a:r>
                <a:rPr lang="en-US" altLang="zh-CN" sz="1400">
                  <a:solidFill>
                    <a:srgbClr val="FFFFFF"/>
                  </a:solidFill>
                  <a:latin typeface="Comic Sans MS" panose="030F0702030302020204" pitchFamily="66" charset="0"/>
                </a:rPr>
                <a:t>m</a:t>
              </a:r>
              <a:r>
                <a:rPr lang="en-US" altLang="zh-CN" sz="1400" baseline="-25000">
                  <a:solidFill>
                    <a:srgbClr val="FFFFFF"/>
                  </a:solidFill>
                  <a:latin typeface="Comic Sans MS" panose="030F0702030302020204" pitchFamily="66" charset="0"/>
                </a:rPr>
                <a:t>2</a:t>
              </a:r>
            </a:p>
          </p:txBody>
        </p:sp>
        <p:sp>
          <p:nvSpPr>
            <p:cNvPr id="237593" name="Text Box 25"/>
            <p:cNvSpPr txBox="1">
              <a:spLocks noChangeArrowheads="1"/>
            </p:cNvSpPr>
            <p:nvPr/>
          </p:nvSpPr>
          <p:spPr bwMode="auto">
            <a:xfrm>
              <a:off x="4065587" y="3700223"/>
              <a:ext cx="2762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Font typeface="Tahoma" panose="020B0604030504040204" pitchFamily="34" charset="0"/>
                <a:buNone/>
              </a:pPr>
              <a:r>
                <a:rPr lang="en-US" altLang="zh-CN" sz="600">
                  <a:solidFill>
                    <a:srgbClr val="FFFFFF"/>
                  </a:solidFill>
                  <a:latin typeface="Comic Sans MS" panose="030F0702030302020204" pitchFamily="66" charset="0"/>
                </a:rPr>
                <a:t>56</a:t>
              </a:r>
            </a:p>
          </p:txBody>
        </p:sp>
        <p:sp>
          <p:nvSpPr>
            <p:cNvPr id="237594" name="Text Box 26"/>
            <p:cNvSpPr txBox="1">
              <a:spLocks noChangeArrowheads="1"/>
            </p:cNvSpPr>
            <p:nvPr/>
          </p:nvSpPr>
          <p:spPr bwMode="auto">
            <a:xfrm rot="16200000">
              <a:off x="3865562" y="336049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Font typeface="Tahoma" panose="020B0604030504040204" pitchFamily="34" charset="0"/>
                <a:buNone/>
              </a:pPr>
              <a:r>
                <a:rPr lang="en-US" altLang="zh-CN" sz="1400">
                  <a:solidFill>
                    <a:srgbClr val="006699"/>
                  </a:solidFill>
                  <a:latin typeface="Comic Sans MS" panose="030F0702030302020204" pitchFamily="66" charset="0"/>
                </a:rPr>
                <a:t>…</a:t>
              </a:r>
              <a:endParaRPr lang="en-US" altLang="zh-CN" sz="1400" baseline="-25000">
                <a:solidFill>
                  <a:srgbClr val="006699"/>
                </a:solidFill>
                <a:latin typeface="Comic Sans MS" panose="030F0702030302020204" pitchFamily="66" charset="0"/>
              </a:endParaRPr>
            </a:p>
          </p:txBody>
        </p:sp>
        <p:sp>
          <p:nvSpPr>
            <p:cNvPr id="237595" name="Text Box 27"/>
            <p:cNvSpPr txBox="1">
              <a:spLocks noChangeArrowheads="1"/>
            </p:cNvSpPr>
            <p:nvPr/>
          </p:nvSpPr>
          <p:spPr bwMode="auto">
            <a:xfrm>
              <a:off x="2246312" y="4292361"/>
              <a:ext cx="272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Font typeface="Tahoma" panose="020B0604030504040204" pitchFamily="34" charset="0"/>
                <a:buNone/>
              </a:pPr>
              <a:r>
                <a:rPr lang="en-US" altLang="zh-CN" sz="2000" b="1">
                  <a:latin typeface="Comic Sans MS" panose="030F0702030302020204" pitchFamily="66" charset="0"/>
                </a:rPr>
                <a:t>Try all possible keys</a:t>
              </a:r>
            </a:p>
          </p:txBody>
        </p:sp>
        <p:sp>
          <p:nvSpPr>
            <p:cNvPr id="237596" name="Line 28"/>
            <p:cNvSpPr>
              <a:spLocks noChangeShapeType="1"/>
            </p:cNvSpPr>
            <p:nvPr/>
          </p:nvSpPr>
          <p:spPr bwMode="auto">
            <a:xfrm flipV="1">
              <a:off x="3760787" y="3970098"/>
              <a:ext cx="228600" cy="381000"/>
            </a:xfrm>
            <a:prstGeom prst="line">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txBody>
            <a:bodyPr anchor="ctr" anchorCtr="1">
              <a:spAutoFit/>
            </a:bodyPr>
            <a:lstStyle/>
            <a:p>
              <a:endParaRPr lang="zh-CN" altLang="en-US"/>
            </a:p>
          </p:txBody>
        </p:sp>
        <p:sp>
          <p:nvSpPr>
            <p:cNvPr id="237597" name="Line 29"/>
            <p:cNvSpPr>
              <a:spLocks noChangeShapeType="1"/>
            </p:cNvSpPr>
            <p:nvPr/>
          </p:nvSpPr>
          <p:spPr bwMode="auto">
            <a:xfrm flipH="1" flipV="1">
              <a:off x="3151187" y="3970098"/>
              <a:ext cx="228600" cy="381000"/>
            </a:xfrm>
            <a:prstGeom prst="line">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txBody>
            <a:bodyPr anchor="ctr" anchorCtr="1">
              <a:spAutoFit/>
            </a:bodyPr>
            <a:lstStyle/>
            <a:p>
              <a:endParaRPr lang="zh-CN" altLang="en-US"/>
            </a:p>
          </p:txBody>
        </p:sp>
        <p:sp>
          <p:nvSpPr>
            <p:cNvPr id="237598" name="Line 30"/>
            <p:cNvSpPr>
              <a:spLocks noChangeShapeType="1"/>
            </p:cNvSpPr>
            <p:nvPr/>
          </p:nvSpPr>
          <p:spPr bwMode="auto">
            <a:xfrm>
              <a:off x="3151187" y="2979498"/>
              <a:ext cx="762000" cy="533400"/>
            </a:xfrm>
            <a:prstGeom prst="line">
              <a:avLst/>
            </a:prstGeom>
            <a:noFill/>
            <a:ln w="12700">
              <a:solidFill>
                <a:schemeClr val="tx1"/>
              </a:solidFill>
              <a:prstDash val="dash"/>
              <a:round/>
              <a:headEnd/>
              <a:tailEnd type="arrow" w="med" len="med"/>
            </a:ln>
            <a:extLst>
              <a:ext uri="{909E8E84-426E-40DD-AFC4-6F175D3DCCD1}">
                <a14:hiddenFill xmlns:a14="http://schemas.microsoft.com/office/drawing/2010/main">
                  <a:noFill/>
                </a14:hiddenFill>
              </a:ext>
            </a:extLst>
          </p:spPr>
          <p:txBody>
            <a:bodyPr anchor="ctr" anchorCtr="1">
              <a:spAutoFit/>
            </a:bodyPr>
            <a:lstStyle/>
            <a:p>
              <a:endParaRPr lang="zh-CN" altLang="en-US"/>
            </a:p>
          </p:txBody>
        </p:sp>
        <p:sp>
          <p:nvSpPr>
            <p:cNvPr id="237599" name="Text Box 31"/>
            <p:cNvSpPr txBox="1">
              <a:spLocks noChangeArrowheads="1"/>
            </p:cNvSpPr>
            <p:nvPr/>
          </p:nvSpPr>
          <p:spPr bwMode="auto">
            <a:xfrm>
              <a:off x="3379787" y="2979498"/>
              <a:ext cx="3540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Font typeface="Tahoma" panose="020B0604030504040204" pitchFamily="34" charset="0"/>
                <a:buNone/>
              </a:pPr>
              <a:r>
                <a:rPr lang="en-US" altLang="zh-CN" sz="1000">
                  <a:latin typeface="Comic Sans MS" panose="030F0702030302020204" pitchFamily="66" charset="0"/>
                </a:rPr>
                <a:t>= ?</a:t>
              </a:r>
            </a:p>
          </p:txBody>
        </p:sp>
        <p:sp>
          <p:nvSpPr>
            <p:cNvPr id="237600" name="Text Box 32"/>
            <p:cNvSpPr txBox="1">
              <a:spLocks noChangeArrowheads="1"/>
            </p:cNvSpPr>
            <p:nvPr/>
          </p:nvSpPr>
          <p:spPr bwMode="auto">
            <a:xfrm>
              <a:off x="6080125" y="2887423"/>
              <a:ext cx="255111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tx1"/>
                </a:buClr>
                <a:buFont typeface="Tahoma" panose="020B0604030504040204" pitchFamily="34" charset="0"/>
                <a:buNone/>
              </a:pPr>
              <a:r>
                <a:rPr lang="en-US" altLang="zh-CN" sz="2000" b="1">
                  <a:latin typeface="Comic Sans MS" panose="030F0702030302020204" pitchFamily="66" charset="0"/>
                </a:rPr>
                <a:t>For key length n,</a:t>
              </a:r>
              <a:br>
                <a:rPr lang="en-US" altLang="zh-CN" sz="2000" b="1">
                  <a:latin typeface="Comic Sans MS" panose="030F0702030302020204" pitchFamily="66" charset="0"/>
                </a:rPr>
              </a:br>
              <a:r>
                <a:rPr lang="en-US" altLang="zh-CN" sz="2000" b="1">
                  <a:latin typeface="Comic Sans MS" panose="030F0702030302020204" pitchFamily="66" charset="0"/>
                </a:rPr>
                <a:t>total work is “only”</a:t>
              </a:r>
              <a:br>
                <a:rPr lang="en-US" altLang="zh-CN" sz="2000" b="1">
                  <a:latin typeface="Comic Sans MS" panose="030F0702030302020204" pitchFamily="66" charset="0"/>
                </a:rPr>
              </a:br>
              <a:r>
                <a:rPr lang="en-US" altLang="zh-CN" sz="2000" b="1">
                  <a:latin typeface="Comic Sans MS" panose="030F0702030302020204" pitchFamily="66" charset="0"/>
                </a:rPr>
                <a:t>     2</a:t>
              </a:r>
              <a:r>
                <a:rPr lang="en-US" altLang="zh-CN" sz="2000" b="1" baseline="30000">
                  <a:latin typeface="Comic Sans MS" panose="030F0702030302020204" pitchFamily="66" charset="0"/>
                </a:rPr>
                <a:t>n</a:t>
              </a:r>
              <a:r>
                <a:rPr lang="en-US" altLang="zh-CN" sz="2000" b="1">
                  <a:latin typeface="Comic Sans MS" panose="030F0702030302020204" pitchFamily="66" charset="0"/>
                </a:rPr>
                <a:t> + 2</a:t>
              </a:r>
              <a:r>
                <a:rPr lang="en-US" altLang="zh-CN" sz="2000" b="1" baseline="30000">
                  <a:latin typeface="Comic Sans MS" panose="030F0702030302020204" pitchFamily="66" charset="0"/>
                </a:rPr>
                <a:t>n</a:t>
              </a:r>
              <a:r>
                <a:rPr lang="en-US" altLang="zh-CN" sz="2000" b="1">
                  <a:latin typeface="Comic Sans MS" panose="030F0702030302020204" pitchFamily="66" charset="0"/>
                </a:rPr>
                <a:t> = 2</a:t>
              </a:r>
              <a:r>
                <a:rPr lang="en-US" altLang="zh-CN" sz="2000" b="1" baseline="30000">
                  <a:latin typeface="Comic Sans MS" panose="030F0702030302020204" pitchFamily="66" charset="0"/>
                </a:rPr>
                <a:t>n+1</a:t>
              </a:r>
              <a:endParaRPr lang="en-US" altLang="zh-CN" sz="2000" b="1">
                <a:latin typeface="Comic Sans MS" panose="030F0702030302020204" pitchFamily="66" charset="0"/>
              </a:endParaRPr>
            </a:p>
          </p:txBody>
        </p:sp>
        <p:sp>
          <p:nvSpPr>
            <p:cNvPr id="237576" name="Text Box 8"/>
            <p:cNvSpPr txBox="1">
              <a:spLocks noChangeArrowheads="1"/>
            </p:cNvSpPr>
            <p:nvPr/>
          </p:nvSpPr>
          <p:spPr bwMode="auto">
            <a:xfrm>
              <a:off x="1093787" y="3208098"/>
              <a:ext cx="3222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Font typeface="Tahoma" panose="020B0604030504040204" pitchFamily="34" charset="0"/>
                <a:buNone/>
              </a:pPr>
              <a:r>
                <a:rPr lang="en-US" altLang="zh-CN" sz="1400">
                  <a:solidFill>
                    <a:srgbClr val="FFFFFF"/>
                  </a:solidFill>
                  <a:latin typeface="Comic Sans MS" panose="030F0702030302020204" pitchFamily="66" charset="0"/>
                </a:rPr>
                <a:t>m</a:t>
              </a:r>
            </a:p>
          </p:txBody>
        </p:sp>
        <p:sp>
          <p:nvSpPr>
            <p:cNvPr id="237601" name="Text Box 33"/>
            <p:cNvSpPr txBox="1">
              <a:spLocks noChangeArrowheads="1"/>
            </p:cNvSpPr>
            <p:nvPr/>
          </p:nvSpPr>
          <p:spPr bwMode="auto">
            <a:xfrm>
              <a:off x="1089025" y="3208098"/>
              <a:ext cx="341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wrap="none" anchorCtr="1">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tx1"/>
                </a:buClr>
                <a:buFont typeface="Tahoma" panose="020B0604030504040204" pitchFamily="34" charset="0"/>
                <a:buNone/>
              </a:pPr>
              <a:r>
                <a:rPr lang="en-US" altLang="zh-CN" sz="1600">
                  <a:solidFill>
                    <a:srgbClr val="CC6600"/>
                  </a:solidFill>
                  <a:latin typeface="Comic Sans MS" panose="030F0702030302020204" pitchFamily="66" charset="0"/>
                </a:rPr>
                <a:t>m</a:t>
              </a:r>
            </a:p>
          </p:txBody>
        </p:sp>
      </p:grpSp>
    </p:spTree>
    <p:extLst>
      <p:ext uri="{BB962C8B-B14F-4D97-AF65-F5344CB8AC3E}">
        <p14:creationId xmlns:p14="http://schemas.microsoft.com/office/powerpoint/2010/main" val="334756924"/>
      </p:ext>
    </p:extLst>
  </p:cSld>
  <p:clrMapOvr>
    <a:masterClrMapping/>
  </p:clrMapOvr>
  <p:transition>
    <p:wedg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00FF"/>
                </a:solidFill>
              </a:rPr>
              <a:t>3DES</a:t>
            </a:r>
            <a:endParaRPr lang="zh-CN" altLang="en-US" dirty="0"/>
          </a:p>
        </p:txBody>
      </p:sp>
      <p:sp>
        <p:nvSpPr>
          <p:cNvPr id="3" name="内容占位符 2"/>
          <p:cNvSpPr>
            <a:spLocks noGrp="1"/>
          </p:cNvSpPr>
          <p:nvPr>
            <p:ph idx="1"/>
          </p:nvPr>
        </p:nvSpPr>
        <p:spPr/>
        <p:txBody>
          <a:bodyPr/>
          <a:lstStyle/>
          <a:p>
            <a:r>
              <a:rPr lang="zh-CN" altLang="en-US" dirty="0"/>
              <a:t>是</a:t>
            </a:r>
            <a:r>
              <a:rPr lang="en-US" altLang="zh-CN" dirty="0"/>
              <a:t>DES</a:t>
            </a:r>
            <a:r>
              <a:rPr lang="zh-CN" altLang="en-US" dirty="0"/>
              <a:t>的一个重要的改进算法</a:t>
            </a:r>
          </a:p>
        </p:txBody>
      </p:sp>
      <p:sp>
        <p:nvSpPr>
          <p:cNvPr id="4" name="日期占位符 3"/>
          <p:cNvSpPr>
            <a:spLocks noGrp="1"/>
          </p:cNvSpPr>
          <p:nvPr>
            <p:ph type="dt" sz="half" idx="10"/>
          </p:nvPr>
        </p:nvSpPr>
        <p:spPr/>
        <p:txBody>
          <a:bodyPr/>
          <a:lstStyle/>
          <a:p>
            <a:fld id="{F8F767E2-4B0C-4D6B-BC16-744F3E0FAA8C}"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93</a:t>
            </a:fld>
            <a:endParaRPr lang="en-US" altLang="zh-CN" dirty="0"/>
          </a:p>
        </p:txBody>
      </p:sp>
      <p:grpSp>
        <p:nvGrpSpPr>
          <p:cNvPr id="7" name="Group 1028"/>
          <p:cNvGrpSpPr>
            <a:grpSpLocks/>
          </p:cNvGrpSpPr>
          <p:nvPr/>
        </p:nvGrpSpPr>
        <p:grpSpPr bwMode="auto">
          <a:xfrm>
            <a:off x="1066800" y="2895600"/>
            <a:ext cx="6337300" cy="2881313"/>
            <a:chOff x="1813" y="3448"/>
            <a:chExt cx="8820" cy="3564"/>
          </a:xfrm>
        </p:grpSpPr>
        <p:grpSp>
          <p:nvGrpSpPr>
            <p:cNvPr id="8" name="Group 1029"/>
            <p:cNvGrpSpPr>
              <a:grpSpLocks/>
            </p:cNvGrpSpPr>
            <p:nvPr/>
          </p:nvGrpSpPr>
          <p:grpSpPr bwMode="auto">
            <a:xfrm>
              <a:off x="3613" y="3892"/>
              <a:ext cx="5580" cy="936"/>
              <a:chOff x="3613" y="7501"/>
              <a:chExt cx="5580" cy="936"/>
            </a:xfrm>
          </p:grpSpPr>
          <p:sp>
            <p:nvSpPr>
              <p:cNvPr id="43" name="Text Box 1030"/>
              <p:cNvSpPr txBox="1">
                <a:spLocks noChangeArrowheads="1"/>
              </p:cNvSpPr>
              <p:nvPr/>
            </p:nvSpPr>
            <p:spPr bwMode="auto">
              <a:xfrm>
                <a:off x="3613" y="7501"/>
                <a:ext cx="5580" cy="936"/>
              </a:xfrm>
              <a:prstGeom prst="rect">
                <a:avLst/>
              </a:prstGeom>
              <a:solidFill>
                <a:srgbClr val="FFFFFF"/>
              </a:solidFill>
              <a:ln w="12700" algn="ctr">
                <a:solidFill>
                  <a:srgbClr val="000000"/>
                </a:solidFill>
                <a:miter lim="800000"/>
                <a:headEnd/>
                <a:tailEnd/>
              </a:ln>
              <a:effectLst/>
            </p:spPr>
            <p:txBody>
              <a:bodyPr anchor="ctr"/>
              <a:lstStyle/>
              <a:p>
                <a:pPr eaLnBrk="1" hangingPunct="1"/>
                <a:endParaRPr kumimoji="1" lang="zh-CN" altLang="en-US" baseline="-25000">
                  <a:ea typeface="宋体" charset="-122"/>
                </a:endParaRPr>
              </a:p>
            </p:txBody>
          </p:sp>
          <p:grpSp>
            <p:nvGrpSpPr>
              <p:cNvPr id="44" name="Group 1031"/>
              <p:cNvGrpSpPr>
                <a:grpSpLocks/>
              </p:cNvGrpSpPr>
              <p:nvPr/>
            </p:nvGrpSpPr>
            <p:grpSpPr bwMode="auto">
              <a:xfrm>
                <a:off x="5773" y="7813"/>
                <a:ext cx="1158" cy="468"/>
                <a:chOff x="5773" y="7813"/>
                <a:chExt cx="1158" cy="468"/>
              </a:xfrm>
            </p:grpSpPr>
            <p:sp>
              <p:nvSpPr>
                <p:cNvPr id="52" name="AutoShape 1032"/>
                <p:cNvSpPr>
                  <a:spLocks noChangeArrowheads="1"/>
                </p:cNvSpPr>
                <p:nvPr/>
              </p:nvSpPr>
              <p:spPr bwMode="auto">
                <a:xfrm>
                  <a:off x="5773" y="7813"/>
                  <a:ext cx="1080" cy="468"/>
                </a:xfrm>
                <a:prstGeom prst="flowChartAlternateProcess">
                  <a:avLst/>
                </a:prstGeom>
                <a:solidFill>
                  <a:srgbClr val="FFFFFF"/>
                </a:solidFill>
                <a:ln w="12700" algn="ctr">
                  <a:solidFill>
                    <a:srgbClr val="000000"/>
                  </a:solidFill>
                  <a:miter lim="800000"/>
                  <a:headEnd/>
                  <a:tailEnd/>
                </a:ln>
                <a:effectLst/>
              </p:spPr>
              <p:txBody>
                <a:bodyPr wrap="none" anchor="ctr"/>
                <a:lstStyle/>
                <a:p>
                  <a:endParaRPr lang="zh-CN" altLang="en-US"/>
                </a:p>
              </p:txBody>
            </p:sp>
            <p:sp>
              <p:nvSpPr>
                <p:cNvPr id="53" name="Text Box 1033"/>
                <p:cNvSpPr txBox="1">
                  <a:spLocks noChangeArrowheads="1"/>
                </p:cNvSpPr>
                <p:nvPr/>
              </p:nvSpPr>
              <p:spPr bwMode="auto">
                <a:xfrm>
                  <a:off x="5773" y="7813"/>
                  <a:ext cx="1158" cy="468"/>
                </a:xfrm>
                <a:prstGeom prst="rect">
                  <a:avLst/>
                </a:prstGeom>
                <a:noFill/>
                <a:ln w="12700" algn="ctr">
                  <a:noFill/>
                  <a:miter lim="800000"/>
                  <a:headEnd/>
                  <a:tailEnd/>
                </a:ln>
                <a:effectLst/>
              </p:spPr>
              <p:txBody>
                <a:bodyPr anchor="ctr"/>
                <a:lstStyle/>
                <a:p>
                  <a:pPr algn="just" eaLnBrk="1" hangingPunct="1"/>
                  <a:r>
                    <a:rPr kumimoji="1" lang="en-US" altLang="zh-CN" sz="1200" b="1" dirty="0">
                      <a:ea typeface="宋体" charset="-122"/>
                    </a:rPr>
                    <a:t>DES</a:t>
                  </a:r>
                  <a:r>
                    <a:rPr kumimoji="1" lang="zh-CN" altLang="en-US" sz="1200" b="1" dirty="0">
                      <a:ea typeface="宋体" charset="-122"/>
                    </a:rPr>
                    <a:t>解密</a:t>
                  </a:r>
                  <a:endParaRPr kumimoji="1" lang="zh-CN" altLang="en-US" sz="1200" b="1" baseline="-25000" dirty="0">
                    <a:ea typeface="宋体" charset="-122"/>
                  </a:endParaRPr>
                </a:p>
              </p:txBody>
            </p:sp>
          </p:grpSp>
          <p:sp>
            <p:nvSpPr>
              <p:cNvPr id="45" name="AutoShape 1034"/>
              <p:cNvSpPr>
                <a:spLocks noChangeArrowheads="1"/>
              </p:cNvSpPr>
              <p:nvPr/>
            </p:nvSpPr>
            <p:spPr bwMode="auto">
              <a:xfrm>
                <a:off x="3973" y="7813"/>
                <a:ext cx="1080" cy="468"/>
              </a:xfrm>
              <a:prstGeom prst="flowChartAlternateProcess">
                <a:avLst/>
              </a:prstGeom>
              <a:solidFill>
                <a:srgbClr val="FFFFFF"/>
              </a:solidFill>
              <a:ln w="12700" algn="ctr">
                <a:solidFill>
                  <a:srgbClr val="000000"/>
                </a:solidFill>
                <a:miter lim="800000"/>
                <a:headEnd/>
                <a:tailEnd/>
              </a:ln>
              <a:effectLst/>
            </p:spPr>
            <p:txBody>
              <a:bodyPr wrap="none" anchor="ctr"/>
              <a:lstStyle/>
              <a:p>
                <a:endParaRPr lang="zh-CN" altLang="en-US"/>
              </a:p>
            </p:txBody>
          </p:sp>
          <p:sp>
            <p:nvSpPr>
              <p:cNvPr id="46" name="Text Box 1035"/>
              <p:cNvSpPr txBox="1">
                <a:spLocks noChangeArrowheads="1"/>
              </p:cNvSpPr>
              <p:nvPr/>
            </p:nvSpPr>
            <p:spPr bwMode="auto">
              <a:xfrm>
                <a:off x="3973" y="7813"/>
                <a:ext cx="1158" cy="468"/>
              </a:xfrm>
              <a:prstGeom prst="rect">
                <a:avLst/>
              </a:prstGeom>
              <a:noFill/>
              <a:ln w="12700" algn="ctr">
                <a:noFill/>
                <a:miter lim="800000"/>
                <a:headEnd/>
                <a:tailEnd/>
              </a:ln>
              <a:effectLst/>
            </p:spPr>
            <p:txBody>
              <a:bodyPr anchor="ctr"/>
              <a:lstStyle/>
              <a:p>
                <a:pPr algn="just" eaLnBrk="1" hangingPunct="1"/>
                <a:r>
                  <a:rPr kumimoji="1" lang="en-US" altLang="zh-CN" sz="1200" b="1">
                    <a:ea typeface="宋体" charset="-122"/>
                  </a:rPr>
                  <a:t>DES</a:t>
                </a:r>
                <a:r>
                  <a:rPr kumimoji="1" lang="zh-CN" altLang="en-US" sz="1200" b="1">
                    <a:ea typeface="宋体" charset="-122"/>
                  </a:rPr>
                  <a:t>加密</a:t>
                </a:r>
                <a:endParaRPr kumimoji="1" lang="zh-CN" altLang="en-US" sz="1200" b="1" baseline="-25000">
                  <a:ea typeface="宋体" charset="-122"/>
                </a:endParaRPr>
              </a:p>
            </p:txBody>
          </p:sp>
          <p:sp>
            <p:nvSpPr>
              <p:cNvPr id="47" name="Line 1036"/>
              <p:cNvSpPr>
                <a:spLocks noChangeShapeType="1"/>
              </p:cNvSpPr>
              <p:nvPr/>
            </p:nvSpPr>
            <p:spPr bwMode="auto">
              <a:xfrm flipV="1">
                <a:off x="5053" y="7969"/>
                <a:ext cx="720" cy="0"/>
              </a:xfrm>
              <a:prstGeom prst="line">
                <a:avLst/>
              </a:prstGeom>
              <a:noFill/>
              <a:ln w="12700">
                <a:solidFill>
                  <a:srgbClr val="000000"/>
                </a:solidFill>
                <a:round/>
                <a:headEnd/>
                <a:tailEnd type="triangle" w="med" len="med"/>
              </a:ln>
              <a:effectLst/>
            </p:spPr>
            <p:txBody>
              <a:bodyPr wrap="none" anchor="ctr"/>
              <a:lstStyle/>
              <a:p>
                <a:endParaRPr lang="zh-CN" altLang="en-US"/>
              </a:p>
            </p:txBody>
          </p:sp>
          <p:sp>
            <p:nvSpPr>
              <p:cNvPr id="48" name="Line 1037"/>
              <p:cNvSpPr>
                <a:spLocks noChangeShapeType="1"/>
              </p:cNvSpPr>
              <p:nvPr/>
            </p:nvSpPr>
            <p:spPr bwMode="auto">
              <a:xfrm flipV="1">
                <a:off x="6853" y="7969"/>
                <a:ext cx="720" cy="0"/>
              </a:xfrm>
              <a:prstGeom prst="line">
                <a:avLst/>
              </a:prstGeom>
              <a:noFill/>
              <a:ln w="12700">
                <a:solidFill>
                  <a:srgbClr val="000000"/>
                </a:solidFill>
                <a:round/>
                <a:headEnd/>
                <a:tailEnd type="triangle" w="med" len="med"/>
              </a:ln>
              <a:effectLst/>
            </p:spPr>
            <p:txBody>
              <a:bodyPr wrap="none" anchor="ctr"/>
              <a:lstStyle/>
              <a:p>
                <a:endParaRPr lang="zh-CN" altLang="en-US"/>
              </a:p>
            </p:txBody>
          </p:sp>
          <p:grpSp>
            <p:nvGrpSpPr>
              <p:cNvPr id="49" name="Group 1038"/>
              <p:cNvGrpSpPr>
                <a:grpSpLocks/>
              </p:cNvGrpSpPr>
              <p:nvPr/>
            </p:nvGrpSpPr>
            <p:grpSpPr bwMode="auto">
              <a:xfrm>
                <a:off x="7573" y="7813"/>
                <a:ext cx="1158" cy="468"/>
                <a:chOff x="5773" y="7813"/>
                <a:chExt cx="1158" cy="468"/>
              </a:xfrm>
            </p:grpSpPr>
            <p:sp>
              <p:nvSpPr>
                <p:cNvPr id="50" name="AutoShape 1039"/>
                <p:cNvSpPr>
                  <a:spLocks noChangeArrowheads="1"/>
                </p:cNvSpPr>
                <p:nvPr/>
              </p:nvSpPr>
              <p:spPr bwMode="auto">
                <a:xfrm>
                  <a:off x="5773" y="7813"/>
                  <a:ext cx="1080" cy="468"/>
                </a:xfrm>
                <a:prstGeom prst="flowChartAlternateProcess">
                  <a:avLst/>
                </a:prstGeom>
                <a:solidFill>
                  <a:srgbClr val="FFFFFF"/>
                </a:solidFill>
                <a:ln w="12700" algn="ctr">
                  <a:solidFill>
                    <a:srgbClr val="000000"/>
                  </a:solidFill>
                  <a:miter lim="800000"/>
                  <a:headEnd/>
                  <a:tailEnd/>
                </a:ln>
                <a:effectLst/>
              </p:spPr>
              <p:txBody>
                <a:bodyPr wrap="none" anchor="ctr"/>
                <a:lstStyle/>
                <a:p>
                  <a:endParaRPr lang="zh-CN" altLang="en-US"/>
                </a:p>
              </p:txBody>
            </p:sp>
            <p:sp>
              <p:nvSpPr>
                <p:cNvPr id="51" name="Text Box 1040"/>
                <p:cNvSpPr txBox="1">
                  <a:spLocks noChangeArrowheads="1"/>
                </p:cNvSpPr>
                <p:nvPr/>
              </p:nvSpPr>
              <p:spPr bwMode="auto">
                <a:xfrm>
                  <a:off x="5773" y="7813"/>
                  <a:ext cx="1158" cy="468"/>
                </a:xfrm>
                <a:prstGeom prst="rect">
                  <a:avLst/>
                </a:prstGeom>
                <a:noFill/>
                <a:ln w="12700" algn="ctr">
                  <a:noFill/>
                  <a:miter lim="800000"/>
                  <a:headEnd/>
                  <a:tailEnd/>
                </a:ln>
                <a:effectLst/>
              </p:spPr>
              <p:txBody>
                <a:bodyPr anchor="ctr"/>
                <a:lstStyle/>
                <a:p>
                  <a:pPr algn="just" eaLnBrk="1" hangingPunct="1"/>
                  <a:r>
                    <a:rPr kumimoji="1" lang="en-US" altLang="zh-CN" sz="1200" b="1">
                      <a:ea typeface="宋体" charset="-122"/>
                    </a:rPr>
                    <a:t>DES</a:t>
                  </a:r>
                  <a:r>
                    <a:rPr kumimoji="1" lang="zh-CN" altLang="en-US" sz="1200" b="1">
                      <a:ea typeface="宋体" charset="-122"/>
                    </a:rPr>
                    <a:t>加密</a:t>
                  </a:r>
                  <a:endParaRPr kumimoji="1" lang="zh-CN" altLang="en-US" sz="1200" b="1" baseline="-25000">
                    <a:ea typeface="宋体" charset="-122"/>
                  </a:endParaRPr>
                </a:p>
              </p:txBody>
            </p:sp>
          </p:grpSp>
        </p:grpSp>
        <p:sp>
          <p:nvSpPr>
            <p:cNvPr id="9" name="Text Box 1041"/>
            <p:cNvSpPr txBox="1">
              <a:spLocks noChangeArrowheads="1"/>
            </p:cNvSpPr>
            <p:nvPr/>
          </p:nvSpPr>
          <p:spPr bwMode="auto">
            <a:xfrm>
              <a:off x="3613" y="6076"/>
              <a:ext cx="5580" cy="936"/>
            </a:xfrm>
            <a:prstGeom prst="rect">
              <a:avLst/>
            </a:prstGeom>
            <a:solidFill>
              <a:srgbClr val="FFFFFF"/>
            </a:solidFill>
            <a:ln w="12700" algn="ctr">
              <a:solidFill>
                <a:srgbClr val="000000"/>
              </a:solidFill>
              <a:miter lim="800000"/>
              <a:headEnd/>
              <a:tailEnd/>
            </a:ln>
            <a:effectLst/>
          </p:spPr>
          <p:txBody>
            <a:bodyPr anchor="ctr"/>
            <a:lstStyle/>
            <a:p>
              <a:pPr eaLnBrk="1" hangingPunct="1"/>
              <a:endParaRPr kumimoji="1" lang="zh-CN" altLang="en-US" baseline="-25000">
                <a:ea typeface="宋体" charset="-122"/>
              </a:endParaRPr>
            </a:p>
          </p:txBody>
        </p:sp>
        <p:grpSp>
          <p:nvGrpSpPr>
            <p:cNvPr id="10" name="Group 1042"/>
            <p:cNvGrpSpPr>
              <a:grpSpLocks/>
            </p:cNvGrpSpPr>
            <p:nvPr/>
          </p:nvGrpSpPr>
          <p:grpSpPr bwMode="auto">
            <a:xfrm>
              <a:off x="5773" y="6388"/>
              <a:ext cx="1158" cy="468"/>
              <a:chOff x="5773" y="7813"/>
              <a:chExt cx="1158" cy="468"/>
            </a:xfrm>
          </p:grpSpPr>
          <p:sp>
            <p:nvSpPr>
              <p:cNvPr id="41" name="AutoShape 1043"/>
              <p:cNvSpPr>
                <a:spLocks noChangeArrowheads="1"/>
              </p:cNvSpPr>
              <p:nvPr/>
            </p:nvSpPr>
            <p:spPr bwMode="auto">
              <a:xfrm>
                <a:off x="5773" y="7813"/>
                <a:ext cx="1080" cy="468"/>
              </a:xfrm>
              <a:prstGeom prst="flowChartAlternateProcess">
                <a:avLst/>
              </a:prstGeom>
              <a:solidFill>
                <a:srgbClr val="FFFFFF"/>
              </a:solidFill>
              <a:ln w="12700" algn="ctr">
                <a:solidFill>
                  <a:srgbClr val="000000"/>
                </a:solidFill>
                <a:miter lim="800000"/>
                <a:headEnd/>
                <a:tailEnd/>
              </a:ln>
              <a:effectLst/>
            </p:spPr>
            <p:txBody>
              <a:bodyPr wrap="none" anchor="ctr"/>
              <a:lstStyle/>
              <a:p>
                <a:endParaRPr lang="zh-CN" altLang="en-US"/>
              </a:p>
            </p:txBody>
          </p:sp>
          <p:sp>
            <p:nvSpPr>
              <p:cNvPr id="42" name="Text Box 1044"/>
              <p:cNvSpPr txBox="1">
                <a:spLocks noChangeArrowheads="1"/>
              </p:cNvSpPr>
              <p:nvPr/>
            </p:nvSpPr>
            <p:spPr bwMode="auto">
              <a:xfrm>
                <a:off x="5773" y="7813"/>
                <a:ext cx="1158" cy="468"/>
              </a:xfrm>
              <a:prstGeom prst="rect">
                <a:avLst/>
              </a:prstGeom>
              <a:noFill/>
              <a:ln w="12700" algn="ctr">
                <a:noFill/>
                <a:miter lim="800000"/>
                <a:headEnd/>
                <a:tailEnd/>
              </a:ln>
              <a:effectLst/>
            </p:spPr>
            <p:txBody>
              <a:bodyPr anchor="ctr"/>
              <a:lstStyle/>
              <a:p>
                <a:pPr algn="just" eaLnBrk="1" hangingPunct="1"/>
                <a:r>
                  <a:rPr kumimoji="1" lang="en-US" altLang="zh-CN" sz="1200">
                    <a:ea typeface="宋体" charset="-122"/>
                  </a:rPr>
                  <a:t>DES</a:t>
                </a:r>
                <a:r>
                  <a:rPr kumimoji="1" lang="zh-CN" altLang="en-US" sz="1200">
                    <a:ea typeface="宋体" charset="-122"/>
                  </a:rPr>
                  <a:t>加密</a:t>
                </a:r>
              </a:p>
            </p:txBody>
          </p:sp>
        </p:grpSp>
        <p:sp>
          <p:nvSpPr>
            <p:cNvPr id="11" name="AutoShape 1045"/>
            <p:cNvSpPr>
              <a:spLocks noChangeArrowheads="1"/>
            </p:cNvSpPr>
            <p:nvPr/>
          </p:nvSpPr>
          <p:spPr bwMode="auto">
            <a:xfrm>
              <a:off x="3973" y="6388"/>
              <a:ext cx="1080" cy="468"/>
            </a:xfrm>
            <a:prstGeom prst="flowChartAlternateProcess">
              <a:avLst/>
            </a:prstGeom>
            <a:solidFill>
              <a:srgbClr val="FFFFFF"/>
            </a:solidFill>
            <a:ln w="12700" algn="ctr">
              <a:solidFill>
                <a:srgbClr val="000000"/>
              </a:solidFill>
              <a:miter lim="800000"/>
              <a:headEnd/>
              <a:tailEnd/>
            </a:ln>
            <a:effectLst/>
          </p:spPr>
          <p:txBody>
            <a:bodyPr wrap="none" anchor="ctr"/>
            <a:lstStyle/>
            <a:p>
              <a:endParaRPr lang="zh-CN" altLang="en-US"/>
            </a:p>
          </p:txBody>
        </p:sp>
        <p:sp>
          <p:nvSpPr>
            <p:cNvPr id="12" name="Text Box 1046"/>
            <p:cNvSpPr txBox="1">
              <a:spLocks noChangeArrowheads="1"/>
            </p:cNvSpPr>
            <p:nvPr/>
          </p:nvSpPr>
          <p:spPr bwMode="auto">
            <a:xfrm>
              <a:off x="3973" y="6388"/>
              <a:ext cx="1158" cy="468"/>
            </a:xfrm>
            <a:prstGeom prst="rect">
              <a:avLst/>
            </a:prstGeom>
            <a:noFill/>
            <a:ln w="12700" algn="ctr">
              <a:noFill/>
              <a:miter lim="800000"/>
              <a:headEnd/>
              <a:tailEnd/>
            </a:ln>
            <a:effectLst/>
          </p:spPr>
          <p:txBody>
            <a:bodyPr anchor="ctr"/>
            <a:lstStyle/>
            <a:p>
              <a:pPr algn="just" eaLnBrk="1" hangingPunct="1"/>
              <a:r>
                <a:rPr kumimoji="1" lang="en-US" altLang="zh-CN" sz="1200" b="1">
                  <a:ea typeface="宋体" charset="-122"/>
                </a:rPr>
                <a:t>DES</a:t>
              </a:r>
              <a:r>
                <a:rPr kumimoji="1" lang="zh-CN" altLang="en-US" sz="1200" b="1">
                  <a:ea typeface="宋体" charset="-122"/>
                </a:rPr>
                <a:t>解密</a:t>
              </a:r>
            </a:p>
          </p:txBody>
        </p:sp>
        <p:sp>
          <p:nvSpPr>
            <p:cNvPr id="13" name="Line 1047"/>
            <p:cNvSpPr>
              <a:spLocks noChangeShapeType="1"/>
            </p:cNvSpPr>
            <p:nvPr/>
          </p:nvSpPr>
          <p:spPr bwMode="auto">
            <a:xfrm flipV="1">
              <a:off x="5053" y="6544"/>
              <a:ext cx="720" cy="0"/>
            </a:xfrm>
            <a:prstGeom prst="line">
              <a:avLst/>
            </a:prstGeom>
            <a:noFill/>
            <a:ln w="12700">
              <a:solidFill>
                <a:srgbClr val="000000"/>
              </a:solidFill>
              <a:round/>
              <a:headEnd type="triangle" w="med" len="med"/>
              <a:tailEnd/>
            </a:ln>
            <a:effectLst/>
          </p:spPr>
          <p:txBody>
            <a:bodyPr wrap="none" anchor="ctr"/>
            <a:lstStyle/>
            <a:p>
              <a:endParaRPr lang="zh-CN" altLang="en-US"/>
            </a:p>
          </p:txBody>
        </p:sp>
        <p:sp>
          <p:nvSpPr>
            <p:cNvPr id="14" name="Line 1048"/>
            <p:cNvSpPr>
              <a:spLocks noChangeShapeType="1"/>
            </p:cNvSpPr>
            <p:nvPr/>
          </p:nvSpPr>
          <p:spPr bwMode="auto">
            <a:xfrm flipV="1">
              <a:off x="6853" y="6544"/>
              <a:ext cx="720" cy="0"/>
            </a:xfrm>
            <a:prstGeom prst="line">
              <a:avLst/>
            </a:prstGeom>
            <a:noFill/>
            <a:ln w="12700">
              <a:solidFill>
                <a:srgbClr val="000000"/>
              </a:solidFill>
              <a:round/>
              <a:headEnd type="triangle" w="med" len="med"/>
              <a:tailEnd/>
            </a:ln>
            <a:effectLst/>
          </p:spPr>
          <p:txBody>
            <a:bodyPr wrap="none" anchor="ctr"/>
            <a:lstStyle/>
            <a:p>
              <a:endParaRPr lang="zh-CN" altLang="en-US"/>
            </a:p>
          </p:txBody>
        </p:sp>
        <p:grpSp>
          <p:nvGrpSpPr>
            <p:cNvPr id="15" name="Group 1049"/>
            <p:cNvGrpSpPr>
              <a:grpSpLocks/>
            </p:cNvGrpSpPr>
            <p:nvPr/>
          </p:nvGrpSpPr>
          <p:grpSpPr bwMode="auto">
            <a:xfrm>
              <a:off x="7573" y="6388"/>
              <a:ext cx="1158" cy="468"/>
              <a:chOff x="5773" y="7813"/>
              <a:chExt cx="1158" cy="468"/>
            </a:xfrm>
          </p:grpSpPr>
          <p:sp>
            <p:nvSpPr>
              <p:cNvPr id="39" name="AutoShape 1050"/>
              <p:cNvSpPr>
                <a:spLocks noChangeArrowheads="1"/>
              </p:cNvSpPr>
              <p:nvPr/>
            </p:nvSpPr>
            <p:spPr bwMode="auto">
              <a:xfrm>
                <a:off x="5773" y="7813"/>
                <a:ext cx="1080" cy="468"/>
              </a:xfrm>
              <a:prstGeom prst="flowChartAlternateProcess">
                <a:avLst/>
              </a:prstGeom>
              <a:solidFill>
                <a:srgbClr val="FFFFFF"/>
              </a:solidFill>
              <a:ln w="12700" algn="ctr">
                <a:solidFill>
                  <a:srgbClr val="000000"/>
                </a:solidFill>
                <a:miter lim="800000"/>
                <a:headEnd/>
                <a:tailEnd/>
              </a:ln>
              <a:effectLst/>
            </p:spPr>
            <p:txBody>
              <a:bodyPr wrap="none" anchor="ctr"/>
              <a:lstStyle/>
              <a:p>
                <a:endParaRPr lang="zh-CN" altLang="en-US"/>
              </a:p>
            </p:txBody>
          </p:sp>
          <p:sp>
            <p:nvSpPr>
              <p:cNvPr id="40" name="Text Box 1051"/>
              <p:cNvSpPr txBox="1">
                <a:spLocks noChangeArrowheads="1"/>
              </p:cNvSpPr>
              <p:nvPr/>
            </p:nvSpPr>
            <p:spPr bwMode="auto">
              <a:xfrm>
                <a:off x="5773" y="7813"/>
                <a:ext cx="1158" cy="468"/>
              </a:xfrm>
              <a:prstGeom prst="rect">
                <a:avLst/>
              </a:prstGeom>
              <a:noFill/>
              <a:ln w="12700" algn="ctr">
                <a:noFill/>
                <a:miter lim="800000"/>
                <a:headEnd/>
                <a:tailEnd/>
              </a:ln>
              <a:effectLst/>
            </p:spPr>
            <p:txBody>
              <a:bodyPr anchor="ctr"/>
              <a:lstStyle/>
              <a:p>
                <a:pPr algn="just" eaLnBrk="1" hangingPunct="1"/>
                <a:r>
                  <a:rPr kumimoji="1" lang="en-US" altLang="zh-CN" sz="1200" b="1">
                    <a:ea typeface="宋体" charset="-122"/>
                  </a:rPr>
                  <a:t>DES</a:t>
                </a:r>
                <a:r>
                  <a:rPr kumimoji="1" lang="zh-CN" altLang="en-US" sz="1200" b="1">
                    <a:ea typeface="宋体" charset="-122"/>
                  </a:rPr>
                  <a:t>解密</a:t>
                </a:r>
              </a:p>
            </p:txBody>
          </p:sp>
        </p:grpSp>
        <p:sp>
          <p:nvSpPr>
            <p:cNvPr id="16" name="Text Box 1052"/>
            <p:cNvSpPr txBox="1">
              <a:spLocks noChangeArrowheads="1"/>
            </p:cNvSpPr>
            <p:nvPr/>
          </p:nvSpPr>
          <p:spPr bwMode="auto">
            <a:xfrm>
              <a:off x="1813" y="5296"/>
              <a:ext cx="1080" cy="468"/>
            </a:xfrm>
            <a:prstGeom prst="rect">
              <a:avLst/>
            </a:prstGeom>
            <a:solidFill>
              <a:srgbClr val="FFFFFF"/>
            </a:solidFill>
            <a:ln w="12700" algn="ctr">
              <a:solidFill>
                <a:srgbClr val="000000"/>
              </a:solidFill>
              <a:miter lim="800000"/>
              <a:headEnd/>
              <a:tailEnd/>
            </a:ln>
            <a:effectLst/>
          </p:spPr>
          <p:txBody>
            <a:bodyPr anchor="ctr"/>
            <a:lstStyle/>
            <a:p>
              <a:pPr algn="just" eaLnBrk="1" hangingPunct="1"/>
              <a:r>
                <a:rPr kumimoji="1" lang="zh-CN" altLang="en-US" sz="1200" b="1">
                  <a:ea typeface="宋体" charset="-122"/>
                </a:rPr>
                <a:t>明文</a:t>
              </a:r>
              <a:r>
                <a:rPr kumimoji="1" lang="en-US" altLang="zh-CN" sz="1200" b="1">
                  <a:ea typeface="宋体" charset="-122"/>
                </a:rPr>
                <a:t>M</a:t>
              </a:r>
            </a:p>
          </p:txBody>
        </p:sp>
        <p:sp>
          <p:nvSpPr>
            <p:cNvPr id="17" name="Line 1053"/>
            <p:cNvSpPr>
              <a:spLocks noChangeShapeType="1"/>
            </p:cNvSpPr>
            <p:nvPr/>
          </p:nvSpPr>
          <p:spPr bwMode="auto">
            <a:xfrm>
              <a:off x="2353" y="4360"/>
              <a:ext cx="0" cy="936"/>
            </a:xfrm>
            <a:prstGeom prst="line">
              <a:avLst/>
            </a:prstGeom>
            <a:noFill/>
            <a:ln w="12700">
              <a:solidFill>
                <a:srgbClr val="000000"/>
              </a:solidFill>
              <a:round/>
              <a:headEnd/>
              <a:tailEnd/>
            </a:ln>
            <a:effectLst/>
          </p:spPr>
          <p:txBody>
            <a:bodyPr wrap="none" anchor="ctr"/>
            <a:lstStyle/>
            <a:p>
              <a:endParaRPr lang="zh-CN" altLang="en-US"/>
            </a:p>
          </p:txBody>
        </p:sp>
        <p:sp>
          <p:nvSpPr>
            <p:cNvPr id="18" name="Line 1054"/>
            <p:cNvSpPr>
              <a:spLocks noChangeShapeType="1"/>
            </p:cNvSpPr>
            <p:nvPr/>
          </p:nvSpPr>
          <p:spPr bwMode="auto">
            <a:xfrm>
              <a:off x="2353" y="4360"/>
              <a:ext cx="1620" cy="0"/>
            </a:xfrm>
            <a:prstGeom prst="line">
              <a:avLst/>
            </a:prstGeom>
            <a:noFill/>
            <a:ln w="12700">
              <a:solidFill>
                <a:srgbClr val="000000"/>
              </a:solidFill>
              <a:round/>
              <a:headEnd/>
              <a:tailEnd type="triangle" w="med" len="med"/>
            </a:ln>
            <a:effectLst/>
          </p:spPr>
          <p:txBody>
            <a:bodyPr wrap="none" anchor="ctr"/>
            <a:lstStyle/>
            <a:p>
              <a:endParaRPr lang="zh-CN" altLang="en-US"/>
            </a:p>
          </p:txBody>
        </p:sp>
        <p:sp>
          <p:nvSpPr>
            <p:cNvPr id="19" name="Text Box 1055"/>
            <p:cNvSpPr txBox="1">
              <a:spLocks noChangeArrowheads="1"/>
            </p:cNvSpPr>
            <p:nvPr/>
          </p:nvSpPr>
          <p:spPr bwMode="auto">
            <a:xfrm>
              <a:off x="9553" y="5140"/>
              <a:ext cx="1080" cy="468"/>
            </a:xfrm>
            <a:prstGeom prst="rect">
              <a:avLst/>
            </a:prstGeom>
            <a:solidFill>
              <a:srgbClr val="FFFFFF"/>
            </a:solidFill>
            <a:ln w="12700" algn="ctr">
              <a:solidFill>
                <a:srgbClr val="000000"/>
              </a:solidFill>
              <a:miter lim="800000"/>
              <a:headEnd/>
              <a:tailEnd/>
            </a:ln>
            <a:effectLst/>
          </p:spPr>
          <p:txBody>
            <a:bodyPr anchor="ctr"/>
            <a:lstStyle/>
            <a:p>
              <a:pPr algn="just" eaLnBrk="1" hangingPunct="1"/>
              <a:r>
                <a:rPr kumimoji="1" lang="zh-CN" altLang="en-US" sz="1200" b="1">
                  <a:ea typeface="宋体" charset="-122"/>
                </a:rPr>
                <a:t>密文</a:t>
              </a:r>
              <a:r>
                <a:rPr kumimoji="1" lang="en-US" altLang="zh-CN" sz="1200" b="1">
                  <a:ea typeface="宋体" charset="-122"/>
                </a:rPr>
                <a:t>C</a:t>
              </a:r>
            </a:p>
          </p:txBody>
        </p:sp>
        <p:sp>
          <p:nvSpPr>
            <p:cNvPr id="20" name="Line 1056"/>
            <p:cNvSpPr>
              <a:spLocks noChangeShapeType="1"/>
            </p:cNvSpPr>
            <p:nvPr/>
          </p:nvSpPr>
          <p:spPr bwMode="auto">
            <a:xfrm>
              <a:off x="8653" y="4360"/>
              <a:ext cx="1440" cy="0"/>
            </a:xfrm>
            <a:prstGeom prst="line">
              <a:avLst/>
            </a:prstGeom>
            <a:noFill/>
            <a:ln w="12700">
              <a:solidFill>
                <a:srgbClr val="000000"/>
              </a:solidFill>
              <a:round/>
              <a:headEnd/>
              <a:tailEnd/>
            </a:ln>
            <a:effectLst/>
          </p:spPr>
          <p:txBody>
            <a:bodyPr wrap="none" anchor="ctr"/>
            <a:lstStyle/>
            <a:p>
              <a:endParaRPr lang="zh-CN" altLang="en-US"/>
            </a:p>
          </p:txBody>
        </p:sp>
        <p:sp>
          <p:nvSpPr>
            <p:cNvPr id="21" name="Line 1057"/>
            <p:cNvSpPr>
              <a:spLocks noChangeShapeType="1"/>
            </p:cNvSpPr>
            <p:nvPr/>
          </p:nvSpPr>
          <p:spPr bwMode="auto">
            <a:xfrm>
              <a:off x="10093" y="4360"/>
              <a:ext cx="0" cy="780"/>
            </a:xfrm>
            <a:prstGeom prst="line">
              <a:avLst/>
            </a:prstGeom>
            <a:noFill/>
            <a:ln w="12700">
              <a:solidFill>
                <a:srgbClr val="000000"/>
              </a:solidFill>
              <a:round/>
              <a:headEnd/>
              <a:tailEnd type="triangle" w="med" len="med"/>
            </a:ln>
            <a:effectLst/>
          </p:spPr>
          <p:txBody>
            <a:bodyPr wrap="none" anchor="ctr"/>
            <a:lstStyle/>
            <a:p>
              <a:endParaRPr lang="zh-CN" altLang="en-US"/>
            </a:p>
          </p:txBody>
        </p:sp>
        <p:sp>
          <p:nvSpPr>
            <p:cNvPr id="22" name="Line 1058"/>
            <p:cNvSpPr>
              <a:spLocks noChangeShapeType="1"/>
            </p:cNvSpPr>
            <p:nvPr/>
          </p:nvSpPr>
          <p:spPr bwMode="auto">
            <a:xfrm>
              <a:off x="10093" y="5608"/>
              <a:ext cx="0" cy="936"/>
            </a:xfrm>
            <a:prstGeom prst="line">
              <a:avLst/>
            </a:prstGeom>
            <a:noFill/>
            <a:ln w="12700">
              <a:solidFill>
                <a:srgbClr val="000000"/>
              </a:solidFill>
              <a:round/>
              <a:headEnd/>
              <a:tailEnd/>
            </a:ln>
            <a:effectLst/>
          </p:spPr>
          <p:txBody>
            <a:bodyPr wrap="none" anchor="ctr"/>
            <a:lstStyle/>
            <a:p>
              <a:endParaRPr lang="zh-CN" altLang="en-US"/>
            </a:p>
          </p:txBody>
        </p:sp>
        <p:sp>
          <p:nvSpPr>
            <p:cNvPr id="23" name="Line 1059"/>
            <p:cNvSpPr>
              <a:spLocks noChangeShapeType="1"/>
            </p:cNvSpPr>
            <p:nvPr/>
          </p:nvSpPr>
          <p:spPr bwMode="auto">
            <a:xfrm flipH="1">
              <a:off x="8653" y="6544"/>
              <a:ext cx="1440" cy="0"/>
            </a:xfrm>
            <a:prstGeom prst="line">
              <a:avLst/>
            </a:prstGeom>
            <a:noFill/>
            <a:ln w="12700">
              <a:solidFill>
                <a:srgbClr val="000000"/>
              </a:solidFill>
              <a:round/>
              <a:headEnd/>
              <a:tailEnd type="triangle" w="med" len="med"/>
            </a:ln>
            <a:effectLst/>
          </p:spPr>
          <p:txBody>
            <a:bodyPr wrap="none" anchor="ctr"/>
            <a:lstStyle/>
            <a:p>
              <a:endParaRPr lang="zh-CN" altLang="en-US"/>
            </a:p>
          </p:txBody>
        </p:sp>
        <p:sp>
          <p:nvSpPr>
            <p:cNvPr id="24" name="Line 1060"/>
            <p:cNvSpPr>
              <a:spLocks noChangeShapeType="1"/>
            </p:cNvSpPr>
            <p:nvPr/>
          </p:nvSpPr>
          <p:spPr bwMode="auto">
            <a:xfrm flipH="1">
              <a:off x="2353" y="6544"/>
              <a:ext cx="1620" cy="0"/>
            </a:xfrm>
            <a:prstGeom prst="line">
              <a:avLst/>
            </a:prstGeom>
            <a:noFill/>
            <a:ln w="12700">
              <a:solidFill>
                <a:srgbClr val="000000"/>
              </a:solidFill>
              <a:round/>
              <a:headEnd/>
              <a:tailEnd/>
            </a:ln>
            <a:effectLst/>
          </p:spPr>
          <p:txBody>
            <a:bodyPr wrap="none" anchor="ctr"/>
            <a:lstStyle/>
            <a:p>
              <a:endParaRPr lang="zh-CN" altLang="en-US"/>
            </a:p>
          </p:txBody>
        </p:sp>
        <p:sp>
          <p:nvSpPr>
            <p:cNvPr id="25" name="Line 1061"/>
            <p:cNvSpPr>
              <a:spLocks noChangeShapeType="1"/>
            </p:cNvSpPr>
            <p:nvPr/>
          </p:nvSpPr>
          <p:spPr bwMode="auto">
            <a:xfrm flipV="1">
              <a:off x="2353" y="5764"/>
              <a:ext cx="0" cy="780"/>
            </a:xfrm>
            <a:prstGeom prst="line">
              <a:avLst/>
            </a:prstGeom>
            <a:noFill/>
            <a:ln w="12700">
              <a:solidFill>
                <a:srgbClr val="000000"/>
              </a:solidFill>
              <a:round/>
              <a:headEnd/>
              <a:tailEnd type="triangle" w="med" len="med"/>
            </a:ln>
            <a:effectLst/>
          </p:spPr>
          <p:txBody>
            <a:bodyPr wrap="none" anchor="ctr"/>
            <a:lstStyle/>
            <a:p>
              <a:endParaRPr lang="zh-CN" altLang="en-US"/>
            </a:p>
          </p:txBody>
        </p:sp>
        <p:grpSp>
          <p:nvGrpSpPr>
            <p:cNvPr id="26" name="Group 1062"/>
            <p:cNvGrpSpPr>
              <a:grpSpLocks/>
            </p:cNvGrpSpPr>
            <p:nvPr/>
          </p:nvGrpSpPr>
          <p:grpSpPr bwMode="auto">
            <a:xfrm>
              <a:off x="4333" y="4672"/>
              <a:ext cx="510" cy="1716"/>
              <a:chOff x="4333" y="8281"/>
              <a:chExt cx="510" cy="1716"/>
            </a:xfrm>
          </p:grpSpPr>
          <p:sp>
            <p:nvSpPr>
              <p:cNvPr id="36" name="Line 1063"/>
              <p:cNvSpPr>
                <a:spLocks noChangeShapeType="1"/>
              </p:cNvSpPr>
              <p:nvPr/>
            </p:nvSpPr>
            <p:spPr bwMode="auto">
              <a:xfrm flipV="1">
                <a:off x="4513" y="8281"/>
                <a:ext cx="0" cy="468"/>
              </a:xfrm>
              <a:prstGeom prst="line">
                <a:avLst/>
              </a:prstGeom>
              <a:noFill/>
              <a:ln w="12700">
                <a:solidFill>
                  <a:srgbClr val="000000"/>
                </a:solidFill>
                <a:round/>
                <a:headEnd/>
                <a:tailEnd type="triangle" w="med" len="med"/>
              </a:ln>
              <a:effectLst/>
            </p:spPr>
            <p:txBody>
              <a:bodyPr wrap="none" anchor="ctr"/>
              <a:lstStyle/>
              <a:p>
                <a:endParaRPr lang="zh-CN" altLang="en-US"/>
              </a:p>
            </p:txBody>
          </p:sp>
          <p:sp>
            <p:nvSpPr>
              <p:cNvPr id="37" name="Text Box 1064"/>
              <p:cNvSpPr txBox="1">
                <a:spLocks noChangeArrowheads="1"/>
              </p:cNvSpPr>
              <p:nvPr/>
            </p:nvSpPr>
            <p:spPr bwMode="auto">
              <a:xfrm>
                <a:off x="4333" y="8749"/>
                <a:ext cx="510" cy="468"/>
              </a:xfrm>
              <a:prstGeom prst="rect">
                <a:avLst/>
              </a:prstGeom>
              <a:noFill/>
              <a:ln w="12700" algn="ctr">
                <a:noFill/>
                <a:miter lim="800000"/>
                <a:headEnd/>
                <a:tailEnd/>
              </a:ln>
              <a:effectLst/>
            </p:spPr>
            <p:txBody>
              <a:bodyPr wrap="none" anchor="ctr"/>
              <a:lstStyle/>
              <a:p>
                <a:pPr algn="just" eaLnBrk="1" hangingPunct="1"/>
                <a:r>
                  <a:rPr kumimoji="1" lang="en-US" altLang="zh-CN" sz="1400" b="1">
                    <a:ea typeface="宋体" charset="-122"/>
                  </a:rPr>
                  <a:t>K</a:t>
                </a:r>
                <a:r>
                  <a:rPr kumimoji="1" lang="en-US" altLang="zh-CN" sz="1400" b="1" baseline="-25000">
                    <a:ea typeface="宋体" charset="-122"/>
                  </a:rPr>
                  <a:t>1</a:t>
                </a:r>
              </a:p>
            </p:txBody>
          </p:sp>
          <p:sp>
            <p:nvSpPr>
              <p:cNvPr id="38" name="Line 1065"/>
              <p:cNvSpPr>
                <a:spLocks noChangeShapeType="1"/>
              </p:cNvSpPr>
              <p:nvPr/>
            </p:nvSpPr>
            <p:spPr bwMode="auto">
              <a:xfrm>
                <a:off x="4513" y="9217"/>
                <a:ext cx="0" cy="780"/>
              </a:xfrm>
              <a:prstGeom prst="line">
                <a:avLst/>
              </a:prstGeom>
              <a:noFill/>
              <a:ln w="12700">
                <a:solidFill>
                  <a:srgbClr val="000000"/>
                </a:solidFill>
                <a:round/>
                <a:headEnd/>
                <a:tailEnd type="triangle" w="med" len="med"/>
              </a:ln>
              <a:effectLst/>
            </p:spPr>
            <p:txBody>
              <a:bodyPr wrap="none" anchor="ctr"/>
              <a:lstStyle/>
              <a:p>
                <a:endParaRPr lang="zh-CN" altLang="en-US"/>
              </a:p>
            </p:txBody>
          </p:sp>
        </p:grpSp>
        <p:grpSp>
          <p:nvGrpSpPr>
            <p:cNvPr id="27" name="Group 1066"/>
            <p:cNvGrpSpPr>
              <a:grpSpLocks/>
            </p:cNvGrpSpPr>
            <p:nvPr/>
          </p:nvGrpSpPr>
          <p:grpSpPr bwMode="auto">
            <a:xfrm>
              <a:off x="6133" y="4672"/>
              <a:ext cx="510" cy="1716"/>
              <a:chOff x="4333" y="8281"/>
              <a:chExt cx="510" cy="1716"/>
            </a:xfrm>
          </p:grpSpPr>
          <p:sp>
            <p:nvSpPr>
              <p:cNvPr id="33" name="Line 1067"/>
              <p:cNvSpPr>
                <a:spLocks noChangeShapeType="1"/>
              </p:cNvSpPr>
              <p:nvPr/>
            </p:nvSpPr>
            <p:spPr bwMode="auto">
              <a:xfrm flipV="1">
                <a:off x="4513" y="8281"/>
                <a:ext cx="0" cy="468"/>
              </a:xfrm>
              <a:prstGeom prst="line">
                <a:avLst/>
              </a:prstGeom>
              <a:noFill/>
              <a:ln w="12700">
                <a:solidFill>
                  <a:srgbClr val="000000"/>
                </a:solidFill>
                <a:round/>
                <a:headEnd/>
                <a:tailEnd type="triangle" w="med" len="med"/>
              </a:ln>
              <a:effectLst/>
            </p:spPr>
            <p:txBody>
              <a:bodyPr wrap="none" anchor="ctr"/>
              <a:lstStyle/>
              <a:p>
                <a:endParaRPr lang="zh-CN" altLang="en-US"/>
              </a:p>
            </p:txBody>
          </p:sp>
          <p:sp>
            <p:nvSpPr>
              <p:cNvPr id="34" name="Text Box 1068"/>
              <p:cNvSpPr txBox="1">
                <a:spLocks noChangeArrowheads="1"/>
              </p:cNvSpPr>
              <p:nvPr/>
            </p:nvSpPr>
            <p:spPr bwMode="auto">
              <a:xfrm>
                <a:off x="4333" y="8749"/>
                <a:ext cx="510" cy="468"/>
              </a:xfrm>
              <a:prstGeom prst="rect">
                <a:avLst/>
              </a:prstGeom>
              <a:noFill/>
              <a:ln w="12700" algn="ctr">
                <a:noFill/>
                <a:miter lim="800000"/>
                <a:headEnd/>
                <a:tailEnd/>
              </a:ln>
              <a:effectLst/>
            </p:spPr>
            <p:txBody>
              <a:bodyPr wrap="none" anchor="ctr"/>
              <a:lstStyle/>
              <a:p>
                <a:pPr algn="just" eaLnBrk="1" hangingPunct="1"/>
                <a:r>
                  <a:rPr kumimoji="1" lang="en-US" altLang="zh-CN" sz="1400" b="1">
                    <a:ea typeface="宋体" charset="-122"/>
                  </a:rPr>
                  <a:t>K</a:t>
                </a:r>
                <a:r>
                  <a:rPr kumimoji="1" lang="en-US" altLang="zh-CN" sz="1400" b="1" baseline="-25000">
                    <a:ea typeface="宋体" charset="-122"/>
                  </a:rPr>
                  <a:t>2</a:t>
                </a:r>
              </a:p>
            </p:txBody>
          </p:sp>
          <p:sp>
            <p:nvSpPr>
              <p:cNvPr id="35" name="Line 1069"/>
              <p:cNvSpPr>
                <a:spLocks noChangeShapeType="1"/>
              </p:cNvSpPr>
              <p:nvPr/>
            </p:nvSpPr>
            <p:spPr bwMode="auto">
              <a:xfrm>
                <a:off x="4513" y="9217"/>
                <a:ext cx="0" cy="780"/>
              </a:xfrm>
              <a:prstGeom prst="line">
                <a:avLst/>
              </a:prstGeom>
              <a:noFill/>
              <a:ln w="12700">
                <a:solidFill>
                  <a:srgbClr val="000000"/>
                </a:solidFill>
                <a:round/>
                <a:headEnd/>
                <a:tailEnd type="triangle" w="med" len="med"/>
              </a:ln>
              <a:effectLst/>
            </p:spPr>
            <p:txBody>
              <a:bodyPr wrap="none" anchor="ctr"/>
              <a:lstStyle/>
              <a:p>
                <a:endParaRPr lang="zh-CN" altLang="en-US"/>
              </a:p>
            </p:txBody>
          </p:sp>
        </p:grpSp>
        <p:grpSp>
          <p:nvGrpSpPr>
            <p:cNvPr id="28" name="Group 1070"/>
            <p:cNvGrpSpPr>
              <a:grpSpLocks/>
            </p:cNvGrpSpPr>
            <p:nvPr/>
          </p:nvGrpSpPr>
          <p:grpSpPr bwMode="auto">
            <a:xfrm>
              <a:off x="7933" y="4672"/>
              <a:ext cx="510" cy="1716"/>
              <a:chOff x="4333" y="8281"/>
              <a:chExt cx="510" cy="1716"/>
            </a:xfrm>
          </p:grpSpPr>
          <p:sp>
            <p:nvSpPr>
              <p:cNvPr id="30" name="Line 1071"/>
              <p:cNvSpPr>
                <a:spLocks noChangeShapeType="1"/>
              </p:cNvSpPr>
              <p:nvPr/>
            </p:nvSpPr>
            <p:spPr bwMode="auto">
              <a:xfrm flipV="1">
                <a:off x="4513" y="8281"/>
                <a:ext cx="0" cy="468"/>
              </a:xfrm>
              <a:prstGeom prst="line">
                <a:avLst/>
              </a:prstGeom>
              <a:noFill/>
              <a:ln w="12700">
                <a:solidFill>
                  <a:srgbClr val="000000"/>
                </a:solidFill>
                <a:round/>
                <a:headEnd/>
                <a:tailEnd type="triangle" w="med" len="med"/>
              </a:ln>
              <a:effectLst/>
            </p:spPr>
            <p:txBody>
              <a:bodyPr wrap="none" anchor="ctr"/>
              <a:lstStyle/>
              <a:p>
                <a:endParaRPr lang="zh-CN" altLang="en-US"/>
              </a:p>
            </p:txBody>
          </p:sp>
          <p:sp>
            <p:nvSpPr>
              <p:cNvPr id="31" name="Text Box 1072"/>
              <p:cNvSpPr txBox="1">
                <a:spLocks noChangeArrowheads="1"/>
              </p:cNvSpPr>
              <p:nvPr/>
            </p:nvSpPr>
            <p:spPr bwMode="auto">
              <a:xfrm>
                <a:off x="4333" y="8749"/>
                <a:ext cx="510" cy="468"/>
              </a:xfrm>
              <a:prstGeom prst="rect">
                <a:avLst/>
              </a:prstGeom>
              <a:noFill/>
              <a:ln w="12700" algn="ctr">
                <a:noFill/>
                <a:miter lim="800000"/>
                <a:headEnd/>
                <a:tailEnd/>
              </a:ln>
              <a:effectLst/>
            </p:spPr>
            <p:txBody>
              <a:bodyPr wrap="none" anchor="ctr"/>
              <a:lstStyle/>
              <a:p>
                <a:pPr algn="just" eaLnBrk="1" hangingPunct="1"/>
                <a:r>
                  <a:rPr kumimoji="1" lang="en-US" altLang="zh-CN" sz="1400" b="1">
                    <a:ea typeface="宋体" charset="-122"/>
                  </a:rPr>
                  <a:t>K</a:t>
                </a:r>
                <a:r>
                  <a:rPr kumimoji="1" lang="en-US" altLang="zh-CN" sz="1400" b="1" baseline="-25000">
                    <a:ea typeface="宋体" charset="-122"/>
                  </a:rPr>
                  <a:t>3</a:t>
                </a:r>
              </a:p>
            </p:txBody>
          </p:sp>
          <p:sp>
            <p:nvSpPr>
              <p:cNvPr id="32" name="Line 1073"/>
              <p:cNvSpPr>
                <a:spLocks noChangeShapeType="1"/>
              </p:cNvSpPr>
              <p:nvPr/>
            </p:nvSpPr>
            <p:spPr bwMode="auto">
              <a:xfrm>
                <a:off x="4513" y="9217"/>
                <a:ext cx="0" cy="780"/>
              </a:xfrm>
              <a:prstGeom prst="line">
                <a:avLst/>
              </a:prstGeom>
              <a:noFill/>
              <a:ln w="12700">
                <a:solidFill>
                  <a:srgbClr val="000000"/>
                </a:solidFill>
                <a:round/>
                <a:headEnd/>
                <a:tailEnd type="triangle" w="med" len="med"/>
              </a:ln>
              <a:effectLst/>
            </p:spPr>
            <p:txBody>
              <a:bodyPr wrap="none" anchor="ctr"/>
              <a:lstStyle/>
              <a:p>
                <a:endParaRPr lang="zh-CN" altLang="en-US"/>
              </a:p>
            </p:txBody>
          </p:sp>
        </p:grpSp>
        <p:sp>
          <p:nvSpPr>
            <p:cNvPr id="29" name="Text Box 1074"/>
            <p:cNvSpPr txBox="1">
              <a:spLocks noChangeArrowheads="1"/>
            </p:cNvSpPr>
            <p:nvPr/>
          </p:nvSpPr>
          <p:spPr bwMode="auto">
            <a:xfrm>
              <a:off x="5593" y="3448"/>
              <a:ext cx="709" cy="468"/>
            </a:xfrm>
            <a:prstGeom prst="rect">
              <a:avLst/>
            </a:prstGeom>
            <a:noFill/>
            <a:ln w="12700" algn="ctr">
              <a:noFill/>
              <a:miter lim="800000"/>
              <a:headEnd/>
              <a:tailEnd/>
            </a:ln>
            <a:effectLst/>
          </p:spPr>
          <p:txBody>
            <a:bodyPr wrap="none" anchor="ctr"/>
            <a:lstStyle/>
            <a:p>
              <a:pPr algn="just" eaLnBrk="1" hangingPunct="1"/>
              <a:r>
                <a:rPr kumimoji="1" lang="zh-CN" altLang="en-US" sz="1400" b="1">
                  <a:ea typeface="宋体" charset="-122"/>
                </a:rPr>
                <a:t>加密</a:t>
              </a:r>
              <a:endParaRPr kumimoji="1" lang="zh-CN" altLang="en-US" sz="1400" b="1" baseline="-25000">
                <a:ea typeface="宋体" charset="-122"/>
              </a:endParaRPr>
            </a:p>
          </p:txBody>
        </p:sp>
      </p:grpSp>
    </p:spTree>
    <p:extLst>
      <p:ext uri="{BB962C8B-B14F-4D97-AF65-F5344CB8AC3E}">
        <p14:creationId xmlns:p14="http://schemas.microsoft.com/office/powerpoint/2010/main" val="1905110791"/>
      </p:ext>
    </p:extLst>
  </p:cSld>
  <p:clrMapOvr>
    <a:masterClrMapping/>
  </p:clrMapOvr>
  <p:transition>
    <p:wedg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8F767E2-4B0C-4D6B-BC16-744F3E0FAA8C}"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94</a:t>
            </a:fld>
            <a:endParaRPr lang="en-US" altLang="zh-CN" dirty="0"/>
          </a:p>
        </p:txBody>
      </p:sp>
      <p:pic>
        <p:nvPicPr>
          <p:cNvPr id="2" name="图片 1"/>
          <p:cNvPicPr>
            <a:picLocks noChangeAspect="1"/>
          </p:cNvPicPr>
          <p:nvPr/>
        </p:nvPicPr>
        <p:blipFill>
          <a:blip r:embed="rId2" cstate="print"/>
          <a:stretch>
            <a:fillRect/>
          </a:stretch>
        </p:blipFill>
        <p:spPr>
          <a:xfrm>
            <a:off x="0" y="1295400"/>
            <a:ext cx="9143999" cy="4930588"/>
          </a:xfrm>
          <a:prstGeom prst="rect">
            <a:avLst/>
          </a:prstGeom>
        </p:spPr>
      </p:pic>
    </p:spTree>
    <p:extLst>
      <p:ext uri="{BB962C8B-B14F-4D97-AF65-F5344CB8AC3E}">
        <p14:creationId xmlns:p14="http://schemas.microsoft.com/office/powerpoint/2010/main" val="3621330492"/>
      </p:ext>
    </p:extLst>
  </p:cSld>
  <p:clrMapOvr>
    <a:masterClrMapping/>
  </p:clrMapOvr>
  <p:transition>
    <p:wedg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76400"/>
                <a:ext cx="8229600" cy="4724400"/>
              </a:xfrm>
            </p:spPr>
            <p:txBody>
              <a:bodyPr/>
              <a:lstStyle/>
              <a:p>
                <a:pPr algn="just">
                  <a:lnSpc>
                    <a:spcPct val="80000"/>
                  </a:lnSpc>
                </a:pPr>
                <a:r>
                  <a:rPr lang="zh-CN" altLang="en-US" sz="2400" dirty="0" smtClean="0"/>
                  <a:t>两密钥的</a:t>
                </a:r>
                <a:r>
                  <a:rPr lang="en-US" altLang="zh-CN" sz="2400" dirty="0" smtClean="0"/>
                  <a:t>3DES</a:t>
                </a:r>
                <a:r>
                  <a:rPr lang="zh-CN" altLang="en-US" sz="2400" dirty="0"/>
                  <a:t>称为</a:t>
                </a:r>
                <a:r>
                  <a:rPr lang="zh-CN" altLang="en-US" sz="2400" b="1" dirty="0">
                    <a:solidFill>
                      <a:srgbClr val="FF0000"/>
                    </a:solidFill>
                  </a:rPr>
                  <a:t>加密</a:t>
                </a:r>
                <a:r>
                  <a:rPr lang="en-US" altLang="zh-CN" sz="2400" b="1" dirty="0">
                    <a:solidFill>
                      <a:srgbClr val="FF0000"/>
                    </a:solidFill>
                  </a:rPr>
                  <a:t>-</a:t>
                </a:r>
                <a:r>
                  <a:rPr lang="zh-CN" altLang="en-US" sz="2400" b="1" dirty="0">
                    <a:solidFill>
                      <a:srgbClr val="FF0000"/>
                    </a:solidFill>
                  </a:rPr>
                  <a:t>解密</a:t>
                </a:r>
                <a:r>
                  <a:rPr lang="en-US" altLang="zh-CN" sz="2400" b="1" dirty="0">
                    <a:solidFill>
                      <a:srgbClr val="FF0000"/>
                    </a:solidFill>
                  </a:rPr>
                  <a:t>-</a:t>
                </a:r>
                <a:r>
                  <a:rPr lang="zh-CN" altLang="en-US" sz="2400" b="1" dirty="0">
                    <a:solidFill>
                      <a:srgbClr val="FF0000"/>
                    </a:solidFill>
                  </a:rPr>
                  <a:t>加密方案</a:t>
                </a:r>
                <a:r>
                  <a:rPr lang="zh-CN" altLang="en-US" sz="2400" dirty="0"/>
                  <a:t>，简记为</a:t>
                </a:r>
                <a:r>
                  <a:rPr lang="en-US" altLang="zh-CN" sz="2400" b="1" dirty="0">
                    <a:solidFill>
                      <a:srgbClr val="FF0000"/>
                    </a:solidFill>
                  </a:rPr>
                  <a:t>EDE(encrypt-decrypt-encrypt</a:t>
                </a:r>
                <a:r>
                  <a:rPr lang="en-US" altLang="zh-CN" sz="2400" b="1" dirty="0" smtClean="0">
                    <a:solidFill>
                      <a:srgbClr val="FF0000"/>
                    </a:solidFill>
                  </a:rPr>
                  <a:t>)</a:t>
                </a:r>
              </a:p>
              <a:p>
                <a:pPr algn="just">
                  <a:lnSpc>
                    <a:spcPct val="80000"/>
                  </a:lnSpc>
                </a:pPr>
                <a:r>
                  <a:rPr lang="zh-CN" altLang="en-US" sz="2400" dirty="0" smtClean="0"/>
                  <a:t>破译</a:t>
                </a:r>
                <a:r>
                  <a:rPr lang="zh-CN" altLang="en-US" sz="2400" dirty="0"/>
                  <a:t>它的穷举密钥搜索量为</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2</m:t>
                        </m:r>
                      </m:e>
                      <m:sup>
                        <m:r>
                          <a:rPr lang="en-US" altLang="zh-CN" sz="2400" i="1" dirty="0">
                            <a:latin typeface="Cambria Math"/>
                          </a:rPr>
                          <m:t>112</m:t>
                        </m:r>
                      </m:sup>
                    </m:sSup>
                  </m:oMath>
                </a14:m>
                <a:r>
                  <a:rPr lang="zh-CN" altLang="en-US" sz="2400" dirty="0"/>
                  <a:t>量级</a:t>
                </a:r>
                <a:r>
                  <a:rPr lang="zh-CN" altLang="en-US" sz="2400" dirty="0" smtClean="0"/>
                  <a:t>，用</a:t>
                </a:r>
                <a:r>
                  <a:rPr lang="zh-CN" altLang="en-US" sz="2400" dirty="0"/>
                  <a:t>差分分析破译也要超过</a:t>
                </a:r>
                <a14:m>
                  <m:oMath xmlns:m="http://schemas.openxmlformats.org/officeDocument/2006/math">
                    <m:sSup>
                      <m:sSupPr>
                        <m:ctrlPr>
                          <a:rPr lang="en-US" altLang="zh-CN" sz="2400" i="1" dirty="0">
                            <a:latin typeface="Cambria Math" panose="02040503050406030204" pitchFamily="18" charset="0"/>
                            <a:ea typeface="Cambria Math"/>
                            <a:sym typeface="Symbol" pitchFamily="18" charset="2"/>
                          </a:rPr>
                        </m:ctrlPr>
                      </m:sSupPr>
                      <m:e>
                        <m:r>
                          <a:rPr lang="en-US" altLang="zh-CN" sz="2400" i="1" dirty="0">
                            <a:latin typeface="Cambria Math"/>
                            <a:ea typeface="Cambria Math"/>
                            <a:sym typeface="Symbol" pitchFamily="18" charset="2"/>
                          </a:rPr>
                          <m:t>10</m:t>
                        </m:r>
                      </m:e>
                      <m:sup>
                        <m:r>
                          <a:rPr lang="en-US" altLang="zh-CN" sz="2400" b="0" i="1" dirty="0" smtClean="0">
                            <a:latin typeface="Cambria Math"/>
                            <a:ea typeface="Cambria Math"/>
                            <a:sym typeface="Symbol" pitchFamily="18" charset="2"/>
                          </a:rPr>
                          <m:t>35</m:t>
                        </m:r>
                      </m:sup>
                    </m:sSup>
                  </m:oMath>
                </a14:m>
                <a:r>
                  <a:rPr lang="zh-CN" altLang="en-US" sz="2400" dirty="0"/>
                  <a:t>量级。此方案仍有足够的</a:t>
                </a:r>
                <a:r>
                  <a:rPr lang="zh-CN" altLang="en-US" sz="2400" dirty="0" smtClean="0"/>
                  <a:t>安全性</a:t>
                </a:r>
                <a:endParaRPr lang="en-US" altLang="zh-CN" b="1" dirty="0" smtClean="0">
                  <a:solidFill>
                    <a:srgbClr val="FF0000"/>
                  </a:solidFill>
                </a:endParaRPr>
              </a:p>
              <a:p>
                <a:pPr algn="just">
                  <a:lnSpc>
                    <a:spcPct val="80000"/>
                  </a:lnSpc>
                </a:pPr>
                <a:endParaRPr lang="zh-CN" altLang="en-US" sz="1800" b="1" dirty="0">
                  <a:solidFill>
                    <a:srgbClr val="FF0000"/>
                  </a:solidFill>
                </a:endParaRPr>
              </a:p>
              <a:p>
                <a:pPr algn="just">
                  <a:lnSpc>
                    <a:spcPct val="80000"/>
                  </a:lnSpc>
                  <a:spcAft>
                    <a:spcPts val="600"/>
                  </a:spcAft>
                </a:pPr>
                <a:r>
                  <a:rPr lang="zh-CN" altLang="en-US" sz="2400" dirty="0"/>
                  <a:t>此方案已在</a:t>
                </a:r>
                <a:r>
                  <a:rPr lang="en-US" altLang="zh-CN" sz="2400" dirty="0"/>
                  <a:t>ANSI X9.17</a:t>
                </a:r>
                <a:r>
                  <a:rPr lang="zh-CN" altLang="en-US" sz="2400" dirty="0"/>
                  <a:t>和</a:t>
                </a:r>
                <a:r>
                  <a:rPr lang="en-US" altLang="zh-CN" sz="2400" dirty="0"/>
                  <a:t>ISO 8732</a:t>
                </a:r>
                <a:r>
                  <a:rPr lang="zh-CN" altLang="en-US" sz="2400" dirty="0"/>
                  <a:t>标准中采用，并在</a:t>
                </a:r>
                <a:r>
                  <a:rPr lang="zh-CN" altLang="en-US" sz="2400" b="1" dirty="0">
                    <a:solidFill>
                      <a:srgbClr val="FF0000"/>
                    </a:solidFill>
                  </a:rPr>
                  <a:t>保密增强邮递</a:t>
                </a:r>
                <a:r>
                  <a:rPr lang="en-US" altLang="zh-CN" sz="2400" b="1" dirty="0">
                    <a:solidFill>
                      <a:srgbClr val="FF0000"/>
                    </a:solidFill>
                  </a:rPr>
                  <a:t>(PEM)</a:t>
                </a:r>
                <a:r>
                  <a:rPr lang="zh-CN" altLang="en-US" sz="2400" b="1" dirty="0">
                    <a:solidFill>
                      <a:srgbClr val="FF0000"/>
                    </a:solidFill>
                  </a:rPr>
                  <a:t>系统</a:t>
                </a:r>
                <a:r>
                  <a:rPr lang="zh-CN" altLang="en-US" sz="2400" dirty="0"/>
                  <a:t>中得到</a:t>
                </a:r>
                <a:r>
                  <a:rPr lang="zh-CN" altLang="en-US" sz="2400" dirty="0" smtClean="0"/>
                  <a:t>应用</a:t>
                </a:r>
                <a:endParaRPr lang="en-US" altLang="zh-CN" sz="2400" dirty="0" smtClean="0"/>
              </a:p>
              <a:p>
                <a:r>
                  <a:rPr lang="zh-CN" altLang="en-US" sz="2400" dirty="0" smtClean="0">
                    <a:solidFill>
                      <a:srgbClr val="FF0000"/>
                    </a:solidFill>
                  </a:rPr>
                  <a:t>电子货币</a:t>
                </a:r>
                <a:r>
                  <a:rPr lang="zh-CN" altLang="en-US" sz="2400" dirty="0"/>
                  <a:t>业界普遍使用</a:t>
                </a:r>
                <a:r>
                  <a:rPr lang="en-US" altLang="zh-CN" sz="2400" dirty="0"/>
                  <a:t>3DES</a:t>
                </a:r>
                <a:r>
                  <a:rPr lang="zh-CN" altLang="en-US" sz="2400" dirty="0"/>
                  <a:t>，并持续开发和宣传基于其的标准（例如</a:t>
                </a:r>
                <a:r>
                  <a:rPr lang="en-US" altLang="zh-CN" sz="2400" dirty="0"/>
                  <a:t>EMV</a:t>
                </a:r>
                <a:r>
                  <a:rPr lang="zh-CN" altLang="en-US" sz="2400" dirty="0" smtClean="0"/>
                  <a:t>）</a:t>
                </a:r>
                <a:endParaRPr lang="zh-CN" altLang="en-US" sz="2400" dirty="0"/>
              </a:p>
              <a:p>
                <a:r>
                  <a:rPr lang="en-US" altLang="zh-CN" sz="2400" dirty="0"/>
                  <a:t>Microsoft OneNote</a:t>
                </a:r>
                <a:r>
                  <a:rPr lang="zh-CN" altLang="en-US" sz="2400" dirty="0"/>
                  <a:t>和</a:t>
                </a:r>
                <a:r>
                  <a:rPr lang="en-US" altLang="zh-CN" sz="2400" dirty="0"/>
                  <a:t>Microsoft </a:t>
                </a:r>
                <a:r>
                  <a:rPr lang="en-US" altLang="zh-CN" sz="2400" dirty="0" smtClean="0"/>
                  <a:t>Outlook</a:t>
                </a:r>
                <a:r>
                  <a:rPr lang="zh-CN" altLang="en-US" sz="2400" dirty="0" smtClean="0"/>
                  <a:t>使</a:t>
                </a:r>
                <a:r>
                  <a:rPr lang="zh-CN" altLang="en-US" sz="2400" dirty="0"/>
                  <a:t>用</a:t>
                </a:r>
                <a:r>
                  <a:rPr lang="en-US" altLang="zh-CN" sz="2400" dirty="0" smtClean="0"/>
                  <a:t>3DES</a:t>
                </a:r>
                <a:r>
                  <a:rPr lang="zh-CN" altLang="en-US" sz="2400" dirty="0" smtClean="0"/>
                  <a:t>保护</a:t>
                </a:r>
                <a:r>
                  <a:rPr lang="zh-CN" altLang="en-US" sz="2400" dirty="0"/>
                  <a:t>用户</a:t>
                </a:r>
                <a:r>
                  <a:rPr lang="zh-CN" altLang="en-US" sz="2400" dirty="0" smtClean="0"/>
                  <a:t>数据</a:t>
                </a:r>
                <a:endParaRPr lang="en-US" altLang="zh-CN" sz="2400" dirty="0" smtClean="0"/>
              </a:p>
              <a:p>
                <a:r>
                  <a:rPr lang="zh-CN" altLang="en-US" sz="2400" dirty="0" smtClean="0"/>
                  <a:t>三</a:t>
                </a:r>
                <a:r>
                  <a:rPr lang="zh-CN" altLang="en-US" sz="2400" dirty="0"/>
                  <a:t>密钥</a:t>
                </a:r>
                <a:r>
                  <a:rPr lang="zh-CN" altLang="en-US" sz="2400" dirty="0" smtClean="0"/>
                  <a:t>的</a:t>
                </a:r>
                <a:r>
                  <a:rPr lang="en-US" altLang="zh-CN" sz="2400" dirty="0" smtClean="0"/>
                  <a:t>3DES</a:t>
                </a:r>
                <a:r>
                  <a:rPr lang="zh-CN" altLang="en-US" sz="2400" dirty="0"/>
                  <a:t>已在因特网的许多应用</a:t>
                </a:r>
                <a:r>
                  <a:rPr lang="en-US" altLang="zh-CN" sz="2400" dirty="0"/>
                  <a:t>(</a:t>
                </a:r>
                <a:r>
                  <a:rPr lang="zh-CN" altLang="en-US" sz="2400" dirty="0"/>
                  <a:t>如</a:t>
                </a:r>
                <a:r>
                  <a:rPr lang="en-US" altLang="zh-CN" sz="2400" b="1" dirty="0">
                    <a:solidFill>
                      <a:srgbClr val="FF0000"/>
                    </a:solidFill>
                  </a:rPr>
                  <a:t>PGP</a:t>
                </a:r>
                <a:r>
                  <a:rPr lang="zh-CN" altLang="en-US" sz="2400" b="1" dirty="0">
                    <a:solidFill>
                      <a:srgbClr val="FF0000"/>
                    </a:solidFill>
                  </a:rPr>
                  <a:t>和</a:t>
                </a:r>
                <a:r>
                  <a:rPr lang="en-US" altLang="zh-CN" sz="2400" b="1" dirty="0">
                    <a:solidFill>
                      <a:srgbClr val="FF0000"/>
                    </a:solidFill>
                  </a:rPr>
                  <a:t>S/MIME</a:t>
                </a:r>
                <a:r>
                  <a:rPr lang="en-US" altLang="zh-CN" sz="2400" dirty="0"/>
                  <a:t>)</a:t>
                </a:r>
                <a:r>
                  <a:rPr lang="zh-CN" altLang="en-US" sz="2400" dirty="0"/>
                  <a:t>中被采用</a:t>
                </a:r>
                <a:endParaRPr lang="en-US" altLang="zh-CN" sz="2400" dirty="0"/>
              </a:p>
              <a:p>
                <a:endParaRPr lang="zh-CN" altLang="en-US" sz="2400" dirty="0"/>
              </a:p>
              <a:p>
                <a:pPr algn="just">
                  <a:lnSpc>
                    <a:spcPct val="80000"/>
                  </a:lnSpc>
                  <a:spcAft>
                    <a:spcPts val="600"/>
                  </a:spcAft>
                </a:pPr>
                <a:endParaRPr lang="zh-CN" altLang="en-US" sz="24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76400"/>
                <a:ext cx="8229600" cy="4724400"/>
              </a:xfrm>
              <a:blipFill>
                <a:blip r:embed="rId2" cstate="print"/>
                <a:stretch>
                  <a:fillRect l="-963" t="-2581" r="-1111" b="-374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dirty="0"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95</a:t>
            </a:fld>
            <a:endParaRPr lang="en-US" altLang="zh-CN" dirty="0"/>
          </a:p>
        </p:txBody>
      </p:sp>
    </p:spTree>
    <p:extLst>
      <p:ext uri="{BB962C8B-B14F-4D97-AF65-F5344CB8AC3E}">
        <p14:creationId xmlns:p14="http://schemas.microsoft.com/office/powerpoint/2010/main" val="1604812587"/>
      </p:ext>
    </p:extLst>
  </p:cSld>
  <p:clrMapOvr>
    <a:masterClrMapping/>
  </p:clrMapOvr>
  <p:transition>
    <p:wedg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lstStyle/>
          <a:p>
            <a:r>
              <a:rPr lang="zh-CN" altLang="en-US" dirty="0"/>
              <a:t>习    题</a:t>
            </a:r>
          </a:p>
        </p:txBody>
      </p:sp>
      <p:sp>
        <p:nvSpPr>
          <p:cNvPr id="179203" name="Rectangle 3"/>
          <p:cNvSpPr>
            <a:spLocks noGrp="1" noChangeArrowheads="1"/>
          </p:cNvSpPr>
          <p:nvPr>
            <p:ph type="body" sz="half" idx="1"/>
          </p:nvPr>
        </p:nvSpPr>
        <p:spPr>
          <a:xfrm>
            <a:off x="134938" y="1557338"/>
            <a:ext cx="8613775" cy="5040312"/>
          </a:xfrm>
        </p:spPr>
        <p:txBody>
          <a:bodyPr/>
          <a:lstStyle/>
          <a:p>
            <a:pPr algn="just"/>
            <a:r>
              <a:rPr lang="en-US" altLang="zh-CN" sz="2400" dirty="0"/>
              <a:t>1. </a:t>
            </a:r>
            <a:r>
              <a:rPr lang="zh-CN" altLang="en-US" sz="2400" dirty="0"/>
              <a:t>已知线性替代密码的变换函数为</a:t>
            </a:r>
          </a:p>
          <a:p>
            <a:r>
              <a:rPr lang="zh-CN" altLang="en-US" sz="2400" dirty="0">
                <a:latin typeface="Courier New"/>
              </a:rPr>
              <a:t> </a:t>
            </a:r>
            <a:r>
              <a:rPr lang="zh-CN" altLang="en-US" sz="2400" dirty="0"/>
              <a:t>         设已知明码字母</a:t>
            </a:r>
            <a:r>
              <a:rPr lang="en-US" altLang="zh-CN" sz="2400" dirty="0"/>
              <a:t>J(9)</a:t>
            </a:r>
            <a:r>
              <a:rPr lang="zh-CN" altLang="en-US" sz="2400" dirty="0"/>
              <a:t>对应于密文字母</a:t>
            </a:r>
            <a:r>
              <a:rPr lang="en-US" altLang="zh-CN" sz="2400" dirty="0"/>
              <a:t>P(15)</a:t>
            </a:r>
            <a:r>
              <a:rPr lang="zh-CN" altLang="en-US" sz="2400" dirty="0"/>
              <a:t>，即</a:t>
            </a:r>
            <a:r>
              <a:rPr lang="en-US" altLang="zh-CN" sz="2400" dirty="0"/>
              <a:t>9k mod 26 = 15, </a:t>
            </a:r>
            <a:r>
              <a:rPr lang="zh-CN" altLang="en-US" sz="2400" dirty="0"/>
              <a:t>试计算密钥</a:t>
            </a:r>
            <a:r>
              <a:rPr lang="en-US" altLang="zh-CN" sz="2400" dirty="0"/>
              <a:t>k</a:t>
            </a:r>
            <a:r>
              <a:rPr lang="zh-CN" altLang="en-US" sz="2400" dirty="0"/>
              <a:t>以破译此密码。</a:t>
            </a:r>
          </a:p>
          <a:p>
            <a:r>
              <a:rPr lang="zh-CN" altLang="en-US" sz="2400" dirty="0"/>
              <a:t> </a:t>
            </a:r>
            <a:r>
              <a:rPr lang="en-US" altLang="zh-CN" sz="2400" dirty="0"/>
              <a:t>2. </a:t>
            </a:r>
            <a:r>
              <a:rPr lang="zh-CN" altLang="en-US" sz="2400" dirty="0"/>
              <a:t>证明</a:t>
            </a:r>
            <a:r>
              <a:rPr lang="en-US" altLang="zh-CN" sz="2400" dirty="0"/>
              <a:t>DES</a:t>
            </a:r>
            <a:r>
              <a:rPr lang="zh-CN" altLang="en-US" sz="2400" dirty="0"/>
              <a:t>的解密是</a:t>
            </a:r>
            <a:r>
              <a:rPr lang="en-US" altLang="zh-CN" sz="2400" dirty="0"/>
              <a:t>DES</a:t>
            </a:r>
            <a:r>
              <a:rPr lang="zh-CN" altLang="en-US" sz="2400" dirty="0"/>
              <a:t>加密的逆过程。</a:t>
            </a:r>
          </a:p>
          <a:p>
            <a:r>
              <a:rPr lang="en-US" altLang="zh-CN" sz="2400" dirty="0">
                <a:latin typeface="宋体" charset="-122"/>
              </a:rPr>
              <a:t>3. </a:t>
            </a:r>
            <a:r>
              <a:rPr lang="zh-CN" altLang="en-US" sz="2400" dirty="0">
                <a:latin typeface="宋体" charset="-122"/>
              </a:rPr>
              <a:t>假定</a:t>
            </a:r>
            <a:r>
              <a:rPr lang="en-US" altLang="zh-CN" sz="2400" dirty="0">
                <a:latin typeface="宋体" charset="-122"/>
              </a:rPr>
              <a:t>M^</a:t>
            </a:r>
            <a:r>
              <a:rPr lang="zh-CN" altLang="en-US" sz="2400" dirty="0">
                <a:latin typeface="宋体" charset="-122"/>
              </a:rPr>
              <a:t>是</a:t>
            </a:r>
            <a:r>
              <a:rPr lang="en-US" altLang="zh-CN" sz="2400" dirty="0">
                <a:latin typeface="宋体" charset="-122"/>
              </a:rPr>
              <a:t>M</a:t>
            </a:r>
            <a:r>
              <a:rPr lang="zh-CN" altLang="en-US" sz="2400" dirty="0">
                <a:latin typeface="宋体" charset="-122"/>
              </a:rPr>
              <a:t>的逐位补码。证明如果对明文块和加密密钥分别取补码，则利用这些补码得出的加密结果也是原来没有取补码时得到的密文的补码。也就是说，如果</a:t>
            </a:r>
          </a:p>
          <a:p>
            <a:pPr algn="ctr"/>
            <a:r>
              <a:rPr lang="zh-CN" altLang="en-US" sz="2400" dirty="0">
                <a:latin typeface="宋体" charset="-122"/>
              </a:rPr>
              <a:t>  </a:t>
            </a:r>
            <a:r>
              <a:rPr lang="en-US" altLang="zh-CN" sz="2400" dirty="0">
                <a:latin typeface="宋体" charset="-122"/>
              </a:rPr>
              <a:t>Y=DES</a:t>
            </a:r>
            <a:r>
              <a:rPr lang="en-US" altLang="zh-CN" sz="2400" baseline="-30000" dirty="0">
                <a:latin typeface="宋体" charset="-122"/>
              </a:rPr>
              <a:t>K</a:t>
            </a:r>
            <a:r>
              <a:rPr lang="en-US" altLang="zh-CN" sz="2400" dirty="0">
                <a:latin typeface="宋体" charset="-122"/>
              </a:rPr>
              <a:t>[X]</a:t>
            </a:r>
          </a:p>
          <a:p>
            <a:pPr algn="just"/>
            <a:r>
              <a:rPr lang="en-US" altLang="zh-CN" sz="2400" dirty="0">
                <a:latin typeface="宋体" charset="-122"/>
              </a:rPr>
              <a:t>     </a:t>
            </a:r>
            <a:r>
              <a:rPr lang="zh-CN" altLang="en-US" sz="2400" dirty="0">
                <a:latin typeface="宋体" charset="-122"/>
              </a:rPr>
              <a:t>则              </a:t>
            </a:r>
            <a:r>
              <a:rPr lang="en-US" altLang="zh-CN" sz="2400" dirty="0">
                <a:latin typeface="宋体" charset="-122"/>
              </a:rPr>
              <a:t>Y^=DES</a:t>
            </a:r>
            <a:r>
              <a:rPr lang="en-US" altLang="zh-CN" sz="2400" baseline="-30000" dirty="0">
                <a:latin typeface="宋体" charset="-122"/>
              </a:rPr>
              <a:t>K^</a:t>
            </a:r>
            <a:r>
              <a:rPr lang="en-US" altLang="zh-CN" sz="2400" dirty="0">
                <a:latin typeface="宋体" charset="-122"/>
              </a:rPr>
              <a:t>[X^]</a:t>
            </a:r>
          </a:p>
          <a:p>
            <a:pPr algn="just"/>
            <a:r>
              <a:rPr lang="zh-CN" altLang="en-US" sz="2400" dirty="0">
                <a:latin typeface="宋体" charset="-122"/>
              </a:rPr>
              <a:t>说明利用此现象能使选择明文问题的破译容易一半。</a:t>
            </a:r>
          </a:p>
          <a:p>
            <a:pPr algn="just"/>
            <a:r>
              <a:rPr lang="zh-CN" altLang="en-US" sz="2400" dirty="0">
                <a:latin typeface="宋体" charset="-122"/>
              </a:rPr>
              <a:t>提示：先证明对任何等长的两个位串</a:t>
            </a:r>
            <a:r>
              <a:rPr lang="en-US" altLang="zh-CN" sz="2400" dirty="0">
                <a:latin typeface="宋体" charset="-122"/>
              </a:rPr>
              <a:t>A</a:t>
            </a:r>
            <a:r>
              <a:rPr lang="zh-CN" altLang="en-US" sz="2400" dirty="0">
                <a:latin typeface="宋体" charset="-122"/>
              </a:rPr>
              <a:t>和</a:t>
            </a:r>
            <a:r>
              <a:rPr lang="en-US" altLang="zh-CN" sz="2400" dirty="0">
                <a:latin typeface="宋体" charset="-122"/>
              </a:rPr>
              <a:t>B</a:t>
            </a:r>
            <a:r>
              <a:rPr lang="zh-CN" altLang="en-US" sz="2400" dirty="0">
                <a:latin typeface="宋体" charset="-122"/>
              </a:rPr>
              <a:t>，都有</a:t>
            </a:r>
          </a:p>
          <a:p>
            <a:pPr algn="just"/>
            <a:endParaRPr lang="en-US" altLang="zh-CN" sz="2400" dirty="0"/>
          </a:p>
        </p:txBody>
      </p:sp>
      <p:graphicFrame>
        <p:nvGraphicFramePr>
          <p:cNvPr id="179206" name="Object 6"/>
          <p:cNvGraphicFramePr>
            <a:graphicFrameLocks noGrp="1" noChangeAspect="1"/>
          </p:cNvGraphicFramePr>
          <p:nvPr>
            <p:ph sz="quarter" idx="3"/>
          </p:nvPr>
        </p:nvGraphicFramePr>
        <p:xfrm>
          <a:off x="6011863" y="6240463"/>
          <a:ext cx="3132137" cy="617537"/>
        </p:xfrm>
        <a:graphic>
          <a:graphicData uri="http://schemas.openxmlformats.org/presentationml/2006/ole">
            <mc:AlternateContent xmlns:mc="http://schemas.openxmlformats.org/markup-compatibility/2006">
              <mc:Choice xmlns:v="urn:schemas-microsoft-com:vml" Requires="v">
                <p:oleObj spid="_x0000_s259084" name="Equation" r:id="rId3" imgW="1117440" imgH="203040" progId="">
                  <p:embed/>
                </p:oleObj>
              </mc:Choice>
              <mc:Fallback>
                <p:oleObj name="Equation" r:id="rId3" imgW="1117440" imgH="20304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6240463"/>
                        <a:ext cx="3132137" cy="617537"/>
                      </a:xfrm>
                      <a:prstGeom prst="rect">
                        <a:avLst/>
                      </a:prstGeom>
                      <a:solidFill>
                        <a:srgbClr val="CCFFFF"/>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79202"/>
                                        </p:tgtEl>
                                        <p:attrNameLst>
                                          <p:attrName>style.visibility</p:attrName>
                                        </p:attrNameLst>
                                      </p:cBhvr>
                                      <p:to>
                                        <p:strVal val="visible"/>
                                      </p:to>
                                    </p:set>
                                    <p:animEffect transition="in" filter="circle(in)">
                                      <p:cBhvr>
                                        <p:cTn id="7" dur="2000"/>
                                        <p:tgtEl>
                                          <p:spTgt spid="17920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79203"/>
                                        </p:tgtEl>
                                        <p:attrNameLst>
                                          <p:attrName>style.visibility</p:attrName>
                                        </p:attrNameLst>
                                      </p:cBhvr>
                                      <p:to>
                                        <p:strVal val="visible"/>
                                      </p:to>
                                    </p:set>
                                    <p:animEffect transition="in" filter="circle(in)">
                                      <p:cBhvr>
                                        <p:cTn id="10" dur="2000"/>
                                        <p:tgtEl>
                                          <p:spTgt spid="179203"/>
                                        </p:tgtEl>
                                      </p:cBhvr>
                                    </p:animEffect>
                                  </p:childTnLst>
                                </p:cTn>
                              </p:par>
                              <p:par>
                                <p:cTn id="11" presetID="6" presetClass="entr" presetSubtype="16" fill="hold" nodeType="withEffect">
                                  <p:stCondLst>
                                    <p:cond delay="0"/>
                                  </p:stCondLst>
                                  <p:childTnLst>
                                    <p:set>
                                      <p:cBhvr>
                                        <p:cTn id="12" dur="1" fill="hold">
                                          <p:stCondLst>
                                            <p:cond delay="0"/>
                                          </p:stCondLst>
                                        </p:cTn>
                                        <p:tgtEl>
                                          <p:spTgt spid="179206"/>
                                        </p:tgtEl>
                                        <p:attrNameLst>
                                          <p:attrName>style.visibility</p:attrName>
                                        </p:attrNameLst>
                                      </p:cBhvr>
                                      <p:to>
                                        <p:strVal val="visible"/>
                                      </p:to>
                                    </p:set>
                                    <p:animEffect transition="in" filter="circle(in)">
                                      <p:cBhvr>
                                        <p:cTn id="13" dur="2000"/>
                                        <p:tgtEl>
                                          <p:spTgt spid="179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2" grpId="0"/>
      <p:bldP spid="17920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altLang="zh-CN" sz="4000"/>
              <a:t>AES</a:t>
            </a:r>
            <a:r>
              <a:rPr lang="zh-CN" altLang="en-US" sz="4000"/>
              <a:t>（</a:t>
            </a:r>
            <a:r>
              <a:rPr lang="en-US" altLang="zh-CN" sz="4000"/>
              <a:t>Advanced Encryption Standard)</a:t>
            </a:r>
          </a:p>
        </p:txBody>
      </p:sp>
      <p:sp>
        <p:nvSpPr>
          <p:cNvPr id="146435" name="Rectangle 3"/>
          <p:cNvSpPr>
            <a:spLocks noGrp="1" noChangeArrowheads="1"/>
          </p:cNvSpPr>
          <p:nvPr>
            <p:ph type="body" idx="1"/>
          </p:nvPr>
        </p:nvSpPr>
        <p:spPr>
          <a:xfrm>
            <a:off x="179388" y="1600200"/>
            <a:ext cx="8713787" cy="4525963"/>
          </a:xfrm>
        </p:spPr>
        <p:txBody>
          <a:bodyPr/>
          <a:lstStyle/>
          <a:p>
            <a:r>
              <a:rPr lang="zh-CN" altLang="en-US" sz="3600" dirty="0"/>
              <a:t>背景</a:t>
            </a:r>
          </a:p>
          <a:p>
            <a:pPr lvl="1"/>
            <a:r>
              <a:rPr lang="zh-CN" altLang="en-US" dirty="0"/>
              <a:t>其</a:t>
            </a:r>
            <a:r>
              <a:rPr lang="en-US" altLang="zh-CN" dirty="0"/>
              <a:t>56</a:t>
            </a:r>
            <a:r>
              <a:rPr lang="zh-CN" altLang="en-US" dirty="0"/>
              <a:t>比特密钥实在太小</a:t>
            </a:r>
            <a:r>
              <a:rPr lang="en-US" altLang="zh-CN" dirty="0">
                <a:latin typeface="宋体" charset="-122"/>
              </a:rPr>
              <a:t>DES</a:t>
            </a:r>
            <a:r>
              <a:rPr lang="zh-CN" altLang="en-US" dirty="0">
                <a:latin typeface="宋体" charset="-122"/>
              </a:rPr>
              <a:t>的设计主要针对硬件实现，在这种情况下，它的效率相对较低。</a:t>
            </a:r>
          </a:p>
          <a:p>
            <a:pPr lvl="1"/>
            <a:r>
              <a:rPr lang="en-US" altLang="zh-CN" dirty="0">
                <a:latin typeface="宋体" charset="-122"/>
              </a:rPr>
              <a:t>1997</a:t>
            </a:r>
            <a:r>
              <a:rPr lang="zh-CN" altLang="en-US" dirty="0">
                <a:latin typeface="宋体" charset="-122"/>
              </a:rPr>
              <a:t>年</a:t>
            </a:r>
            <a:r>
              <a:rPr lang="en-US" altLang="zh-CN" dirty="0">
                <a:latin typeface="宋体" charset="-122"/>
              </a:rPr>
              <a:t>4</a:t>
            </a:r>
            <a:r>
              <a:rPr lang="zh-CN" altLang="en-US" dirty="0">
                <a:latin typeface="宋体" charset="-122"/>
              </a:rPr>
              <a:t>月</a:t>
            </a:r>
            <a:r>
              <a:rPr lang="en-US" altLang="zh-CN" dirty="0">
                <a:latin typeface="宋体" charset="-122"/>
              </a:rPr>
              <a:t>15</a:t>
            </a:r>
            <a:r>
              <a:rPr lang="zh-CN" altLang="en-US" dirty="0">
                <a:latin typeface="宋体" charset="-122"/>
              </a:rPr>
              <a:t>日美国国家标准和技术研究所（</a:t>
            </a:r>
            <a:r>
              <a:rPr lang="en-US" altLang="zh-CN" dirty="0">
                <a:latin typeface="宋体" charset="-122"/>
              </a:rPr>
              <a:t>NIST</a:t>
            </a:r>
            <a:r>
              <a:rPr lang="zh-CN" altLang="en-US" dirty="0">
                <a:latin typeface="宋体" charset="-122"/>
              </a:rPr>
              <a:t>）发起征集</a:t>
            </a:r>
            <a:r>
              <a:rPr lang="en-US" altLang="zh-CN" dirty="0">
                <a:latin typeface="宋体" charset="-122"/>
              </a:rPr>
              <a:t>AES</a:t>
            </a:r>
            <a:r>
              <a:rPr lang="zh-CN" altLang="en-US" dirty="0">
                <a:latin typeface="宋体" charset="-122"/>
              </a:rPr>
              <a:t>（</a:t>
            </a:r>
            <a:r>
              <a:rPr lang="en-US" altLang="zh-CN" dirty="0">
                <a:latin typeface="宋体" charset="-122"/>
              </a:rPr>
              <a:t>AES</a:t>
            </a:r>
            <a:r>
              <a:rPr lang="en-US" altLang="zh-CN" dirty="0">
                <a:latin typeface="Arial"/>
              </a:rPr>
              <a:t>—</a:t>
            </a:r>
            <a:r>
              <a:rPr lang="en-US" altLang="zh-CN" dirty="0">
                <a:latin typeface="宋体" charset="-122"/>
              </a:rPr>
              <a:t>Advanced Encryption Standard</a:t>
            </a:r>
            <a:r>
              <a:rPr lang="zh-CN" altLang="en-US" dirty="0">
                <a:latin typeface="宋体" charset="-122"/>
              </a:rPr>
              <a:t>）算法的活动，并成立了</a:t>
            </a:r>
            <a:r>
              <a:rPr lang="en-US" altLang="zh-CN" dirty="0">
                <a:latin typeface="宋体" charset="-122"/>
              </a:rPr>
              <a:t>AES</a:t>
            </a:r>
            <a:r>
              <a:rPr lang="zh-CN" altLang="en-US" dirty="0">
                <a:latin typeface="宋体" charset="-122"/>
              </a:rPr>
              <a:t>工作组。</a:t>
            </a:r>
          </a:p>
          <a:p>
            <a:pPr lvl="2"/>
            <a:r>
              <a:rPr lang="zh-CN" altLang="en-US" dirty="0">
                <a:latin typeface="宋体" charset="-122"/>
              </a:rPr>
              <a:t>目的是为了确定一个非保密的、公开披露的、全球免费使用的加密算法，用于保护下一世纪政府的敏感信息。</a:t>
            </a:r>
          </a:p>
          <a:p>
            <a:pPr lvl="2"/>
            <a:r>
              <a:rPr lang="zh-CN" altLang="en-US" dirty="0">
                <a:latin typeface="宋体" charset="-122"/>
              </a:rPr>
              <a:t>也希望能够成为保密和非保密部门公用的数据加密标准（</a:t>
            </a:r>
            <a:r>
              <a:rPr lang="en-US" altLang="zh-CN" dirty="0">
                <a:latin typeface="宋体" charset="-122"/>
              </a:rPr>
              <a:t>DES</a:t>
            </a:r>
            <a:r>
              <a:rPr lang="zh-CN" altLang="en-US" dirty="0">
                <a:latin typeface="宋体" charset="-122"/>
              </a:rPr>
              <a:t>）</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zh-CN" altLang="en-US" b="0"/>
              <a:t>要求</a:t>
            </a:r>
          </a:p>
        </p:txBody>
      </p:sp>
      <p:sp>
        <p:nvSpPr>
          <p:cNvPr id="147459" name="Rectangle 3"/>
          <p:cNvSpPr>
            <a:spLocks noGrp="1" noChangeArrowheads="1"/>
          </p:cNvSpPr>
          <p:nvPr>
            <p:ph type="body" idx="1"/>
          </p:nvPr>
        </p:nvSpPr>
        <p:spPr/>
        <p:txBody>
          <a:bodyPr/>
          <a:lstStyle/>
          <a:p>
            <a:pPr>
              <a:buFont typeface="Wingdings" pitchFamily="2" charset="2"/>
              <a:buChar char="u"/>
            </a:pPr>
            <a:r>
              <a:rPr lang="zh-CN" altLang="en-US" dirty="0">
                <a:latin typeface="宋体" charset="-122"/>
              </a:rPr>
              <a:t>该算法应比三重</a:t>
            </a:r>
            <a:r>
              <a:rPr lang="en-US" altLang="zh-CN" dirty="0">
                <a:latin typeface="宋体" charset="-122"/>
              </a:rPr>
              <a:t>DES</a:t>
            </a:r>
            <a:r>
              <a:rPr lang="zh-CN" altLang="en-US" dirty="0">
                <a:latin typeface="宋体" charset="-122"/>
              </a:rPr>
              <a:t>快</a:t>
            </a:r>
          </a:p>
          <a:p>
            <a:pPr>
              <a:buFont typeface="Wingdings" pitchFamily="2" charset="2"/>
              <a:buChar char="u"/>
            </a:pPr>
            <a:r>
              <a:rPr lang="zh-CN" altLang="en-US" dirty="0">
                <a:latin typeface="宋体" charset="-122"/>
              </a:rPr>
              <a:t>至少还要一样的安全</a:t>
            </a:r>
          </a:p>
          <a:p>
            <a:pPr>
              <a:buFont typeface="Wingdings" pitchFamily="2" charset="2"/>
              <a:buChar char="u"/>
            </a:pPr>
            <a:r>
              <a:rPr lang="zh-CN" altLang="en-US" dirty="0">
                <a:latin typeface="宋体" charset="-122"/>
              </a:rPr>
              <a:t>它应当具有</a:t>
            </a:r>
            <a:r>
              <a:rPr lang="en-US" altLang="zh-CN" dirty="0">
                <a:latin typeface="宋体" charset="-122"/>
              </a:rPr>
              <a:t>128</a:t>
            </a:r>
            <a:r>
              <a:rPr lang="zh-CN" altLang="en-US" dirty="0">
                <a:latin typeface="宋体" charset="-122"/>
              </a:rPr>
              <a:t>比特分组长度和</a:t>
            </a:r>
            <a:r>
              <a:rPr lang="en-US" altLang="zh-CN" dirty="0">
                <a:latin typeface="宋体" charset="-122"/>
              </a:rPr>
              <a:t>256</a:t>
            </a:r>
            <a:r>
              <a:rPr lang="zh-CN" altLang="en-US" dirty="0">
                <a:latin typeface="宋体" charset="-122"/>
              </a:rPr>
              <a:t>比特分组密钥长度（不过必须支持</a:t>
            </a:r>
            <a:r>
              <a:rPr lang="en-US" altLang="zh-CN" dirty="0">
                <a:latin typeface="宋体" charset="-122"/>
              </a:rPr>
              <a:t>128</a:t>
            </a:r>
            <a:r>
              <a:rPr lang="zh-CN" altLang="en-US" dirty="0">
                <a:latin typeface="宋体" charset="-122"/>
              </a:rPr>
              <a:t>和</a:t>
            </a:r>
            <a:r>
              <a:rPr lang="en-US" altLang="zh-CN" dirty="0">
                <a:latin typeface="宋体" charset="-122"/>
              </a:rPr>
              <a:t>192</a:t>
            </a:r>
            <a:r>
              <a:rPr lang="zh-CN" altLang="en-US" dirty="0">
                <a:latin typeface="宋体" charset="-122"/>
              </a:rPr>
              <a:t>比特的密钥）</a:t>
            </a:r>
          </a:p>
          <a:p>
            <a:pPr>
              <a:buFont typeface="Wingdings" pitchFamily="2" charset="2"/>
              <a:buChar char="u"/>
            </a:pPr>
            <a:r>
              <a:rPr lang="zh-CN" altLang="en-US" dirty="0">
                <a:latin typeface="宋体" charset="-122"/>
              </a:rPr>
              <a:t>还应该具有较大的灵活性。</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高级加密标准</a:t>
            </a:r>
            <a:r>
              <a:rPr lang="en-US" altLang="zh-CN" dirty="0" smtClean="0"/>
              <a:t>AES</a:t>
            </a:r>
            <a:endParaRPr lang="zh-CN" altLang="en-US" dirty="0"/>
          </a:p>
        </p:txBody>
      </p:sp>
      <p:sp>
        <p:nvSpPr>
          <p:cNvPr id="3" name="内容占位符 2"/>
          <p:cNvSpPr>
            <a:spLocks noGrp="1"/>
          </p:cNvSpPr>
          <p:nvPr>
            <p:ph idx="1"/>
          </p:nvPr>
        </p:nvSpPr>
        <p:spPr/>
        <p:txBody>
          <a:bodyPr/>
          <a:lstStyle/>
          <a:p>
            <a:r>
              <a:rPr kumimoji="1" lang="en-US" altLang="zh-CN" sz="2400" dirty="0" smtClean="0">
                <a:latin typeface="Tahoma" pitchFamily="34" charset="0"/>
              </a:rPr>
              <a:t>1997</a:t>
            </a:r>
            <a:r>
              <a:rPr kumimoji="1" lang="zh-CN" altLang="en-US" sz="2400" dirty="0" smtClean="0">
                <a:latin typeface="Tahoma" pitchFamily="34" charset="0"/>
              </a:rPr>
              <a:t>年4月5日：</a:t>
            </a:r>
            <a:r>
              <a:rPr kumimoji="1" lang="en-US" altLang="zh-CN" sz="2400" dirty="0" smtClean="0">
                <a:latin typeface="Tahoma" pitchFamily="34" charset="0"/>
              </a:rPr>
              <a:t>NIST</a:t>
            </a:r>
            <a:r>
              <a:rPr kumimoji="1" lang="zh-CN" altLang="en-US" sz="2400" dirty="0" smtClean="0">
                <a:latin typeface="Tahoma" pitchFamily="34" charset="0"/>
              </a:rPr>
              <a:t>发起征集</a:t>
            </a:r>
            <a:r>
              <a:rPr kumimoji="1" lang="en-US" altLang="zh-CN" sz="2400" dirty="0" smtClean="0">
                <a:latin typeface="Tahoma" pitchFamily="34" charset="0"/>
              </a:rPr>
              <a:t>AES(Advanced Encryption Standard)</a:t>
            </a:r>
            <a:r>
              <a:rPr kumimoji="1" lang="zh-CN" altLang="en-US" sz="2400" dirty="0" smtClean="0">
                <a:latin typeface="Tahoma" pitchFamily="34" charset="0"/>
              </a:rPr>
              <a:t>算法，</a:t>
            </a:r>
            <a:r>
              <a:rPr lang="zh-CN" altLang="en-US" sz="2400" dirty="0" smtClean="0">
                <a:solidFill>
                  <a:srgbClr val="FF00FF"/>
                </a:solidFill>
                <a:latin typeface="Tahoma" pitchFamily="34" charset="0"/>
              </a:rPr>
              <a:t>要求具有128比特的分组长度，并支持128、192和256比特的密钥长度，且要求</a:t>
            </a:r>
            <a:r>
              <a:rPr lang="en-US" altLang="zh-CN" sz="2400" dirty="0" smtClean="0">
                <a:solidFill>
                  <a:srgbClr val="FF00FF"/>
                </a:solidFill>
                <a:latin typeface="Tahoma" pitchFamily="34" charset="0"/>
              </a:rPr>
              <a:t>AES</a:t>
            </a:r>
            <a:r>
              <a:rPr lang="zh-CN" altLang="en-US" sz="2400" dirty="0" smtClean="0">
                <a:solidFill>
                  <a:srgbClr val="FF00FF"/>
                </a:solidFill>
                <a:latin typeface="Tahoma" pitchFamily="34" charset="0"/>
              </a:rPr>
              <a:t>能在全世界范围内免费使用 </a:t>
            </a:r>
            <a:endParaRPr kumimoji="1" lang="zh-CN" altLang="en-US" sz="2400" dirty="0" smtClean="0">
              <a:solidFill>
                <a:srgbClr val="FF00FF"/>
              </a:solidFill>
              <a:latin typeface="Tahoma" pitchFamily="34" charset="0"/>
            </a:endParaRPr>
          </a:p>
          <a:p>
            <a:r>
              <a:rPr kumimoji="1" lang="zh-CN" altLang="en-US" sz="2400" dirty="0" smtClean="0">
                <a:latin typeface="Tahoma" pitchFamily="34" charset="0"/>
              </a:rPr>
              <a:t>1998年8月20日：</a:t>
            </a:r>
            <a:r>
              <a:rPr kumimoji="1" lang="en-US" altLang="zh-CN" sz="2400" dirty="0" smtClean="0">
                <a:latin typeface="Tahoma" pitchFamily="34" charset="0"/>
              </a:rPr>
              <a:t>NIST</a:t>
            </a:r>
            <a:r>
              <a:rPr kumimoji="1" lang="zh-CN" altLang="en-US" sz="2400" dirty="0" smtClean="0">
                <a:latin typeface="Tahoma" pitchFamily="34" charset="0"/>
              </a:rPr>
              <a:t>召开了第一次</a:t>
            </a:r>
            <a:r>
              <a:rPr kumimoji="1" lang="en-US" altLang="zh-CN" sz="2400" dirty="0" smtClean="0">
                <a:latin typeface="Tahoma" pitchFamily="34" charset="0"/>
              </a:rPr>
              <a:t>AES</a:t>
            </a:r>
            <a:r>
              <a:rPr kumimoji="1" lang="zh-CN" altLang="en-US" sz="2400" dirty="0" smtClean="0">
                <a:latin typeface="Tahoma" pitchFamily="34" charset="0"/>
              </a:rPr>
              <a:t>候选会议，并公布了15个</a:t>
            </a:r>
            <a:r>
              <a:rPr kumimoji="1" lang="en-US" altLang="zh-CN" sz="2400" dirty="0" smtClean="0">
                <a:latin typeface="Tahoma" pitchFamily="34" charset="0"/>
              </a:rPr>
              <a:t>AES</a:t>
            </a:r>
            <a:r>
              <a:rPr kumimoji="1" lang="zh-CN" altLang="en-US" sz="2400" dirty="0" smtClean="0">
                <a:latin typeface="Tahoma" pitchFamily="34" charset="0"/>
              </a:rPr>
              <a:t>候选算法。后来，</a:t>
            </a:r>
            <a:r>
              <a:rPr kumimoji="1" lang="en-US" altLang="zh-CN" sz="2400" dirty="0" smtClean="0">
                <a:latin typeface="Tahoma" pitchFamily="34" charset="0"/>
              </a:rPr>
              <a:t>NIST</a:t>
            </a:r>
            <a:r>
              <a:rPr kumimoji="1" lang="zh-CN" altLang="en-US" sz="2400" dirty="0" smtClean="0">
                <a:latin typeface="Tahoma" pitchFamily="34" charset="0"/>
              </a:rPr>
              <a:t>又筛选出5个</a:t>
            </a:r>
            <a:r>
              <a:rPr kumimoji="1" lang="en-US" altLang="zh-CN" sz="2400" dirty="0" smtClean="0">
                <a:latin typeface="Tahoma" pitchFamily="34" charset="0"/>
              </a:rPr>
              <a:t>AES</a:t>
            </a:r>
            <a:r>
              <a:rPr kumimoji="1" lang="zh-CN" altLang="en-US" sz="2400" dirty="0" smtClean="0">
                <a:latin typeface="Tahoma" pitchFamily="34" charset="0"/>
              </a:rPr>
              <a:t>候选算法 </a:t>
            </a:r>
            <a:r>
              <a:rPr kumimoji="1" lang="en-US" altLang="zh-CN" sz="2400" dirty="0" smtClean="0">
                <a:latin typeface="Tahoma" pitchFamily="34" charset="0"/>
              </a:rPr>
              <a:t>(</a:t>
            </a:r>
            <a:r>
              <a:rPr lang="en-US" altLang="zh-CN" sz="2400" dirty="0" smtClean="0">
                <a:solidFill>
                  <a:srgbClr val="FF00FF"/>
                </a:solidFill>
                <a:latin typeface="Tahoma" pitchFamily="34" charset="0"/>
              </a:rPr>
              <a:t>MARS, RC6, </a:t>
            </a:r>
            <a:r>
              <a:rPr lang="en-US" altLang="zh-CN" sz="2400" dirty="0" err="1" smtClean="0">
                <a:solidFill>
                  <a:srgbClr val="FF0000"/>
                </a:solidFill>
                <a:latin typeface="Tahoma" pitchFamily="34" charset="0"/>
              </a:rPr>
              <a:t>Rijindael</a:t>
            </a:r>
            <a:r>
              <a:rPr lang="en-US" altLang="zh-CN" sz="2400" dirty="0" smtClean="0">
                <a:solidFill>
                  <a:srgbClr val="FF00FF"/>
                </a:solidFill>
                <a:latin typeface="Tahoma" pitchFamily="34" charset="0"/>
              </a:rPr>
              <a:t>, SERPENT, </a:t>
            </a:r>
            <a:r>
              <a:rPr lang="en-US" altLang="zh-CN" sz="2400" dirty="0" err="1" smtClean="0">
                <a:solidFill>
                  <a:srgbClr val="FF00FF"/>
                </a:solidFill>
                <a:latin typeface="Tahoma" pitchFamily="34" charset="0"/>
              </a:rPr>
              <a:t>Twofish</a:t>
            </a:r>
            <a:r>
              <a:rPr kumimoji="1" lang="en-US" altLang="zh-CN" sz="2400" dirty="0" smtClean="0">
                <a:latin typeface="Tahoma" pitchFamily="34" charset="0"/>
              </a:rPr>
              <a:t>)</a:t>
            </a:r>
          </a:p>
          <a:p>
            <a:r>
              <a:rPr kumimoji="1" lang="en-US" altLang="zh-CN" sz="2400" dirty="0" smtClean="0">
                <a:latin typeface="Tahoma" pitchFamily="34" charset="0"/>
              </a:rPr>
              <a:t>2000</a:t>
            </a:r>
            <a:r>
              <a:rPr kumimoji="1" lang="zh-CN" altLang="en-US" sz="2400" dirty="0" smtClean="0">
                <a:latin typeface="Tahoma" pitchFamily="34" charset="0"/>
              </a:rPr>
              <a:t>年10月：</a:t>
            </a:r>
            <a:r>
              <a:rPr kumimoji="1" lang="en-US" altLang="zh-CN" sz="2400" dirty="0" smtClean="0">
                <a:latin typeface="Tahoma" pitchFamily="34" charset="0"/>
              </a:rPr>
              <a:t>NIST</a:t>
            </a:r>
            <a:r>
              <a:rPr kumimoji="1" lang="zh-CN" altLang="en-US" sz="2400" dirty="0" smtClean="0">
                <a:latin typeface="Tahoma" pitchFamily="34" charset="0"/>
              </a:rPr>
              <a:t>宣布由比利时的密码专家</a:t>
            </a:r>
            <a:r>
              <a:rPr kumimoji="1" lang="en-US" altLang="zh-CN" sz="2400" b="1" dirty="0" smtClean="0">
                <a:solidFill>
                  <a:srgbClr val="692AA2"/>
                </a:solidFill>
                <a:latin typeface="Tahoma" pitchFamily="34" charset="0"/>
              </a:rPr>
              <a:t>Joan </a:t>
            </a:r>
            <a:r>
              <a:rPr kumimoji="1" lang="en-US" altLang="zh-CN" sz="2400" b="1" dirty="0" err="1" smtClean="0">
                <a:solidFill>
                  <a:srgbClr val="692AA2"/>
                </a:solidFill>
                <a:latin typeface="Tahoma" pitchFamily="34" charset="0"/>
              </a:rPr>
              <a:t>Daemen</a:t>
            </a:r>
            <a:r>
              <a:rPr kumimoji="1" lang="zh-CN" altLang="en-US" sz="2400" dirty="0" smtClean="0">
                <a:latin typeface="Tahoma" pitchFamily="34" charset="0"/>
              </a:rPr>
              <a:t>博士和</a:t>
            </a:r>
            <a:r>
              <a:rPr kumimoji="1" lang="en-US" altLang="zh-CN" sz="2400" b="1" dirty="0" smtClean="0">
                <a:solidFill>
                  <a:srgbClr val="692AA2"/>
                </a:solidFill>
                <a:latin typeface="Tahoma" pitchFamily="34" charset="0"/>
              </a:rPr>
              <a:t>Vincent </a:t>
            </a:r>
            <a:r>
              <a:rPr kumimoji="1" lang="en-US" altLang="zh-CN" sz="2400" b="1" dirty="0" err="1" smtClean="0">
                <a:solidFill>
                  <a:srgbClr val="692AA2"/>
                </a:solidFill>
                <a:latin typeface="Tahoma" pitchFamily="34" charset="0"/>
              </a:rPr>
              <a:t>Rijmen</a:t>
            </a:r>
            <a:r>
              <a:rPr kumimoji="1" lang="zh-CN" altLang="en-US" sz="2400" dirty="0" smtClean="0">
                <a:latin typeface="Tahoma" pitchFamily="34" charset="0"/>
              </a:rPr>
              <a:t>博士开发的</a:t>
            </a:r>
            <a:r>
              <a:rPr lang="en-US" altLang="zh-CN" sz="2400" dirty="0" err="1" smtClean="0">
                <a:solidFill>
                  <a:srgbClr val="FF00FF"/>
                </a:solidFill>
                <a:latin typeface="Tahoma" pitchFamily="34" charset="0"/>
              </a:rPr>
              <a:t>Rijndael</a:t>
            </a:r>
            <a:r>
              <a:rPr lang="zh-CN" altLang="en-US" sz="2400" dirty="0" smtClean="0">
                <a:solidFill>
                  <a:srgbClr val="FF00FF"/>
                </a:solidFill>
                <a:latin typeface="Tahoma" pitchFamily="34" charset="0"/>
              </a:rPr>
              <a:t>算法</a:t>
            </a:r>
            <a:r>
              <a:rPr kumimoji="1" lang="zh-CN" altLang="en-US" sz="2400" dirty="0">
                <a:latin typeface="Tahoma" pitchFamily="34" charset="0"/>
              </a:rPr>
              <a:t>做</a:t>
            </a:r>
            <a:r>
              <a:rPr kumimoji="1" lang="zh-CN" altLang="en-US" sz="2400" dirty="0" smtClean="0">
                <a:latin typeface="Tahoma" pitchFamily="34" charset="0"/>
              </a:rPr>
              <a:t>为</a:t>
            </a:r>
            <a:r>
              <a:rPr kumimoji="1" lang="en-US" altLang="zh-CN" sz="2400" dirty="0" smtClean="0">
                <a:latin typeface="Tahoma" pitchFamily="34" charset="0"/>
              </a:rPr>
              <a:t>AES</a:t>
            </a:r>
            <a:r>
              <a:rPr kumimoji="1" lang="zh-CN" altLang="en-US" sz="2400" dirty="0" smtClean="0">
                <a:latin typeface="Tahoma" pitchFamily="34" charset="0"/>
              </a:rPr>
              <a:t>的最终算法</a:t>
            </a:r>
            <a:endParaRPr lang="zh-CN" altLang="en-US" sz="2400" dirty="0"/>
          </a:p>
        </p:txBody>
      </p:sp>
      <p:sp>
        <p:nvSpPr>
          <p:cNvPr id="4" name="日期占位符 3"/>
          <p:cNvSpPr>
            <a:spLocks noGrp="1"/>
          </p:cNvSpPr>
          <p:nvPr>
            <p:ph type="dt" sz="half" idx="10"/>
          </p:nvPr>
        </p:nvSpPr>
        <p:spPr/>
        <p:txBody>
          <a:bodyPr/>
          <a:lstStyle/>
          <a:p>
            <a:fld id="{19E29AC0-0283-427B-A2C9-3AFD2CA43693}" type="datetime1">
              <a:rPr lang="zh-CN" altLang="en-US" smtClean="0"/>
              <a:pPr/>
              <a:t>2019/11/26/Tuesday</a:t>
            </a:fld>
            <a:endParaRPr lang="en-US" altLang="zh-CN" dirty="0"/>
          </a:p>
        </p:txBody>
      </p:sp>
      <p:sp>
        <p:nvSpPr>
          <p:cNvPr id="5" name="页脚占位符 4"/>
          <p:cNvSpPr>
            <a:spLocks noGrp="1"/>
          </p:cNvSpPr>
          <p:nvPr>
            <p:ph type="ftr" sz="quarter" idx="11"/>
          </p:nvPr>
        </p:nvSpPr>
        <p:spPr/>
        <p:txBody>
          <a:bodyPr/>
          <a:lstStyle/>
          <a:p>
            <a:r>
              <a:rPr lang="zh-CN" altLang="en-US" smtClean="0"/>
              <a:t>计算机科学与技术学院</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99</a:t>
            </a:fld>
            <a:endParaRPr lang="en-US" altLang="zh-CN" dirty="0"/>
          </a:p>
        </p:txBody>
      </p:sp>
    </p:spTree>
    <p:extLst>
      <p:ext uri="{BB962C8B-B14F-4D97-AF65-F5344CB8AC3E}">
        <p14:creationId xmlns:p14="http://schemas.microsoft.com/office/powerpoint/2010/main" val="864461068"/>
      </p:ext>
    </p:extLst>
  </p:cSld>
  <p:clrMapOvr>
    <a:masterClrMapping/>
  </p:clrMapOvr>
  <p:transition>
    <p:wedge/>
  </p:transition>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fontScheme name="默认设计模板">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smtClean="0">
            <a:ln>
              <a:noFill/>
            </a:ln>
            <a:solidFill>
              <a:schemeClr val="tx1"/>
            </a:solidFill>
            <a:effectLst/>
            <a:latin typeface="Arial" charset="0"/>
            <a:ea typeface="宋体" pitchFamily="2" charset="-122"/>
          </a:defRPr>
        </a:defPPr>
      </a:lstStyle>
    </a:spDef>
    <a:lnDef>
      <a:spPr bwMode="auto">
        <a:ln>
          <a:solidFill>
            <a:srgbClr val="FF0000"/>
          </a:solidFill>
          <a:headEnd type="none" w="med" len="med"/>
          <a:tailEnd type="arrow"/>
        </a:ln>
      </a:spPr>
      <a:bodyPr/>
      <a:lstStyle/>
      <a:style>
        <a:lnRef idx="3">
          <a:schemeClr val="accent4"/>
        </a:lnRef>
        <a:fillRef idx="0">
          <a:schemeClr val="accent4"/>
        </a:fillRef>
        <a:effectRef idx="2">
          <a:schemeClr val="accent4"/>
        </a:effectRef>
        <a:fontRef idx="minor">
          <a:schemeClr val="tx1"/>
        </a:fontRef>
      </a:style>
    </a:lnDef>
  </a:objectDefaults>
  <a:extraClrSchemeLst>
    <a:extraClrScheme>
      <a:clrScheme name="默认设计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4C5EE"/>
        </a:accent5>
        <a:accent6>
          <a:srgbClr val="E78A71"/>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B955F"/>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5180</TotalTime>
  <Words>16591</Words>
  <Application>Microsoft Office PowerPoint</Application>
  <PresentationFormat>全屏显示(4:3)</PresentationFormat>
  <Paragraphs>4925</Paragraphs>
  <Slides>237</Slides>
  <Notes>18</Notes>
  <HiddenSlides>0</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4</vt:i4>
      </vt:variant>
      <vt:variant>
        <vt:lpstr>幻灯片标题</vt:lpstr>
      </vt:variant>
      <vt:variant>
        <vt:i4>237</vt:i4>
      </vt:variant>
    </vt:vector>
  </HeadingPairs>
  <TitlesOfParts>
    <vt:vector size="266" baseType="lpstr">
      <vt:lpstr>Arial Unicode MS</vt:lpstr>
      <vt:lpstr>GungsuhChe</vt:lpstr>
      <vt:lpstr>PMingLiU</vt:lpstr>
      <vt:lpstr>SymbolMT</vt:lpstr>
      <vt:lpstr>仿宋_GB2312</vt:lpstr>
      <vt:lpstr>黑体</vt:lpstr>
      <vt:lpstr>华文隶书</vt:lpstr>
      <vt:lpstr>华文中宋</vt:lpstr>
      <vt:lpstr>楷体_GB2312</vt:lpstr>
      <vt:lpstr>隶书</vt:lpstr>
      <vt:lpstr>宋体</vt:lpstr>
      <vt:lpstr>幼圆</vt:lpstr>
      <vt:lpstr>Arial</vt:lpstr>
      <vt:lpstr>Arial Black</vt:lpstr>
      <vt:lpstr>Cambria Math</vt:lpstr>
      <vt:lpstr>Comic Sans MS</vt:lpstr>
      <vt:lpstr>Courier New</vt:lpstr>
      <vt:lpstr>Lucida Sans Unicode</vt:lpstr>
      <vt:lpstr>Microsoft Sans Serif</vt:lpstr>
      <vt:lpstr>Symbol</vt:lpstr>
      <vt:lpstr>Tahoma</vt:lpstr>
      <vt:lpstr>Times New Roman</vt:lpstr>
      <vt:lpstr>Wingdings</vt:lpstr>
      <vt:lpstr>Wingdings 2</vt:lpstr>
      <vt:lpstr>默认设计模板</vt:lpstr>
      <vt:lpstr>Image</vt:lpstr>
      <vt:lpstr>Equation</vt:lpstr>
      <vt:lpstr>Visio</vt:lpstr>
      <vt:lpstr>公式</vt:lpstr>
      <vt:lpstr>密码学 第4章：分组密码</vt:lpstr>
      <vt:lpstr>一、现代密码学</vt:lpstr>
      <vt:lpstr>主要内容</vt:lpstr>
      <vt:lpstr>PowerPoint 演示文稿</vt:lpstr>
      <vt:lpstr>1.现代分组密码思想-  moden-block ciphers</vt:lpstr>
      <vt:lpstr> 分组密码概述</vt:lpstr>
      <vt:lpstr>PowerPoint 演示文稿</vt:lpstr>
      <vt:lpstr>分组密码的设计要求</vt:lpstr>
      <vt:lpstr>分组密码的设计思想</vt:lpstr>
      <vt:lpstr>扩散</vt:lpstr>
      <vt:lpstr>混乱</vt:lpstr>
      <vt:lpstr>乘积密码体制 </vt:lpstr>
      <vt:lpstr>PowerPoint 演示文稿</vt:lpstr>
      <vt:lpstr>PowerPoint 演示文稿</vt:lpstr>
      <vt:lpstr>PowerPoint 演示文稿</vt:lpstr>
      <vt:lpstr>PowerPoint 演示文稿</vt:lpstr>
      <vt:lpstr>PowerPoint 演示文稿</vt:lpstr>
      <vt:lpstr>分组密码的迭代结构</vt:lpstr>
      <vt:lpstr>Feistel网络</vt:lpstr>
      <vt:lpstr>Feistel网络</vt:lpstr>
      <vt:lpstr>Feistel网络的雪崩效应</vt:lpstr>
      <vt:lpstr>SP网络</vt:lpstr>
      <vt:lpstr>SP网络</vt:lpstr>
      <vt:lpstr>SP结构的性质</vt:lpstr>
      <vt:lpstr>PowerPoint 演示文稿</vt:lpstr>
      <vt:lpstr>分组密码的设计准则</vt:lpstr>
      <vt:lpstr>轮函数F的设计准则</vt:lpstr>
      <vt:lpstr>子密钥的生成方法</vt:lpstr>
      <vt:lpstr>迭代的轮数</vt:lpstr>
      <vt:lpstr>5.2 分组密码算法介绍</vt:lpstr>
      <vt:lpstr>数据加密标准DES</vt:lpstr>
      <vt:lpstr>PowerPoint 演示文稿</vt:lpstr>
      <vt:lpstr>DES扮演的突出角色</vt:lpstr>
      <vt:lpstr>算法描述</vt:lpstr>
      <vt:lpstr>PowerPoint 演示文稿</vt:lpstr>
      <vt:lpstr>DES加密过程</vt:lpstr>
      <vt:lpstr>初始置换IP和初始逆置换IP-1 </vt:lpstr>
      <vt:lpstr>16轮迭代</vt:lpstr>
      <vt:lpstr>加密函数F </vt:lpstr>
      <vt:lpstr>E扩展置换 </vt:lpstr>
      <vt:lpstr>PowerPoint 演示文稿</vt:lpstr>
      <vt:lpstr>PowerPoint 演示文稿</vt:lpstr>
      <vt:lpstr>S-盒的构造</vt:lpstr>
      <vt:lpstr>S-盒设计准则</vt:lpstr>
      <vt:lpstr>P-置换</vt:lpstr>
      <vt:lpstr>DES子密钥生成</vt:lpstr>
      <vt:lpstr>PowerPoint 演示文稿</vt:lpstr>
      <vt:lpstr>DES的解密过程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DES加密的一个例子</vt:lpstr>
      <vt:lpstr>示例1_扩展置换</vt:lpstr>
      <vt:lpstr>PowerPoint 演示文稿</vt:lpstr>
      <vt:lpstr>示例——子密钥生成</vt:lpstr>
      <vt:lpstr>示例——S盒选择</vt:lpstr>
      <vt:lpstr>示例——生成R1</vt:lpstr>
      <vt:lpstr>示例1_扩展置换E</vt:lpstr>
      <vt:lpstr>示例——子密钥K2生成</vt:lpstr>
      <vt:lpstr>示例</vt:lpstr>
      <vt:lpstr>示例——S2盒选择</vt:lpstr>
      <vt:lpstr>示例——生成R2</vt:lpstr>
      <vt:lpstr>示例——生成R16</vt:lpstr>
      <vt:lpstr>示例——逆初始变换IP-1</vt:lpstr>
      <vt:lpstr>解密——初始变换</vt:lpstr>
      <vt:lpstr>解密_扩展置换E</vt:lpstr>
      <vt:lpstr>示例</vt:lpstr>
      <vt:lpstr>示例——S2盒选择</vt:lpstr>
      <vt:lpstr>示例——生成R15</vt:lpstr>
      <vt:lpstr>示例——生成R1</vt:lpstr>
      <vt:lpstr>解密_扩展置换E</vt:lpstr>
      <vt:lpstr>解密</vt:lpstr>
      <vt:lpstr>示例——S盒选择</vt:lpstr>
      <vt:lpstr>示例——生成L0</vt:lpstr>
      <vt:lpstr>解密完成</vt:lpstr>
      <vt:lpstr>DES的安全性</vt:lpstr>
      <vt:lpstr>弱密钥</vt:lpstr>
      <vt:lpstr>半弱密钥</vt:lpstr>
      <vt:lpstr>半弱密钥表</vt:lpstr>
      <vt:lpstr>互补性</vt:lpstr>
      <vt:lpstr>PowerPoint 演示文稿</vt:lpstr>
      <vt:lpstr>密钥搜索</vt:lpstr>
      <vt:lpstr>差分分析方法</vt:lpstr>
      <vt:lpstr>线性分析方法</vt:lpstr>
      <vt:lpstr>线性分析方法</vt:lpstr>
      <vt:lpstr>多重DES</vt:lpstr>
      <vt:lpstr>二重DES</vt:lpstr>
      <vt:lpstr>2DES</vt:lpstr>
      <vt:lpstr>3DES</vt:lpstr>
      <vt:lpstr>PowerPoint 演示文稿</vt:lpstr>
      <vt:lpstr>PowerPoint 演示文稿</vt:lpstr>
      <vt:lpstr>习    题</vt:lpstr>
      <vt:lpstr>AES（Advanced Encryption Standard)</vt:lpstr>
      <vt:lpstr>要求</vt:lpstr>
      <vt:lpstr>高级加密标准AES</vt:lpstr>
      <vt:lpstr>PowerPoint 演示文稿</vt:lpstr>
      <vt:lpstr>AES的评估准则</vt:lpstr>
      <vt:lpstr>PowerPoint 演示文稿</vt:lpstr>
      <vt:lpstr>PowerPoint 演示文稿</vt:lpstr>
      <vt:lpstr>PowerPoint 演示文稿</vt:lpstr>
      <vt:lpstr>PowerPoint 演示文稿</vt:lpstr>
      <vt:lpstr>PowerPoint 演示文稿</vt:lpstr>
      <vt:lpstr>AES的设计者</vt:lpstr>
      <vt:lpstr>运算概念</vt:lpstr>
      <vt:lpstr>素数与不可约多项式</vt:lpstr>
      <vt:lpstr>群.环.域</vt:lpstr>
      <vt:lpstr>环</vt:lpstr>
      <vt:lpstr>域</vt:lpstr>
      <vt:lpstr>Galois 域</vt:lpstr>
      <vt:lpstr>AES算法的数学基础</vt:lpstr>
      <vt:lpstr>PowerPoint 演示文稿</vt:lpstr>
      <vt:lpstr>PowerPoint 演示文稿</vt:lpstr>
      <vt:lpstr>PowerPoint 演示文稿</vt:lpstr>
      <vt:lpstr>乘法 · 运算</vt:lpstr>
      <vt:lpstr>PowerPoint 演示文稿</vt:lpstr>
      <vt:lpstr>Example</vt:lpstr>
      <vt:lpstr>2 字运算－系数在GF(28)的多项式的运算</vt:lpstr>
      <vt:lpstr>PowerPoint 演示文稿</vt:lpstr>
      <vt:lpstr>PowerPoint 演示文稿</vt:lpstr>
      <vt:lpstr>回顾  数学基础</vt:lpstr>
      <vt:lpstr>回顾  数学基础</vt:lpstr>
      <vt:lpstr>回顾  数学基础</vt:lpstr>
      <vt:lpstr>数学基础</vt:lpstr>
      <vt:lpstr>数学基础</vt:lpstr>
      <vt:lpstr>数学基础</vt:lpstr>
      <vt:lpstr>数学基础</vt:lpstr>
      <vt:lpstr>数学基础</vt:lpstr>
      <vt:lpstr>算法描述</vt:lpstr>
      <vt:lpstr>AES分组长度、密钥长度和轮数的关系</vt:lpstr>
      <vt:lpstr>AES的基本变换</vt:lpstr>
      <vt:lpstr>AES的基本变换</vt:lpstr>
      <vt:lpstr>AES的基本变换</vt:lpstr>
      <vt:lpstr>AES的基本变换</vt:lpstr>
      <vt:lpstr>AES的加解密流程</vt:lpstr>
      <vt:lpstr>AES的结构</vt:lpstr>
      <vt:lpstr>AES的一轮加密过程</vt:lpstr>
      <vt:lpstr>AES的分组</vt:lpstr>
      <vt:lpstr>PowerPoint 演示文稿</vt:lpstr>
      <vt:lpstr>字节代换(SubBytes)</vt:lpstr>
      <vt:lpstr>求逆元举例</vt:lpstr>
      <vt:lpstr>y_i=t_i⊕t_((i+4)mod 8)⊕t_((i+5)mod 8)⊕t_((i+6)mod 8)⊕t_((i+7)mod 8)⊕B_i</vt:lpstr>
      <vt:lpstr>AES的基本变换</vt:lpstr>
      <vt:lpstr>字节代换的等价操作</vt:lpstr>
      <vt:lpstr>PowerPoint 演示文稿</vt:lpstr>
      <vt:lpstr>AES的逆字节代换</vt:lpstr>
      <vt:lpstr>y_i=x_((i+2)mod 8)⊕x_((i+5)mod 8)⊕x_((i+7)mod 8)⊕B_i</vt:lpstr>
      <vt:lpstr>逆字节代换的等价操作--AES的逆S盒</vt:lpstr>
      <vt:lpstr>S盒评价</vt:lpstr>
      <vt:lpstr>AES的基本变换</vt:lpstr>
      <vt:lpstr>行移位变换 ShiftRows()</vt:lpstr>
      <vt:lpstr>列混合变换 MixColumns()</vt:lpstr>
      <vt:lpstr>x乘法（乘以0x02）</vt:lpstr>
      <vt:lpstr>乘以0x03</vt:lpstr>
      <vt:lpstr>PowerPoint 演示文稿</vt:lpstr>
      <vt:lpstr>PowerPoint 演示文稿</vt:lpstr>
      <vt:lpstr>PowerPoint 演示文稿</vt:lpstr>
      <vt:lpstr>轮密钥加AddRoundKey()</vt:lpstr>
      <vt:lpstr>子密钥生成算法</vt:lpstr>
      <vt:lpstr>密钥扩展</vt:lpstr>
      <vt:lpstr>T函数</vt:lpstr>
      <vt:lpstr>PowerPoint 演示文稿</vt:lpstr>
      <vt:lpstr>PowerPoint 演示文稿</vt:lpstr>
      <vt:lpstr>AES的等价解密</vt:lpstr>
      <vt:lpstr>等价的解密过程</vt:lpstr>
      <vt:lpstr>例子</vt:lpstr>
      <vt:lpstr>等价操作</vt:lpstr>
      <vt:lpstr>等价的解密操作</vt:lpstr>
      <vt:lpstr>AES的实现</vt:lpstr>
      <vt:lpstr>AES的实现</vt:lpstr>
      <vt:lpstr>AES的实现</vt:lpstr>
      <vt:lpstr>AES的实现</vt:lpstr>
      <vt:lpstr>AES的实现</vt:lpstr>
      <vt:lpstr>AES的实现</vt:lpstr>
      <vt:lpstr>九、AES的实现</vt:lpstr>
      <vt:lpstr>AES的安全性</vt:lpstr>
      <vt:lpstr>AES的安全性</vt:lpstr>
      <vt:lpstr>AES和DES相似之处</vt:lpstr>
      <vt:lpstr>AES和DES不同之处</vt:lpstr>
      <vt:lpstr>AES的应用</vt:lpstr>
      <vt:lpstr>国际数据加密标准IDEA</vt:lpstr>
      <vt:lpstr>PowerPoint 演示文稿</vt:lpstr>
      <vt:lpstr>来学嘉</vt:lpstr>
      <vt:lpstr>IDEA的三种基本操作</vt:lpstr>
      <vt:lpstr>IDEA加密</vt:lpstr>
      <vt:lpstr>IDEA单个循环</vt:lpstr>
      <vt:lpstr>在每一轮中，执行的过程如下</vt:lpstr>
      <vt:lpstr>IDEA最终输出变换</vt:lpstr>
      <vt:lpstr>IDEA算法的解密</vt:lpstr>
      <vt:lpstr>IDEA密钥生成</vt:lpstr>
      <vt:lpstr>PowerPoint 演示文稿</vt:lpstr>
      <vt:lpstr>SMS4密码算法</vt:lpstr>
      <vt:lpstr>SMS4密码算法结构</vt:lpstr>
      <vt:lpstr>SMS4的算法描述</vt:lpstr>
      <vt:lpstr>PowerPoint 演示文稿</vt:lpstr>
      <vt:lpstr>轮函数F(以第一轮为例)</vt:lpstr>
      <vt:lpstr>PowerPoint 演示文稿</vt:lpstr>
      <vt:lpstr>PowerPoint 演示文稿</vt:lpstr>
      <vt:lpstr>S盒</vt:lpstr>
      <vt:lpstr>PowerPoint 演示文稿</vt:lpstr>
      <vt:lpstr>SMS4密钥扩展算法</vt:lpstr>
      <vt:lpstr>PowerPoint 演示文稿</vt:lpstr>
      <vt:lpstr>PowerPoint 演示文稿</vt:lpstr>
      <vt:lpstr>PowerPoint 演示文稿</vt:lpstr>
      <vt:lpstr>PowerPoint 演示文稿</vt:lpstr>
      <vt:lpstr>分组密码的工作模式</vt:lpstr>
      <vt:lpstr>电码本模式(ECB)</vt:lpstr>
      <vt:lpstr>电码本模式(ECB)</vt:lpstr>
      <vt:lpstr>PowerPoint 演示文稿</vt:lpstr>
      <vt:lpstr>密码分组链接模式(CBC)</vt:lpstr>
      <vt:lpstr>CBC特点</vt:lpstr>
      <vt:lpstr>密码反馈模式(CFB)</vt:lpstr>
      <vt:lpstr>PowerPoint 演示文稿</vt:lpstr>
      <vt:lpstr>PowerPoint 演示文稿</vt:lpstr>
      <vt:lpstr>PowerPoint 演示文稿</vt:lpstr>
      <vt:lpstr>输出反馈模式(OFB)</vt:lpstr>
      <vt:lpstr>PowerPoint 演示文稿</vt:lpstr>
      <vt:lpstr>PowerPoint 演示文稿</vt:lpstr>
      <vt:lpstr>PowerPoint 演示文稿</vt:lpstr>
      <vt:lpstr>计数器模式(CTR)</vt:lpstr>
      <vt:lpstr>PowerPoint 演示文稿</vt:lpstr>
      <vt:lpstr>CTR模式的加密/解密</vt:lpstr>
      <vt:lpstr>PowerPoint 演示文稿</vt:lpstr>
      <vt:lpstr>模式的比较和选用</vt:lpstr>
      <vt:lpstr>PowerPoint 演示文稿</vt:lpstr>
      <vt:lpstr>分组密码的分析方法</vt:lpstr>
      <vt:lpstr>差分分析</vt:lpstr>
      <vt:lpstr>Prof. Eli Biham</vt:lpstr>
      <vt:lpstr>Adi Shamir</vt:lpstr>
      <vt:lpstr>PowerPoint 演示文稿</vt:lpstr>
      <vt:lpstr>PowerPoint 演示文稿</vt:lpstr>
      <vt:lpstr>PowerPoint 演示文稿</vt:lpstr>
      <vt:lpstr>线性密码分析</vt:lpstr>
      <vt:lpstr>本章小结</vt:lpstr>
    </vt:vector>
  </TitlesOfParts>
  <Company>Guilddesign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ThemeGallery</dc:creator>
  <cp:lastModifiedBy>Administrator</cp:lastModifiedBy>
  <cp:revision>508</cp:revision>
  <dcterms:created xsi:type="dcterms:W3CDTF">2004-07-21T02:43:03Z</dcterms:created>
  <dcterms:modified xsi:type="dcterms:W3CDTF">2019-11-26T12:17:13Z</dcterms:modified>
</cp:coreProperties>
</file>